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3" r:id="rId3"/>
    <p:sldId id="266" r:id="rId4"/>
    <p:sldId id="271" r:id="rId5"/>
    <p:sldId id="270" r:id="rId6"/>
    <p:sldId id="269" r:id="rId7"/>
    <p:sldId id="267" r:id="rId8"/>
    <p:sldId id="272" r:id="rId9"/>
    <p:sldId id="264" r:id="rId10"/>
    <p:sldId id="265" r:id="rId11"/>
    <p:sldId id="273" r:id="rId1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t Donaldson" initials="KD" lastIdx="2" clrIdx="0">
    <p:extLst>
      <p:ext uri="{19B8F6BF-5375-455C-9EA6-DF929625EA0E}">
        <p15:presenceInfo xmlns:p15="http://schemas.microsoft.com/office/powerpoint/2012/main" userId="S-1-5-21-515967899-1957994488-854245398-34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.LAPTOP-NG0KTKBB\Downloads\Copy%20of%20Rainelle_BldgValues_20220929_K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.LAPTOP-NG0KTKBB\AppData\Local\Microsoft\Windows\INetCache\Content.Outlook\VEPKLEW7\WSS_BldgValues_2022092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Building Value ($) Between years 2015-2022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Sheet2!$A$1:$H$1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Sheet2!$A$2:$H$2</c:f>
              <c:numCache>
                <c:formatCode>_("$"* #,##0_);_("$"* \(#,##0\);_("$"* "-"??_);_(@_)</c:formatCode>
                <c:ptCount val="8"/>
                <c:pt idx="0">
                  <c:v>26040</c:v>
                </c:pt>
                <c:pt idx="1">
                  <c:v>26340</c:v>
                </c:pt>
                <c:pt idx="2">
                  <c:v>2880</c:v>
                </c:pt>
                <c:pt idx="3">
                  <c:v>0</c:v>
                </c:pt>
                <c:pt idx="4">
                  <c:v>21060</c:v>
                </c:pt>
                <c:pt idx="5">
                  <c:v>21060</c:v>
                </c:pt>
                <c:pt idx="6">
                  <c:v>20820</c:v>
                </c:pt>
                <c:pt idx="7">
                  <c:v>20880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D8-4088-BED2-B1F393A64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569448"/>
        <c:axId val="974561576"/>
      </c:lineChart>
      <c:catAx>
        <c:axId val="974569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Tax Assessment Year</a:t>
                </a:r>
              </a:p>
            </c:rich>
          </c:tx>
          <c:layout>
            <c:manualLayout>
              <c:xMode val="edge"/>
              <c:yMode val="edge"/>
              <c:x val="0.41689035299434224"/>
              <c:y val="0.95250224656682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561576"/>
        <c:crossesAt val="0"/>
        <c:auto val="1"/>
        <c:lblAlgn val="ctr"/>
        <c:lblOffset val="100"/>
        <c:noMultiLvlLbl val="0"/>
      </c:catAx>
      <c:valAx>
        <c:axId val="974561576"/>
        <c:scaling>
          <c:orientation val="minMax"/>
          <c:min val="1.0000000000000002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Building Value</a:t>
                </a:r>
              </a:p>
            </c:rich>
          </c:tx>
          <c:layout>
            <c:manualLayout>
              <c:xMode val="edge"/>
              <c:yMode val="edge"/>
              <c:x val="1.0752689992835492E-2"/>
              <c:y val="0.38017070284350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56944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Building Value($) Between 2015-2022</a:t>
            </a:r>
          </a:p>
        </c:rich>
      </c:tx>
      <c:layout>
        <c:manualLayout>
          <c:xMode val="edge"/>
          <c:yMode val="edge"/>
          <c:x val="0.27944026444057213"/>
          <c:y val="1.50658218503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16913903250171"/>
          <c:y val="0.14679864169521184"/>
          <c:w val="0.82887272636230491"/>
          <c:h val="0.67465782878835057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Sheet1!$E$1:$L$1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Sheet1!$E$2:$L$2</c:f>
              <c:numCache>
                <c:formatCode>_("$"* #,##0_);_("$"* \(#,##0\);_("$"* "-"??_);_(@_)</c:formatCode>
                <c:ptCount val="8"/>
                <c:pt idx="0">
                  <c:v>14520</c:v>
                </c:pt>
                <c:pt idx="1">
                  <c:v>14580</c:v>
                </c:pt>
                <c:pt idx="2">
                  <c:v>1440</c:v>
                </c:pt>
                <c:pt idx="3">
                  <c:v>0</c:v>
                </c:pt>
                <c:pt idx="4">
                  <c:v>39360</c:v>
                </c:pt>
                <c:pt idx="5">
                  <c:v>40140</c:v>
                </c:pt>
                <c:pt idx="6">
                  <c:v>40500</c:v>
                </c:pt>
                <c:pt idx="7">
                  <c:v>41400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E-476A-8A0A-CDC5FD978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874976"/>
        <c:axId val="919878256"/>
      </c:lineChart>
      <c:catAx>
        <c:axId val="91987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Tax Assessment Year</a:t>
                </a:r>
              </a:p>
            </c:rich>
          </c:tx>
          <c:layout>
            <c:manualLayout>
              <c:xMode val="edge"/>
              <c:yMode val="edge"/>
              <c:x val="0.45400063008514957"/>
              <c:y val="0.91088808234908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878256"/>
        <c:crosses val="autoZero"/>
        <c:auto val="1"/>
        <c:lblAlgn val="ctr"/>
        <c:lblOffset val="100"/>
        <c:noMultiLvlLbl val="0"/>
      </c:catAx>
      <c:valAx>
        <c:axId val="919878256"/>
        <c:scaling>
          <c:orientation val="minMax"/>
          <c:min val="1.0000000000000002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Building Value</a:t>
                </a:r>
              </a:p>
            </c:rich>
          </c:tx>
          <c:layout>
            <c:manualLayout>
              <c:xMode val="edge"/>
              <c:yMode val="edge"/>
              <c:x val="3.3987821289570314E-2"/>
              <c:y val="0.38995447834645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8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465D6A1-C5D9-417A-B132-9BF29484432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843815B-4713-4849-B552-D8796B9B5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815B-4713-4849-B552-D8796B9B5D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6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7925-BD64-417E-8ADC-C9FD3AC6B4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4911-7488-44D2-944C-7EC38E747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wv.gov/flood/map/?wkid=102100&amp;x=-8990620&amp;y=4575591&amp;l=14&amp;v=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NSF/FloodProfiles/54025CV002B.pdf#page=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ata.wvgis.wvu.edu/pub/NSF/FloodProfiles/54025CV002B.pdf#page=4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p1.msc.fema.gov/firm?id=540228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map1.msc.fema.gov/firm?id=5402280001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1.msc.fema.gov/firm?id=54025C0357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data.wvgis.wvu.edu/pub/NSF/FIS/FIRM2012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pwv.gov/flood/map/?wkid=102100&amp;x=-8990660&amp;y=4575270&amp;l=9&amp;v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pwv.gov/flood/map/?wkid=102100&amp;x=-8938980&amp;y=4550648&amp;l=13&amp;v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3479" t="-8919" r="20410" b="29121"/>
          <a:stretch/>
        </p:blipFill>
        <p:spPr>
          <a:xfrm>
            <a:off x="320954" y="1379420"/>
            <a:ext cx="8463592" cy="50029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New Reconstruction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50" y="1048019"/>
            <a:ext cx="8463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Height ABOVE 2016 Flood HWM; 1-percent chance (100-yr) flood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63861" y="4896095"/>
            <a:ext cx="1409132" cy="140039"/>
          </a:xfrm>
          <a:prstGeom prst="wedgeRectCallout">
            <a:avLst>
              <a:gd name="adj1" fmla="val 537893"/>
              <a:gd name="adj2" fmla="val 1937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5.9’   (FEMA 1%/100-Yr + 2’ FBD)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3861" y="4296985"/>
            <a:ext cx="1400112" cy="161345"/>
          </a:xfrm>
          <a:prstGeom prst="wedgeRectCallout">
            <a:avLst>
              <a:gd name="adj1" fmla="val 537874"/>
              <a:gd name="adj2" fmla="val -3566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9.9’   (FEMA 1%+ / 100-Yr; 0.2%)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63861" y="4716122"/>
            <a:ext cx="1405720" cy="120223"/>
          </a:xfrm>
          <a:prstGeom prst="wedgeRectCallout">
            <a:avLst>
              <a:gd name="adj1" fmla="val 538209"/>
              <a:gd name="adj2" fmla="val 1853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63861" y="4518080"/>
            <a:ext cx="1395483" cy="138582"/>
          </a:xfrm>
          <a:prstGeom prst="wedgeRectCallout">
            <a:avLst>
              <a:gd name="adj1" fmla="val 538964"/>
              <a:gd name="adj2" fmla="val -22689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8.2’   (FSF 1% / 100-Yr)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63861" y="4101234"/>
            <a:ext cx="1396700" cy="138582"/>
          </a:xfrm>
          <a:prstGeom prst="wedgeRectCallout">
            <a:avLst>
              <a:gd name="adj1" fmla="val 537089"/>
              <a:gd name="adj2" fmla="val 25892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12.2’ (FSF 0.2% / 500-Yr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53565"/>
              </p:ext>
            </p:extLst>
          </p:nvPr>
        </p:nvGraphicFramePr>
        <p:xfrm>
          <a:off x="363863" y="1987120"/>
          <a:ext cx="1465728" cy="169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74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56555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HEIGHT (ft.)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BUILDING 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First Flood Height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Freeboard (FBD)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FLOOD DEPTH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FSF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 (5-Yr)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1% (100-Yr)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36308481"/>
                  </a:ext>
                </a:extLst>
              </a:tr>
              <a:tr h="23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100-Yr +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 2.0 Ft. Freeboard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39228928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2016 Flood HWM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07593507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1% (100-Yr)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1%+,</a:t>
                      </a:r>
                      <a:r>
                        <a:rPr lang="en-US" sz="800" u="none" strike="noStrike" baseline="0" dirty="0">
                          <a:effectLst/>
                        </a:rPr>
                        <a:t> 0.2%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53846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2434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64649" y="6018620"/>
            <a:ext cx="31017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1821" y="3214573"/>
            <a:ext cx="2061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Building </a:t>
            </a:r>
            <a:r>
              <a:rPr lang="en-US" sz="900" u="sng" dirty="0">
                <a:hlinkClick r:id="rId4"/>
              </a:rPr>
              <a:t>13-13-0001-0054-0000_182</a:t>
            </a:r>
            <a:r>
              <a:rPr lang="en-US" sz="900" dirty="0"/>
              <a:t> 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63860" y="5213923"/>
            <a:ext cx="1395483" cy="138582"/>
          </a:xfrm>
          <a:prstGeom prst="wedgeRectCallout">
            <a:avLst>
              <a:gd name="adj1" fmla="val 537542"/>
              <a:gd name="adj2" fmla="val -1526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3.9’   (FEMA 1% / 100-Yr)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63861" y="5414149"/>
            <a:ext cx="1395482" cy="138582"/>
          </a:xfrm>
          <a:prstGeom prst="wedgeRectCallout">
            <a:avLst>
              <a:gd name="adj1" fmla="val 536739"/>
              <a:gd name="adj2" fmla="val -15260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2.3’   (FSF 20% / 5-Yr)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512" y="6550797"/>
            <a:ext cx="318052" cy="140608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7869" y="6474629"/>
            <a:ext cx="196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050" y="6478884"/>
            <a:ext cx="122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FLOOD DEPTHS: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7641" y="6550797"/>
            <a:ext cx="318052" cy="1406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5998" y="6474629"/>
            <a:ext cx="59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0846" y="6531324"/>
            <a:ext cx="281610" cy="1372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72759" y="6451848"/>
            <a:ext cx="240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USGS 2016 Flood High Water Mark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846" y="1518223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Height BELOW 1%+, 0.2-percent chance (500-yr) floods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13-17-0009-0026-0000_138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6B90C1-35DD-4F58-86E2-E21D2BE3C295}"/>
              </a:ext>
            </a:extLst>
          </p:cNvPr>
          <p:cNvGraphicFramePr>
            <a:graphicFrameLocks/>
          </p:cNvGraphicFramePr>
          <p:nvPr/>
        </p:nvGraphicFramePr>
        <p:xfrm>
          <a:off x="370980" y="1304925"/>
          <a:ext cx="840203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503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Howard Creek Flood Study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944E8-3C3F-4726-97AD-E45DD8552BB7}"/>
              </a:ext>
            </a:extLst>
          </p:cNvPr>
          <p:cNvSpPr txBox="1"/>
          <p:nvPr/>
        </p:nvSpPr>
        <p:spPr>
          <a:xfrm>
            <a:off x="380999" y="6278455"/>
            <a:ext cx="619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https://data.wvgis.wvu.edu/pub/NSF/FloodProfiles/54025CV002B.pdf#page=43</a:t>
            </a:r>
            <a:endParaRPr lang="en-US" sz="14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1EF24-E531-44F0-9CAE-6DE6F5D3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3" y="1452971"/>
            <a:ext cx="8245289" cy="48144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FE4A8-D5DC-4648-ABD0-775BEB3D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718" y="4690654"/>
            <a:ext cx="2113110" cy="1428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1BDED3-3E2E-415F-8A0D-529B37895B2A}"/>
              </a:ext>
            </a:extLst>
          </p:cNvPr>
          <p:cNvSpPr txBox="1"/>
          <p:nvPr/>
        </p:nvSpPr>
        <p:spPr>
          <a:xfrm>
            <a:off x="295836" y="1026102"/>
            <a:ext cx="8525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2022 Preliminary 1% Base Flood (100-Yr) Elevation 1850.7 ft for Building 13-17-0009-0026-0000_138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F666-FDF9-4CA5-AC22-E9C0882A3C80}"/>
              </a:ext>
            </a:extLst>
          </p:cNvPr>
          <p:cNvSpPr txBox="1"/>
          <p:nvPr/>
        </p:nvSpPr>
        <p:spPr>
          <a:xfrm>
            <a:off x="4686300" y="1630561"/>
            <a:ext cx="3381935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New 2022 FEMA Maps</a:t>
            </a:r>
          </a:p>
          <a:p>
            <a:r>
              <a:rPr lang="en-US" sz="1200" dirty="0"/>
              <a:t>2022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Base Flood Elevation </a:t>
            </a:r>
            <a:r>
              <a:rPr lang="en-US" sz="1200" dirty="0"/>
              <a:t>increased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1 to 1.5 feet </a:t>
            </a:r>
            <a:r>
              <a:rPr lang="en-US" sz="1200" dirty="0"/>
              <a:t>from 2102 FEMA Map between Dry Creek Bridge (Big Draft Rd) and Wades Creek Bridge (Garden St)</a:t>
            </a:r>
          </a:p>
        </p:txBody>
      </p:sp>
      <p:sp>
        <p:nvSpPr>
          <p:cNvPr id="12" name="Rectangular Callout 7">
            <a:extLst>
              <a:ext uri="{FF2B5EF4-FFF2-40B4-BE49-F238E27FC236}">
                <a16:creationId xmlns:a16="http://schemas.microsoft.com/office/drawing/2014/main" id="{48A19F05-4026-452F-BEF7-1077E4EF32D8}"/>
              </a:ext>
            </a:extLst>
          </p:cNvPr>
          <p:cNvSpPr/>
          <p:nvPr/>
        </p:nvSpPr>
        <p:spPr>
          <a:xfrm>
            <a:off x="2856059" y="3200399"/>
            <a:ext cx="1425388" cy="288659"/>
          </a:xfrm>
          <a:prstGeom prst="wedgeRectCallout">
            <a:avLst>
              <a:gd name="adj1" fmla="val -10067"/>
              <a:gd name="adj2" fmla="val 247991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 Narrow" panose="020B0606020202030204" pitchFamily="34" charset="0"/>
              </a:rPr>
              <a:t>Bldg. 13-17-0009-0026-0000_138</a:t>
            </a:r>
            <a:br>
              <a:rPr lang="en-US" sz="800" dirty="0">
                <a:latin typeface="Arial Narrow" panose="020B0606020202030204" pitchFamily="34" charset="0"/>
              </a:rPr>
            </a:br>
            <a:r>
              <a:rPr lang="en-US" sz="800" dirty="0">
                <a:latin typeface="Arial Narrow" panose="020B0606020202030204" pitchFamily="34" charset="0"/>
              </a:rPr>
              <a:t>1% WSEL 1850.7 ft.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1D9CB-7935-4BEF-A462-361DE10A104D}"/>
              </a:ext>
            </a:extLst>
          </p:cNvPr>
          <p:cNvSpPr txBox="1"/>
          <p:nvPr/>
        </p:nvSpPr>
        <p:spPr>
          <a:xfrm>
            <a:off x="2373777" y="1863786"/>
            <a:ext cx="837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Confluence of Dry Creek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C1BFB-B08F-4C3F-872E-F45250DACD41}"/>
              </a:ext>
            </a:extLst>
          </p:cNvPr>
          <p:cNvSpPr txBox="1"/>
          <p:nvPr/>
        </p:nvSpPr>
        <p:spPr>
          <a:xfrm>
            <a:off x="3702849" y="1859740"/>
            <a:ext cx="837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Confluence of Wades Creek</a:t>
            </a:r>
          </a:p>
        </p:txBody>
      </p:sp>
    </p:spTree>
    <p:extLst>
      <p:ext uri="{BB962C8B-B14F-4D97-AF65-F5344CB8AC3E}">
        <p14:creationId xmlns:p14="http://schemas.microsoft.com/office/powerpoint/2010/main" val="103741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13-13-0001-0054-0000_182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CEE4486-3BFA-4CE2-ACE7-F43E088C3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76937"/>
              </p:ext>
            </p:extLst>
          </p:nvPr>
        </p:nvGraphicFramePr>
        <p:xfrm>
          <a:off x="694481" y="1387815"/>
          <a:ext cx="7824573" cy="498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9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38148-6C98-4C28-8BAA-78E8BF1F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5" y="1421571"/>
            <a:ext cx="5059127" cy="5155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Sewell Creek Flood Study Profile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FE4A8-D5DC-4648-ABD0-775BEB3D1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165" y="4695497"/>
            <a:ext cx="2113110" cy="1428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1BDED3-3E2E-415F-8A0D-529B37895B2A}"/>
              </a:ext>
            </a:extLst>
          </p:cNvPr>
          <p:cNvSpPr txBox="1"/>
          <p:nvPr/>
        </p:nvSpPr>
        <p:spPr>
          <a:xfrm>
            <a:off x="295836" y="990932"/>
            <a:ext cx="8525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2022 Preliminary 1% Base Flood (100-Yr) Elevation 1850.7 ft for Building 13-17-0009-0026-0000_138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F666-FDF9-4CA5-AC22-E9C0882A3C80}"/>
              </a:ext>
            </a:extLst>
          </p:cNvPr>
          <p:cNvSpPr txBox="1"/>
          <p:nvPr/>
        </p:nvSpPr>
        <p:spPr>
          <a:xfrm>
            <a:off x="5275337" y="1441645"/>
            <a:ext cx="3794635" cy="3262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New 2022 FEMA Maps</a:t>
            </a:r>
          </a:p>
          <a:p>
            <a:r>
              <a:rPr lang="en-US" sz="1200" dirty="0"/>
              <a:t>Only 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floodway</a:t>
            </a:r>
            <a:r>
              <a:rPr lang="en-US" sz="1200" dirty="0"/>
              <a:t> or main channel of 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2012 FEMA flood maps </a:t>
            </a:r>
            <a:r>
              <a:rPr lang="en-US" sz="1200" dirty="0"/>
              <a:t>was mapped and </a:t>
            </a:r>
            <a:r>
              <a:rPr lang="en-US" sz="1200" u="sng" dirty="0"/>
              <a:t>not</a:t>
            </a:r>
            <a:r>
              <a:rPr lang="en-US" sz="1200" dirty="0"/>
              <a:t> 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floodway fringe </a:t>
            </a:r>
            <a:r>
              <a:rPr lang="en-US" sz="1200" dirty="0"/>
              <a:t>of the 1% chance (100-yr) floodplain. </a:t>
            </a:r>
          </a:p>
          <a:p>
            <a:endParaRPr lang="en-US" sz="1200" dirty="0"/>
          </a:p>
          <a:p>
            <a:r>
              <a:rPr lang="en-US" sz="1200" dirty="0"/>
              <a:t>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2022 base flood elevation </a:t>
            </a:r>
            <a:r>
              <a:rPr lang="en-US" sz="1200" dirty="0"/>
              <a:t>(100-yr) for a majority of Rainelle between 1</a:t>
            </a:r>
            <a:r>
              <a:rPr lang="en-US" sz="1200" baseline="30000" dirty="0"/>
              <a:t>st</a:t>
            </a:r>
            <a:r>
              <a:rPr lang="en-US" sz="1200" dirty="0"/>
              <a:t> and 14</a:t>
            </a:r>
            <a:r>
              <a:rPr lang="en-US" sz="1200" baseline="30000" dirty="0"/>
              <a:t>th</a:t>
            </a:r>
            <a:r>
              <a:rPr lang="en-US" sz="1200" dirty="0"/>
              <a:t> Streets is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2,393 feet</a:t>
            </a:r>
            <a:r>
              <a:rPr lang="en-US" sz="1200" dirty="0"/>
              <a:t>.  A similar base flood elevation was mapped for 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1987 flood maps </a:t>
            </a:r>
            <a:r>
              <a:rPr lang="en-US" sz="1200" dirty="0"/>
              <a:t>for structures northwest of Main Street (U.S. 60).</a:t>
            </a:r>
          </a:p>
          <a:p>
            <a:endParaRPr lang="en-US" sz="1200" dirty="0"/>
          </a:p>
          <a:p>
            <a:r>
              <a:rPr lang="en-US" sz="1200" dirty="0"/>
              <a:t>The “1-percent plus” is a measure of how high the 1% flood even could be given the statistical uncertainties in flood modeling.  The backwater flooding from Meadow River results in more uncertainty of the flood model and thus a wider confidence level.  The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1%+ flood elevation</a:t>
            </a:r>
            <a:r>
              <a:rPr lang="en-US" sz="1200" dirty="0"/>
              <a:t> is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six feet higher </a:t>
            </a:r>
            <a:r>
              <a:rPr lang="en-US" sz="1200" dirty="0"/>
              <a:t>than 1% elevation and same as the 02%.</a:t>
            </a:r>
          </a:p>
        </p:txBody>
      </p:sp>
      <p:sp>
        <p:nvSpPr>
          <p:cNvPr id="12" name="Rectangular Callout 7">
            <a:extLst>
              <a:ext uri="{FF2B5EF4-FFF2-40B4-BE49-F238E27FC236}">
                <a16:creationId xmlns:a16="http://schemas.microsoft.com/office/drawing/2014/main" id="{48A19F05-4026-452F-BEF7-1077E4EF32D8}"/>
              </a:ext>
            </a:extLst>
          </p:cNvPr>
          <p:cNvSpPr/>
          <p:nvPr/>
        </p:nvSpPr>
        <p:spPr>
          <a:xfrm>
            <a:off x="1156771" y="3587789"/>
            <a:ext cx="1564262" cy="288659"/>
          </a:xfrm>
          <a:prstGeom prst="wedgeRectCallout">
            <a:avLst>
              <a:gd name="adj1" fmla="val -24815"/>
              <a:gd name="adj2" fmla="val 320945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 Narrow" panose="020B0606020202030204" pitchFamily="34" charset="0"/>
              </a:rPr>
              <a:t>182 7</a:t>
            </a:r>
            <a:r>
              <a:rPr lang="en-US" sz="800" baseline="30000" dirty="0">
                <a:latin typeface="Arial Narrow" panose="020B0606020202030204" pitchFamily="34" charset="0"/>
              </a:rPr>
              <a:t>th</a:t>
            </a:r>
            <a:r>
              <a:rPr lang="en-US" sz="800" dirty="0">
                <a:latin typeface="Arial Narrow" panose="020B0606020202030204" pitchFamily="34" charset="0"/>
              </a:rPr>
              <a:t> Street</a:t>
            </a:r>
            <a:br>
              <a:rPr lang="en-US" sz="800" dirty="0">
                <a:latin typeface="Arial Narrow" panose="020B0606020202030204" pitchFamily="34" charset="0"/>
              </a:rPr>
            </a:br>
            <a:r>
              <a:rPr lang="en-US" sz="800" dirty="0">
                <a:latin typeface="Arial Narrow" panose="020B0606020202030204" pitchFamily="34" charset="0"/>
              </a:rPr>
              <a:t>(Bldg.13-13-0001-0054-0000_182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1D9CB-7935-4BEF-A462-361DE10A104D}"/>
              </a:ext>
            </a:extLst>
          </p:cNvPr>
          <p:cNvSpPr txBox="1"/>
          <p:nvPr/>
        </p:nvSpPr>
        <p:spPr>
          <a:xfrm>
            <a:off x="1024540" y="3025837"/>
            <a:ext cx="1055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Confluence of Little Sewell Creek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C1BFB-B08F-4C3F-872E-F45250DACD41}"/>
              </a:ext>
            </a:extLst>
          </p:cNvPr>
          <p:cNvSpPr txBox="1"/>
          <p:nvPr/>
        </p:nvSpPr>
        <p:spPr>
          <a:xfrm>
            <a:off x="3516784" y="3218457"/>
            <a:ext cx="1055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Confluence of </a:t>
            </a:r>
            <a:r>
              <a:rPr lang="en-US" sz="900" dirty="0" err="1"/>
              <a:t>Wolfren</a:t>
            </a:r>
            <a:r>
              <a:rPr lang="en-US" sz="900" dirty="0"/>
              <a:t> Creek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67DE-F981-431B-B666-F46F734280EC}"/>
              </a:ext>
            </a:extLst>
          </p:cNvPr>
          <p:cNvSpPr txBox="1"/>
          <p:nvPr/>
        </p:nvSpPr>
        <p:spPr>
          <a:xfrm>
            <a:off x="1756286" y="6570874"/>
            <a:ext cx="2542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Sewell Creek 2022 </a:t>
            </a:r>
            <a:r>
              <a:rPr lang="en-US" sz="1200" dirty="0">
                <a:hlinkClick r:id="rId5"/>
              </a:rPr>
              <a:t>Flood Study Profile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06B6F0-FABE-404A-AF8B-5CFD00B30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486" y="4743139"/>
            <a:ext cx="3561176" cy="15287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2B41ED-E351-41EE-B8E7-BA729C3BC3C9}"/>
              </a:ext>
            </a:extLst>
          </p:cNvPr>
          <p:cNvSpPr txBox="1"/>
          <p:nvPr/>
        </p:nvSpPr>
        <p:spPr>
          <a:xfrm>
            <a:off x="5496486" y="6254165"/>
            <a:ext cx="364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The "Regulatory Floodway" is the channel of a river or other watercourse and the adjacent land areas that must be reserved in order to discharge the base flood without cumulatively increasing the water surface elevation more than a designated height.  Source: FEMA</a:t>
            </a:r>
          </a:p>
        </p:txBody>
      </p:sp>
    </p:spTree>
    <p:extLst>
      <p:ext uri="{BB962C8B-B14F-4D97-AF65-F5344CB8AC3E}">
        <p14:creationId xmlns:p14="http://schemas.microsoft.com/office/powerpoint/2010/main" val="159621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1977 FHBM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AD1A0-0A5B-40EA-9C26-D4546C5C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9" y="1338402"/>
            <a:ext cx="8526162" cy="3785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C89C0-772F-43AB-B1BA-F7058D55C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35" y="5300564"/>
            <a:ext cx="8130746" cy="846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F472B3-F84B-4525-B259-2DC14DCFD3DC}"/>
              </a:ext>
            </a:extLst>
          </p:cNvPr>
          <p:cNvSpPr txBox="1"/>
          <p:nvPr/>
        </p:nvSpPr>
        <p:spPr>
          <a:xfrm>
            <a:off x="815546" y="6323344"/>
            <a:ext cx="5585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https://map1.msc.fema.gov/firm?id=540228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7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B205E-7B13-4B65-8F47-447E97C50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13" y="1445630"/>
            <a:ext cx="5744588" cy="50565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1987 FIRM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B314B-3942-4A3F-A5E5-8D5BCB2739F4}"/>
              </a:ext>
            </a:extLst>
          </p:cNvPr>
          <p:cNvSpPr txBox="1"/>
          <p:nvPr/>
        </p:nvSpPr>
        <p:spPr>
          <a:xfrm>
            <a:off x="683108" y="6502131"/>
            <a:ext cx="3989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https://map1.msc.fema.gov/firm?id=5402280001A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38F8E3-7118-424A-88D2-874558D19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84" y="1137853"/>
            <a:ext cx="1656576" cy="39418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E6168-118F-498E-8DBE-24A096573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935" y="1137853"/>
            <a:ext cx="1337628" cy="21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2012 FIRM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198E1-EF46-43CA-BB86-3F57742F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2" y="1030555"/>
            <a:ext cx="8893594" cy="5180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8F9A1-C884-4A2F-BF04-4F263B27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876" y="3085617"/>
            <a:ext cx="1497167" cy="2526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3CA0B0-11B3-4111-B6D8-D5D9163C4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927" y="1245457"/>
            <a:ext cx="2513116" cy="394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259" y="6327647"/>
            <a:ext cx="3544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map1.msc.fema.gov/firm?id=54025C0357E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568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09EE376-81BD-4BAB-9C4E-6E9719E9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6" y="395412"/>
            <a:ext cx="8915400" cy="45910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2022 Preliminary FIRM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5E7D59E-91B4-49A8-B36C-C65A0D135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16" y="4974105"/>
            <a:ext cx="8877300" cy="2895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30F11E-1820-4F39-BDCA-267C1262A908}"/>
              </a:ext>
            </a:extLst>
          </p:cNvPr>
          <p:cNvSpPr txBox="1"/>
          <p:nvPr/>
        </p:nvSpPr>
        <p:spPr>
          <a:xfrm>
            <a:off x="4562216" y="6581001"/>
            <a:ext cx="210970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Panels </a:t>
            </a:r>
            <a:r>
              <a:rPr lang="en-US" sz="1200" dirty="0"/>
              <a:t> </a:t>
            </a:r>
            <a:r>
              <a:rPr lang="en-US" sz="1200" u="sng" dirty="0">
                <a:hlinkClick r:id="rId5"/>
              </a:rPr>
              <a:t>FIRM Index and Panels</a:t>
            </a:r>
            <a:endParaRPr lang="en-US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D903D7-7649-4A91-8D00-71430AFAF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063" y="1009852"/>
            <a:ext cx="1615021" cy="25252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566ED9-3147-45C2-84C0-515F44B2F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96" y="1004805"/>
            <a:ext cx="3881407" cy="14416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5BFC43-081D-46C8-A3CF-D4908C350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439" y="2443091"/>
            <a:ext cx="3065864" cy="4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1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04619-BC29-4814-8BC9-C57E65B7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9" y="1041662"/>
            <a:ext cx="7202814" cy="57451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Rainelle 2022 Preliminary FIRM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30F11E-1820-4F39-BDCA-267C1262A908}"/>
              </a:ext>
            </a:extLst>
          </p:cNvPr>
          <p:cNvSpPr txBox="1"/>
          <p:nvPr/>
        </p:nvSpPr>
        <p:spPr>
          <a:xfrm>
            <a:off x="4668922" y="6419848"/>
            <a:ext cx="108642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WV Flood Tool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520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5" r="466"/>
          <a:stretch/>
        </p:blipFill>
        <p:spPr>
          <a:xfrm>
            <a:off x="302846" y="2108897"/>
            <a:ext cx="8463592" cy="42735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WSS New Reconstruction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50" y="1048019"/>
            <a:ext cx="8463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Height (FFH) ABOVE 1-percent chance (100-yr) flood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648252" y="4175635"/>
            <a:ext cx="1409132" cy="140039"/>
          </a:xfrm>
          <a:prstGeom prst="wedgeRectCallout">
            <a:avLst>
              <a:gd name="adj1" fmla="val 71775"/>
              <a:gd name="adj2" fmla="val 5155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7.4’   (FEMA 1%/100-Yr + 2’ FBD)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801290" y="4601040"/>
            <a:ext cx="1465727" cy="161345"/>
          </a:xfrm>
          <a:prstGeom prst="wedgeRectCallout">
            <a:avLst>
              <a:gd name="adj1" fmla="val 403784"/>
              <a:gd name="adj2" fmla="val -1656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6.4’  (FEMA 1%+;  Climate BFE+1)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34345" y="4449759"/>
            <a:ext cx="1396700" cy="138582"/>
          </a:xfrm>
          <a:prstGeom prst="wedgeRectCallout">
            <a:avLst>
              <a:gd name="adj1" fmla="val 531594"/>
              <a:gd name="adj2" fmla="val 22884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999990" y="4185840"/>
            <a:ext cx="1395483" cy="138582"/>
          </a:xfrm>
          <a:prstGeom prst="wedgeRectCallout">
            <a:avLst>
              <a:gd name="adj1" fmla="val -83068"/>
              <a:gd name="adj2" fmla="val 42366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7.4’  (FSF 0.2% / 500-Yr)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35563" y="4255131"/>
            <a:ext cx="1396700" cy="138582"/>
          </a:xfrm>
          <a:prstGeom prst="wedgeRectCallout">
            <a:avLst>
              <a:gd name="adj1" fmla="val 531095"/>
              <a:gd name="adj2" fmla="val 35186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7.2’  (FEMA 0.2% / 500-Yr 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15923" y="2162913"/>
          <a:ext cx="1465728" cy="1823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74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56555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5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HEIGHT (ft.)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BUILDING 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First Flood Height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Freeboard (FBD)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FLOOD DEPTH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FSF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20% (5-Yr)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1% (100-Yr)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36308481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1% (100-Yr)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FEMA 1%+; Climate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(BFE + 1ft)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18308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2016 Flood HWM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41667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</a:t>
                      </a:r>
                      <a:r>
                        <a:rPr lang="en-US" sz="800" u="none" strike="noStrike" baseline="0" dirty="0">
                          <a:effectLst/>
                        </a:rPr>
                        <a:t>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53846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FEMA 100-Yr + FBD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80593"/>
                  </a:ext>
                </a:extLst>
              </a:tr>
              <a:tr h="12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FSF 0.2% (500-Yr)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2434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5335" y="6018620"/>
            <a:ext cx="3911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138 Mill Street, White Sulphur Springs, WV, 24986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8029" y="5051731"/>
            <a:ext cx="2061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Building </a:t>
            </a:r>
            <a:r>
              <a:rPr lang="en-US" sz="900" u="sng" dirty="0">
                <a:hlinkClick r:id="rId4"/>
              </a:rPr>
              <a:t>13-17-0009-0026-0000_138</a:t>
            </a:r>
            <a:r>
              <a:rPr lang="en-US" sz="900" dirty="0"/>
              <a:t> 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35563" y="4853918"/>
            <a:ext cx="1395483" cy="138582"/>
          </a:xfrm>
          <a:prstGeom prst="wedgeRectCallout">
            <a:avLst>
              <a:gd name="adj1" fmla="val 531543"/>
              <a:gd name="adj2" fmla="val -10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5.4’   (FEMA 1% / 100-Yr)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35563" y="5312750"/>
            <a:ext cx="1395482" cy="138582"/>
          </a:xfrm>
          <a:prstGeom prst="wedgeRectCallout">
            <a:avLst>
              <a:gd name="adj1" fmla="val 533047"/>
              <a:gd name="adj2" fmla="val -15260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3.4’   (FSF 20% / 5-Yr)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512" y="6550797"/>
            <a:ext cx="318052" cy="140608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7869" y="6474629"/>
            <a:ext cx="196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050" y="6478884"/>
            <a:ext cx="122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FLOOD DEPTHS: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7641" y="6550797"/>
            <a:ext cx="318052" cy="1406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5998" y="6474629"/>
            <a:ext cx="59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40846" y="6531324"/>
            <a:ext cx="281610" cy="1372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72759" y="6451848"/>
            <a:ext cx="240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USGS 2016 Flood High Water Mark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846" y="1518223"/>
            <a:ext cx="846359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Floor BELOW 2016 HWM; 1%+,0.2-percent chance (500-yr) floods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12315</TotalTime>
  <Words>762</Words>
  <Application>Microsoft Office PowerPoint</Application>
  <PresentationFormat>On-screen Show (4:3)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36</cp:revision>
  <cp:lastPrinted>2022-09-30T16:00:06Z</cp:lastPrinted>
  <dcterms:created xsi:type="dcterms:W3CDTF">2022-09-23T18:12:40Z</dcterms:created>
  <dcterms:modified xsi:type="dcterms:W3CDTF">2022-10-05T16:58:06Z</dcterms:modified>
</cp:coreProperties>
</file>