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72" r:id="rId2"/>
    <p:sldId id="273" r:id="rId3"/>
    <p:sldId id="265" r:id="rId4"/>
    <p:sldId id="270" r:id="rId5"/>
    <p:sldId id="266" r:id="rId6"/>
    <p:sldId id="268" r:id="rId7"/>
    <p:sldId id="269" r:id="rId8"/>
    <p:sldId id="264"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2" autoAdjust="0"/>
    <p:restoredTop sz="94660"/>
  </p:normalViewPr>
  <p:slideViewPr>
    <p:cSldViewPr snapToGrid="0">
      <p:cViewPr varScale="1">
        <p:scale>
          <a:sx n="103" d="100"/>
          <a:sy n="103" d="100"/>
        </p:scale>
        <p:origin x="126"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Cumulative Building Values in Floodplain</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Graph!$A$5</c:f>
              <c:strCache>
                <c:ptCount val="1"/>
                <c:pt idx="0">
                  <c:v>White Sulphur Springs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Graph!$B$4:$I$4</c:f>
              <c:numCache>
                <c:formatCode>General</c:formatCode>
                <c:ptCount val="8"/>
                <c:pt idx="0">
                  <c:v>2015</c:v>
                </c:pt>
                <c:pt idx="1">
                  <c:v>2016</c:v>
                </c:pt>
                <c:pt idx="2">
                  <c:v>2017</c:v>
                </c:pt>
                <c:pt idx="3">
                  <c:v>2018</c:v>
                </c:pt>
                <c:pt idx="4">
                  <c:v>2019</c:v>
                </c:pt>
                <c:pt idx="5">
                  <c:v>2020</c:v>
                </c:pt>
                <c:pt idx="6">
                  <c:v>2021</c:v>
                </c:pt>
                <c:pt idx="7">
                  <c:v>2022</c:v>
                </c:pt>
              </c:numCache>
            </c:numRef>
          </c:cat>
          <c:val>
            <c:numRef>
              <c:f>Graph!$B$5:$I$5</c:f>
              <c:numCache>
                <c:formatCode>#,,\ "Million"</c:formatCode>
                <c:ptCount val="8"/>
                <c:pt idx="0">
                  <c:v>22967433.333333328</c:v>
                </c:pt>
                <c:pt idx="1">
                  <c:v>23407800.000000004</c:v>
                </c:pt>
                <c:pt idx="2">
                  <c:v>13454550</c:v>
                </c:pt>
                <c:pt idx="3">
                  <c:v>21501533.333333332</c:v>
                </c:pt>
                <c:pt idx="4">
                  <c:v>22417866.666666668</c:v>
                </c:pt>
                <c:pt idx="5">
                  <c:v>22992733.333333332</c:v>
                </c:pt>
                <c:pt idx="6">
                  <c:v>26325733.333333332</c:v>
                </c:pt>
                <c:pt idx="7">
                  <c:v>28995150.000000004</c:v>
                </c:pt>
              </c:numCache>
            </c:numRef>
          </c:val>
          <c:smooth val="0"/>
          <c:extLst>
            <c:ext xmlns:c16="http://schemas.microsoft.com/office/drawing/2014/chart" uri="{C3380CC4-5D6E-409C-BE32-E72D297353CC}">
              <c16:uniqueId val="{00000000-14C5-48A0-9FC8-1739DECD43AD}"/>
            </c:ext>
          </c:extLst>
        </c:ser>
        <c:ser>
          <c:idx val="1"/>
          <c:order val="1"/>
          <c:tx>
            <c:strRef>
              <c:f>Graph!$A$6</c:f>
              <c:strCache>
                <c:ptCount val="1"/>
                <c:pt idx="0">
                  <c:v>Rainelle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Graph!$B$4:$I$4</c:f>
              <c:numCache>
                <c:formatCode>General</c:formatCode>
                <c:ptCount val="8"/>
                <c:pt idx="0">
                  <c:v>2015</c:v>
                </c:pt>
                <c:pt idx="1">
                  <c:v>2016</c:v>
                </c:pt>
                <c:pt idx="2">
                  <c:v>2017</c:v>
                </c:pt>
                <c:pt idx="3">
                  <c:v>2018</c:v>
                </c:pt>
                <c:pt idx="4">
                  <c:v>2019</c:v>
                </c:pt>
                <c:pt idx="5">
                  <c:v>2020</c:v>
                </c:pt>
                <c:pt idx="6">
                  <c:v>2021</c:v>
                </c:pt>
                <c:pt idx="7">
                  <c:v>2022</c:v>
                </c:pt>
              </c:numCache>
            </c:numRef>
          </c:cat>
          <c:val>
            <c:numRef>
              <c:f>Graph!$B$6:$I$6</c:f>
              <c:numCache>
                <c:formatCode>#.0,,\ "Million"</c:formatCode>
                <c:ptCount val="8"/>
                <c:pt idx="0">
                  <c:v>13221333.333333332</c:v>
                </c:pt>
                <c:pt idx="1">
                  <c:v>13222333.333333334</c:v>
                </c:pt>
                <c:pt idx="2">
                  <c:v>5092166.666666666</c:v>
                </c:pt>
                <c:pt idx="3">
                  <c:v>9376016.666666666</c:v>
                </c:pt>
                <c:pt idx="4">
                  <c:v>11009066.666666666</c:v>
                </c:pt>
                <c:pt idx="5">
                  <c:v>11096116.666666666</c:v>
                </c:pt>
                <c:pt idx="6">
                  <c:v>11382883.333333334</c:v>
                </c:pt>
                <c:pt idx="7">
                  <c:v>12162466.666666666</c:v>
                </c:pt>
              </c:numCache>
            </c:numRef>
          </c:val>
          <c:smooth val="0"/>
          <c:extLst>
            <c:ext xmlns:c16="http://schemas.microsoft.com/office/drawing/2014/chart" uri="{C3380CC4-5D6E-409C-BE32-E72D297353CC}">
              <c16:uniqueId val="{00000001-14C5-48A0-9FC8-1739DECD43AD}"/>
            </c:ext>
          </c:extLst>
        </c:ser>
        <c:dLbls>
          <c:showLegendKey val="0"/>
          <c:showVal val="0"/>
          <c:showCatName val="0"/>
          <c:showSerName val="0"/>
          <c:showPercent val="0"/>
          <c:showBubbleSize val="0"/>
        </c:dLbls>
        <c:marker val="1"/>
        <c:smooth val="0"/>
        <c:axId val="404982992"/>
        <c:axId val="404983648"/>
      </c:lineChart>
      <c:catAx>
        <c:axId val="40498299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Tax Assessment Year</a:t>
                </a:r>
              </a:p>
            </c:rich>
          </c:tx>
          <c:layout>
            <c:manualLayout>
              <c:xMode val="edge"/>
              <c:yMode val="edge"/>
              <c:x val="0.40892960587011085"/>
              <c:y val="0.8986624140587748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4983648"/>
        <c:crosses val="autoZero"/>
        <c:auto val="1"/>
        <c:lblAlgn val="ctr"/>
        <c:lblOffset val="100"/>
        <c:noMultiLvlLbl val="0"/>
      </c:catAx>
      <c:valAx>
        <c:axId val="404983648"/>
        <c:scaling>
          <c:orientation val="minMax"/>
          <c:min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Building Value</a:t>
                </a:r>
              </a:p>
            </c:rich>
          </c:tx>
          <c:layout>
            <c:manualLayout>
              <c:xMode val="edge"/>
              <c:yMode val="edge"/>
              <c:x val="1.2761552216331525E-2"/>
              <c:y val="0.3723886708363105"/>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 &quot;Million&quot;"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4982992"/>
        <c:crosses val="autoZero"/>
        <c:crossBetween val="between"/>
      </c:valAx>
      <c:spPr>
        <a:noFill/>
        <a:ln>
          <a:noFill/>
        </a:ln>
        <a:effectLst/>
      </c:spPr>
    </c:plotArea>
    <c:legend>
      <c:legendPos val="b"/>
      <c:layout>
        <c:manualLayout>
          <c:xMode val="edge"/>
          <c:yMode val="edge"/>
          <c:x val="0.68508127900906124"/>
          <c:y val="0.87864663224123718"/>
          <c:w val="0.26687063299648855"/>
          <c:h val="0.1209436743855881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ysClr val="windowText" lastClr="000000"/>
      </a:solid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72C644-BF4E-4F21-BB55-348DE5238090}" type="datetimeFigureOut">
              <a:rPr lang="en-US" smtClean="0"/>
              <a:t>10/14/2022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651010-2325-468D-ADDF-4A312364CAD6}" type="slidenum">
              <a:rPr lang="en-US" smtClean="0"/>
              <a:t>‹#›</a:t>
            </a:fld>
            <a:endParaRPr lang="en-US"/>
          </a:p>
        </p:txBody>
      </p:sp>
    </p:spTree>
    <p:extLst>
      <p:ext uri="{BB962C8B-B14F-4D97-AF65-F5344CB8AC3E}">
        <p14:creationId xmlns:p14="http://schemas.microsoft.com/office/powerpoint/2010/main" val="831744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1</a:t>
            </a:fld>
            <a:endParaRPr lang="en-US"/>
          </a:p>
        </p:txBody>
      </p:sp>
    </p:spTree>
    <p:extLst>
      <p:ext uri="{BB962C8B-B14F-4D97-AF65-F5344CB8AC3E}">
        <p14:creationId xmlns:p14="http://schemas.microsoft.com/office/powerpoint/2010/main" val="521383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2</a:t>
            </a:fld>
            <a:endParaRPr lang="en-US"/>
          </a:p>
        </p:txBody>
      </p:sp>
    </p:spTree>
    <p:extLst>
      <p:ext uri="{BB962C8B-B14F-4D97-AF65-F5344CB8AC3E}">
        <p14:creationId xmlns:p14="http://schemas.microsoft.com/office/powerpoint/2010/main" val="666020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3</a:t>
            </a:fld>
            <a:endParaRPr lang="en-US"/>
          </a:p>
        </p:txBody>
      </p:sp>
    </p:spTree>
    <p:extLst>
      <p:ext uri="{BB962C8B-B14F-4D97-AF65-F5344CB8AC3E}">
        <p14:creationId xmlns:p14="http://schemas.microsoft.com/office/powerpoint/2010/main" val="3165507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4</a:t>
            </a:fld>
            <a:endParaRPr lang="en-US"/>
          </a:p>
        </p:txBody>
      </p:sp>
    </p:spTree>
    <p:extLst>
      <p:ext uri="{BB962C8B-B14F-4D97-AF65-F5344CB8AC3E}">
        <p14:creationId xmlns:p14="http://schemas.microsoft.com/office/powerpoint/2010/main" val="2866709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5</a:t>
            </a:fld>
            <a:endParaRPr lang="en-US"/>
          </a:p>
        </p:txBody>
      </p:sp>
    </p:spTree>
    <p:extLst>
      <p:ext uri="{BB962C8B-B14F-4D97-AF65-F5344CB8AC3E}">
        <p14:creationId xmlns:p14="http://schemas.microsoft.com/office/powerpoint/2010/main" val="2255008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6</a:t>
            </a:fld>
            <a:endParaRPr lang="en-US"/>
          </a:p>
        </p:txBody>
      </p:sp>
    </p:spTree>
    <p:extLst>
      <p:ext uri="{BB962C8B-B14F-4D97-AF65-F5344CB8AC3E}">
        <p14:creationId xmlns:p14="http://schemas.microsoft.com/office/powerpoint/2010/main" val="644426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7</a:t>
            </a:fld>
            <a:endParaRPr lang="en-US"/>
          </a:p>
        </p:txBody>
      </p:sp>
    </p:spTree>
    <p:extLst>
      <p:ext uri="{BB962C8B-B14F-4D97-AF65-F5344CB8AC3E}">
        <p14:creationId xmlns:p14="http://schemas.microsoft.com/office/powerpoint/2010/main" val="4197733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8</a:t>
            </a:fld>
            <a:endParaRPr lang="en-US"/>
          </a:p>
        </p:txBody>
      </p:sp>
    </p:spTree>
    <p:extLst>
      <p:ext uri="{BB962C8B-B14F-4D97-AF65-F5344CB8AC3E}">
        <p14:creationId xmlns:p14="http://schemas.microsoft.com/office/powerpoint/2010/main" val="250526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F150AA9-5666-41F8-8D59-3516161956DD}" type="datetimeFigureOut">
              <a:rPr lang="en-US" smtClean="0"/>
              <a:t>10/14/2022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072DB8-82FD-4E72-BC95-6DE3D54A271E}" type="slidenum">
              <a:rPr lang="en-US" smtClean="0"/>
              <a:t>‹#›</a:t>
            </a:fld>
            <a:endParaRPr lang="en-US"/>
          </a:p>
        </p:txBody>
      </p:sp>
    </p:spTree>
    <p:extLst>
      <p:ext uri="{BB962C8B-B14F-4D97-AF65-F5344CB8AC3E}">
        <p14:creationId xmlns:p14="http://schemas.microsoft.com/office/powerpoint/2010/main" val="3067783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150AA9-5666-41F8-8D59-3516161956DD}" type="datetimeFigureOut">
              <a:rPr lang="en-US" smtClean="0"/>
              <a:t>10/14/2022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072DB8-82FD-4E72-BC95-6DE3D54A271E}" type="slidenum">
              <a:rPr lang="en-US" smtClean="0"/>
              <a:t>‹#›</a:t>
            </a:fld>
            <a:endParaRPr lang="en-US"/>
          </a:p>
        </p:txBody>
      </p:sp>
    </p:spTree>
    <p:extLst>
      <p:ext uri="{BB962C8B-B14F-4D97-AF65-F5344CB8AC3E}">
        <p14:creationId xmlns:p14="http://schemas.microsoft.com/office/powerpoint/2010/main" val="690834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150AA9-5666-41F8-8D59-3516161956DD}" type="datetimeFigureOut">
              <a:rPr lang="en-US" smtClean="0"/>
              <a:t>10/14/2022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072DB8-82FD-4E72-BC95-6DE3D54A271E}" type="slidenum">
              <a:rPr lang="en-US" smtClean="0"/>
              <a:t>‹#›</a:t>
            </a:fld>
            <a:endParaRPr lang="en-US"/>
          </a:p>
        </p:txBody>
      </p:sp>
    </p:spTree>
    <p:extLst>
      <p:ext uri="{BB962C8B-B14F-4D97-AF65-F5344CB8AC3E}">
        <p14:creationId xmlns:p14="http://schemas.microsoft.com/office/powerpoint/2010/main" val="2276624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150AA9-5666-41F8-8D59-3516161956DD}" type="datetimeFigureOut">
              <a:rPr lang="en-US" smtClean="0"/>
              <a:t>10/14/2022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072DB8-82FD-4E72-BC95-6DE3D54A271E}" type="slidenum">
              <a:rPr lang="en-US" smtClean="0"/>
              <a:t>‹#›</a:t>
            </a:fld>
            <a:endParaRPr lang="en-US"/>
          </a:p>
        </p:txBody>
      </p:sp>
    </p:spTree>
    <p:extLst>
      <p:ext uri="{BB962C8B-B14F-4D97-AF65-F5344CB8AC3E}">
        <p14:creationId xmlns:p14="http://schemas.microsoft.com/office/powerpoint/2010/main" val="3540556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150AA9-5666-41F8-8D59-3516161956DD}" type="datetimeFigureOut">
              <a:rPr lang="en-US" smtClean="0"/>
              <a:t>10/14/2022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072DB8-82FD-4E72-BC95-6DE3D54A271E}" type="slidenum">
              <a:rPr lang="en-US" smtClean="0"/>
              <a:t>‹#›</a:t>
            </a:fld>
            <a:endParaRPr lang="en-US"/>
          </a:p>
        </p:txBody>
      </p:sp>
    </p:spTree>
    <p:extLst>
      <p:ext uri="{BB962C8B-B14F-4D97-AF65-F5344CB8AC3E}">
        <p14:creationId xmlns:p14="http://schemas.microsoft.com/office/powerpoint/2010/main" val="2794948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F150AA9-5666-41F8-8D59-3516161956DD}" type="datetimeFigureOut">
              <a:rPr lang="en-US" smtClean="0"/>
              <a:t>10/14/2022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072DB8-82FD-4E72-BC95-6DE3D54A271E}" type="slidenum">
              <a:rPr lang="en-US" smtClean="0"/>
              <a:t>‹#›</a:t>
            </a:fld>
            <a:endParaRPr lang="en-US"/>
          </a:p>
        </p:txBody>
      </p:sp>
    </p:spTree>
    <p:extLst>
      <p:ext uri="{BB962C8B-B14F-4D97-AF65-F5344CB8AC3E}">
        <p14:creationId xmlns:p14="http://schemas.microsoft.com/office/powerpoint/2010/main" val="4214233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F150AA9-5666-41F8-8D59-3516161956DD}" type="datetimeFigureOut">
              <a:rPr lang="en-US" smtClean="0"/>
              <a:t>10/14/2022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072DB8-82FD-4E72-BC95-6DE3D54A271E}" type="slidenum">
              <a:rPr lang="en-US" smtClean="0"/>
              <a:t>‹#›</a:t>
            </a:fld>
            <a:endParaRPr lang="en-US"/>
          </a:p>
        </p:txBody>
      </p:sp>
    </p:spTree>
    <p:extLst>
      <p:ext uri="{BB962C8B-B14F-4D97-AF65-F5344CB8AC3E}">
        <p14:creationId xmlns:p14="http://schemas.microsoft.com/office/powerpoint/2010/main" val="3911926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F150AA9-5666-41F8-8D59-3516161956DD}" type="datetimeFigureOut">
              <a:rPr lang="en-US" smtClean="0"/>
              <a:t>10/14/2022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072DB8-82FD-4E72-BC95-6DE3D54A271E}" type="slidenum">
              <a:rPr lang="en-US" smtClean="0"/>
              <a:t>‹#›</a:t>
            </a:fld>
            <a:endParaRPr lang="en-US"/>
          </a:p>
        </p:txBody>
      </p:sp>
    </p:spTree>
    <p:extLst>
      <p:ext uri="{BB962C8B-B14F-4D97-AF65-F5344CB8AC3E}">
        <p14:creationId xmlns:p14="http://schemas.microsoft.com/office/powerpoint/2010/main" val="3567363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150AA9-5666-41F8-8D59-3516161956DD}" type="datetimeFigureOut">
              <a:rPr lang="en-US" smtClean="0"/>
              <a:t>10/14/2022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072DB8-82FD-4E72-BC95-6DE3D54A271E}" type="slidenum">
              <a:rPr lang="en-US" smtClean="0"/>
              <a:t>‹#›</a:t>
            </a:fld>
            <a:endParaRPr lang="en-US"/>
          </a:p>
        </p:txBody>
      </p:sp>
    </p:spTree>
    <p:extLst>
      <p:ext uri="{BB962C8B-B14F-4D97-AF65-F5344CB8AC3E}">
        <p14:creationId xmlns:p14="http://schemas.microsoft.com/office/powerpoint/2010/main" val="373435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150AA9-5666-41F8-8D59-3516161956DD}" type="datetimeFigureOut">
              <a:rPr lang="en-US" smtClean="0"/>
              <a:t>10/14/2022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072DB8-82FD-4E72-BC95-6DE3D54A271E}" type="slidenum">
              <a:rPr lang="en-US" smtClean="0"/>
              <a:t>‹#›</a:t>
            </a:fld>
            <a:endParaRPr lang="en-US"/>
          </a:p>
        </p:txBody>
      </p:sp>
    </p:spTree>
    <p:extLst>
      <p:ext uri="{BB962C8B-B14F-4D97-AF65-F5344CB8AC3E}">
        <p14:creationId xmlns:p14="http://schemas.microsoft.com/office/powerpoint/2010/main" val="784404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150AA9-5666-41F8-8D59-3516161956DD}" type="datetimeFigureOut">
              <a:rPr lang="en-US" smtClean="0"/>
              <a:t>10/14/2022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072DB8-82FD-4E72-BC95-6DE3D54A271E}" type="slidenum">
              <a:rPr lang="en-US" smtClean="0"/>
              <a:t>‹#›</a:t>
            </a:fld>
            <a:endParaRPr lang="en-US"/>
          </a:p>
        </p:txBody>
      </p:sp>
    </p:spTree>
    <p:extLst>
      <p:ext uri="{BB962C8B-B14F-4D97-AF65-F5344CB8AC3E}">
        <p14:creationId xmlns:p14="http://schemas.microsoft.com/office/powerpoint/2010/main" val="1601366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150AA9-5666-41F8-8D59-3516161956DD}" type="datetimeFigureOut">
              <a:rPr lang="en-US" smtClean="0"/>
              <a:t>10/14/2022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072DB8-82FD-4E72-BC95-6DE3D54A271E}" type="slidenum">
              <a:rPr lang="en-US" smtClean="0"/>
              <a:t>‹#›</a:t>
            </a:fld>
            <a:endParaRPr lang="en-US"/>
          </a:p>
        </p:txBody>
      </p:sp>
    </p:spTree>
    <p:extLst>
      <p:ext uri="{BB962C8B-B14F-4D97-AF65-F5344CB8AC3E}">
        <p14:creationId xmlns:p14="http://schemas.microsoft.com/office/powerpoint/2010/main" val="10904052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transportation.wv.gov/communications/PressRelease/Pages/Remembering-the-2016-flood-five-years-on.aspx" TargetMode="External"/><Relationship Id="rId5" Type="http://schemas.openxmlformats.org/officeDocument/2006/relationships/image" Target="../media/image9.png"/><Relationship Id="rId4" Type="http://schemas.openxmlformats.org/officeDocument/2006/relationships/hyperlink" Target="https://www.wvpublic.org/news/2016-07-03/flash-flood-watch-issued-for-some-hard-hit-countie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www.wvnstv.com/1000-year-flood-anniversary/local-dentist-sells-land-for-one-dollar-to-help-build-house-for-displaced-families-in-2016/" TargetMode="External"/><Relationship Id="rId3" Type="http://schemas.openxmlformats.org/officeDocument/2006/relationships/image" Target="../media/image11.png"/><Relationship Id="rId7" Type="http://schemas.openxmlformats.org/officeDocument/2006/relationships/hyperlink" Target="https://wvmetronews.com/2016/11/22/keys-presented-for-new-homes-in-rainelle-white-sulphur-spring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vpress.org/breaking-news/tears-fall-11-wv-flooded-families-get-new-homes/" TargetMode="External"/><Relationship Id="rId5" Type="http://schemas.openxmlformats.org/officeDocument/2006/relationships/hyperlink" Target="https://www.mapwv.gov/assessment/Assessment?PriorOwnerName=John%20Hutsenpiller&amp;PriorCounties=13&amp;PriorDistrict=13" TargetMode="External"/><Relationship Id="rId4" Type="http://schemas.openxmlformats.org/officeDocument/2006/relationships/hyperlink" Target="https://www.youtube.com/watch?v=rtn6VBWcXGU"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Social Vulnerability Indicators </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 and Rainelle</a:t>
            </a:r>
            <a:r>
              <a:rPr lang="en-US" sz="1100" dirty="0">
                <a:solidFill>
                  <a:schemeClr val="bg1"/>
                </a:solidFill>
              </a:rPr>
              <a:t>     </a:t>
            </a:r>
          </a:p>
        </p:txBody>
      </p:sp>
      <p:graphicFrame>
        <p:nvGraphicFramePr>
          <p:cNvPr id="4" name="Table 4">
            <a:extLst>
              <a:ext uri="{FF2B5EF4-FFF2-40B4-BE49-F238E27FC236}">
                <a16:creationId xmlns:a16="http://schemas.microsoft.com/office/drawing/2014/main" id="{064D6C48-3E95-4AA3-8F06-135D21432687}"/>
              </a:ext>
            </a:extLst>
          </p:cNvPr>
          <p:cNvGraphicFramePr>
            <a:graphicFrameLocks noGrp="1"/>
          </p:cNvGraphicFramePr>
          <p:nvPr>
            <p:extLst/>
          </p:nvPr>
        </p:nvGraphicFramePr>
        <p:xfrm>
          <a:off x="257175" y="1036317"/>
          <a:ext cx="8627676" cy="5493366"/>
        </p:xfrm>
        <a:graphic>
          <a:graphicData uri="http://schemas.openxmlformats.org/drawingml/2006/table">
            <a:tbl>
              <a:tblPr firstRow="1" bandRow="1">
                <a:tableStyleId>{5C22544A-7EE6-4342-B048-85BDC9FD1C3A}</a:tableStyleId>
              </a:tblPr>
              <a:tblGrid>
                <a:gridCol w="638175">
                  <a:extLst>
                    <a:ext uri="{9D8B030D-6E8A-4147-A177-3AD203B41FA5}">
                      <a16:colId xmlns:a16="http://schemas.microsoft.com/office/drawing/2014/main" val="1264197615"/>
                    </a:ext>
                  </a:extLst>
                </a:gridCol>
                <a:gridCol w="2770959">
                  <a:extLst>
                    <a:ext uri="{9D8B030D-6E8A-4147-A177-3AD203B41FA5}">
                      <a16:colId xmlns:a16="http://schemas.microsoft.com/office/drawing/2014/main" val="1438507270"/>
                    </a:ext>
                  </a:extLst>
                </a:gridCol>
                <a:gridCol w="1349828">
                  <a:extLst>
                    <a:ext uri="{9D8B030D-6E8A-4147-A177-3AD203B41FA5}">
                      <a16:colId xmlns:a16="http://schemas.microsoft.com/office/drawing/2014/main" val="1218352812"/>
                    </a:ext>
                  </a:extLst>
                </a:gridCol>
                <a:gridCol w="1393372">
                  <a:extLst>
                    <a:ext uri="{9D8B030D-6E8A-4147-A177-3AD203B41FA5}">
                      <a16:colId xmlns:a16="http://schemas.microsoft.com/office/drawing/2014/main" val="796239596"/>
                    </a:ext>
                  </a:extLst>
                </a:gridCol>
                <a:gridCol w="1280160">
                  <a:extLst>
                    <a:ext uri="{9D8B030D-6E8A-4147-A177-3AD203B41FA5}">
                      <a16:colId xmlns:a16="http://schemas.microsoft.com/office/drawing/2014/main" val="717488461"/>
                    </a:ext>
                  </a:extLst>
                </a:gridCol>
                <a:gridCol w="1195182">
                  <a:extLst>
                    <a:ext uri="{9D8B030D-6E8A-4147-A177-3AD203B41FA5}">
                      <a16:colId xmlns:a16="http://schemas.microsoft.com/office/drawing/2014/main" val="1301006452"/>
                    </a:ext>
                  </a:extLst>
                </a:gridCol>
              </a:tblGrid>
              <a:tr h="872439">
                <a:tc gridSpan="2">
                  <a:txBody>
                    <a:bodyPr/>
                    <a:lstStyle/>
                    <a:p>
                      <a:pPr algn="ctr"/>
                      <a:r>
                        <a:rPr lang="en-US" sz="1800" dirty="0"/>
                        <a:t>Vulnerability Indicators</a:t>
                      </a:r>
                    </a:p>
                  </a:txBody>
                  <a:tcPr anchor="ctr">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rgbClr val="5B739B"/>
                    </a:solidFill>
                  </a:tcPr>
                </a:tc>
                <a:tc hMerge="1">
                  <a:txBody>
                    <a:bodyPr/>
                    <a:lstStyle/>
                    <a:p>
                      <a:pPr algn="ctr"/>
                      <a:endParaRPr lang="en-US" sz="1800" dirty="0"/>
                    </a:p>
                  </a:txBody>
                  <a:tcPr anchor="ctr">
                    <a:solidFill>
                      <a:srgbClr val="5B739B"/>
                    </a:solidFill>
                  </a:tcPr>
                </a:tc>
                <a:tc>
                  <a:txBody>
                    <a:bodyPr/>
                    <a:lstStyle/>
                    <a:p>
                      <a:pPr algn="ctr"/>
                      <a:r>
                        <a:rPr lang="en-US" sz="1800" dirty="0"/>
                        <a:t>White Sulphur Springs</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rgbClr val="5B739B"/>
                    </a:solidFill>
                  </a:tcPr>
                </a:tc>
                <a:tc>
                  <a:txBody>
                    <a:bodyPr/>
                    <a:lstStyle/>
                    <a:p>
                      <a:pPr algn="ctr"/>
                      <a:r>
                        <a:rPr lang="en-US" sz="1800" dirty="0"/>
                        <a:t>Rainelle</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rgbClr val="5B739B"/>
                    </a:solidFill>
                  </a:tcPr>
                </a:tc>
                <a:tc>
                  <a:txBody>
                    <a:bodyPr/>
                    <a:lstStyle/>
                    <a:p>
                      <a:pPr algn="ctr"/>
                      <a:r>
                        <a:rPr lang="en-US" sz="1800" dirty="0"/>
                        <a:t>State Ratio</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rgbClr val="5B739B"/>
                    </a:solidFill>
                  </a:tcPr>
                </a:tc>
                <a:tc>
                  <a:txBody>
                    <a:bodyPr/>
                    <a:lstStyle/>
                    <a:p>
                      <a:pPr algn="ctr"/>
                      <a:r>
                        <a:rPr lang="en-US" sz="1800" dirty="0"/>
                        <a:t>National Ratio</a:t>
                      </a:r>
                    </a:p>
                  </a:txBody>
                  <a:tcPr anchor="ctr">
                    <a:lnL w="19050" cap="flat" cmpd="sng" algn="ctr">
                      <a:solidFill>
                        <a:schemeClr val="bg1"/>
                      </a:solidFill>
                      <a:prstDash val="solid"/>
                      <a:round/>
                      <a:headEnd type="none" w="med" len="med"/>
                      <a:tailEnd type="none" w="med" len="med"/>
                    </a:lnL>
                    <a:lnB w="19050" cap="flat" cmpd="sng" algn="ctr">
                      <a:solidFill>
                        <a:schemeClr val="bg1"/>
                      </a:solidFill>
                      <a:prstDash val="solid"/>
                      <a:round/>
                      <a:headEnd type="none" w="med" len="med"/>
                      <a:tailEnd type="none" w="med" len="med"/>
                    </a:lnB>
                    <a:solidFill>
                      <a:srgbClr val="5B739B"/>
                    </a:solidFill>
                  </a:tcPr>
                </a:tc>
                <a:extLst>
                  <a:ext uri="{0D108BD9-81ED-4DB2-BD59-A6C34878D82A}">
                    <a16:rowId xmlns:a16="http://schemas.microsoft.com/office/drawing/2014/main" val="3513940923"/>
                  </a:ext>
                </a:extLst>
              </a:tr>
              <a:tr h="643781">
                <a:tc>
                  <a:txBody>
                    <a:bodyPr/>
                    <a:lstStyle/>
                    <a:p>
                      <a:pPr algn="ctr"/>
                      <a:endParaRPr lang="en-US" sz="1800" dirty="0">
                        <a:solidFill>
                          <a:schemeClr val="bg1"/>
                        </a:solidFill>
                      </a:endParaRPr>
                    </a:p>
                  </a:txBody>
                  <a:tcPr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B739B"/>
                    </a:solidFill>
                  </a:tcPr>
                </a:tc>
                <a:tc>
                  <a:txBody>
                    <a:bodyPr/>
                    <a:lstStyle/>
                    <a:p>
                      <a:pPr algn="l"/>
                      <a:r>
                        <a:rPr lang="en-US" sz="1600" b="1" dirty="0">
                          <a:solidFill>
                            <a:schemeClr val="bg1"/>
                          </a:solidFill>
                        </a:rPr>
                        <a:t>Poverty Rate</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B739B"/>
                    </a:solidFill>
                  </a:tcPr>
                </a:tc>
                <a:tc>
                  <a:txBody>
                    <a:bodyPr/>
                    <a:lstStyle/>
                    <a:p>
                      <a:pPr algn="ctr"/>
                      <a:r>
                        <a:rPr lang="en-US" sz="1800" b="1" dirty="0">
                          <a:solidFill>
                            <a:srgbClr val="5B739B"/>
                          </a:solidFill>
                        </a:rPr>
                        <a:t>14.4%</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1800" b="1" dirty="0">
                          <a:solidFill>
                            <a:srgbClr val="C00000"/>
                          </a:solidFill>
                        </a:rPr>
                        <a:t>37.0%</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1800" b="0" dirty="0">
                          <a:solidFill>
                            <a:srgbClr val="5B739B"/>
                          </a:solidFill>
                        </a:rPr>
                        <a:t>17.3%</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1800" b="0" dirty="0">
                          <a:solidFill>
                            <a:srgbClr val="5B739B"/>
                          </a:solidFill>
                        </a:rPr>
                        <a:t>12.9%</a:t>
                      </a:r>
                    </a:p>
                  </a:txBody>
                  <a:tcPr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extLst>
                  <a:ext uri="{0D108BD9-81ED-4DB2-BD59-A6C34878D82A}">
                    <a16:rowId xmlns:a16="http://schemas.microsoft.com/office/drawing/2014/main" val="4062377285"/>
                  </a:ext>
                </a:extLst>
              </a:tr>
              <a:tr h="643781">
                <a:tc>
                  <a:txBody>
                    <a:bodyPr/>
                    <a:lstStyle/>
                    <a:p>
                      <a:pPr algn="ctr"/>
                      <a:endParaRPr lang="en-US" sz="1800" dirty="0"/>
                    </a:p>
                  </a:txBody>
                  <a:tcPr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B739B"/>
                    </a:solidFill>
                  </a:tcPr>
                </a:tc>
                <a:tc>
                  <a:txBody>
                    <a:bodyPr/>
                    <a:lstStyle/>
                    <a:p>
                      <a:pPr algn="l"/>
                      <a:r>
                        <a:rPr lang="en-US" sz="1600" b="1" dirty="0">
                          <a:solidFill>
                            <a:schemeClr val="bg1"/>
                          </a:solidFill>
                        </a:rPr>
                        <a:t>Unemployment Rate</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B739B"/>
                    </a:solidFill>
                  </a:tcPr>
                </a:tc>
                <a:tc>
                  <a:txBody>
                    <a:bodyPr/>
                    <a:lstStyle/>
                    <a:p>
                      <a:pPr algn="ctr"/>
                      <a:r>
                        <a:rPr lang="en-US" sz="1800" b="1" dirty="0">
                          <a:solidFill>
                            <a:srgbClr val="5B739B"/>
                          </a:solidFill>
                        </a:rPr>
                        <a:t>21.4%</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1800" b="1" dirty="0">
                          <a:solidFill>
                            <a:srgbClr val="C00000"/>
                          </a:solidFill>
                        </a:rPr>
                        <a:t>33.6%</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1800" b="0" dirty="0">
                          <a:solidFill>
                            <a:srgbClr val="5B739B"/>
                          </a:solidFill>
                        </a:rPr>
                        <a:t>23.8%</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1800" b="0" dirty="0">
                          <a:solidFill>
                            <a:srgbClr val="5B739B"/>
                          </a:solidFill>
                        </a:rPr>
                        <a:t>14.7%</a:t>
                      </a:r>
                    </a:p>
                  </a:txBody>
                  <a:tcPr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extLst>
                  <a:ext uri="{0D108BD9-81ED-4DB2-BD59-A6C34878D82A}">
                    <a16:rowId xmlns:a16="http://schemas.microsoft.com/office/drawing/2014/main" val="1342225796"/>
                  </a:ext>
                </a:extLst>
              </a:tr>
              <a:tr h="643781">
                <a:tc>
                  <a:txBody>
                    <a:bodyPr/>
                    <a:lstStyle/>
                    <a:p>
                      <a:pPr algn="ctr"/>
                      <a:endParaRPr lang="en-US" sz="1800" dirty="0"/>
                    </a:p>
                  </a:txBody>
                  <a:tcPr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B739B"/>
                    </a:solidFill>
                  </a:tcPr>
                </a:tc>
                <a:tc>
                  <a:txBody>
                    <a:bodyPr/>
                    <a:lstStyle/>
                    <a:p>
                      <a:pPr algn="l"/>
                      <a:r>
                        <a:rPr lang="en-US" sz="1600" b="1" dirty="0">
                          <a:solidFill>
                            <a:schemeClr val="bg1"/>
                          </a:solidFill>
                        </a:rPr>
                        <a:t>Vulnerable Ages Ratio</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B739B"/>
                    </a:solidFill>
                  </a:tcPr>
                </a:tc>
                <a:tc>
                  <a:txBody>
                    <a:bodyPr/>
                    <a:lstStyle/>
                    <a:p>
                      <a:pPr algn="ctr"/>
                      <a:r>
                        <a:rPr lang="en-US" sz="1800" b="1" dirty="0">
                          <a:solidFill>
                            <a:srgbClr val="C00000"/>
                          </a:solidFill>
                        </a:rPr>
                        <a:t>41.7%</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1800" b="1" dirty="0">
                          <a:solidFill>
                            <a:srgbClr val="C00000"/>
                          </a:solidFill>
                        </a:rPr>
                        <a:t>39.8%</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1800" b="0" dirty="0">
                          <a:solidFill>
                            <a:srgbClr val="5B739B"/>
                          </a:solidFill>
                        </a:rPr>
                        <a:t>30.8%</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1800" b="0" dirty="0">
                          <a:solidFill>
                            <a:srgbClr val="5B739B"/>
                          </a:solidFill>
                        </a:rPr>
                        <a:t>28.3%</a:t>
                      </a:r>
                    </a:p>
                  </a:txBody>
                  <a:tcPr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extLst>
                  <a:ext uri="{0D108BD9-81ED-4DB2-BD59-A6C34878D82A}">
                    <a16:rowId xmlns:a16="http://schemas.microsoft.com/office/drawing/2014/main" val="941388248"/>
                  </a:ext>
                </a:extLst>
              </a:tr>
              <a:tr h="643781">
                <a:tc>
                  <a:txBody>
                    <a:bodyPr/>
                    <a:lstStyle/>
                    <a:p>
                      <a:pPr algn="ctr"/>
                      <a:endParaRPr lang="en-US" sz="1800" dirty="0"/>
                    </a:p>
                  </a:txBody>
                  <a:tcPr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B739B"/>
                    </a:solidFill>
                  </a:tcPr>
                </a:tc>
                <a:tc>
                  <a:txBody>
                    <a:bodyPr/>
                    <a:lstStyle/>
                    <a:p>
                      <a:pPr algn="l"/>
                      <a:r>
                        <a:rPr lang="en-US" sz="1600" b="1" dirty="0">
                          <a:solidFill>
                            <a:schemeClr val="bg1"/>
                          </a:solidFill>
                        </a:rPr>
                        <a:t>Disability Ratio</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B739B"/>
                    </a:solidFill>
                  </a:tcPr>
                </a:tc>
                <a:tc>
                  <a:txBody>
                    <a:bodyPr/>
                    <a:lstStyle/>
                    <a:p>
                      <a:pPr algn="ctr"/>
                      <a:r>
                        <a:rPr lang="en-US" sz="1800" b="1" dirty="0">
                          <a:solidFill>
                            <a:srgbClr val="5B739B"/>
                          </a:solidFill>
                        </a:rPr>
                        <a:t>17.8%</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1800" b="1" dirty="0">
                          <a:solidFill>
                            <a:srgbClr val="C00000"/>
                          </a:solidFill>
                        </a:rPr>
                        <a:t>26.9%</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1800" b="0" dirty="0">
                          <a:solidFill>
                            <a:srgbClr val="5B739B"/>
                          </a:solidFill>
                        </a:rPr>
                        <a:t>18.7%</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1800" b="0" dirty="0">
                          <a:solidFill>
                            <a:srgbClr val="5B739B"/>
                          </a:solidFill>
                        </a:rPr>
                        <a:t>13.0%</a:t>
                      </a:r>
                    </a:p>
                  </a:txBody>
                  <a:tcPr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extLst>
                  <a:ext uri="{0D108BD9-81ED-4DB2-BD59-A6C34878D82A}">
                    <a16:rowId xmlns:a16="http://schemas.microsoft.com/office/drawing/2014/main" val="1660948193"/>
                  </a:ext>
                </a:extLst>
              </a:tr>
              <a:tr h="643781">
                <a:tc>
                  <a:txBody>
                    <a:bodyPr/>
                    <a:lstStyle/>
                    <a:p>
                      <a:pPr algn="ctr"/>
                      <a:endParaRPr lang="en-US" sz="1800" dirty="0"/>
                    </a:p>
                  </a:txBody>
                  <a:tcPr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B739B"/>
                    </a:solidFill>
                  </a:tcPr>
                </a:tc>
                <a:tc>
                  <a:txBody>
                    <a:bodyPr/>
                    <a:lstStyle/>
                    <a:p>
                      <a:pPr algn="l"/>
                      <a:r>
                        <a:rPr lang="en-US" sz="1600" b="1" dirty="0">
                          <a:solidFill>
                            <a:schemeClr val="bg1"/>
                          </a:solidFill>
                        </a:rPr>
                        <a:t>Population Growth Ratio</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B739B"/>
                    </a:solidFill>
                  </a:tcPr>
                </a:tc>
                <a:tc>
                  <a:txBody>
                    <a:bodyPr/>
                    <a:lstStyle/>
                    <a:p>
                      <a:pPr algn="ctr"/>
                      <a:r>
                        <a:rPr lang="en-US" sz="1800" b="1" dirty="0">
                          <a:solidFill>
                            <a:srgbClr val="C00000"/>
                          </a:solidFill>
                        </a:rPr>
                        <a:t>-9.1%</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1800" b="1" dirty="0">
                          <a:solidFill>
                            <a:srgbClr val="C00000"/>
                          </a:solidFill>
                        </a:rPr>
                        <a:t>-20.9%</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1800" b="0" dirty="0">
                          <a:solidFill>
                            <a:srgbClr val="5B739B"/>
                          </a:solidFill>
                        </a:rPr>
                        <a:t>-3.2%</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1800" b="0" dirty="0">
                          <a:solidFill>
                            <a:srgbClr val="5B739B"/>
                          </a:solidFill>
                        </a:rPr>
                        <a:t>7.4%</a:t>
                      </a:r>
                    </a:p>
                  </a:txBody>
                  <a:tcPr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extLst>
                  <a:ext uri="{0D108BD9-81ED-4DB2-BD59-A6C34878D82A}">
                    <a16:rowId xmlns:a16="http://schemas.microsoft.com/office/drawing/2014/main" val="4129055087"/>
                  </a:ext>
                </a:extLst>
              </a:tr>
              <a:tr h="643781">
                <a:tc>
                  <a:txBody>
                    <a:bodyPr/>
                    <a:lstStyle/>
                    <a:p>
                      <a:pPr algn="ctr"/>
                      <a:endParaRPr lang="en-US" sz="1800" dirty="0"/>
                    </a:p>
                  </a:txBody>
                  <a:tcPr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B739B"/>
                    </a:solidFill>
                  </a:tcPr>
                </a:tc>
                <a:tc>
                  <a:txBody>
                    <a:bodyPr/>
                    <a:lstStyle/>
                    <a:p>
                      <a:pPr algn="l"/>
                      <a:r>
                        <a:rPr lang="en-US" sz="1600" b="1" dirty="0">
                          <a:solidFill>
                            <a:schemeClr val="bg1"/>
                          </a:solidFill>
                        </a:rPr>
                        <a:t>Renter-Occupied Ratio</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B739B"/>
                    </a:solidFill>
                  </a:tcPr>
                </a:tc>
                <a:tc>
                  <a:txBody>
                    <a:bodyPr/>
                    <a:lstStyle/>
                    <a:p>
                      <a:pPr algn="ctr"/>
                      <a:r>
                        <a:rPr lang="en-US" sz="1800" b="1" dirty="0">
                          <a:solidFill>
                            <a:srgbClr val="C00000"/>
                          </a:solidFill>
                        </a:rPr>
                        <a:t>42.8%</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1800" b="1" dirty="0">
                          <a:solidFill>
                            <a:srgbClr val="C00000"/>
                          </a:solidFill>
                        </a:rPr>
                        <a:t>43.0%</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1800" b="0" dirty="0">
                          <a:solidFill>
                            <a:srgbClr val="5B739B"/>
                          </a:solidFill>
                        </a:rPr>
                        <a:t>26.8%</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1800" b="0" dirty="0">
                          <a:solidFill>
                            <a:srgbClr val="5B739B"/>
                          </a:solidFill>
                        </a:rPr>
                        <a:t>36.0%</a:t>
                      </a:r>
                    </a:p>
                  </a:txBody>
                  <a:tcPr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extLst>
                  <a:ext uri="{0D108BD9-81ED-4DB2-BD59-A6C34878D82A}">
                    <a16:rowId xmlns:a16="http://schemas.microsoft.com/office/drawing/2014/main" val="1221970460"/>
                  </a:ext>
                </a:extLst>
              </a:tr>
              <a:tr h="674480">
                <a:tc>
                  <a:txBody>
                    <a:bodyPr/>
                    <a:lstStyle/>
                    <a:p>
                      <a:pPr algn="ctr"/>
                      <a:endParaRPr lang="en-US" sz="1800" dirty="0"/>
                    </a:p>
                  </a:txBody>
                  <a:tcPr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5B739B"/>
                    </a:solidFill>
                  </a:tcPr>
                </a:tc>
                <a:tc>
                  <a:txBody>
                    <a:bodyPr/>
                    <a:lstStyle/>
                    <a:p>
                      <a:pPr algn="l"/>
                      <a:r>
                        <a:rPr lang="en-US" sz="1600" b="1" dirty="0">
                          <a:solidFill>
                            <a:schemeClr val="bg1"/>
                          </a:solidFill>
                        </a:rPr>
                        <a:t>Housing Values Less than $50K</a:t>
                      </a:r>
                    </a:p>
                    <a:p>
                      <a:pPr algn="l"/>
                      <a:endParaRPr lang="en-US" sz="500" b="1" dirty="0">
                        <a:solidFill>
                          <a:schemeClr val="bg1"/>
                        </a:solidFill>
                      </a:endParaRPr>
                    </a:p>
                    <a:p>
                      <a:pPr algn="l"/>
                      <a:r>
                        <a:rPr lang="en-US" sz="1600" b="1" dirty="0">
                          <a:solidFill>
                            <a:schemeClr val="bg1"/>
                          </a:solidFill>
                        </a:rPr>
                        <a:t>Housing Median Value</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5B739B"/>
                    </a:solidFill>
                  </a:tcPr>
                </a:tc>
                <a:tc>
                  <a:txBody>
                    <a:bodyPr/>
                    <a:lstStyle/>
                    <a:p>
                      <a:pPr algn="ctr"/>
                      <a:r>
                        <a:rPr lang="en-US" sz="1800" b="1" dirty="0">
                          <a:solidFill>
                            <a:srgbClr val="5B739B"/>
                          </a:solidFill>
                        </a:rPr>
                        <a:t>3.9%</a:t>
                      </a:r>
                    </a:p>
                    <a:p>
                      <a:pPr algn="ctr"/>
                      <a:endParaRPr lang="en-US" sz="500" b="1" dirty="0">
                        <a:solidFill>
                          <a:srgbClr val="5B739B"/>
                        </a:solidFill>
                      </a:endParaRPr>
                    </a:p>
                    <a:p>
                      <a:pPr algn="ctr"/>
                      <a:r>
                        <a:rPr lang="en-US" sz="1800" b="1" dirty="0">
                          <a:solidFill>
                            <a:srgbClr val="5B739B"/>
                          </a:solidFill>
                        </a:rPr>
                        <a:t>$125,700</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CAD7EE"/>
                    </a:solidFill>
                  </a:tcPr>
                </a:tc>
                <a:tc>
                  <a:txBody>
                    <a:bodyPr/>
                    <a:lstStyle/>
                    <a:p>
                      <a:pPr algn="ctr"/>
                      <a:r>
                        <a:rPr lang="en-US" sz="1800" b="1" dirty="0">
                          <a:solidFill>
                            <a:srgbClr val="C00000"/>
                          </a:solidFill>
                        </a:rPr>
                        <a:t>37.5%</a:t>
                      </a:r>
                    </a:p>
                    <a:p>
                      <a:pPr algn="ctr"/>
                      <a:endParaRPr lang="en-US" sz="500" b="1" dirty="0">
                        <a:solidFill>
                          <a:srgbClr val="C00000"/>
                        </a:solidFill>
                      </a:endParaRPr>
                    </a:p>
                    <a:p>
                      <a:pPr algn="ctr"/>
                      <a:r>
                        <a:rPr lang="en-US" sz="1800" b="1" dirty="0">
                          <a:solidFill>
                            <a:srgbClr val="C00000"/>
                          </a:solidFill>
                        </a:rPr>
                        <a:t>$59,400</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CAD7EE"/>
                    </a:solidFill>
                  </a:tcPr>
                </a:tc>
                <a:tc>
                  <a:txBody>
                    <a:bodyPr/>
                    <a:lstStyle/>
                    <a:p>
                      <a:pPr algn="ctr"/>
                      <a:r>
                        <a:rPr lang="en-US" sz="1800" b="0" dirty="0">
                          <a:solidFill>
                            <a:srgbClr val="5B739B"/>
                          </a:solidFill>
                        </a:rPr>
                        <a:t>16.9%</a:t>
                      </a:r>
                    </a:p>
                    <a:p>
                      <a:pPr algn="ctr"/>
                      <a:endParaRPr lang="en-US" sz="500" b="0" dirty="0">
                        <a:solidFill>
                          <a:srgbClr val="5B739B"/>
                        </a:solidFill>
                      </a:endParaRPr>
                    </a:p>
                    <a:p>
                      <a:pPr algn="ctr"/>
                      <a:r>
                        <a:rPr lang="en-US" sz="1800" b="0" dirty="0">
                          <a:solidFill>
                            <a:srgbClr val="5B739B"/>
                          </a:solidFill>
                        </a:rPr>
                        <a:t>$119,600</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CAD7EE"/>
                    </a:solidFill>
                  </a:tcPr>
                </a:tc>
                <a:tc>
                  <a:txBody>
                    <a:bodyPr/>
                    <a:lstStyle/>
                    <a:p>
                      <a:pPr algn="ctr"/>
                      <a:r>
                        <a:rPr lang="en-US" sz="1800" b="0" dirty="0">
                          <a:solidFill>
                            <a:srgbClr val="5B739B"/>
                          </a:solidFill>
                        </a:rPr>
                        <a:t>6.6%</a:t>
                      </a:r>
                    </a:p>
                    <a:p>
                      <a:pPr algn="ctr"/>
                      <a:endParaRPr lang="en-US" sz="500" b="0" dirty="0">
                        <a:solidFill>
                          <a:srgbClr val="5B739B"/>
                        </a:solidFill>
                      </a:endParaRPr>
                    </a:p>
                    <a:p>
                      <a:pPr algn="ctr"/>
                      <a:r>
                        <a:rPr lang="en-US" sz="1800" b="0" dirty="0">
                          <a:solidFill>
                            <a:srgbClr val="5B739B"/>
                          </a:solidFill>
                        </a:rPr>
                        <a:t>$229,800</a:t>
                      </a:r>
                    </a:p>
                  </a:txBody>
                  <a:tcPr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solidFill>
                      <a:srgbClr val="CAD7EE"/>
                    </a:solidFill>
                  </a:tcPr>
                </a:tc>
                <a:extLst>
                  <a:ext uri="{0D108BD9-81ED-4DB2-BD59-A6C34878D82A}">
                    <a16:rowId xmlns:a16="http://schemas.microsoft.com/office/drawing/2014/main" val="1544426867"/>
                  </a:ext>
                </a:extLst>
              </a:tr>
            </a:tbl>
          </a:graphicData>
        </a:graphic>
      </p:graphicFrame>
      <p:grpSp>
        <p:nvGrpSpPr>
          <p:cNvPr id="31" name="Group 30">
            <a:extLst>
              <a:ext uri="{FF2B5EF4-FFF2-40B4-BE49-F238E27FC236}">
                <a16:creationId xmlns:a16="http://schemas.microsoft.com/office/drawing/2014/main" id="{0CB80BCA-5C53-4F01-96AD-2FD9A4706A9C}"/>
              </a:ext>
            </a:extLst>
          </p:cNvPr>
          <p:cNvGrpSpPr/>
          <p:nvPr/>
        </p:nvGrpSpPr>
        <p:grpSpPr>
          <a:xfrm>
            <a:off x="318874" y="2022284"/>
            <a:ext cx="532585" cy="4413083"/>
            <a:chOff x="318874" y="2074538"/>
            <a:chExt cx="532585" cy="4413083"/>
          </a:xfrm>
        </p:grpSpPr>
        <p:pic>
          <p:nvPicPr>
            <p:cNvPr id="16" name="Picture 15" descr="Icon&#10;&#10;Description automatically generated">
              <a:extLst>
                <a:ext uri="{FF2B5EF4-FFF2-40B4-BE49-F238E27FC236}">
                  <a16:creationId xmlns:a16="http://schemas.microsoft.com/office/drawing/2014/main" id="{BD33A2B5-793E-4AB6-9CAB-124BBFBA5D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874" y="3354432"/>
              <a:ext cx="523875" cy="523875"/>
            </a:xfrm>
            <a:prstGeom prst="rect">
              <a:avLst/>
            </a:prstGeom>
          </p:spPr>
        </p:pic>
        <p:pic>
          <p:nvPicPr>
            <p:cNvPr id="18" name="Picture 17" descr="Icon&#10;&#10;Description automatically generated">
              <a:extLst>
                <a:ext uri="{FF2B5EF4-FFF2-40B4-BE49-F238E27FC236}">
                  <a16:creationId xmlns:a16="http://schemas.microsoft.com/office/drawing/2014/main" id="{42E59A85-C5AD-4AE3-B19E-7A8DDA75761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8874" y="2074538"/>
              <a:ext cx="523875" cy="523875"/>
            </a:xfrm>
            <a:prstGeom prst="rect">
              <a:avLst/>
            </a:prstGeom>
          </p:spPr>
        </p:pic>
        <p:pic>
          <p:nvPicPr>
            <p:cNvPr id="20" name="Picture 19" descr="Logo, icon&#10;&#10;Description automatically generated">
              <a:extLst>
                <a:ext uri="{FF2B5EF4-FFF2-40B4-BE49-F238E27FC236}">
                  <a16:creationId xmlns:a16="http://schemas.microsoft.com/office/drawing/2014/main" id="{5C67CE8A-890F-4A42-AE40-6D3297F1A0D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8874" y="2708635"/>
              <a:ext cx="523875" cy="523875"/>
            </a:xfrm>
            <a:prstGeom prst="rect">
              <a:avLst/>
            </a:prstGeom>
          </p:spPr>
        </p:pic>
        <p:pic>
          <p:nvPicPr>
            <p:cNvPr id="22" name="Picture 21" descr="Icon&#10;&#10;Description automatically generated">
              <a:extLst>
                <a:ext uri="{FF2B5EF4-FFF2-40B4-BE49-F238E27FC236}">
                  <a16:creationId xmlns:a16="http://schemas.microsoft.com/office/drawing/2014/main" id="{8B249A28-8C49-4192-B9E5-738F3F3327B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8874" y="3991520"/>
              <a:ext cx="523875" cy="523875"/>
            </a:xfrm>
            <a:prstGeom prst="rect">
              <a:avLst/>
            </a:prstGeom>
          </p:spPr>
        </p:pic>
        <p:pic>
          <p:nvPicPr>
            <p:cNvPr id="26" name="Picture 25" descr="Icon&#10;&#10;Description automatically generated">
              <a:extLst>
                <a:ext uri="{FF2B5EF4-FFF2-40B4-BE49-F238E27FC236}">
                  <a16:creationId xmlns:a16="http://schemas.microsoft.com/office/drawing/2014/main" id="{EDACA5E3-B07C-43CB-BADF-76E00C306CC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8874" y="4637318"/>
              <a:ext cx="523875" cy="523875"/>
            </a:xfrm>
            <a:prstGeom prst="rect">
              <a:avLst/>
            </a:prstGeom>
          </p:spPr>
        </p:pic>
        <p:pic>
          <p:nvPicPr>
            <p:cNvPr id="28" name="Picture 27" descr="Icon&#10;&#10;Description automatically generated">
              <a:extLst>
                <a:ext uri="{FF2B5EF4-FFF2-40B4-BE49-F238E27FC236}">
                  <a16:creationId xmlns:a16="http://schemas.microsoft.com/office/drawing/2014/main" id="{3E945633-B6AE-47F4-B127-0A0507AFE22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8874" y="5274407"/>
              <a:ext cx="532585" cy="532585"/>
            </a:xfrm>
            <a:prstGeom prst="rect">
              <a:avLst/>
            </a:prstGeom>
          </p:spPr>
        </p:pic>
        <p:pic>
          <p:nvPicPr>
            <p:cNvPr id="30" name="Picture 29" descr="Icon&#10;&#10;Description automatically generated">
              <a:extLst>
                <a:ext uri="{FF2B5EF4-FFF2-40B4-BE49-F238E27FC236}">
                  <a16:creationId xmlns:a16="http://schemas.microsoft.com/office/drawing/2014/main" id="{33907CD4-C9C7-4FAC-AE67-A69F86A6BD3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8874" y="5955036"/>
              <a:ext cx="532585" cy="532585"/>
            </a:xfrm>
            <a:prstGeom prst="rect">
              <a:avLst/>
            </a:prstGeom>
          </p:spPr>
        </p:pic>
      </p:grpSp>
      <p:sp>
        <p:nvSpPr>
          <p:cNvPr id="93" name="Text Box 2">
            <a:extLst>
              <a:ext uri="{FF2B5EF4-FFF2-40B4-BE49-F238E27FC236}">
                <a16:creationId xmlns:a16="http://schemas.microsoft.com/office/drawing/2014/main" id="{4347FC74-99D3-4BBC-AE60-7E051B6D4360}"/>
              </a:ext>
            </a:extLst>
          </p:cNvPr>
          <p:cNvSpPr txBox="1">
            <a:spLocks noChangeArrowheads="1"/>
          </p:cNvSpPr>
          <p:nvPr/>
        </p:nvSpPr>
        <p:spPr bwMode="auto">
          <a:xfrm>
            <a:off x="174176" y="6546947"/>
            <a:ext cx="6897183" cy="251631"/>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90000"/>
              </a:lnSpc>
              <a:spcBef>
                <a:spcPts val="0"/>
              </a:spcBef>
              <a:spcAft>
                <a:spcPts val="800"/>
              </a:spcAft>
            </a:pPr>
            <a:r>
              <a:rPr lang="en-US" sz="1100" dirty="0">
                <a:solidFill>
                  <a:srgbClr val="C00000"/>
                </a:solidFill>
                <a:latin typeface="Arial" panose="020B0604020202020204" pitchFamily="34" charset="0"/>
                <a:ea typeface="Calibri" panose="020F0502020204030204" pitchFamily="34" charset="0"/>
                <a:cs typeface="Times New Roman" panose="02020603050405020304" pitchFamily="18" charset="0"/>
              </a:rPr>
              <a:t>The red texts show more than 5% of difference, to the vulnerability side, from the state ratios</a:t>
            </a:r>
            <a:r>
              <a:rPr lang="en-US" sz="11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a:t>
            </a:r>
            <a:endParaRPr lang="en-US" sz="11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92314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3200" dirty="0">
                <a:solidFill>
                  <a:schemeClr val="bg1"/>
                </a:solidFill>
                <a:latin typeface="Arial" panose="020B0604020202020204" pitchFamily="34" charset="0"/>
                <a:cs typeface="Arial" panose="020B0604020202020204" pitchFamily="34" charset="0"/>
              </a:rPr>
              <a:t>Description, Rationale, and Data Sources</a:t>
            </a:r>
          </a:p>
        </p:txBody>
      </p:sp>
      <p:graphicFrame>
        <p:nvGraphicFramePr>
          <p:cNvPr id="4" name="Table 4">
            <a:extLst>
              <a:ext uri="{FF2B5EF4-FFF2-40B4-BE49-F238E27FC236}">
                <a16:creationId xmlns:a16="http://schemas.microsoft.com/office/drawing/2014/main" id="{064D6C48-3E95-4AA3-8F06-135D21432687}"/>
              </a:ext>
            </a:extLst>
          </p:cNvPr>
          <p:cNvGraphicFramePr>
            <a:graphicFrameLocks noGrp="1"/>
          </p:cNvGraphicFramePr>
          <p:nvPr>
            <p:extLst/>
          </p:nvPr>
        </p:nvGraphicFramePr>
        <p:xfrm>
          <a:off x="121920" y="975354"/>
          <a:ext cx="8917579" cy="5815102"/>
        </p:xfrm>
        <a:graphic>
          <a:graphicData uri="http://schemas.openxmlformats.org/drawingml/2006/table">
            <a:tbl>
              <a:tblPr firstRow="1" bandRow="1">
                <a:tableStyleId>{5C22544A-7EE6-4342-B048-85BDC9FD1C3A}</a:tableStyleId>
              </a:tblPr>
              <a:tblGrid>
                <a:gridCol w="1959429">
                  <a:extLst>
                    <a:ext uri="{9D8B030D-6E8A-4147-A177-3AD203B41FA5}">
                      <a16:colId xmlns:a16="http://schemas.microsoft.com/office/drawing/2014/main" val="1438507270"/>
                    </a:ext>
                  </a:extLst>
                </a:gridCol>
                <a:gridCol w="2646274">
                  <a:extLst>
                    <a:ext uri="{9D8B030D-6E8A-4147-A177-3AD203B41FA5}">
                      <a16:colId xmlns:a16="http://schemas.microsoft.com/office/drawing/2014/main" val="1218352812"/>
                    </a:ext>
                  </a:extLst>
                </a:gridCol>
                <a:gridCol w="3337412">
                  <a:extLst>
                    <a:ext uri="{9D8B030D-6E8A-4147-A177-3AD203B41FA5}">
                      <a16:colId xmlns:a16="http://schemas.microsoft.com/office/drawing/2014/main" val="796239596"/>
                    </a:ext>
                  </a:extLst>
                </a:gridCol>
                <a:gridCol w="974464">
                  <a:extLst>
                    <a:ext uri="{9D8B030D-6E8A-4147-A177-3AD203B41FA5}">
                      <a16:colId xmlns:a16="http://schemas.microsoft.com/office/drawing/2014/main" val="717488461"/>
                    </a:ext>
                  </a:extLst>
                </a:gridCol>
              </a:tblGrid>
              <a:tr h="185505">
                <a:tc>
                  <a:txBody>
                    <a:bodyPr/>
                    <a:lstStyle/>
                    <a:p>
                      <a:pPr algn="l"/>
                      <a:r>
                        <a:rPr lang="en-US" sz="1050" b="1" dirty="0"/>
                        <a:t>Vulnerability Indicator</a:t>
                      </a:r>
                    </a:p>
                  </a:txBody>
                  <a:tcPr anchor="ctr">
                    <a:lnL w="12700"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rgbClr val="5B739B"/>
                    </a:solidFill>
                  </a:tcPr>
                </a:tc>
                <a:tc>
                  <a:txBody>
                    <a:bodyPr/>
                    <a:lstStyle/>
                    <a:p>
                      <a:pPr algn="l"/>
                      <a:r>
                        <a:rPr lang="en-US" sz="1050" dirty="0"/>
                        <a:t>Description </a:t>
                      </a:r>
                    </a:p>
                  </a:txBody>
                  <a:tcPr marL="54105" marR="54105" marT="27053" marB="27053"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dirty="0"/>
                        <a:t>Rationale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dirty="0"/>
                        <a:t>Data Source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3513940923"/>
                  </a:ext>
                </a:extLst>
              </a:tr>
              <a:tr h="703366">
                <a:tc>
                  <a:txBody>
                    <a:bodyPr/>
                    <a:lstStyle/>
                    <a:p>
                      <a:pPr algn="l"/>
                      <a:r>
                        <a:rPr lang="en-US" sz="1050" b="1" dirty="0">
                          <a:solidFill>
                            <a:schemeClr val="bg1"/>
                          </a:solidFill>
                        </a:rPr>
                        <a:t>Poverty Rate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l"/>
                      <a:r>
                        <a:rPr lang="en-US" sz="1050" b="0" dirty="0">
                          <a:solidFill>
                            <a:schemeClr val="bg1"/>
                          </a:solidFill>
                        </a:rPr>
                        <a:t>Percentage of households with incomes below poverty level</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b="0" dirty="0">
                          <a:solidFill>
                            <a:schemeClr val="bg1"/>
                          </a:solidFill>
                        </a:rPr>
                        <a:t>The poor are less likely to have the income or assets needed to prepare for a possible disaster or to recover after it occurs (Cutter et al., 2003; Flanagan et al., 2011; Morrow, 1999; Thomas, 2017).</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b="0" dirty="0">
                          <a:solidFill>
                            <a:schemeClr val="bg1"/>
                          </a:solidFill>
                        </a:rPr>
                        <a:t>Census 2019 ACS 5-Year Estimates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4062377285"/>
                  </a:ext>
                </a:extLst>
              </a:tr>
              <a:tr h="703366">
                <a:tc>
                  <a:txBody>
                    <a:bodyPr/>
                    <a:lstStyle/>
                    <a:p>
                      <a:pPr algn="l"/>
                      <a:r>
                        <a:rPr lang="en-US" sz="1050" b="1" dirty="0">
                          <a:solidFill>
                            <a:schemeClr val="bg1"/>
                          </a:solidFill>
                        </a:rPr>
                        <a:t>Unemployment Rate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l"/>
                      <a:r>
                        <a:rPr lang="en-US" sz="1050" b="0" dirty="0">
                          <a:solidFill>
                            <a:schemeClr val="bg1"/>
                          </a:solidFill>
                        </a:rPr>
                        <a:t>Percentage of families (two or more people residing together and related by birth, marriage, or adoption) with no workers in the past 12 months (from 2019)</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b="0" dirty="0">
                          <a:solidFill>
                            <a:schemeClr val="bg1"/>
                          </a:solidFill>
                        </a:rPr>
                        <a:t>In addition to income problems, unemployed persons lack benefit plans providing health cost assistance when injuries or deaths occur due to disasters (Brodie et al., 2006; Flanagan et al., 2011).</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a:solidFill>
                            <a:schemeClr val="bg1"/>
                          </a:solidFill>
                        </a:rPr>
                        <a:t>Census 2019 ACS 5-Year Estimates</a:t>
                      </a:r>
                    </a:p>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342225796"/>
                  </a:ext>
                </a:extLst>
              </a:tr>
              <a:tr h="703366">
                <a:tc>
                  <a:txBody>
                    <a:bodyPr/>
                    <a:lstStyle/>
                    <a:p>
                      <a:pPr algn="l"/>
                      <a:r>
                        <a:rPr lang="en-US" sz="1050" b="1" dirty="0">
                          <a:solidFill>
                            <a:schemeClr val="bg1"/>
                          </a:solidFill>
                        </a:rPr>
                        <a:t>Vulnerable Ages Ratio</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l"/>
                      <a:r>
                        <a:rPr lang="en-US" sz="1050" b="0" dirty="0">
                          <a:solidFill>
                            <a:schemeClr val="bg1"/>
                          </a:solidFill>
                        </a:rPr>
                        <a:t>Percentage of population younger than 15 or older than 65</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b="0" dirty="0">
                          <a:solidFill>
                            <a:schemeClr val="bg1"/>
                          </a:solidFill>
                        </a:rPr>
                        <a:t>Children and the elderly are generally more vulnerable to disasters such as flooding due to the lack of experience or physical and cognitive limitations to protect themselves (Cutter et al., 2003; Flanagan et al., 2011; Morrow, 1999).</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a:solidFill>
                            <a:schemeClr val="bg1"/>
                          </a:solidFill>
                        </a:rPr>
                        <a:t>Census 2019 ACS 5-Year Estimates</a:t>
                      </a:r>
                    </a:p>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941388248"/>
                  </a:ext>
                </a:extLst>
              </a:tr>
              <a:tr h="703366">
                <a:tc>
                  <a:txBody>
                    <a:bodyPr/>
                    <a:lstStyle/>
                    <a:p>
                      <a:pPr algn="l"/>
                      <a:r>
                        <a:rPr lang="en-US" sz="1050" b="1" dirty="0">
                          <a:solidFill>
                            <a:schemeClr val="bg1"/>
                          </a:solidFill>
                        </a:rPr>
                        <a:t>Disability Ratio</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l"/>
                      <a:r>
                        <a:rPr lang="en-US" sz="1050" b="0" dirty="0">
                          <a:solidFill>
                            <a:schemeClr val="bg1"/>
                          </a:solidFill>
                        </a:rPr>
                        <a:t>Percentage of civilian noninstitutionalized population with disabilities of independent living, self-care, ambulatory, cognitive, vision, or hearing difficulties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b="0" dirty="0">
                          <a:solidFill>
                            <a:schemeClr val="bg1"/>
                          </a:solidFill>
                        </a:rPr>
                        <a:t>Disabled people are more vulnerable to natural hazards such as flooding (Cutter et al., 2003; Flanagan et al., 2011; Morrow, 1999).</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a:solidFill>
                            <a:schemeClr val="bg1"/>
                          </a:solidFill>
                        </a:rPr>
                        <a:t>Census 2019 ACS 5-Year Estimates</a:t>
                      </a:r>
                    </a:p>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660948193"/>
                  </a:ext>
                </a:extLst>
              </a:tr>
              <a:tr h="595156">
                <a:tc>
                  <a:txBody>
                    <a:bodyPr/>
                    <a:lstStyle/>
                    <a:p>
                      <a:pPr algn="l"/>
                      <a:r>
                        <a:rPr lang="en-US" sz="1050" b="1" dirty="0">
                          <a:solidFill>
                            <a:schemeClr val="bg1"/>
                          </a:solidFill>
                        </a:rPr>
                        <a:t>Population Growth Ratio</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l"/>
                      <a:r>
                        <a:rPr lang="en-US" sz="1050" b="0" dirty="0">
                          <a:solidFill>
                            <a:schemeClr val="bg1"/>
                          </a:solidFill>
                        </a:rPr>
                        <a:t>Percentage of population change from 2010 to 2020</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b="0" dirty="0">
                          <a:solidFill>
                            <a:schemeClr val="bg1"/>
                          </a:solidFill>
                        </a:rPr>
                        <a:t>Although rapid population growth in dense urban areas can contribute to the risk (Cutter et al., 2003) we believe population decrease can be a factor of social vulnerability in WV communities.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b="0" dirty="0">
                          <a:solidFill>
                            <a:schemeClr val="bg1"/>
                          </a:solidFill>
                        </a:rPr>
                        <a:t>Decennial Census (DEC) of 2010 &amp; 2020</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4129055087"/>
                  </a:ext>
                </a:extLst>
              </a:tr>
              <a:tr h="1027996">
                <a:tc>
                  <a:txBody>
                    <a:bodyPr/>
                    <a:lstStyle/>
                    <a:p>
                      <a:pPr algn="l"/>
                      <a:r>
                        <a:rPr lang="en-US" sz="1050" b="1" dirty="0">
                          <a:solidFill>
                            <a:schemeClr val="bg1"/>
                          </a:solidFill>
                        </a:rPr>
                        <a:t>Renter-Occupied Ratio</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l"/>
                      <a:r>
                        <a:rPr lang="en-US" sz="1050" b="0" dirty="0">
                          <a:solidFill>
                            <a:schemeClr val="bg1"/>
                          </a:solidFill>
                        </a:rPr>
                        <a:t>Percentage of renter-occupied residential units of the total occupied housing units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b="0" dirty="0">
                          <a:solidFill>
                            <a:schemeClr val="bg1"/>
                          </a:solidFill>
                        </a:rPr>
                        <a:t>Low ratios of home ownership can indicate a community with a faltering economy and a population with less long-term commitment to the community. Renters generally have less ability or motivation to make their homes resistant structurally or buy flood insurance (Cutter et al., 2003; Morrow, 1999).</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a:solidFill>
                            <a:schemeClr val="bg1"/>
                          </a:solidFill>
                        </a:rPr>
                        <a:t>Census 2019 ACS 5-Year Estimates</a:t>
                      </a:r>
                    </a:p>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221970460"/>
                  </a:ext>
                </a:extLst>
              </a:tr>
              <a:tr h="1027996">
                <a:tc>
                  <a:txBody>
                    <a:bodyPr/>
                    <a:lstStyle/>
                    <a:p>
                      <a:pPr algn="l"/>
                      <a:r>
                        <a:rPr lang="en-US" sz="1050" b="1" dirty="0">
                          <a:solidFill>
                            <a:schemeClr val="bg1"/>
                          </a:solidFill>
                        </a:rPr>
                        <a:t>Housing Values Less than $50K</a:t>
                      </a:r>
                    </a:p>
                    <a:p>
                      <a:pPr algn="l"/>
                      <a:r>
                        <a:rPr lang="en-US" sz="1050" b="1" dirty="0">
                          <a:solidFill>
                            <a:schemeClr val="bg1"/>
                          </a:solidFill>
                        </a:rPr>
                        <a:t>Housing Median Value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l"/>
                      <a:r>
                        <a:rPr lang="en-US" sz="1050" b="0" dirty="0">
                          <a:solidFill>
                            <a:schemeClr val="bg1"/>
                          </a:solidFill>
                        </a:rPr>
                        <a:t>The dollar values of owner-occupied residential units (Percentages of less than $50K and median)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b="0" dirty="0">
                          <a:solidFill>
                            <a:schemeClr val="bg1"/>
                          </a:solidFill>
                        </a:rPr>
                        <a:t>The value can be an indicator of building quality. Buildings of low quality cannot withstand flooding adequately and are more vulnerable. It can also be related to the personal wealth. Therefore, the physical and social vulnerabilities to floods are generally tied at this point (Flanagan et al., 2011; Morrow, 1999; Thieken et al., 2008).</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a:solidFill>
                            <a:schemeClr val="bg1"/>
                          </a:solidFill>
                        </a:rPr>
                        <a:t>Census 2019 ACS 5-Year Estimates</a:t>
                      </a:r>
                    </a:p>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544426867"/>
                  </a:ext>
                </a:extLst>
              </a:tr>
            </a:tbl>
          </a:graphicData>
        </a:graphic>
      </p:graphicFrame>
    </p:spTree>
    <p:extLst>
      <p:ext uri="{BB962C8B-B14F-4D97-AF65-F5344CB8AC3E}">
        <p14:creationId xmlns:p14="http://schemas.microsoft.com/office/powerpoint/2010/main" val="3488293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solidFill>
                  <a:schemeClr val="bg1"/>
                </a:solidFill>
                <a:latin typeface="Arial" panose="020B0604020202020204" pitchFamily="34" charset="0"/>
                <a:cs typeface="Arial" panose="020B0604020202020204" pitchFamily="34" charset="0"/>
              </a:rPr>
              <a:t>Transportation</a:t>
            </a:r>
            <a:endParaRPr lang="en-US" dirty="0">
              <a:solidFill>
                <a:schemeClr val="bg1"/>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stretch>
            <a:fillRect/>
          </a:stretch>
        </p:blipFill>
        <p:spPr>
          <a:xfrm>
            <a:off x="323484" y="1116623"/>
            <a:ext cx="4133080" cy="5055577"/>
          </a:xfrm>
          <a:prstGeom prst="rect">
            <a:avLst/>
          </a:prstGeom>
        </p:spPr>
      </p:pic>
      <p:sp>
        <p:nvSpPr>
          <p:cNvPr id="8" name="Rectangle 7"/>
          <p:cNvSpPr/>
          <p:nvPr/>
        </p:nvSpPr>
        <p:spPr>
          <a:xfrm>
            <a:off x="413238" y="6172200"/>
            <a:ext cx="2646486" cy="276999"/>
          </a:xfrm>
          <a:prstGeom prst="rect">
            <a:avLst/>
          </a:prstGeom>
        </p:spPr>
        <p:txBody>
          <a:bodyPr wrap="square">
            <a:spAutoFit/>
          </a:bodyPr>
          <a:lstStyle/>
          <a:p>
            <a:r>
              <a:rPr lang="en-US" sz="1200" dirty="0" smtClean="0"/>
              <a:t>Source:  </a:t>
            </a:r>
            <a:r>
              <a:rPr lang="en-US" sz="1200" dirty="0" smtClean="0">
                <a:hlinkClick r:id="rId4"/>
              </a:rPr>
              <a:t>WV Public Broadcasting 2016</a:t>
            </a:r>
            <a:endParaRPr lang="en-US" sz="1200" dirty="0"/>
          </a:p>
        </p:txBody>
      </p:sp>
      <p:pic>
        <p:nvPicPr>
          <p:cNvPr id="9" name="Picture 8"/>
          <p:cNvPicPr>
            <a:picLocks noChangeAspect="1"/>
          </p:cNvPicPr>
          <p:nvPr/>
        </p:nvPicPr>
        <p:blipFill>
          <a:blip r:embed="rId5"/>
          <a:stretch>
            <a:fillRect/>
          </a:stretch>
        </p:blipFill>
        <p:spPr>
          <a:xfrm>
            <a:off x="4740456" y="1356834"/>
            <a:ext cx="4287841" cy="2872266"/>
          </a:xfrm>
          <a:prstGeom prst="rect">
            <a:avLst/>
          </a:prstGeom>
        </p:spPr>
      </p:pic>
      <p:sp>
        <p:nvSpPr>
          <p:cNvPr id="10" name="TextBox 9"/>
          <p:cNvSpPr txBox="1"/>
          <p:nvPr/>
        </p:nvSpPr>
        <p:spPr>
          <a:xfrm>
            <a:off x="4914899" y="4279374"/>
            <a:ext cx="3763108" cy="2031325"/>
          </a:xfrm>
          <a:prstGeom prst="rect">
            <a:avLst/>
          </a:prstGeom>
          <a:noFill/>
        </p:spPr>
        <p:txBody>
          <a:bodyPr wrap="square" rtlCol="0">
            <a:spAutoFit/>
          </a:bodyPr>
          <a:lstStyle/>
          <a:p>
            <a:r>
              <a:rPr lang="en-US" dirty="0"/>
              <a:t>One hundred twenty-three bridges were damaged, and five were destroyed. Floodwaters closed </a:t>
            </a:r>
            <a:r>
              <a:rPr lang="en-US" dirty="0">
                <a:hlinkClick r:id="rId6"/>
              </a:rPr>
              <a:t>250 roads were closed</a:t>
            </a:r>
            <a:r>
              <a:rPr lang="en-US" dirty="0"/>
              <a:t>, and pavement washed out on 1,300 separate sites</a:t>
            </a:r>
            <a:r>
              <a:rPr lang="en-US" dirty="0" smtClean="0"/>
              <a:t>.</a:t>
            </a:r>
          </a:p>
          <a:p>
            <a:endParaRPr lang="en-US" sz="1200" dirty="0"/>
          </a:p>
          <a:p>
            <a:r>
              <a:rPr lang="en-US" sz="1200" dirty="0" smtClean="0"/>
              <a:t>Source:  </a:t>
            </a:r>
            <a:r>
              <a:rPr lang="en-US" sz="1200" dirty="0" smtClean="0">
                <a:hlinkClick r:id="rId6"/>
              </a:rPr>
              <a:t>WV DOT Remembering the 2016 flood five years on Flood (2021)</a:t>
            </a:r>
            <a:endParaRPr lang="en-US" sz="1200" dirty="0"/>
          </a:p>
        </p:txBody>
      </p:sp>
    </p:spTree>
    <p:extLst>
      <p:ext uri="{BB962C8B-B14F-4D97-AF65-F5344CB8AC3E}">
        <p14:creationId xmlns:p14="http://schemas.microsoft.com/office/powerpoint/2010/main" val="3555030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solidFill>
                  <a:schemeClr val="bg1"/>
                </a:solidFill>
                <a:latin typeface="Arial" panose="020B0604020202020204" pitchFamily="34" charset="0"/>
                <a:cs typeface="Arial" panose="020B0604020202020204" pitchFamily="34" charset="0"/>
              </a:rPr>
              <a:t>Owner versus Renter Occupied</a:t>
            </a:r>
            <a:endParaRPr lang="en-US" dirty="0">
              <a:solidFill>
                <a:schemeClr val="bg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1007707" y="1008358"/>
            <a:ext cx="7376528" cy="5698311"/>
          </a:xfrm>
          <a:prstGeom prst="rect">
            <a:avLst/>
          </a:prstGeom>
        </p:spPr>
      </p:pic>
    </p:spTree>
    <p:extLst>
      <p:ext uri="{BB962C8B-B14F-4D97-AF65-F5344CB8AC3E}">
        <p14:creationId xmlns:p14="http://schemas.microsoft.com/office/powerpoint/2010/main" val="3319161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Relocation</a:t>
            </a:r>
          </a:p>
        </p:txBody>
      </p:sp>
      <p:pic>
        <p:nvPicPr>
          <p:cNvPr id="3" name="Picture 2">
            <a:extLst>
              <a:ext uri="{FF2B5EF4-FFF2-40B4-BE49-F238E27FC236}">
                <a16:creationId xmlns:a16="http://schemas.microsoft.com/office/drawing/2014/main" id="{BD28B522-C9F9-4967-BDAE-D4A8D0D92D44}"/>
              </a:ext>
            </a:extLst>
          </p:cNvPr>
          <p:cNvPicPr>
            <a:picLocks noChangeAspect="1"/>
          </p:cNvPicPr>
          <p:nvPr/>
        </p:nvPicPr>
        <p:blipFill>
          <a:blip r:embed="rId3"/>
          <a:stretch>
            <a:fillRect/>
          </a:stretch>
        </p:blipFill>
        <p:spPr>
          <a:xfrm rot="16200000">
            <a:off x="1064880" y="599501"/>
            <a:ext cx="4557141" cy="5817104"/>
          </a:xfrm>
          <a:prstGeom prst="rect">
            <a:avLst/>
          </a:prstGeom>
        </p:spPr>
      </p:pic>
      <p:sp>
        <p:nvSpPr>
          <p:cNvPr id="4" name="TextBox 3">
            <a:extLst>
              <a:ext uri="{FF2B5EF4-FFF2-40B4-BE49-F238E27FC236}">
                <a16:creationId xmlns:a16="http://schemas.microsoft.com/office/drawing/2014/main" id="{3E9E799A-365E-4564-B127-CE29828086E4}"/>
              </a:ext>
            </a:extLst>
          </p:cNvPr>
          <p:cNvSpPr txBox="1"/>
          <p:nvPr/>
        </p:nvSpPr>
        <p:spPr>
          <a:xfrm>
            <a:off x="434898" y="5892128"/>
            <a:ext cx="5177584" cy="923330"/>
          </a:xfrm>
          <a:prstGeom prst="rect">
            <a:avLst/>
          </a:prstGeom>
          <a:solidFill>
            <a:schemeClr val="accent1">
              <a:lumMod val="20000"/>
              <a:lumOff val="80000"/>
            </a:schemeClr>
          </a:solidFill>
        </p:spPr>
        <p:txBody>
          <a:bodyPr wrap="square" rtlCol="0">
            <a:spAutoFit/>
          </a:bodyPr>
          <a:lstStyle/>
          <a:p>
            <a:r>
              <a:rPr lang="en-US" dirty="0">
                <a:hlinkClick r:id="rId4"/>
              </a:rPr>
              <a:t>Video testimony </a:t>
            </a:r>
            <a:r>
              <a:rPr lang="en-US" dirty="0"/>
              <a:t>by John </a:t>
            </a:r>
            <a:r>
              <a:rPr lang="en-US" dirty="0" err="1"/>
              <a:t>Hutsenpiller</a:t>
            </a:r>
            <a:r>
              <a:rPr lang="en-US" dirty="0"/>
              <a:t> Jr. of home destroyed on 11</a:t>
            </a:r>
            <a:r>
              <a:rPr lang="en-US" baseline="30000" dirty="0"/>
              <a:t>th</a:t>
            </a:r>
            <a:r>
              <a:rPr lang="en-US" dirty="0"/>
              <a:t> Street in </a:t>
            </a:r>
            <a:r>
              <a:rPr lang="en-US" dirty="0" smtClean="0"/>
              <a:t>Rainelle.  He relocated to a new home in  Grace Village.</a:t>
            </a:r>
            <a:endParaRPr lang="en-US" dirty="0"/>
          </a:p>
        </p:txBody>
      </p:sp>
      <p:sp>
        <p:nvSpPr>
          <p:cNvPr id="7" name="TextBox 6">
            <a:extLst>
              <a:ext uri="{FF2B5EF4-FFF2-40B4-BE49-F238E27FC236}">
                <a16:creationId xmlns:a16="http://schemas.microsoft.com/office/drawing/2014/main" id="{0703FA56-A957-4C10-8E45-0F2F293ECFE5}"/>
              </a:ext>
            </a:extLst>
          </p:cNvPr>
          <p:cNvSpPr txBox="1"/>
          <p:nvPr/>
        </p:nvSpPr>
        <p:spPr>
          <a:xfrm>
            <a:off x="6640286" y="1273194"/>
            <a:ext cx="2068816" cy="3785652"/>
          </a:xfrm>
          <a:prstGeom prst="rect">
            <a:avLst/>
          </a:prstGeom>
          <a:solidFill>
            <a:schemeClr val="accent1">
              <a:lumMod val="20000"/>
              <a:lumOff val="80000"/>
            </a:schemeClr>
          </a:solidFill>
        </p:spPr>
        <p:txBody>
          <a:bodyPr wrap="square" rtlCol="0">
            <a:spAutoFit/>
          </a:bodyPr>
          <a:lstStyle/>
          <a:p>
            <a:r>
              <a:rPr lang="en-US" sz="1600" dirty="0"/>
              <a:t>A “prior owner” </a:t>
            </a:r>
            <a:r>
              <a:rPr lang="en-US" sz="1600" dirty="0">
                <a:hlinkClick r:id="rId5"/>
              </a:rPr>
              <a:t>search query </a:t>
            </a:r>
            <a:r>
              <a:rPr lang="en-US" sz="1600" dirty="0"/>
              <a:t>of the WV Property Assessment data shows that John </a:t>
            </a:r>
            <a:r>
              <a:rPr lang="en-US" sz="1600" dirty="0" err="1"/>
              <a:t>Hutsenpiller</a:t>
            </a:r>
            <a:r>
              <a:rPr lang="en-US" sz="1600" dirty="0"/>
              <a:t> moved from 212 11</a:t>
            </a:r>
            <a:r>
              <a:rPr lang="en-US" sz="1600" baseline="30000" dirty="0"/>
              <a:t>th</a:t>
            </a:r>
            <a:r>
              <a:rPr lang="en-US" sz="1600" dirty="0"/>
              <a:t> St. to 202 Chestnut Street in Grace Village,  Rainelle.  Eight new homes were built for flood survivors at Grace Village on two acres of land donated by a local dentist.</a:t>
            </a:r>
          </a:p>
        </p:txBody>
      </p:sp>
      <p:sp>
        <p:nvSpPr>
          <p:cNvPr id="2" name="TextBox 1"/>
          <p:cNvSpPr txBox="1"/>
          <p:nvPr/>
        </p:nvSpPr>
        <p:spPr>
          <a:xfrm>
            <a:off x="5912455" y="5892128"/>
            <a:ext cx="3178793" cy="861774"/>
          </a:xfrm>
          <a:prstGeom prst="rect">
            <a:avLst/>
          </a:prstGeom>
          <a:noFill/>
        </p:spPr>
        <p:txBody>
          <a:bodyPr wrap="square" rtlCol="0">
            <a:spAutoFit/>
          </a:bodyPr>
          <a:lstStyle/>
          <a:p>
            <a:pPr algn="ctr"/>
            <a:r>
              <a:rPr lang="en-US" sz="1400" dirty="0" smtClean="0"/>
              <a:t>Media Links</a:t>
            </a:r>
          </a:p>
          <a:p>
            <a:pPr marL="171450" indent="-171450">
              <a:buFont typeface="Arial" panose="020B0604020202020204" pitchFamily="34" charset="0"/>
              <a:buChar char="•"/>
            </a:pPr>
            <a:r>
              <a:rPr lang="en-US" sz="1200" dirty="0" smtClean="0">
                <a:hlinkClick r:id="rId6"/>
              </a:rPr>
              <a:t>WV Press</a:t>
            </a:r>
            <a:endParaRPr lang="en-US" sz="1200" dirty="0" smtClean="0"/>
          </a:p>
          <a:p>
            <a:pPr marL="171450" indent="-171450">
              <a:buFont typeface="Arial" panose="020B0604020202020204" pitchFamily="34" charset="0"/>
              <a:buChar char="•"/>
            </a:pPr>
            <a:r>
              <a:rPr lang="en-US" sz="1200" dirty="0" smtClean="0">
                <a:hlinkClick r:id="rId7"/>
              </a:rPr>
              <a:t>Metro </a:t>
            </a:r>
            <a:r>
              <a:rPr lang="en-US" sz="1200" dirty="0">
                <a:hlinkClick r:id="rId7"/>
              </a:rPr>
              <a:t>News Grace Village 5 new homes</a:t>
            </a:r>
            <a:endParaRPr lang="en-US" sz="1200" dirty="0"/>
          </a:p>
          <a:p>
            <a:pPr marL="171450" indent="-171450">
              <a:buFont typeface="Arial" panose="020B0604020202020204" pitchFamily="34" charset="0"/>
              <a:buChar char="•"/>
            </a:pPr>
            <a:r>
              <a:rPr lang="en-US" sz="1200" dirty="0" smtClean="0">
                <a:hlinkClick r:id="rId8"/>
              </a:rPr>
              <a:t>Local Dentist Donates Land for Flood Victims</a:t>
            </a:r>
            <a:endParaRPr lang="en-US" dirty="0"/>
          </a:p>
        </p:txBody>
      </p:sp>
    </p:spTree>
    <p:extLst>
      <p:ext uri="{BB962C8B-B14F-4D97-AF65-F5344CB8AC3E}">
        <p14:creationId xmlns:p14="http://schemas.microsoft.com/office/powerpoint/2010/main" val="1285529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51127" y="1013039"/>
            <a:ext cx="7077464" cy="5436424"/>
          </a:xfrm>
          <a:prstGeom prst="rect">
            <a:avLst/>
          </a:prstGeom>
        </p:spPr>
      </p:pic>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solidFill>
                  <a:schemeClr val="bg1"/>
                </a:solidFill>
                <a:latin typeface="Arial" panose="020B0604020202020204" pitchFamily="34" charset="0"/>
                <a:cs typeface="Arial" panose="020B0604020202020204" pitchFamily="34" charset="0"/>
              </a:rPr>
              <a:t>Rainelle Relocated Settlement</a:t>
            </a:r>
            <a:endParaRPr lang="en-US" dirty="0">
              <a:solidFill>
                <a:schemeClr val="bg1"/>
              </a:solidFill>
              <a:latin typeface="Arial" panose="020B0604020202020204" pitchFamily="34" charset="0"/>
              <a:cs typeface="Arial" panose="020B0604020202020204" pitchFamily="34" charset="0"/>
            </a:endParaRPr>
          </a:p>
        </p:txBody>
      </p:sp>
      <p:sp>
        <p:nvSpPr>
          <p:cNvPr id="6" name="TextBox 5"/>
          <p:cNvSpPr txBox="1"/>
          <p:nvPr/>
        </p:nvSpPr>
        <p:spPr>
          <a:xfrm>
            <a:off x="7221894" y="1091682"/>
            <a:ext cx="1828799" cy="3323987"/>
          </a:xfrm>
          <a:prstGeom prst="rect">
            <a:avLst/>
          </a:prstGeom>
          <a:solidFill>
            <a:schemeClr val="accent4">
              <a:lumMod val="20000"/>
              <a:lumOff val="80000"/>
            </a:schemeClr>
          </a:solidFill>
        </p:spPr>
        <p:txBody>
          <a:bodyPr wrap="square" rtlCol="0">
            <a:spAutoFit/>
          </a:bodyPr>
          <a:lstStyle/>
          <a:p>
            <a:r>
              <a:rPr lang="en-US" sz="1400" dirty="0"/>
              <a:t>Maps are created from BUILDING YEAR of tax assessment data.  White Sulphur Springs relocated flood survivors to 28 new homes in </a:t>
            </a:r>
            <a:r>
              <a:rPr lang="en-US" sz="1400" b="1" dirty="0"/>
              <a:t>Hope Village</a:t>
            </a:r>
            <a:r>
              <a:rPr lang="en-US" sz="1400" dirty="0"/>
              <a:t>.  Although Rainelle built 8 new homes in </a:t>
            </a:r>
            <a:r>
              <a:rPr lang="en-US" sz="1400" b="1" dirty="0"/>
              <a:t>Grace Village </a:t>
            </a:r>
            <a:r>
              <a:rPr lang="en-US" sz="1400" dirty="0"/>
              <a:t>located outside the floodplain, the majority of the new construction was in the floodplain.   </a:t>
            </a:r>
            <a:endParaRPr lang="en-US" sz="1400" dirty="0"/>
          </a:p>
        </p:txBody>
      </p:sp>
    </p:spTree>
    <p:extLst>
      <p:ext uri="{BB962C8B-B14F-4D97-AF65-F5344CB8AC3E}">
        <p14:creationId xmlns:p14="http://schemas.microsoft.com/office/powerpoint/2010/main" val="2751746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solidFill>
                  <a:schemeClr val="bg1"/>
                </a:solidFill>
                <a:latin typeface="Arial" panose="020B0604020202020204" pitchFamily="34" charset="0"/>
                <a:cs typeface="Arial" panose="020B0604020202020204" pitchFamily="34" charset="0"/>
              </a:rPr>
              <a:t>WSS Relocated Settlements</a:t>
            </a:r>
            <a:endParaRPr lang="en-US" dirty="0">
              <a:solidFill>
                <a:schemeClr val="bg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960224" y="1035698"/>
            <a:ext cx="7477273" cy="5736188"/>
          </a:xfrm>
          <a:prstGeom prst="rect">
            <a:avLst/>
          </a:prstGeom>
        </p:spPr>
      </p:pic>
    </p:spTree>
    <p:extLst>
      <p:ext uri="{BB962C8B-B14F-4D97-AF65-F5344CB8AC3E}">
        <p14:creationId xmlns:p14="http://schemas.microsoft.com/office/powerpoint/2010/main" val="4139674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solidFill>
                  <a:schemeClr val="bg1"/>
                </a:solidFill>
                <a:latin typeface="Arial" panose="020B0604020202020204" pitchFamily="34" charset="0"/>
                <a:cs typeface="Arial" panose="020B0604020202020204" pitchFamily="34" charset="0"/>
              </a:rPr>
              <a:t>Floodplain Building Value (2015-22)</a:t>
            </a:r>
            <a:endParaRPr lang="en-US" dirty="0">
              <a:solidFill>
                <a:schemeClr val="bg1"/>
              </a:solidFill>
              <a:latin typeface="Arial" panose="020B0604020202020204" pitchFamily="34" charset="0"/>
              <a:cs typeface="Arial" panose="020B0604020202020204" pitchFamily="34" charset="0"/>
            </a:endParaRPr>
          </a:p>
        </p:txBody>
      </p:sp>
      <p:graphicFrame>
        <p:nvGraphicFramePr>
          <p:cNvPr id="12" name="Chart 11"/>
          <p:cNvGraphicFramePr>
            <a:graphicFrameLocks/>
          </p:cNvGraphicFramePr>
          <p:nvPr>
            <p:extLst>
              <p:ext uri="{D42A27DB-BD31-4B8C-83A1-F6EECF244321}">
                <p14:modId xmlns:p14="http://schemas.microsoft.com/office/powerpoint/2010/main" val="2645138361"/>
              </p:ext>
            </p:extLst>
          </p:nvPr>
        </p:nvGraphicFramePr>
        <p:xfrm>
          <a:off x="1143266" y="1114969"/>
          <a:ext cx="7069015" cy="38951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Table 1"/>
          <p:cNvGraphicFramePr>
            <a:graphicFrameLocks noGrp="1"/>
          </p:cNvGraphicFramePr>
          <p:nvPr>
            <p:extLst>
              <p:ext uri="{D42A27DB-BD31-4B8C-83A1-F6EECF244321}">
                <p14:modId xmlns:p14="http://schemas.microsoft.com/office/powerpoint/2010/main" val="1645472961"/>
              </p:ext>
            </p:extLst>
          </p:nvPr>
        </p:nvGraphicFramePr>
        <p:xfrm>
          <a:off x="612768" y="5248583"/>
          <a:ext cx="8130013" cy="526560"/>
        </p:xfrm>
        <a:graphic>
          <a:graphicData uri="http://schemas.openxmlformats.org/drawingml/2006/table">
            <a:tbl>
              <a:tblPr/>
              <a:tblGrid>
                <a:gridCol w="1761101">
                  <a:extLst>
                    <a:ext uri="{9D8B030D-6E8A-4147-A177-3AD203B41FA5}">
                      <a16:colId xmlns:a16="http://schemas.microsoft.com/office/drawing/2014/main" val="921448125"/>
                    </a:ext>
                  </a:extLst>
                </a:gridCol>
                <a:gridCol w="796114">
                  <a:extLst>
                    <a:ext uri="{9D8B030D-6E8A-4147-A177-3AD203B41FA5}">
                      <a16:colId xmlns:a16="http://schemas.microsoft.com/office/drawing/2014/main" val="4020705503"/>
                    </a:ext>
                  </a:extLst>
                </a:gridCol>
                <a:gridCol w="796114">
                  <a:extLst>
                    <a:ext uri="{9D8B030D-6E8A-4147-A177-3AD203B41FA5}">
                      <a16:colId xmlns:a16="http://schemas.microsoft.com/office/drawing/2014/main" val="901269177"/>
                    </a:ext>
                  </a:extLst>
                </a:gridCol>
                <a:gridCol w="796114">
                  <a:extLst>
                    <a:ext uri="{9D8B030D-6E8A-4147-A177-3AD203B41FA5}">
                      <a16:colId xmlns:a16="http://schemas.microsoft.com/office/drawing/2014/main" val="991687224"/>
                    </a:ext>
                  </a:extLst>
                </a:gridCol>
                <a:gridCol w="796114">
                  <a:extLst>
                    <a:ext uri="{9D8B030D-6E8A-4147-A177-3AD203B41FA5}">
                      <a16:colId xmlns:a16="http://schemas.microsoft.com/office/drawing/2014/main" val="1170840537"/>
                    </a:ext>
                  </a:extLst>
                </a:gridCol>
                <a:gridCol w="796114">
                  <a:extLst>
                    <a:ext uri="{9D8B030D-6E8A-4147-A177-3AD203B41FA5}">
                      <a16:colId xmlns:a16="http://schemas.microsoft.com/office/drawing/2014/main" val="496147521"/>
                    </a:ext>
                  </a:extLst>
                </a:gridCol>
                <a:gridCol w="796114">
                  <a:extLst>
                    <a:ext uri="{9D8B030D-6E8A-4147-A177-3AD203B41FA5}">
                      <a16:colId xmlns:a16="http://schemas.microsoft.com/office/drawing/2014/main" val="1041819198"/>
                    </a:ext>
                  </a:extLst>
                </a:gridCol>
                <a:gridCol w="796114">
                  <a:extLst>
                    <a:ext uri="{9D8B030D-6E8A-4147-A177-3AD203B41FA5}">
                      <a16:colId xmlns:a16="http://schemas.microsoft.com/office/drawing/2014/main" val="1082929933"/>
                    </a:ext>
                  </a:extLst>
                </a:gridCol>
                <a:gridCol w="796114">
                  <a:extLst>
                    <a:ext uri="{9D8B030D-6E8A-4147-A177-3AD203B41FA5}">
                      <a16:colId xmlns:a16="http://schemas.microsoft.com/office/drawing/2014/main" val="1043466452"/>
                    </a:ext>
                  </a:extLst>
                </a:gridCol>
              </a:tblGrid>
              <a:tr h="175520">
                <a:tc>
                  <a:txBody>
                    <a:bodyPr/>
                    <a:lstStyle/>
                    <a:p>
                      <a:pPr algn="ctr" fontAlgn="b"/>
                      <a:r>
                        <a:rPr lang="en-US" sz="1000" b="0" i="0" u="none" strike="noStrike" dirty="0">
                          <a:solidFill>
                            <a:srgbClr val="000000"/>
                          </a:solidFill>
                          <a:effectLst/>
                          <a:latin typeface="Calibri" panose="020F0502020204030204" pitchFamily="34" charset="0"/>
                        </a:rPr>
                        <a:t>COMMUNITY</a:t>
                      </a:r>
                    </a:p>
                  </a:txBody>
                  <a:tcPr marL="8776" marR="8776" marT="87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000" b="0" i="0" u="none" strike="noStrike" dirty="0">
                          <a:solidFill>
                            <a:srgbClr val="000000"/>
                          </a:solidFill>
                          <a:effectLst/>
                          <a:latin typeface="Calibri" panose="020F0502020204030204" pitchFamily="34" charset="0"/>
                        </a:rPr>
                        <a:t>2015</a:t>
                      </a:r>
                    </a:p>
                  </a:txBody>
                  <a:tcPr marL="8776" marR="8776" marT="87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000" b="0" i="0" u="none" strike="noStrike" dirty="0">
                          <a:solidFill>
                            <a:srgbClr val="000000"/>
                          </a:solidFill>
                          <a:effectLst/>
                          <a:latin typeface="Calibri" panose="020F0502020204030204" pitchFamily="34" charset="0"/>
                        </a:rPr>
                        <a:t>2016</a:t>
                      </a:r>
                    </a:p>
                  </a:txBody>
                  <a:tcPr marL="8776" marR="8776" marT="87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000" b="0" i="0" u="none" strike="noStrike" dirty="0">
                          <a:solidFill>
                            <a:srgbClr val="000000"/>
                          </a:solidFill>
                          <a:effectLst/>
                          <a:latin typeface="Calibri" panose="020F0502020204030204" pitchFamily="34" charset="0"/>
                        </a:rPr>
                        <a:t>2017</a:t>
                      </a:r>
                    </a:p>
                  </a:txBody>
                  <a:tcPr marL="8776" marR="8776" marT="87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000" b="0" i="0" u="none" strike="noStrike" dirty="0">
                          <a:solidFill>
                            <a:srgbClr val="000000"/>
                          </a:solidFill>
                          <a:effectLst/>
                          <a:latin typeface="Calibri" panose="020F0502020204030204" pitchFamily="34" charset="0"/>
                        </a:rPr>
                        <a:t>2018</a:t>
                      </a:r>
                    </a:p>
                  </a:txBody>
                  <a:tcPr marL="8776" marR="8776" marT="87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000" b="0" i="0" u="none" strike="noStrike" dirty="0">
                          <a:solidFill>
                            <a:srgbClr val="000000"/>
                          </a:solidFill>
                          <a:effectLst/>
                          <a:latin typeface="Calibri" panose="020F0502020204030204" pitchFamily="34" charset="0"/>
                        </a:rPr>
                        <a:t>2019</a:t>
                      </a:r>
                    </a:p>
                  </a:txBody>
                  <a:tcPr marL="8776" marR="8776" marT="87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000" b="0" i="0" u="none" strike="noStrike" dirty="0">
                          <a:solidFill>
                            <a:srgbClr val="000000"/>
                          </a:solidFill>
                          <a:effectLst/>
                          <a:latin typeface="Calibri" panose="020F0502020204030204" pitchFamily="34" charset="0"/>
                        </a:rPr>
                        <a:t>2020</a:t>
                      </a:r>
                    </a:p>
                  </a:txBody>
                  <a:tcPr marL="8776" marR="8776" marT="87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000" b="0" i="0" u="none" strike="noStrike" dirty="0">
                          <a:solidFill>
                            <a:srgbClr val="000000"/>
                          </a:solidFill>
                          <a:effectLst/>
                          <a:latin typeface="Calibri" panose="020F0502020204030204" pitchFamily="34" charset="0"/>
                        </a:rPr>
                        <a:t>2021</a:t>
                      </a:r>
                    </a:p>
                  </a:txBody>
                  <a:tcPr marL="8776" marR="8776" marT="87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000" b="0" i="0" u="none" strike="noStrike" dirty="0">
                          <a:solidFill>
                            <a:srgbClr val="000000"/>
                          </a:solidFill>
                          <a:effectLst/>
                          <a:latin typeface="Calibri" panose="020F0502020204030204" pitchFamily="34" charset="0"/>
                        </a:rPr>
                        <a:t>2022</a:t>
                      </a:r>
                    </a:p>
                  </a:txBody>
                  <a:tcPr marL="8776" marR="8776" marT="87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38618424"/>
                  </a:ext>
                </a:extLst>
              </a:tr>
              <a:tr h="175520">
                <a:tc>
                  <a:txBody>
                    <a:bodyPr/>
                    <a:lstStyle/>
                    <a:p>
                      <a:pPr algn="l" fontAlgn="b"/>
                      <a:r>
                        <a:rPr lang="en-US" sz="1000" b="0" i="0" u="none" strike="noStrike" dirty="0">
                          <a:solidFill>
                            <a:srgbClr val="000000"/>
                          </a:solidFill>
                          <a:effectLst/>
                          <a:latin typeface="Calibri" panose="020F0502020204030204" pitchFamily="34" charset="0"/>
                        </a:rPr>
                        <a:t>Rainelle (n=329)</a:t>
                      </a:r>
                    </a:p>
                  </a:txBody>
                  <a:tcPr marL="8776" marR="8776" marT="87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13.2 Million</a:t>
                      </a:r>
                    </a:p>
                  </a:txBody>
                  <a:tcPr marL="8776" marR="8776" marT="87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13.2 Million</a:t>
                      </a:r>
                    </a:p>
                  </a:txBody>
                  <a:tcPr marL="8776" marR="8776" marT="87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5.1 Million</a:t>
                      </a:r>
                    </a:p>
                  </a:txBody>
                  <a:tcPr marL="8776" marR="8776" marT="87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FF0000"/>
                          </a:solidFill>
                          <a:effectLst/>
                          <a:latin typeface="Calibri" panose="020F0502020204030204" pitchFamily="34" charset="0"/>
                        </a:rPr>
                        <a:t>9.4 Million</a:t>
                      </a:r>
                    </a:p>
                  </a:txBody>
                  <a:tcPr marL="8776" marR="8776" marT="87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FF0000"/>
                          </a:solidFill>
                          <a:effectLst/>
                          <a:latin typeface="Calibri" panose="020F0502020204030204" pitchFamily="34" charset="0"/>
                        </a:rPr>
                        <a:t>11.0 Million</a:t>
                      </a:r>
                    </a:p>
                  </a:txBody>
                  <a:tcPr marL="8776" marR="8776" marT="87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FF0000"/>
                          </a:solidFill>
                          <a:effectLst/>
                          <a:latin typeface="Calibri" panose="020F0502020204030204" pitchFamily="34" charset="0"/>
                        </a:rPr>
                        <a:t>11.1 Million</a:t>
                      </a:r>
                    </a:p>
                  </a:txBody>
                  <a:tcPr marL="8776" marR="8776" marT="87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FF0000"/>
                          </a:solidFill>
                          <a:effectLst/>
                          <a:latin typeface="Calibri" panose="020F0502020204030204" pitchFamily="34" charset="0"/>
                        </a:rPr>
                        <a:t>11.4 Million</a:t>
                      </a:r>
                    </a:p>
                  </a:txBody>
                  <a:tcPr marL="8776" marR="8776" marT="87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FF0000"/>
                          </a:solidFill>
                          <a:effectLst/>
                          <a:latin typeface="Calibri" panose="020F0502020204030204" pitchFamily="34" charset="0"/>
                        </a:rPr>
                        <a:t>12.2 Million</a:t>
                      </a:r>
                    </a:p>
                  </a:txBody>
                  <a:tcPr marL="8776" marR="8776" marT="87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4259269"/>
                  </a:ext>
                </a:extLst>
              </a:tr>
              <a:tr h="175520">
                <a:tc>
                  <a:txBody>
                    <a:bodyPr/>
                    <a:lstStyle/>
                    <a:p>
                      <a:pPr algn="l" fontAlgn="b"/>
                      <a:r>
                        <a:rPr lang="en-US" sz="1000" b="0" i="0" u="none" strike="noStrike">
                          <a:solidFill>
                            <a:srgbClr val="000000"/>
                          </a:solidFill>
                          <a:effectLst/>
                          <a:latin typeface="Calibri" panose="020F0502020204030204" pitchFamily="34" charset="0"/>
                        </a:rPr>
                        <a:t>White Sulphur Springs (n=417)</a:t>
                      </a:r>
                    </a:p>
                  </a:txBody>
                  <a:tcPr marL="8776" marR="8776" marT="87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23.0 Million</a:t>
                      </a:r>
                    </a:p>
                  </a:txBody>
                  <a:tcPr marL="8776" marR="8776" marT="87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23.4 Million</a:t>
                      </a:r>
                    </a:p>
                  </a:txBody>
                  <a:tcPr marL="8776" marR="8776" marT="87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13.5 Million</a:t>
                      </a:r>
                    </a:p>
                  </a:txBody>
                  <a:tcPr marL="8776" marR="8776" marT="87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dirty="0">
                          <a:solidFill>
                            <a:srgbClr val="FF0000"/>
                          </a:solidFill>
                          <a:effectLst/>
                          <a:latin typeface="Calibri" panose="020F0502020204030204" pitchFamily="34" charset="0"/>
                        </a:rPr>
                        <a:t>21.5 Million</a:t>
                      </a:r>
                    </a:p>
                  </a:txBody>
                  <a:tcPr marL="8776" marR="8776" marT="87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FF0000"/>
                          </a:solidFill>
                          <a:effectLst/>
                          <a:latin typeface="Calibri" panose="020F0502020204030204" pitchFamily="34" charset="0"/>
                        </a:rPr>
                        <a:t>22.4 Million</a:t>
                      </a:r>
                    </a:p>
                  </a:txBody>
                  <a:tcPr marL="8776" marR="8776" marT="87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Calibri" panose="020F0502020204030204" pitchFamily="34" charset="0"/>
                        </a:rPr>
                        <a:t>23.0 Million</a:t>
                      </a:r>
                    </a:p>
                  </a:txBody>
                  <a:tcPr marL="8776" marR="8776" marT="87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Calibri" panose="020F0502020204030204" pitchFamily="34" charset="0"/>
                        </a:rPr>
                        <a:t>26.3 Million</a:t>
                      </a:r>
                    </a:p>
                  </a:txBody>
                  <a:tcPr marL="8776" marR="8776" marT="87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Calibri" panose="020F0502020204030204" pitchFamily="34" charset="0"/>
                        </a:rPr>
                        <a:t>29.0 Million</a:t>
                      </a:r>
                    </a:p>
                  </a:txBody>
                  <a:tcPr marL="8776" marR="8776" marT="87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0326749"/>
                  </a:ext>
                </a:extLst>
              </a:tr>
            </a:tbl>
          </a:graphicData>
        </a:graphic>
      </p:graphicFrame>
      <p:sp>
        <p:nvSpPr>
          <p:cNvPr id="3" name="TextBox 2"/>
          <p:cNvSpPr txBox="1"/>
          <p:nvPr/>
        </p:nvSpPr>
        <p:spPr>
          <a:xfrm>
            <a:off x="612770" y="6013580"/>
            <a:ext cx="8130014" cy="584775"/>
          </a:xfrm>
          <a:prstGeom prst="rect">
            <a:avLst/>
          </a:prstGeom>
          <a:solidFill>
            <a:schemeClr val="accent2">
              <a:lumMod val="20000"/>
              <a:lumOff val="80000"/>
            </a:schemeClr>
          </a:solidFill>
        </p:spPr>
        <p:txBody>
          <a:bodyPr wrap="square" rtlCol="0">
            <a:spAutoFit/>
          </a:bodyPr>
          <a:lstStyle/>
          <a:p>
            <a:r>
              <a:rPr lang="en-US" sz="1600" dirty="0" smtClean="0"/>
              <a:t>After the 2016 flood the Assessors Office marked flooded buildings at 10% of their market value, and then subsequent years verified and re-valued structures that were rebuilt or remodeled.   </a:t>
            </a:r>
            <a:endParaRPr lang="en-US" sz="1600" dirty="0"/>
          </a:p>
        </p:txBody>
      </p:sp>
    </p:spTree>
    <p:extLst>
      <p:ext uri="{BB962C8B-B14F-4D97-AF65-F5344CB8AC3E}">
        <p14:creationId xmlns:p14="http://schemas.microsoft.com/office/powerpoint/2010/main" val="113598118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4381</TotalTime>
  <Words>941</Words>
  <Application>Microsoft Office PowerPoint</Application>
  <PresentationFormat>On-screen Show (4:3)</PresentationFormat>
  <Paragraphs>144</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Kurt Donaldson</dc:creator>
  <cp:lastModifiedBy>Kurt Donaldson</cp:lastModifiedBy>
  <cp:revision>15</cp:revision>
  <dcterms:created xsi:type="dcterms:W3CDTF">2022-10-13T01:09:44Z</dcterms:created>
  <dcterms:modified xsi:type="dcterms:W3CDTF">2022-10-17T18:58:02Z</dcterms:modified>
</cp:coreProperties>
</file>