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Cumulative Building Values in Floodplain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Graph!$A$5</c:f>
              <c:strCache>
                <c:ptCount val="1"/>
                <c:pt idx="0">
                  <c:v>White Sulphur Springs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Graph!$B$4:$I$4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Graph!$B$5:$I$5</c:f>
              <c:numCache>
                <c:formatCode>#,,\ "Million"</c:formatCode>
                <c:ptCount val="8"/>
                <c:pt idx="0">
                  <c:v>22967433.333333328</c:v>
                </c:pt>
                <c:pt idx="1">
                  <c:v>23407800.000000004</c:v>
                </c:pt>
                <c:pt idx="2">
                  <c:v>13454550</c:v>
                </c:pt>
                <c:pt idx="3">
                  <c:v>21501533.333333332</c:v>
                </c:pt>
                <c:pt idx="4">
                  <c:v>22417866.666666668</c:v>
                </c:pt>
                <c:pt idx="5">
                  <c:v>22992733.333333332</c:v>
                </c:pt>
                <c:pt idx="6">
                  <c:v>26325733.333333332</c:v>
                </c:pt>
                <c:pt idx="7">
                  <c:v>28995150.000000004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5-48A0-9FC8-1739DECD43AD}"/>
            </c:ext>
          </c:extLst>
        </c:ser>
        <c:ser>
          <c:idx val="1"/>
          <c:order val="1"/>
          <c:tx>
            <c:strRef>
              <c:f>Graph!$A$6</c:f>
              <c:strCache>
                <c:ptCount val="1"/>
                <c:pt idx="0">
                  <c:v>Rainelle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Graph!$B$4:$I$4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Graph!$B$6:$I$6</c:f>
              <c:numCache>
                <c:formatCode>#.0,,\ "Million"</c:formatCode>
                <c:ptCount val="8"/>
                <c:pt idx="0">
                  <c:v>13221333.333333332</c:v>
                </c:pt>
                <c:pt idx="1">
                  <c:v>13222333.333333334</c:v>
                </c:pt>
                <c:pt idx="2">
                  <c:v>5092166.666666666</c:v>
                </c:pt>
                <c:pt idx="3">
                  <c:v>9376016.666666666</c:v>
                </c:pt>
                <c:pt idx="4">
                  <c:v>11009066.666666666</c:v>
                </c:pt>
                <c:pt idx="5">
                  <c:v>11096116.666666666</c:v>
                </c:pt>
                <c:pt idx="6">
                  <c:v>11382883.333333334</c:v>
                </c:pt>
                <c:pt idx="7">
                  <c:v>12162466.666666666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C5-48A0-9FC8-1739DECD4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982992"/>
        <c:axId val="404983648"/>
      </c:lineChart>
      <c:catAx>
        <c:axId val="404982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Tax Assessment Year</a:t>
                </a:r>
              </a:p>
            </c:rich>
          </c:tx>
          <c:layout>
            <c:manualLayout>
              <c:xMode val="edge"/>
              <c:yMode val="edge"/>
              <c:x val="0.40892960587011085"/>
              <c:y val="0.898662414058774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983648"/>
        <c:crosses val="autoZero"/>
        <c:auto val="1"/>
        <c:lblAlgn val="ctr"/>
        <c:lblOffset val="100"/>
        <c:noMultiLvlLbl val="0"/>
      </c:catAx>
      <c:valAx>
        <c:axId val="404983648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Building Value</a:t>
                </a:r>
              </a:p>
            </c:rich>
          </c:tx>
          <c:layout>
            <c:manualLayout>
              <c:xMode val="edge"/>
              <c:yMode val="edge"/>
              <c:x val="1.2761552216331525E-2"/>
              <c:y val="0.37238867083631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,\ &quot;Million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98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508127900906124"/>
          <c:y val="0.87864663224123718"/>
          <c:w val="0.26687063299648855"/>
          <c:h val="0.12094367438558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2C644-BF4E-4F21-BB55-348DE523809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51010-2325-468D-ADDF-4A312364C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815B-4713-4849-B552-D8796B9B5D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8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2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5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4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2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6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0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6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0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Floodplain Building Value (2015-22)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138361"/>
              </p:ext>
            </p:extLst>
          </p:nvPr>
        </p:nvGraphicFramePr>
        <p:xfrm>
          <a:off x="1143266" y="1114969"/>
          <a:ext cx="7069015" cy="3895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472961"/>
              </p:ext>
            </p:extLst>
          </p:nvPr>
        </p:nvGraphicFramePr>
        <p:xfrm>
          <a:off x="612768" y="5248583"/>
          <a:ext cx="8130013" cy="526560"/>
        </p:xfrm>
        <a:graphic>
          <a:graphicData uri="http://schemas.openxmlformats.org/drawingml/2006/table">
            <a:tbl>
              <a:tblPr/>
              <a:tblGrid>
                <a:gridCol w="1761101">
                  <a:extLst>
                    <a:ext uri="{9D8B030D-6E8A-4147-A177-3AD203B41FA5}">
                      <a16:colId xmlns:a16="http://schemas.microsoft.com/office/drawing/2014/main" val="921448125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4020705503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901269177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991687224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1170840537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496147521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1041819198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1082929933"/>
                    </a:ext>
                  </a:extLst>
                </a:gridCol>
                <a:gridCol w="796114">
                  <a:extLst>
                    <a:ext uri="{9D8B030D-6E8A-4147-A177-3AD203B41FA5}">
                      <a16:colId xmlns:a16="http://schemas.microsoft.com/office/drawing/2014/main" val="1043466452"/>
                    </a:ext>
                  </a:extLst>
                </a:gridCol>
              </a:tblGrid>
              <a:tr h="175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618424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Rainelle (n=329)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9.4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11.0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11.1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11.4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12.2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259269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Sulphur Springs (n=417)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21.5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22.4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 Million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32674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2770" y="6013580"/>
            <a:ext cx="813001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After the 2016 flood the Assessors Office marked flooded buildings at 10% of their market value, and then subsequent years verified and re-valued structures that were rebuilt or remodeled.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598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4164</TotalTime>
  <Words>100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11</cp:revision>
  <dcterms:created xsi:type="dcterms:W3CDTF">2022-10-13T01:09:44Z</dcterms:created>
  <dcterms:modified xsi:type="dcterms:W3CDTF">2022-10-17T15:20:31Z</dcterms:modified>
</cp:coreProperties>
</file>