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67" r:id="rId3"/>
    <p:sldId id="271" r:id="rId4"/>
    <p:sldId id="272" r:id="rId5"/>
    <p:sldId id="273" r:id="rId6"/>
    <p:sldId id="274" r:id="rId7"/>
    <p:sldId id="275" r:id="rId8"/>
    <p:sldId id="276" r:id="rId9"/>
    <p:sldId id="277" r:id="rId10"/>
    <p:sldId id="268" r:id="rId11"/>
    <p:sldId id="269" r:id="rId12"/>
    <p:sldId id="270" r:id="rId13"/>
    <p:sldId id="262" r:id="rId14"/>
    <p:sldId id="263" r:id="rId15"/>
    <p:sldId id="264" r:id="rId16"/>
    <p:sldId id="265" r:id="rId17"/>
    <p:sldId id="259" r:id="rId18"/>
    <p:sldId id="260" r:id="rId19"/>
    <p:sldId id="261" r:id="rId20"/>
    <p:sldId id="258" r:id="rId21"/>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7"/>
    <a:srgbClr val="D2DEEF"/>
    <a:srgbClr val="EAEFF7"/>
    <a:srgbClr val="DAE3F3"/>
    <a:srgbClr val="CAD7EE"/>
    <a:srgbClr val="5B739B"/>
    <a:srgbClr val="B9AB79"/>
    <a:srgbClr val="765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5" autoAdjust="0"/>
    <p:restoredTop sz="94660"/>
  </p:normalViewPr>
  <p:slideViewPr>
    <p:cSldViewPr snapToGrid="0">
      <p:cViewPr varScale="1">
        <p:scale>
          <a:sx n="100" d="100"/>
          <a:sy n="100" d="100"/>
        </p:scale>
        <p:origin x="2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Desktop\NSF%20Docs\EXPOSURE\Building%20Values\Building%20value%20floodplain%20Rainelle-WSS%20chart%20and%20graph%202022111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Cumulative Building Values in </a:t>
            </a:r>
            <a:r>
              <a:rPr lang="en-US" dirty="0" smtClean="0"/>
              <a:t>Floodplain (2015-2022)</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Graph!$A$5</c:f>
              <c:strCache>
                <c:ptCount val="1"/>
                <c:pt idx="0">
                  <c:v>White Sulphur Springs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Graph!$B$5:$I$5</c:f>
              <c:numCache>
                <c:formatCode>#.0,,\ "Million"</c:formatCode>
                <c:ptCount val="8"/>
                <c:pt idx="0">
                  <c:v>22597283.333333328</c:v>
                </c:pt>
                <c:pt idx="1">
                  <c:v>23033150.000000004</c:v>
                </c:pt>
                <c:pt idx="2">
                  <c:v>13433616.666666668</c:v>
                </c:pt>
                <c:pt idx="3">
                  <c:v>21459933.333333332</c:v>
                </c:pt>
                <c:pt idx="4">
                  <c:v>22383366.666666668</c:v>
                </c:pt>
                <c:pt idx="5">
                  <c:v>22912900</c:v>
                </c:pt>
                <c:pt idx="6">
                  <c:v>26221233.333333332</c:v>
                </c:pt>
                <c:pt idx="7">
                  <c:v>29151350.000000004</c:v>
                </c:pt>
              </c:numCache>
            </c:numRef>
          </c:val>
          <c:smooth val="0"/>
          <c:extLst>
            <c:ext xmlns:c16="http://schemas.microsoft.com/office/drawing/2014/chart" uri="{C3380CC4-5D6E-409C-BE32-E72D297353CC}">
              <c16:uniqueId val="{00000000-7BA5-468D-A490-5F6D39755AD9}"/>
            </c:ext>
          </c:extLst>
        </c:ser>
        <c:ser>
          <c:idx val="1"/>
          <c:order val="1"/>
          <c:tx>
            <c:strRef>
              <c:f>Graph!$A$6</c:f>
              <c:strCache>
                <c:ptCount val="1"/>
                <c:pt idx="0">
                  <c:v>Rainelle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Graph!$B$6:$I$6</c:f>
              <c:numCache>
                <c:formatCode>#.0,,\ "Million"</c:formatCode>
                <c:ptCount val="8"/>
                <c:pt idx="0">
                  <c:v>13098033.333333336</c:v>
                </c:pt>
                <c:pt idx="1">
                  <c:v>13256766.666666666</c:v>
                </c:pt>
                <c:pt idx="2">
                  <c:v>5003433.333333334</c:v>
                </c:pt>
                <c:pt idx="3">
                  <c:v>9445883.3333333321</c:v>
                </c:pt>
                <c:pt idx="4">
                  <c:v>11004566.666666666</c:v>
                </c:pt>
                <c:pt idx="5">
                  <c:v>11092116.666666666</c:v>
                </c:pt>
                <c:pt idx="6">
                  <c:v>11349883.333333334</c:v>
                </c:pt>
                <c:pt idx="7">
                  <c:v>12304966.666666666</c:v>
                </c:pt>
              </c:numCache>
            </c:numRef>
          </c:val>
          <c:smooth val="0"/>
          <c:extLst>
            <c:ext xmlns:c16="http://schemas.microsoft.com/office/drawing/2014/chart" uri="{C3380CC4-5D6E-409C-BE32-E72D297353CC}">
              <c16:uniqueId val="{00000001-7BA5-468D-A490-5F6D39755AD9}"/>
            </c:ext>
          </c:extLst>
        </c:ser>
        <c:dLbls>
          <c:showLegendKey val="0"/>
          <c:showVal val="0"/>
          <c:showCatName val="0"/>
          <c:showSerName val="0"/>
          <c:showPercent val="0"/>
          <c:showBubbleSize val="0"/>
        </c:dLbls>
        <c:marker val="1"/>
        <c:smooth val="0"/>
        <c:axId val="404982992"/>
        <c:axId val="404983648"/>
      </c:lineChart>
      <c:catAx>
        <c:axId val="404982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Tax Assessment Year</a:t>
                </a:r>
              </a:p>
            </c:rich>
          </c:tx>
          <c:layout>
            <c:manualLayout>
              <c:xMode val="edge"/>
              <c:yMode val="edge"/>
              <c:x val="0.40892960587011085"/>
              <c:y val="0.8986624140587748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3648"/>
        <c:crosses val="autoZero"/>
        <c:auto val="1"/>
        <c:lblAlgn val="ctr"/>
        <c:lblOffset val="100"/>
        <c:noMultiLvlLbl val="0"/>
      </c:catAx>
      <c:valAx>
        <c:axId val="404983648"/>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Building Value</a:t>
                </a:r>
              </a:p>
            </c:rich>
          </c:tx>
          <c:layout>
            <c:manualLayout>
              <c:xMode val="edge"/>
              <c:yMode val="edge"/>
              <c:x val="1.2761552216331525E-2"/>
              <c:y val="0.37238867083631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quot;Million&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2992"/>
        <c:crosses val="autoZero"/>
        <c:crossBetween val="between"/>
      </c:valAx>
      <c:spPr>
        <a:noFill/>
        <a:ln>
          <a:noFill/>
        </a:ln>
        <a:effectLst/>
      </c:spPr>
    </c:plotArea>
    <c:legend>
      <c:legendPos val="b"/>
      <c:layout>
        <c:manualLayout>
          <c:xMode val="edge"/>
          <c:yMode val="edge"/>
          <c:x val="0.68508127900906124"/>
          <c:y val="0.87864663224123718"/>
          <c:w val="0.26687063299648855"/>
          <c:h val="0.120943674385588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1BDC6D4-F6D5-4FE4-8B90-6D72AAAABE98}" type="datetimeFigureOut">
              <a:rPr lang="en-US" smtClean="0"/>
              <a:t>11/13/2022</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7BF1F862-4F65-4921-8157-1B3AE444A252}" type="slidenum">
              <a:rPr lang="en-US" smtClean="0"/>
              <a:t>‹#›</a:t>
            </a:fld>
            <a:endParaRPr lang="en-US"/>
          </a:p>
        </p:txBody>
      </p:sp>
    </p:spTree>
    <p:extLst>
      <p:ext uri="{BB962C8B-B14F-4D97-AF65-F5344CB8AC3E}">
        <p14:creationId xmlns:p14="http://schemas.microsoft.com/office/powerpoint/2010/main" val="268098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254886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10</a:t>
            </a:fld>
            <a:endParaRPr lang="en-US"/>
          </a:p>
        </p:txBody>
      </p:sp>
    </p:spTree>
    <p:extLst>
      <p:ext uri="{BB962C8B-B14F-4D97-AF65-F5344CB8AC3E}">
        <p14:creationId xmlns:p14="http://schemas.microsoft.com/office/powerpoint/2010/main" val="305177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11</a:t>
            </a:fld>
            <a:endParaRPr lang="en-US"/>
          </a:p>
        </p:txBody>
      </p:sp>
    </p:spTree>
    <p:extLst>
      <p:ext uri="{BB962C8B-B14F-4D97-AF65-F5344CB8AC3E}">
        <p14:creationId xmlns:p14="http://schemas.microsoft.com/office/powerpoint/2010/main" val="204379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12</a:t>
            </a:fld>
            <a:endParaRPr lang="en-US"/>
          </a:p>
        </p:txBody>
      </p:sp>
    </p:spTree>
    <p:extLst>
      <p:ext uri="{BB962C8B-B14F-4D97-AF65-F5344CB8AC3E}">
        <p14:creationId xmlns:p14="http://schemas.microsoft.com/office/powerpoint/2010/main" val="979274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411578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14</a:t>
            </a:fld>
            <a:endParaRPr lang="en-US"/>
          </a:p>
        </p:txBody>
      </p:sp>
    </p:spTree>
    <p:extLst>
      <p:ext uri="{BB962C8B-B14F-4D97-AF65-F5344CB8AC3E}">
        <p14:creationId xmlns:p14="http://schemas.microsoft.com/office/powerpoint/2010/main" val="2235907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2200738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5804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extLst>
      <p:ext uri="{BB962C8B-B14F-4D97-AF65-F5344CB8AC3E}">
        <p14:creationId xmlns:p14="http://schemas.microsoft.com/office/powerpoint/2010/main" val="3239620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722334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91988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extLst>
      <p:ext uri="{BB962C8B-B14F-4D97-AF65-F5344CB8AC3E}">
        <p14:creationId xmlns:p14="http://schemas.microsoft.com/office/powerpoint/2010/main" val="2893791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36247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a:t>
            </a:fld>
            <a:endParaRPr lang="en-US"/>
          </a:p>
        </p:txBody>
      </p:sp>
    </p:spTree>
    <p:extLst>
      <p:ext uri="{BB962C8B-B14F-4D97-AF65-F5344CB8AC3E}">
        <p14:creationId xmlns:p14="http://schemas.microsoft.com/office/powerpoint/2010/main" val="281197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a:t>
            </a:fld>
            <a:endParaRPr lang="en-US"/>
          </a:p>
        </p:txBody>
      </p:sp>
    </p:spTree>
    <p:extLst>
      <p:ext uri="{BB962C8B-B14F-4D97-AF65-F5344CB8AC3E}">
        <p14:creationId xmlns:p14="http://schemas.microsoft.com/office/powerpoint/2010/main" val="197637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a:t>
            </a:fld>
            <a:endParaRPr lang="en-US"/>
          </a:p>
        </p:txBody>
      </p:sp>
    </p:spTree>
    <p:extLst>
      <p:ext uri="{BB962C8B-B14F-4D97-AF65-F5344CB8AC3E}">
        <p14:creationId xmlns:p14="http://schemas.microsoft.com/office/powerpoint/2010/main" val="216147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a:t>
            </a:fld>
            <a:endParaRPr lang="en-US"/>
          </a:p>
        </p:txBody>
      </p:sp>
    </p:spTree>
    <p:extLst>
      <p:ext uri="{BB962C8B-B14F-4D97-AF65-F5344CB8AC3E}">
        <p14:creationId xmlns:p14="http://schemas.microsoft.com/office/powerpoint/2010/main" val="98517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8264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112766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288730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3828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57191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98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8905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1180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11/13/2022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2084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11/13/2022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423149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11/13/2022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38837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49652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31746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11/13/2022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647584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apwv.gov/flood/map/?wkid=102100&amp;x=-8990620&amp;y=4575591&amp;l=14&amp;v=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mapwv.gov/flood/map/?wkid=102100&amp;x=-8938980&amp;y=4550648&amp;l=13&amp;v=2"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V8ehFEtJsGo"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wvnstv.com/news/former-mayor-of-white-sulphur-springs-reflects-on-thousand-year-flood-as-the-five-year-anniversary-approaches/" TargetMode="External"/><Relationship Id="rId5" Type="http://schemas.openxmlformats.org/officeDocument/2006/relationships/image" Target="../media/image11.png"/><Relationship Id="rId10" Type="http://schemas.openxmlformats.org/officeDocument/2006/relationships/hyperlink" Target="https://mh3wv.org/" TargetMode="External"/><Relationship Id="rId4" Type="http://schemas.openxmlformats.org/officeDocument/2006/relationships/image" Target="../media/image10.png"/><Relationship Id="rId9" Type="http://schemas.openxmlformats.org/officeDocument/2006/relationships/hyperlink" Target="https://www.wvnstv.com/top-stories/top-stories-beckley/white-sulphur-springs-remembers-2016-as-flooding-strikes-southern-w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mapwv.gov/flood/map/?wkid=102100&amp;x=-8938995&amp;y=4550869&amp;l=12&amp;v=2" TargetMode="External"/><Relationship Id="rId7"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mapwv.gov/flood/map/?wkid=102100&amp;x=-8938992&amp;y=4550951&amp;l=12&amp;v=2" TargetMode="External"/><Relationship Id="rId5" Type="http://schemas.openxmlformats.org/officeDocument/2006/relationships/image" Target="../media/image18.jpe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8" Type="http://schemas.openxmlformats.org/officeDocument/2006/relationships/hyperlink" Target="https://www.mapwv.gov/flood/map/?wkid=102100&amp;x=-8990624&amp;y=4575586&amp;l=12&amp;v=2"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mapwv.gov/flood/map/?wkid=102100&amp;x=-8990578&amp;y=4575371&amp;l=12&amp;v=2" TargetMode="External"/><Relationship Id="rId5" Type="http://schemas.openxmlformats.org/officeDocument/2006/relationships/image" Target="../media/image21.jpg"/><Relationship Id="rId4" Type="http://schemas.openxmlformats.org/officeDocument/2006/relationships/hyperlink" Target="https://www.mapwv.gov/flood/map/?wkid=102100&amp;x=-8990605&amp;y=4575720&amp;l=12&amp;v=2"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r>
              <a:rPr lang="en-US" sz="3200" dirty="0">
                <a:solidFill>
                  <a:schemeClr val="bg1"/>
                </a:solidFill>
                <a:latin typeface="Arial" panose="020B0604020202020204" pitchFamily="34" charset="0"/>
                <a:cs typeface="Arial" panose="020B0604020202020204" pitchFamily="34" charset="0"/>
              </a:rPr>
              <a:t>Mitigation </a:t>
            </a:r>
            <a:r>
              <a:rPr lang="en-US" sz="3200" dirty="0" smtClean="0">
                <a:solidFill>
                  <a:schemeClr val="bg1"/>
                </a:solidFill>
                <a:latin typeface="Arial" panose="020B0604020202020204" pitchFamily="34" charset="0"/>
                <a:cs typeface="Arial" panose="020B0604020202020204" pitchFamily="34" charset="0"/>
              </a:rPr>
              <a:t>Measures</a:t>
            </a:r>
            <a:endParaRPr lang="en-US" sz="36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658354726"/>
              </p:ext>
            </p:extLst>
          </p:nvPr>
        </p:nvGraphicFramePr>
        <p:xfrm>
          <a:off x="171258" y="1032417"/>
          <a:ext cx="8820534" cy="4966428"/>
        </p:xfrm>
        <a:graphic>
          <a:graphicData uri="http://schemas.openxmlformats.org/drawingml/2006/table">
            <a:tbl>
              <a:tblPr firstRow="1" bandRow="1">
                <a:tableStyleId>{5C22544A-7EE6-4342-B048-85BDC9FD1C3A}</a:tableStyleId>
              </a:tblPr>
              <a:tblGrid>
                <a:gridCol w="1512499">
                  <a:extLst>
                    <a:ext uri="{9D8B030D-6E8A-4147-A177-3AD203B41FA5}">
                      <a16:colId xmlns:a16="http://schemas.microsoft.com/office/drawing/2014/main" val="2130072375"/>
                    </a:ext>
                  </a:extLst>
                </a:gridCol>
                <a:gridCol w="4997583">
                  <a:extLst>
                    <a:ext uri="{9D8B030D-6E8A-4147-A177-3AD203B41FA5}">
                      <a16:colId xmlns:a16="http://schemas.microsoft.com/office/drawing/2014/main" val="660922194"/>
                    </a:ext>
                  </a:extLst>
                </a:gridCol>
                <a:gridCol w="1266695">
                  <a:extLst>
                    <a:ext uri="{9D8B030D-6E8A-4147-A177-3AD203B41FA5}">
                      <a16:colId xmlns:a16="http://schemas.microsoft.com/office/drawing/2014/main" val="3934378209"/>
                    </a:ext>
                  </a:extLst>
                </a:gridCol>
                <a:gridCol w="1043757">
                  <a:extLst>
                    <a:ext uri="{9D8B030D-6E8A-4147-A177-3AD203B41FA5}">
                      <a16:colId xmlns:a16="http://schemas.microsoft.com/office/drawing/2014/main" val="3437275542"/>
                    </a:ext>
                  </a:extLst>
                </a:gridCol>
              </a:tblGrid>
              <a:tr h="0">
                <a:tc>
                  <a:txBody>
                    <a:bodyPr/>
                    <a:lstStyle/>
                    <a:p>
                      <a:r>
                        <a:rPr lang="en-US" sz="1600" dirty="0"/>
                        <a:t>Category</a:t>
                      </a:r>
                    </a:p>
                  </a:txBody>
                  <a:tcPr anchor="ctr">
                    <a:solidFill>
                      <a:srgbClr val="5B739B"/>
                    </a:solidFill>
                  </a:tcPr>
                </a:tc>
                <a:tc>
                  <a:txBody>
                    <a:bodyPr/>
                    <a:lstStyle/>
                    <a:p>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0">
                <a:tc rowSpan="4">
                  <a:txBody>
                    <a:bodyPr/>
                    <a:lstStyle/>
                    <a:p>
                      <a:pPr algn="l"/>
                      <a:r>
                        <a:rPr lang="en-US" sz="1600" b="1" dirty="0">
                          <a:solidFill>
                            <a:schemeClr val="bg1"/>
                          </a:solidFill>
                        </a:rPr>
                        <a:t>Mitigated </a:t>
                      </a:r>
                      <a:r>
                        <a:rPr lang="en-US" sz="1600" b="1" dirty="0" smtClean="0">
                          <a:solidFill>
                            <a:schemeClr val="bg1"/>
                          </a:solidFill>
                        </a:rPr>
                        <a:t>Structures</a:t>
                      </a:r>
                      <a:endParaRPr lang="en-US" sz="1600" b="1" dirty="0">
                        <a:solidFill>
                          <a:schemeClr val="bg1"/>
                        </a:solidFill>
                      </a:endParaRPr>
                    </a:p>
                  </a:txBody>
                  <a:tcPr anchor="ctr">
                    <a:solidFill>
                      <a:srgbClr val="5B739B"/>
                    </a:solidFill>
                  </a:tcPr>
                </a:tc>
                <a:tc>
                  <a:txBody>
                    <a:bodyPr/>
                    <a:lstStyle/>
                    <a:p>
                      <a:r>
                        <a:rPr lang="en-US" sz="1600" dirty="0" smtClean="0">
                          <a:solidFill>
                            <a:schemeClr val="bg1"/>
                          </a:solidFill>
                        </a:rPr>
                        <a:t>Mitigation Reconstruction</a:t>
                      </a:r>
                      <a:r>
                        <a:rPr lang="en-US" sz="1600" baseline="0" dirty="0" smtClean="0">
                          <a:solidFill>
                            <a:schemeClr val="bg1"/>
                          </a:solidFill>
                        </a:rPr>
                        <a:t> or Elevated Structures to </a:t>
                      </a:r>
                      <a:r>
                        <a:rPr lang="en-US" sz="1600" dirty="0" smtClean="0">
                          <a:solidFill>
                            <a:schemeClr val="bg1"/>
                          </a:solidFill>
                        </a:rPr>
                        <a:t>Design </a:t>
                      </a:r>
                      <a:r>
                        <a:rPr lang="en-US" sz="1600" dirty="0">
                          <a:solidFill>
                            <a:schemeClr val="bg1"/>
                          </a:solidFill>
                        </a:rPr>
                        <a:t>Flood Elevation (DFE)</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smtClean="0">
                          <a:solidFill>
                            <a:schemeClr val="tx1"/>
                          </a:solidFill>
                        </a:rPr>
                        <a:t>15</a:t>
                      </a:r>
                      <a:endParaRPr lang="en-US" sz="1600" b="1" dirty="0">
                        <a:solidFill>
                          <a:schemeClr val="tx1"/>
                        </a:solidFill>
                      </a:endParaRPr>
                    </a:p>
                  </a:txBody>
                  <a:tcPr anchor="ctr">
                    <a:lnB w="12700" cap="flat" cmpd="sng" algn="ctr">
                      <a:noFill/>
                      <a:prstDash val="solid"/>
                      <a:round/>
                      <a:headEnd type="none" w="med" len="med"/>
                      <a:tailEnd type="none" w="med" len="med"/>
                    </a:lnB>
                  </a:tcPr>
                </a:tc>
                <a:tc>
                  <a:txBody>
                    <a:bodyPr/>
                    <a:lstStyle/>
                    <a:p>
                      <a:pPr algn="ctr"/>
                      <a:r>
                        <a:rPr lang="en-US" sz="1600" b="1" dirty="0" smtClean="0">
                          <a:solidFill>
                            <a:schemeClr val="accent6">
                              <a:lumMod val="75000"/>
                            </a:schemeClr>
                          </a:solidFill>
                        </a:rPr>
                        <a:t>45</a:t>
                      </a:r>
                      <a:endParaRPr lang="en-US" sz="1600" b="1" dirty="0">
                        <a:solidFill>
                          <a:schemeClr val="accent6">
                            <a:lumMod val="75000"/>
                          </a:schemeClr>
                        </a:solidFill>
                      </a:endParaRP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394428">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bg1"/>
                          </a:solidFill>
                        </a:rPr>
                        <a:t>Rehabilitated/Repaired</a:t>
                      </a:r>
                      <a:r>
                        <a:rPr lang="en-US" sz="1600" b="0" baseline="0" dirty="0" smtClean="0">
                          <a:solidFill>
                            <a:schemeClr val="bg1"/>
                          </a:solidFill>
                        </a:rPr>
                        <a:t> Structures</a:t>
                      </a:r>
                      <a:endParaRPr lang="en-US" sz="1600" b="0" dirty="0"/>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smtClean="0">
                          <a:solidFill>
                            <a:schemeClr val="tx1"/>
                          </a:solidFill>
                        </a:rPr>
                        <a:t>394</a:t>
                      </a:r>
                      <a:endParaRPr lang="en-US" sz="1600" b="1" dirty="0">
                        <a:solidFill>
                          <a:schemeClr val="tx1"/>
                        </a:solidFill>
                      </a:endParaRPr>
                    </a:p>
                  </a:txBody>
                  <a:tcPr anchor="ctr">
                    <a:lnT w="12700" cap="flat" cmpd="sng" algn="ctr">
                      <a:noFill/>
                      <a:prstDash val="solid"/>
                      <a:round/>
                      <a:headEnd type="none" w="med" len="med"/>
                      <a:tailEnd type="none" w="med" len="med"/>
                    </a:lnT>
                  </a:tcPr>
                </a:tc>
                <a:tc>
                  <a:txBody>
                    <a:bodyPr/>
                    <a:lstStyle/>
                    <a:p>
                      <a:pPr algn="ctr"/>
                      <a:r>
                        <a:rPr lang="en-US" sz="1600" b="1" dirty="0" smtClean="0">
                          <a:solidFill>
                            <a:schemeClr val="tx1"/>
                          </a:solidFill>
                        </a:rPr>
                        <a:t>278</a:t>
                      </a:r>
                      <a:endParaRPr lang="en-US" sz="1600" b="1" dirty="0">
                        <a:solidFill>
                          <a:schemeClr val="tx1"/>
                        </a:solidFill>
                      </a:endParaRP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bg1"/>
                          </a:solidFill>
                        </a:rPr>
                        <a:t>Unmitigated Low Value Structures</a:t>
                      </a:r>
                      <a:endParaRPr lang="en-US" sz="1600" b="0" dirty="0"/>
                    </a:p>
                  </a:txBody>
                  <a:tcPr anchor="ctr">
                    <a:solidFill>
                      <a:srgbClr val="5B739B"/>
                    </a:solidFill>
                  </a:tcPr>
                </a:tc>
                <a:tc>
                  <a:txBody>
                    <a:bodyPr/>
                    <a:lstStyle/>
                    <a:p>
                      <a:pPr algn="ctr"/>
                      <a:r>
                        <a:rPr lang="en-US" sz="1600" b="1" dirty="0" smtClean="0">
                          <a:solidFill>
                            <a:schemeClr val="tx1"/>
                          </a:solidFill>
                        </a:rPr>
                        <a:t>14</a:t>
                      </a:r>
                      <a:endParaRPr lang="en-US" sz="1600" b="1" dirty="0">
                        <a:solidFill>
                          <a:schemeClr val="tx1"/>
                        </a:solidFill>
                      </a:endParaRPr>
                    </a:p>
                  </a:txBody>
                  <a:tcPr anchor="ctr"/>
                </a:tc>
                <a:tc>
                  <a:txBody>
                    <a:bodyPr/>
                    <a:lstStyle/>
                    <a:p>
                      <a:pPr algn="ctr"/>
                      <a:r>
                        <a:rPr lang="en-US" sz="1600" b="1" dirty="0" smtClean="0">
                          <a:solidFill>
                            <a:srgbClr val="C00000"/>
                          </a:solidFill>
                        </a:rPr>
                        <a:t>49</a:t>
                      </a:r>
                      <a:endParaRPr lang="en-US" sz="1600" b="1" dirty="0">
                        <a:solidFill>
                          <a:srgbClr val="C00000"/>
                        </a:solidFill>
                      </a:endParaRPr>
                    </a:p>
                  </a:txBody>
                  <a:tcPr anchor="ctr"/>
                </a:tc>
                <a:extLst>
                  <a:ext uri="{0D108BD9-81ED-4DB2-BD59-A6C34878D82A}">
                    <a16:rowId xmlns:a16="http://schemas.microsoft.com/office/drawing/2014/main" val="2854503012"/>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bg1"/>
                          </a:solidFill>
                        </a:rPr>
                        <a:t>Structures Removed (vacant parcel)</a:t>
                      </a:r>
                      <a:endParaRPr lang="en-US" sz="1600" b="0" dirty="0"/>
                    </a:p>
                  </a:txBody>
                  <a:tcPr anchor="ctr">
                    <a:solidFill>
                      <a:srgbClr val="5B739B"/>
                    </a:solidFill>
                  </a:tcPr>
                </a:tc>
                <a:tc>
                  <a:txBody>
                    <a:bodyPr/>
                    <a:lstStyle/>
                    <a:p>
                      <a:pPr algn="ctr"/>
                      <a:r>
                        <a:rPr lang="en-US" sz="1600" b="1" dirty="0" smtClean="0">
                          <a:solidFill>
                            <a:schemeClr val="tx1"/>
                          </a:solidFill>
                        </a:rPr>
                        <a:t>394</a:t>
                      </a:r>
                      <a:endParaRPr lang="en-US" sz="1600" b="1" dirty="0">
                        <a:solidFill>
                          <a:schemeClr val="tx1"/>
                        </a:solidFill>
                      </a:endParaRPr>
                    </a:p>
                  </a:txBody>
                  <a:tcPr anchor="ctr"/>
                </a:tc>
                <a:tc>
                  <a:txBody>
                    <a:bodyPr/>
                    <a:lstStyle/>
                    <a:p>
                      <a:pPr algn="ctr"/>
                      <a:r>
                        <a:rPr lang="en-US" sz="1600" b="1" dirty="0" smtClean="0">
                          <a:solidFill>
                            <a:schemeClr val="tx1"/>
                          </a:solidFill>
                        </a:rPr>
                        <a:t>278</a:t>
                      </a:r>
                      <a:endParaRPr lang="en-US" sz="1600" b="1" dirty="0">
                        <a:solidFill>
                          <a:schemeClr val="tx1"/>
                        </a:solidFill>
                      </a:endParaRPr>
                    </a:p>
                  </a:txBody>
                  <a:tcPr anchor="ctr"/>
                </a:tc>
                <a:extLst>
                  <a:ext uri="{0D108BD9-81ED-4DB2-BD59-A6C34878D82A}">
                    <a16:rowId xmlns:a16="http://schemas.microsoft.com/office/drawing/2014/main" val="2218066670"/>
                  </a:ext>
                </a:extLst>
              </a:tr>
              <a:tr h="169817">
                <a:tc rowSpan="4">
                  <a:txBody>
                    <a:bodyPr/>
                    <a:lstStyle/>
                    <a:p>
                      <a:pPr algn="l"/>
                      <a:r>
                        <a:rPr lang="en-US" sz="1600" b="1" dirty="0">
                          <a:solidFill>
                            <a:schemeClr val="bg1"/>
                          </a:solidFill>
                        </a:rPr>
                        <a:t>Open </a:t>
                      </a:r>
                      <a:r>
                        <a:rPr lang="en-US" sz="1600" b="1" dirty="0" smtClean="0">
                          <a:solidFill>
                            <a:schemeClr val="bg1"/>
                          </a:solidFill>
                        </a:rPr>
                        <a:t>Space Preservation</a:t>
                      </a:r>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Buyout Parcels (Deed Restricted)</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smtClean="0"/>
                        <a:t>16</a:t>
                      </a:r>
                      <a:endParaRPr lang="en-US" sz="1600" b="1" dirty="0"/>
                    </a:p>
                  </a:txBody>
                  <a:tcPr anchor="ctr">
                    <a:lnB w="12700" cap="flat" cmpd="sng" algn="ctr">
                      <a:solidFill>
                        <a:schemeClr val="bg1"/>
                      </a:solidFill>
                      <a:prstDash val="solid"/>
                      <a:round/>
                      <a:headEnd type="none" w="med" len="med"/>
                      <a:tailEnd type="none" w="med" len="med"/>
                    </a:lnB>
                  </a:tcPr>
                </a:tc>
                <a:tc>
                  <a:txBody>
                    <a:bodyPr/>
                    <a:lstStyle/>
                    <a:p>
                      <a:pPr algn="ctr"/>
                      <a:r>
                        <a:rPr lang="en-US" sz="1600" b="1" dirty="0" smtClean="0"/>
                        <a:t>18</a:t>
                      </a:r>
                      <a:endParaRPr lang="en-US" sz="1600" b="1" dirty="0"/>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056148"/>
                  </a:ext>
                </a:extLst>
              </a:tr>
              <a:tr h="0">
                <a:tc vMerge="1">
                  <a:txBody>
                    <a:bodyPr/>
                    <a:lstStyle/>
                    <a:p>
                      <a:endParaRPr lang="en-US"/>
                    </a:p>
                  </a:txBody>
                  <a:tcPr/>
                </a:tc>
                <a:tc>
                  <a:txBody>
                    <a:bodyPr/>
                    <a:lstStyle/>
                    <a:p>
                      <a:r>
                        <a:rPr lang="en-US" sz="1600" dirty="0" smtClean="0">
                          <a:solidFill>
                            <a:schemeClr val="bg1"/>
                          </a:solidFill>
                        </a:rPr>
                        <a:t>Community-Owned</a:t>
                      </a:r>
                      <a:r>
                        <a:rPr lang="en-US" sz="1600" baseline="0" dirty="0" smtClean="0">
                          <a:solidFill>
                            <a:schemeClr val="bg1"/>
                          </a:solidFill>
                        </a:rPr>
                        <a:t> Vacant Parcels</a:t>
                      </a:r>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smtClean="0">
                          <a:solidFill>
                            <a:schemeClr val="tx1"/>
                          </a:solidFill>
                        </a:rPr>
                        <a:t>66</a:t>
                      </a:r>
                      <a:endParaRPr lang="en-US" sz="1600" b="1"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smtClean="0">
                          <a:solidFill>
                            <a:schemeClr val="tx1"/>
                          </a:solidFill>
                        </a:rPr>
                        <a:t>88</a:t>
                      </a:r>
                      <a:endParaRPr lang="en-US" sz="1600" b="1"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1766492"/>
                  </a:ext>
                </a:extLst>
              </a:tr>
              <a:tr h="0">
                <a:tc vMerge="1">
                  <a:txBody>
                    <a:bodyPr/>
                    <a:lstStyle/>
                    <a:p>
                      <a:endParaRPr lang="en-US" sz="1600" b="1"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Area of Open Space Preservation (OSP)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5 Acres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chemeClr val="tx1"/>
                          </a:solidFill>
                        </a:rPr>
                        <a:t>3 Acres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1853888"/>
                  </a:ext>
                </a:extLst>
              </a:tr>
              <a:tr h="0">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Ratio of Open Space Preservation (OSP to SFHA)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2">
                              <a:lumMod val="50000"/>
                            </a:schemeClr>
                          </a:solidFill>
                        </a:rPr>
                        <a:t>2.6%</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chemeClr val="tx1"/>
                          </a:solidFill>
                        </a:rPr>
                        <a:t>4.5%</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4135358807"/>
                  </a:ext>
                </a:extLst>
              </a:tr>
              <a:tr h="0">
                <a:tc>
                  <a:txBody>
                    <a:bodyPr/>
                    <a:lstStyle/>
                    <a:p>
                      <a:pPr algn="l"/>
                      <a:r>
                        <a:rPr lang="en-US" sz="1600" b="1" dirty="0" smtClean="0">
                          <a:solidFill>
                            <a:schemeClr val="bg1"/>
                          </a:solidFill>
                        </a:rPr>
                        <a:t>Building Value Recovery</a:t>
                      </a:r>
                      <a:endParaRPr lang="en-US" sz="1600" b="1" dirty="0">
                        <a:solidFill>
                          <a:schemeClr val="bg1"/>
                        </a:solidFill>
                      </a:endParaRP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Net Value 2016-2022 Tax Assessment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smtClean="0">
                          <a:solidFill>
                            <a:schemeClr val="accent6">
                              <a:lumMod val="75000"/>
                            </a:schemeClr>
                          </a:solidFill>
                        </a:rPr>
                        <a:t>+ $6.1 </a:t>
                      </a:r>
                      <a:r>
                        <a:rPr lang="en-US" sz="1600" b="1" dirty="0" smtClean="0">
                          <a:solidFill>
                            <a:schemeClr val="accent6">
                              <a:lumMod val="75000"/>
                            </a:schemeClr>
                          </a:solidFill>
                        </a:rPr>
                        <a:t>Million</a:t>
                      </a:r>
                      <a:endParaRPr lang="en-US" sz="1600" b="1" dirty="0">
                        <a:solidFill>
                          <a:schemeClr val="accent6">
                            <a:lumMod val="75000"/>
                          </a:schemeClr>
                        </a:solidFill>
                      </a:endParaRP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smtClean="0">
                          <a:solidFill>
                            <a:srgbClr val="C00000"/>
                          </a:solidFill>
                        </a:rPr>
                        <a:t>- $1.0 </a:t>
                      </a:r>
                      <a:r>
                        <a:rPr lang="en-US" sz="1600" b="1" dirty="0" smtClean="0">
                          <a:solidFill>
                            <a:srgbClr val="C00000"/>
                          </a:solidFill>
                        </a:rPr>
                        <a:t>Million</a:t>
                      </a:r>
                      <a:endParaRPr lang="en-US" sz="1600" b="1" dirty="0">
                        <a:solidFill>
                          <a:srgbClr val="C00000"/>
                        </a:solidFill>
                      </a:endParaRP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130931852"/>
                  </a:ext>
                </a:extLst>
              </a:tr>
              <a:tr h="0">
                <a:tc>
                  <a:txBody>
                    <a:bodyPr/>
                    <a:lstStyle/>
                    <a:p>
                      <a:pPr algn="l"/>
                      <a:r>
                        <a:rPr lang="en-US" sz="1600" b="1" dirty="0" smtClean="0">
                          <a:solidFill>
                            <a:schemeClr val="bg1"/>
                          </a:solidFill>
                        </a:rPr>
                        <a:t>Loss Avoidance 100-year Flood</a:t>
                      </a:r>
                      <a:endParaRPr lang="en-US" sz="1600" b="1" dirty="0">
                        <a:solidFill>
                          <a:schemeClr val="bg1"/>
                        </a:solidFill>
                      </a:endParaRP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r>
                        <a:rPr lang="en-US" sz="1600" dirty="0">
                          <a:solidFill>
                            <a:schemeClr val="bg1"/>
                          </a:solidFill>
                        </a:rPr>
                        <a:t>Loss Avoidance by Elevating </a:t>
                      </a:r>
                      <a:r>
                        <a:rPr lang="en-US" sz="1600" dirty="0" smtClean="0">
                          <a:solidFill>
                            <a:schemeClr val="bg1"/>
                          </a:solidFill>
                        </a:rPr>
                        <a:t>or Removing </a:t>
                      </a:r>
                      <a:r>
                        <a:rPr lang="en-US" sz="1600" dirty="0" smtClean="0">
                          <a:solidFill>
                            <a:schemeClr val="bg1"/>
                          </a:solidFill>
                        </a:rPr>
                        <a:t>Structures (preliminary results)</a:t>
                      </a:r>
                      <a:endParaRPr lang="en-US"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smtClean="0">
                          <a:solidFill>
                            <a:schemeClr val="accent6">
                              <a:lumMod val="75000"/>
                            </a:schemeClr>
                          </a:solidFill>
                        </a:rPr>
                        <a:t>$2.6 million</a:t>
                      </a:r>
                      <a:endParaRPr lang="en-US" sz="1600" b="1" dirty="0">
                        <a:solidFill>
                          <a:schemeClr val="accent6">
                            <a:lumMod val="75000"/>
                          </a:schemeClr>
                        </a:solidFill>
                      </a:endParaRP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1600" b="1" dirty="0" smtClean="0">
                          <a:solidFill>
                            <a:schemeClr val="accent6">
                              <a:lumMod val="75000"/>
                            </a:schemeClr>
                          </a:solidFill>
                        </a:rPr>
                        <a:t>$2.3 million</a:t>
                      </a:r>
                      <a:endParaRPr lang="en-US" sz="1600" b="1" dirty="0">
                        <a:solidFill>
                          <a:schemeClr val="accent6">
                            <a:lumMod val="75000"/>
                          </a:schemeClr>
                        </a:solidFill>
                      </a:endParaRP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2528669745"/>
                  </a:ext>
                </a:extLst>
              </a:tr>
            </a:tbl>
          </a:graphicData>
        </a:graphic>
      </p:graphicFrame>
    </p:spTree>
    <p:extLst>
      <p:ext uri="{BB962C8B-B14F-4D97-AF65-F5344CB8AC3E}">
        <p14:creationId xmlns:p14="http://schemas.microsoft.com/office/powerpoint/2010/main" val="2262954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479" t="-8919" r="20410" b="29121"/>
          <a:stretch/>
        </p:blipFill>
        <p:spPr>
          <a:xfrm>
            <a:off x="320954" y="1379420"/>
            <a:ext cx="8463592" cy="500299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a:t>
            </a:r>
            <a:r>
              <a:rPr lang="en-US" dirty="0" smtClean="0">
                <a:solidFill>
                  <a:schemeClr val="bg1"/>
                </a:solidFill>
                <a:latin typeface="Arial" panose="020B0604020202020204" pitchFamily="34" charset="0"/>
                <a:cs typeface="Arial" panose="020B0604020202020204" pitchFamily="34" charset="0"/>
              </a:rPr>
              <a:t>Mitigation </a:t>
            </a:r>
            <a:r>
              <a:rPr lang="en-US" dirty="0">
                <a:solidFill>
                  <a:schemeClr val="bg1"/>
                </a:solidFill>
                <a:latin typeface="Arial" panose="020B0604020202020204" pitchFamily="34" charset="0"/>
                <a:cs typeface="Arial" panose="020B0604020202020204" pitchFamily="34" charset="0"/>
              </a:rPr>
              <a:t>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2016 Flood HWM;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363861" y="4896095"/>
            <a:ext cx="1409132" cy="140039"/>
          </a:xfrm>
          <a:prstGeom prst="wedgeRectCallout">
            <a:avLst>
              <a:gd name="adj1" fmla="val 537893"/>
              <a:gd name="adj2" fmla="val 1937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5.9’   (FEMA 1</a:t>
            </a:r>
            <a:r>
              <a:rPr lang="en-US" sz="800" dirty="0" smtClean="0">
                <a:latin typeface="Arial Narrow" panose="020B0606020202030204" pitchFamily="34" charset="0"/>
              </a:rPr>
              <a:t>% </a:t>
            </a:r>
            <a:r>
              <a:rPr lang="en-US" sz="800" dirty="0">
                <a:latin typeface="Arial Narrow" panose="020B0606020202030204" pitchFamily="34" charset="0"/>
              </a:rPr>
              <a:t>+ 2’ FBD</a:t>
            </a:r>
            <a:r>
              <a:rPr lang="en-US" sz="800" dirty="0" smtClean="0">
                <a:latin typeface="Arial Narrow" panose="020B0606020202030204" pitchFamily="34" charset="0"/>
              </a:rPr>
              <a:t>)</a:t>
            </a:r>
            <a:endParaRPr lang="en-US" sz="800" dirty="0">
              <a:latin typeface="Arial Narrow" panose="020B0606020202030204" pitchFamily="34" charset="0"/>
            </a:endParaRPr>
          </a:p>
        </p:txBody>
      </p:sp>
      <p:sp>
        <p:nvSpPr>
          <p:cNvPr id="7" name="Rectangular Callout 6"/>
          <p:cNvSpPr/>
          <p:nvPr/>
        </p:nvSpPr>
        <p:spPr>
          <a:xfrm>
            <a:off x="363861" y="4296985"/>
            <a:ext cx="1400112" cy="161345"/>
          </a:xfrm>
          <a:prstGeom prst="wedgeRectCallout">
            <a:avLst>
              <a:gd name="adj1" fmla="val 537874"/>
              <a:gd name="adj2" fmla="val -3566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1%+ / 100-Yr; 0.2%)</a:t>
            </a:r>
          </a:p>
        </p:txBody>
      </p:sp>
      <p:sp>
        <p:nvSpPr>
          <p:cNvPr id="8" name="Rectangular Callout 7"/>
          <p:cNvSpPr/>
          <p:nvPr/>
        </p:nvSpPr>
        <p:spPr>
          <a:xfrm>
            <a:off x="363861" y="4716122"/>
            <a:ext cx="1405720" cy="120223"/>
          </a:xfrm>
          <a:prstGeom prst="wedgeRectCallout">
            <a:avLst>
              <a:gd name="adj1" fmla="val 538209"/>
              <a:gd name="adj2" fmla="val 18537"/>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363861" y="4518080"/>
            <a:ext cx="1395483" cy="138582"/>
          </a:xfrm>
          <a:prstGeom prst="wedgeRectCallout">
            <a:avLst>
              <a:gd name="adj1" fmla="val 538964"/>
              <a:gd name="adj2" fmla="val -22689"/>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8.2’   (FSF 1% / 100-Yr)</a:t>
            </a:r>
          </a:p>
        </p:txBody>
      </p:sp>
      <p:sp>
        <p:nvSpPr>
          <p:cNvPr id="10" name="Rectangular Callout 9"/>
          <p:cNvSpPr/>
          <p:nvPr/>
        </p:nvSpPr>
        <p:spPr>
          <a:xfrm>
            <a:off x="363861" y="4101234"/>
            <a:ext cx="1396700" cy="138582"/>
          </a:xfrm>
          <a:prstGeom prst="wedgeRectCallout">
            <a:avLst>
              <a:gd name="adj1" fmla="val 537089"/>
              <a:gd name="adj2" fmla="val 25892"/>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12.2’ (FSF 0.2% / 500-Yr )</a:t>
            </a:r>
          </a:p>
        </p:txBody>
      </p:sp>
      <p:graphicFrame>
        <p:nvGraphicFramePr>
          <p:cNvPr id="11" name="Table 10"/>
          <p:cNvGraphicFramePr>
            <a:graphicFrameLocks noGrp="1"/>
          </p:cNvGraphicFramePr>
          <p:nvPr>
            <p:extLst/>
          </p:nvPr>
        </p:nvGraphicFramePr>
        <p:xfrm>
          <a:off x="363863" y="1987120"/>
          <a:ext cx="1465728" cy="1694025"/>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2.3</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3.9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237120">
                <a:tc>
                  <a:txBody>
                    <a:bodyPr/>
                    <a:lstStyle/>
                    <a:p>
                      <a:pPr algn="l" fontAlgn="b"/>
                      <a:r>
                        <a:rPr lang="en-US" sz="800" u="none" strike="noStrike" dirty="0">
                          <a:effectLst/>
                        </a:rPr>
                        <a:t>FEMA 100-Yr +</a:t>
                      </a:r>
                      <a:br>
                        <a:rPr lang="en-US" sz="800" u="none" strike="noStrike" dirty="0">
                          <a:effectLst/>
                        </a:rPr>
                      </a:br>
                      <a:r>
                        <a:rPr lang="en-US" sz="800" u="none" strike="noStrike" dirty="0">
                          <a:effectLst/>
                        </a:rPr>
                        <a:t> 2.0 Ft. Freeboard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3922892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07593507"/>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8.2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121987">
                <a:tc>
                  <a:txBody>
                    <a:bodyPr/>
                    <a:lstStyle/>
                    <a:p>
                      <a:pPr algn="l" fontAlgn="b"/>
                      <a:r>
                        <a:rPr lang="en-US" sz="800" u="none" strike="noStrike" dirty="0">
                          <a:effectLst/>
                        </a:rPr>
                        <a:t>FEMA 1%+,</a:t>
                      </a:r>
                      <a:r>
                        <a:rPr lang="en-US" sz="800" u="none" strike="noStrike" baseline="0" dirty="0">
                          <a:effectLst/>
                        </a:rPr>
                        <a:t> 0.2%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9.9</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12.2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5664649" y="6018620"/>
            <a:ext cx="3101789" cy="300082"/>
          </a:xfrm>
          <a:prstGeom prst="rect">
            <a:avLst/>
          </a:prstGeom>
          <a:noFill/>
        </p:spPr>
        <p:txBody>
          <a:bodyPr wrap="square" rtlCol="0">
            <a:spAutoFit/>
          </a:bodyPr>
          <a:lstStyle/>
          <a:p>
            <a:r>
              <a:rPr lang="en-US" sz="1350" b="1" dirty="0">
                <a:solidFill>
                  <a:schemeClr val="bg1"/>
                </a:solidFill>
              </a:rPr>
              <a:t>182 Seventh Street, Rainelle, WV, 25962</a:t>
            </a:r>
          </a:p>
        </p:txBody>
      </p:sp>
      <p:sp>
        <p:nvSpPr>
          <p:cNvPr id="13" name="TextBox 12"/>
          <p:cNvSpPr txBox="1"/>
          <p:nvPr/>
        </p:nvSpPr>
        <p:spPr>
          <a:xfrm>
            <a:off x="1991821" y="3214573"/>
            <a:ext cx="2061883" cy="230832"/>
          </a:xfrm>
          <a:prstGeom prst="rect">
            <a:avLst/>
          </a:prstGeom>
          <a:noFill/>
        </p:spPr>
        <p:txBody>
          <a:bodyPr wrap="square" rtlCol="0">
            <a:spAutoFit/>
          </a:bodyPr>
          <a:lstStyle/>
          <a:p>
            <a:r>
              <a:rPr lang="en-US" sz="900" dirty="0"/>
              <a:t>Building </a:t>
            </a:r>
            <a:r>
              <a:rPr lang="en-US" sz="900" u="sng" dirty="0">
                <a:hlinkClick r:id="rId4"/>
              </a:rPr>
              <a:t>13-13-0001-0054-0000_182</a:t>
            </a:r>
            <a:r>
              <a:rPr lang="en-US" sz="900" dirty="0"/>
              <a:t> </a:t>
            </a:r>
          </a:p>
        </p:txBody>
      </p:sp>
      <p:sp>
        <p:nvSpPr>
          <p:cNvPr id="16" name="Rectangular Callout 15"/>
          <p:cNvSpPr/>
          <p:nvPr/>
        </p:nvSpPr>
        <p:spPr>
          <a:xfrm>
            <a:off x="363860" y="5213923"/>
            <a:ext cx="1395483" cy="138582"/>
          </a:xfrm>
          <a:prstGeom prst="wedgeRectCallout">
            <a:avLst>
              <a:gd name="adj1" fmla="val 537542"/>
              <a:gd name="adj2" fmla="val -1526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3.9’   (FEMA 1% / 100-Yr) </a:t>
            </a:r>
          </a:p>
        </p:txBody>
      </p:sp>
      <p:sp>
        <p:nvSpPr>
          <p:cNvPr id="17" name="Rectangular Callout 16"/>
          <p:cNvSpPr/>
          <p:nvPr/>
        </p:nvSpPr>
        <p:spPr>
          <a:xfrm>
            <a:off x="363861" y="5414149"/>
            <a:ext cx="1395482" cy="138582"/>
          </a:xfrm>
          <a:prstGeom prst="wedgeRectCallout">
            <a:avLst>
              <a:gd name="adj1" fmla="val 536739"/>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2.3’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BELOW 1%+, 0.2-percent chance (500-yr) floods</a:t>
            </a:r>
            <a:endParaRPr lang="en-US" sz="1050" dirty="0">
              <a:latin typeface="Arial" panose="020B0604020202020204" pitchFamily="34" charset="0"/>
              <a:cs typeface="Arial" panose="020B0604020202020204" pitchFamily="34" charset="0"/>
            </a:endParaRPr>
          </a:p>
        </p:txBody>
      </p:sp>
      <p:sp>
        <p:nvSpPr>
          <p:cNvPr id="4" name="Rectangle 3"/>
          <p:cNvSpPr/>
          <p:nvPr/>
        </p:nvSpPr>
        <p:spPr>
          <a:xfrm>
            <a:off x="363860" y="5872000"/>
            <a:ext cx="4839858" cy="454612"/>
          </a:xfrm>
          <a:prstGeom prst="rect">
            <a:avLst/>
          </a:prstGeom>
          <a:solidFill>
            <a:schemeClr val="accent6">
              <a:lumMod val="75000"/>
            </a:schemeClr>
          </a:solidFill>
        </p:spPr>
        <p:txBody>
          <a:bodyPr wrap="square">
            <a:spAutoFit/>
          </a:bodyPr>
          <a:lstStyle/>
          <a:p>
            <a:pP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a:t>
            </a:r>
            <a:r>
              <a:rPr lang="en-US" sz="1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should be </a:t>
            </a: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BFE plus 2 feet of freeboard.  The DFE should also be above the high-water marks of the 2016 </a:t>
            </a:r>
            <a:r>
              <a:rPr lang="en-US" sz="1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flood plus freeboard.</a:t>
            </a:r>
            <a:endPar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7213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36B461-AD1C-477F-B82A-D01FD605E3F4}"/>
              </a:ext>
            </a:extLst>
          </p:cNvPr>
          <p:cNvPicPr>
            <a:picLocks noChangeAspect="1"/>
          </p:cNvPicPr>
          <p:nvPr/>
        </p:nvPicPr>
        <p:blipFill rotWithShape="1">
          <a:blip r:embed="rId3"/>
          <a:srcRect l="6975" r="466"/>
          <a:stretch/>
        </p:blipFill>
        <p:spPr>
          <a:xfrm>
            <a:off x="302846" y="2108897"/>
            <a:ext cx="8463592" cy="42735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a:t>
            </a:r>
            <a:r>
              <a:rPr lang="en-US" dirty="0" smtClean="0">
                <a:solidFill>
                  <a:schemeClr val="bg1"/>
                </a:solidFill>
                <a:latin typeface="Arial" panose="020B0604020202020204" pitchFamily="34" charset="0"/>
                <a:cs typeface="Arial" panose="020B0604020202020204" pitchFamily="34" charset="0"/>
              </a:rPr>
              <a:t>Mitigation </a:t>
            </a:r>
            <a:r>
              <a:rPr lang="en-US" dirty="0">
                <a:solidFill>
                  <a:schemeClr val="bg1"/>
                </a:solidFill>
                <a:latin typeface="Arial" panose="020B0604020202020204" pitchFamily="34" charset="0"/>
                <a:cs typeface="Arial" panose="020B0604020202020204" pitchFamily="34" charset="0"/>
              </a:rPr>
              <a:t>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ABOVE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563079" y="4175635"/>
            <a:ext cx="1494305" cy="140039"/>
          </a:xfrm>
          <a:prstGeom prst="wedgeRectCallout">
            <a:avLst>
              <a:gd name="adj1" fmla="val 71775"/>
              <a:gd name="adj2" fmla="val 5155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(FEMA 1</a:t>
            </a:r>
            <a:r>
              <a:rPr lang="en-US" sz="800" dirty="0" smtClean="0">
                <a:latin typeface="Arial Narrow" panose="020B0606020202030204" pitchFamily="34" charset="0"/>
              </a:rPr>
              <a:t>% / 100-Yr </a:t>
            </a:r>
            <a:r>
              <a:rPr lang="en-US" sz="800" dirty="0">
                <a:latin typeface="Arial Narrow" panose="020B0606020202030204" pitchFamily="34" charset="0"/>
              </a:rPr>
              <a:t>+ 2’ FBD)</a:t>
            </a:r>
          </a:p>
        </p:txBody>
      </p:sp>
      <p:sp>
        <p:nvSpPr>
          <p:cNvPr id="7" name="Rectangular Callout 6"/>
          <p:cNvSpPr/>
          <p:nvPr/>
        </p:nvSpPr>
        <p:spPr>
          <a:xfrm>
            <a:off x="1801290" y="4601040"/>
            <a:ext cx="1465727" cy="161345"/>
          </a:xfrm>
          <a:prstGeom prst="wedgeRectCallout">
            <a:avLst>
              <a:gd name="adj1" fmla="val 403784"/>
              <a:gd name="adj2" fmla="val -16565"/>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6.4’  (FEMA 1%+;  Climate BFE+1)</a:t>
            </a:r>
          </a:p>
        </p:txBody>
      </p:sp>
      <p:sp>
        <p:nvSpPr>
          <p:cNvPr id="8" name="Rectangular Callout 7"/>
          <p:cNvSpPr/>
          <p:nvPr/>
        </p:nvSpPr>
        <p:spPr>
          <a:xfrm>
            <a:off x="334345" y="4449759"/>
            <a:ext cx="1396700" cy="138582"/>
          </a:xfrm>
          <a:prstGeom prst="wedgeRectCallout">
            <a:avLst>
              <a:gd name="adj1" fmla="val 531594"/>
              <a:gd name="adj2" fmla="val 22884"/>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6999990" y="4185840"/>
            <a:ext cx="1395483" cy="138582"/>
          </a:xfrm>
          <a:prstGeom prst="wedgeRectCallout">
            <a:avLst>
              <a:gd name="adj1" fmla="val -83068"/>
              <a:gd name="adj2" fmla="val 42366"/>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(FSF 0.2% / 500-Yr)</a:t>
            </a:r>
          </a:p>
        </p:txBody>
      </p:sp>
      <p:sp>
        <p:nvSpPr>
          <p:cNvPr id="10" name="Rectangular Callout 9"/>
          <p:cNvSpPr/>
          <p:nvPr/>
        </p:nvSpPr>
        <p:spPr>
          <a:xfrm>
            <a:off x="335563" y="4255131"/>
            <a:ext cx="1396700" cy="138582"/>
          </a:xfrm>
          <a:prstGeom prst="wedgeRectCallout">
            <a:avLst>
              <a:gd name="adj1" fmla="val 531095"/>
              <a:gd name="adj2" fmla="val 35186"/>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7.2’  (FEMA 0.2% / 500-Yr )</a:t>
            </a:r>
          </a:p>
        </p:txBody>
      </p:sp>
      <p:graphicFrame>
        <p:nvGraphicFramePr>
          <p:cNvPr id="11" name="Table 10"/>
          <p:cNvGraphicFramePr>
            <a:graphicFrameLocks noGrp="1"/>
          </p:cNvGraphicFramePr>
          <p:nvPr/>
        </p:nvGraphicFramePr>
        <p:xfrm>
          <a:off x="5015923" y="2162913"/>
          <a:ext cx="1465728" cy="182308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3.4</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5.7</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br>
                        <a:rPr lang="en-US" sz="800" u="none" strike="noStrike" dirty="0">
                          <a:effectLst/>
                        </a:rPr>
                      </a:br>
                      <a:r>
                        <a:rPr lang="en-US" sz="800" u="none" strike="noStrike" dirty="0">
                          <a:effectLst/>
                        </a:rPr>
                        <a:t>(BFE + 1ft)</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6.4</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823741667"/>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4855335" y="6018620"/>
            <a:ext cx="3911104" cy="300082"/>
          </a:xfrm>
          <a:prstGeom prst="rect">
            <a:avLst/>
          </a:prstGeom>
          <a:noFill/>
        </p:spPr>
        <p:txBody>
          <a:bodyPr wrap="square" rtlCol="0">
            <a:spAutoFit/>
          </a:bodyPr>
          <a:lstStyle/>
          <a:p>
            <a:r>
              <a:rPr lang="en-US" sz="1350" b="1" dirty="0">
                <a:solidFill>
                  <a:schemeClr val="bg1"/>
                </a:solidFill>
              </a:rPr>
              <a:t>138 Mill Street, White Sulphur Springs, WV, 24986</a:t>
            </a:r>
          </a:p>
        </p:txBody>
      </p:sp>
      <p:sp>
        <p:nvSpPr>
          <p:cNvPr id="13" name="TextBox 12"/>
          <p:cNvSpPr txBox="1"/>
          <p:nvPr/>
        </p:nvSpPr>
        <p:spPr>
          <a:xfrm>
            <a:off x="6468029" y="5051731"/>
            <a:ext cx="2061883" cy="230832"/>
          </a:xfrm>
          <a:prstGeom prst="rect">
            <a:avLst/>
          </a:prstGeom>
          <a:noFill/>
        </p:spPr>
        <p:txBody>
          <a:bodyPr wrap="square" rtlCol="0">
            <a:spAutoFit/>
          </a:bodyPr>
          <a:lstStyle/>
          <a:p>
            <a:r>
              <a:rPr lang="en-US" sz="900" dirty="0"/>
              <a:t>Building </a:t>
            </a:r>
            <a:r>
              <a:rPr lang="en-US" sz="900" u="sng" dirty="0">
                <a:hlinkClick r:id="rId4"/>
              </a:rPr>
              <a:t>13-17-0009-0026-0000_138</a:t>
            </a:r>
            <a:r>
              <a:rPr lang="en-US" sz="900" dirty="0"/>
              <a:t> </a:t>
            </a:r>
          </a:p>
        </p:txBody>
      </p:sp>
      <p:sp>
        <p:nvSpPr>
          <p:cNvPr id="16" name="Rectangular Callout 15"/>
          <p:cNvSpPr/>
          <p:nvPr/>
        </p:nvSpPr>
        <p:spPr>
          <a:xfrm>
            <a:off x="335563" y="4853918"/>
            <a:ext cx="1395483" cy="138582"/>
          </a:xfrm>
          <a:prstGeom prst="wedgeRectCallout">
            <a:avLst>
              <a:gd name="adj1" fmla="val 531543"/>
              <a:gd name="adj2" fmla="val -10614"/>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5.4’   (FEMA 1% / 100-Yr) </a:t>
            </a:r>
          </a:p>
        </p:txBody>
      </p:sp>
      <p:sp>
        <p:nvSpPr>
          <p:cNvPr id="17" name="Rectangular Callout 16"/>
          <p:cNvSpPr/>
          <p:nvPr/>
        </p:nvSpPr>
        <p:spPr>
          <a:xfrm>
            <a:off x="335563" y="5312750"/>
            <a:ext cx="1395482" cy="138582"/>
          </a:xfrm>
          <a:prstGeom prst="wedgeRectCallout">
            <a:avLst>
              <a:gd name="adj1" fmla="val 533047"/>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760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444596" y="4087919"/>
            <a:ext cx="6254808" cy="1992578"/>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15153" y="2626112"/>
            <a:ext cx="4120426" cy="105380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Thousand Year Flood?</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215153" y="1102198"/>
            <a:ext cx="3958830" cy="1302906"/>
          </a:xfrm>
          <a:prstGeom prst="rect">
            <a:avLst/>
          </a:prstGeom>
        </p:spPr>
      </p:pic>
      <p:sp>
        <p:nvSpPr>
          <p:cNvPr id="3" name="TextBox 2"/>
          <p:cNvSpPr txBox="1"/>
          <p:nvPr/>
        </p:nvSpPr>
        <p:spPr>
          <a:xfrm>
            <a:off x="1221763" y="2099208"/>
            <a:ext cx="1121869" cy="276999"/>
          </a:xfrm>
          <a:prstGeom prst="rect">
            <a:avLst/>
          </a:prstGeom>
          <a:noFill/>
        </p:spPr>
        <p:txBody>
          <a:bodyPr wrap="square" rtlCol="0">
            <a:spAutoFit/>
          </a:bodyPr>
          <a:lstStyle/>
          <a:p>
            <a:r>
              <a:rPr lang="en-US" sz="1200" dirty="0" smtClean="0">
                <a:hlinkClick r:id="rId6"/>
              </a:rPr>
              <a:t>WVNSTV 2021</a:t>
            </a:r>
            <a:endParaRPr lang="en-US" sz="1200" dirty="0"/>
          </a:p>
        </p:txBody>
      </p:sp>
      <p:pic>
        <p:nvPicPr>
          <p:cNvPr id="4" name="Picture 3"/>
          <p:cNvPicPr>
            <a:picLocks noChangeAspect="1"/>
          </p:cNvPicPr>
          <p:nvPr/>
        </p:nvPicPr>
        <p:blipFill>
          <a:blip r:embed="rId7"/>
          <a:stretch>
            <a:fillRect/>
          </a:stretch>
        </p:blipFill>
        <p:spPr>
          <a:xfrm>
            <a:off x="4710312" y="1287606"/>
            <a:ext cx="4287450" cy="1850170"/>
          </a:xfrm>
          <a:prstGeom prst="rect">
            <a:avLst/>
          </a:prstGeom>
        </p:spPr>
      </p:pic>
      <p:sp>
        <p:nvSpPr>
          <p:cNvPr id="8" name="TextBox 7"/>
          <p:cNvSpPr txBox="1"/>
          <p:nvPr/>
        </p:nvSpPr>
        <p:spPr>
          <a:xfrm>
            <a:off x="5824497" y="2405104"/>
            <a:ext cx="2189950" cy="276999"/>
          </a:xfrm>
          <a:prstGeom prst="rect">
            <a:avLst/>
          </a:prstGeom>
          <a:noFill/>
        </p:spPr>
        <p:txBody>
          <a:bodyPr wrap="square" rtlCol="0">
            <a:spAutoFit/>
          </a:bodyPr>
          <a:lstStyle/>
          <a:p>
            <a:r>
              <a:rPr lang="en-US" sz="1200" dirty="0" smtClean="0">
                <a:hlinkClick r:id="rId8"/>
              </a:rPr>
              <a:t>WV Public Broadcasting 2016</a:t>
            </a:r>
            <a:endParaRPr lang="en-US" sz="1200" dirty="0"/>
          </a:p>
        </p:txBody>
      </p:sp>
      <p:sp>
        <p:nvSpPr>
          <p:cNvPr id="18" name="TextBox 17"/>
          <p:cNvSpPr txBox="1"/>
          <p:nvPr/>
        </p:nvSpPr>
        <p:spPr>
          <a:xfrm>
            <a:off x="1295535" y="3402921"/>
            <a:ext cx="1132619" cy="276999"/>
          </a:xfrm>
          <a:prstGeom prst="rect">
            <a:avLst/>
          </a:prstGeom>
          <a:noFill/>
        </p:spPr>
        <p:txBody>
          <a:bodyPr wrap="square" rtlCol="0">
            <a:spAutoFit/>
          </a:bodyPr>
          <a:lstStyle/>
          <a:p>
            <a:r>
              <a:rPr lang="en-US" sz="1200" dirty="0" smtClean="0">
                <a:hlinkClick r:id="rId9"/>
              </a:rPr>
              <a:t>WVNSTV 2022</a:t>
            </a:r>
            <a:endParaRPr lang="en-US" sz="1200" dirty="0"/>
          </a:p>
        </p:txBody>
      </p:sp>
      <p:sp>
        <p:nvSpPr>
          <p:cNvPr id="19" name="TextBox 18"/>
          <p:cNvSpPr txBox="1"/>
          <p:nvPr/>
        </p:nvSpPr>
        <p:spPr>
          <a:xfrm>
            <a:off x="4426003" y="4472108"/>
            <a:ext cx="2996773" cy="738664"/>
          </a:xfrm>
          <a:prstGeom prst="rect">
            <a:avLst/>
          </a:prstGeom>
          <a:solidFill>
            <a:schemeClr val="accent2">
              <a:lumMod val="20000"/>
              <a:lumOff val="80000"/>
            </a:schemeClr>
          </a:solidFill>
        </p:spPr>
        <p:txBody>
          <a:bodyPr wrap="square" rtlCol="0">
            <a:spAutoFit/>
          </a:bodyPr>
          <a:lstStyle/>
          <a:p>
            <a:r>
              <a:rPr lang="en-US" sz="1400" dirty="0" smtClean="0"/>
              <a:t>Some websites like </a:t>
            </a:r>
            <a:r>
              <a:rPr lang="en-US" sz="1400" dirty="0" smtClean="0">
                <a:hlinkClick r:id="rId10"/>
              </a:rPr>
              <a:t>MH3WV</a:t>
            </a:r>
            <a:r>
              <a:rPr lang="en-US" sz="1400" dirty="0" smtClean="0"/>
              <a:t> clarify it as a 1,000-year rainfall event according to the NWS</a:t>
            </a:r>
            <a:endParaRPr lang="en-US" sz="1400" dirty="0"/>
          </a:p>
        </p:txBody>
      </p:sp>
    </p:spTree>
    <p:extLst>
      <p:ext uri="{BB962C8B-B14F-4D97-AF65-F5344CB8AC3E}">
        <p14:creationId xmlns:p14="http://schemas.microsoft.com/office/powerpoint/2010/main" val="892904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Areas of Focus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pic>
        <p:nvPicPr>
          <p:cNvPr id="3" name="Picture 2" descr="A picture containing text, garden&#10;&#10;Description automatically generated">
            <a:extLst>
              <a:ext uri="{FF2B5EF4-FFF2-40B4-BE49-F238E27FC236}">
                <a16:creationId xmlns:a16="http://schemas.microsoft.com/office/drawing/2014/main" id="{6C251ABB-877F-414D-8CB1-206FC4B8A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1288"/>
            <a:ext cx="9144000" cy="4404568"/>
          </a:xfrm>
          <a:prstGeom prst="rect">
            <a:avLst/>
          </a:prstGeom>
        </p:spPr>
      </p:pic>
    </p:spTree>
    <p:extLst>
      <p:ext uri="{BB962C8B-B14F-4D97-AF65-F5344CB8AC3E}">
        <p14:creationId xmlns:p14="http://schemas.microsoft.com/office/powerpoint/2010/main" val="353033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Areas of Focus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pic>
        <p:nvPicPr>
          <p:cNvPr id="4" name="Picture 3" descr="Map&#10;&#10;Description automatically generated">
            <a:extLst>
              <a:ext uri="{FF2B5EF4-FFF2-40B4-BE49-F238E27FC236}">
                <a16:creationId xmlns:a16="http://schemas.microsoft.com/office/drawing/2014/main" id="{6118F222-ECB0-4B23-AFB8-25E7FBF11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9268"/>
            <a:ext cx="9144000" cy="4404568"/>
          </a:xfrm>
          <a:prstGeom prst="rect">
            <a:avLst/>
          </a:prstGeom>
        </p:spPr>
      </p:pic>
    </p:spTree>
    <p:extLst>
      <p:ext uri="{BB962C8B-B14F-4D97-AF65-F5344CB8AC3E}">
        <p14:creationId xmlns:p14="http://schemas.microsoft.com/office/powerpoint/2010/main" val="3621691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Areas of Focus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pic>
        <p:nvPicPr>
          <p:cNvPr id="3" name="Picture 2" descr="A high angle view of a highway&#10;&#10;Description automatically generated with medium confidence">
            <a:extLst>
              <a:ext uri="{FF2B5EF4-FFF2-40B4-BE49-F238E27FC236}">
                <a16:creationId xmlns:a16="http://schemas.microsoft.com/office/drawing/2014/main" id="{9D9B10FA-FCD8-4A54-85DC-EE397CD818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98970"/>
            <a:ext cx="9144000" cy="4404568"/>
          </a:xfrm>
          <a:prstGeom prst="rect">
            <a:avLst/>
          </a:prstGeom>
        </p:spPr>
      </p:pic>
    </p:spTree>
    <p:extLst>
      <p:ext uri="{BB962C8B-B14F-4D97-AF65-F5344CB8AC3E}">
        <p14:creationId xmlns:p14="http://schemas.microsoft.com/office/powerpoint/2010/main" val="1000529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Areas of Focus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pic>
        <p:nvPicPr>
          <p:cNvPr id="4" name="Picture 3" descr="A high angle view of a road&#10;&#10;Description automatically generated with low confidence">
            <a:extLst>
              <a:ext uri="{FF2B5EF4-FFF2-40B4-BE49-F238E27FC236}">
                <a16:creationId xmlns:a16="http://schemas.microsoft.com/office/drawing/2014/main" id="{AFDD88CF-2FCF-4E14-9A71-4736401BD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6595"/>
            <a:ext cx="9144000" cy="4404568"/>
          </a:xfrm>
          <a:prstGeom prst="rect">
            <a:avLst/>
          </a:prstGeom>
        </p:spPr>
      </p:pic>
    </p:spTree>
    <p:extLst>
      <p:ext uri="{BB962C8B-B14F-4D97-AF65-F5344CB8AC3E}">
        <p14:creationId xmlns:p14="http://schemas.microsoft.com/office/powerpoint/2010/main" val="2280604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Examples of </a:t>
            </a:r>
            <a:r>
              <a:rPr lang="en-US" sz="2400" dirty="0" smtClean="0">
                <a:solidFill>
                  <a:schemeClr val="bg1"/>
                </a:solidFill>
                <a:latin typeface="Arial" panose="020B0604020202020204" pitchFamily="34" charset="0"/>
                <a:cs typeface="Arial" panose="020B0604020202020204" pitchFamily="34" charset="0"/>
              </a:rPr>
              <a:t>Mitigation Reconstruction</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sp>
        <p:nvSpPr>
          <p:cNvPr id="5" name="Text Box 2">
            <a:extLst>
              <a:ext uri="{FF2B5EF4-FFF2-40B4-BE49-F238E27FC236}">
                <a16:creationId xmlns:a16="http://schemas.microsoft.com/office/drawing/2014/main" id="{F4F5AC2D-0C52-4F66-B898-3A8DC05C0F71}"/>
              </a:ext>
            </a:extLst>
          </p:cNvPr>
          <p:cNvSpPr txBox="1">
            <a:spLocks noChangeArrowheads="1"/>
          </p:cNvSpPr>
          <p:nvPr/>
        </p:nvSpPr>
        <p:spPr bwMode="auto">
          <a:xfrm>
            <a:off x="5170014" y="630905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13-17-0008-0152-0000_195</a:t>
            </a:r>
          </a:p>
          <a:p>
            <a:pPr algn="ct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pic>
        <p:nvPicPr>
          <p:cNvPr id="9" name="Picture 8" descr="A picture containing grass, outdoor, house, building&#10;&#10;Description automatically generated">
            <a:extLst>
              <a:ext uri="{FF2B5EF4-FFF2-40B4-BE49-F238E27FC236}">
                <a16:creationId xmlns:a16="http://schemas.microsoft.com/office/drawing/2014/main" id="{C23AE043-26FE-4F30-A77D-9FA694EA2F58}"/>
              </a:ext>
            </a:extLst>
          </p:cNvPr>
          <p:cNvPicPr>
            <a:picLocks noChangeAspect="1"/>
          </p:cNvPicPr>
          <p:nvPr/>
        </p:nvPicPr>
        <p:blipFill rotWithShape="1">
          <a:blip r:embed="rId4">
            <a:extLst>
              <a:ext uri="{28A0092B-C50C-407E-A947-70E740481C1C}">
                <a14:useLocalDpi xmlns:a14="http://schemas.microsoft.com/office/drawing/2010/main" val="0"/>
              </a:ext>
            </a:extLst>
          </a:blip>
          <a:srcRect l="5299" b="19868"/>
          <a:stretch/>
        </p:blipFill>
        <p:spPr>
          <a:xfrm>
            <a:off x="4649342" y="3631318"/>
            <a:ext cx="4247960" cy="2688483"/>
          </a:xfrm>
          <a:prstGeom prst="rect">
            <a:avLst/>
          </a:prstGeom>
        </p:spPr>
      </p:pic>
      <p:pic>
        <p:nvPicPr>
          <p:cNvPr id="11" name="Picture 10" descr="A house with a car parked in front of it&#10;&#10;Description automatically generated with medium confidence">
            <a:extLst>
              <a:ext uri="{FF2B5EF4-FFF2-40B4-BE49-F238E27FC236}">
                <a16:creationId xmlns:a16="http://schemas.microsoft.com/office/drawing/2014/main" id="{48305586-0444-4E3E-A557-69109584A4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403"/>
          <a:stretch/>
        </p:blipFill>
        <p:spPr>
          <a:xfrm>
            <a:off x="246698" y="3631319"/>
            <a:ext cx="4187947" cy="2688483"/>
          </a:xfrm>
          <a:prstGeom prst="rect">
            <a:avLst/>
          </a:prstGeom>
        </p:spPr>
      </p:pic>
      <p:sp>
        <p:nvSpPr>
          <p:cNvPr id="12" name="Text Box 2">
            <a:extLst>
              <a:ext uri="{FF2B5EF4-FFF2-40B4-BE49-F238E27FC236}">
                <a16:creationId xmlns:a16="http://schemas.microsoft.com/office/drawing/2014/main" id="{307BDAFA-A8B6-413E-8348-5BEA733B375D}"/>
              </a:ext>
            </a:extLst>
          </p:cNvPr>
          <p:cNvSpPr txBox="1">
            <a:spLocks noChangeArrowheads="1"/>
          </p:cNvSpPr>
          <p:nvPr/>
        </p:nvSpPr>
        <p:spPr bwMode="auto">
          <a:xfrm>
            <a:off x="749953" y="6309631"/>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4" name="Picture 13" descr="A car parked in front of a house&#10;&#10;Description automatically generated">
            <a:extLst>
              <a:ext uri="{FF2B5EF4-FFF2-40B4-BE49-F238E27FC236}">
                <a16:creationId xmlns:a16="http://schemas.microsoft.com/office/drawing/2014/main" id="{37099625-C97C-41A2-82CA-3FB90ADD1C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88" b="25597"/>
          <a:stretch/>
        </p:blipFill>
        <p:spPr>
          <a:xfrm>
            <a:off x="1706880" y="1061858"/>
            <a:ext cx="5730240" cy="1986484"/>
          </a:xfrm>
          <a:prstGeom prst="rect">
            <a:avLst/>
          </a:prstGeom>
        </p:spPr>
      </p:pic>
      <p:sp>
        <p:nvSpPr>
          <p:cNvPr id="15" name="Text Box 2">
            <a:extLst>
              <a:ext uri="{FF2B5EF4-FFF2-40B4-BE49-F238E27FC236}">
                <a16:creationId xmlns:a16="http://schemas.microsoft.com/office/drawing/2014/main" id="{8CE3353A-EB28-453D-95B4-8E02E2832D41}"/>
              </a:ext>
            </a:extLst>
          </p:cNvPr>
          <p:cNvSpPr txBox="1">
            <a:spLocks noChangeArrowheads="1"/>
          </p:cNvSpPr>
          <p:nvPr/>
        </p:nvSpPr>
        <p:spPr bwMode="auto">
          <a:xfrm>
            <a:off x="2831337" y="3030712"/>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97731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of </a:t>
            </a:r>
            <a:r>
              <a:rPr lang="en-US" sz="2400" dirty="0" smtClean="0">
                <a:solidFill>
                  <a:schemeClr val="bg1"/>
                </a:solidFill>
                <a:latin typeface="Arial" panose="020B0604020202020204" pitchFamily="34" charset="0"/>
                <a:cs typeface="Arial" panose="020B0604020202020204" pitchFamily="34" charset="0"/>
              </a:rPr>
              <a:t>Mitigation Reconstruction</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r>
              <a:rPr lang="en-US" sz="1100" dirty="0">
                <a:solidFill>
                  <a:schemeClr val="bg1"/>
                </a:solidFill>
              </a:rPr>
              <a:t>     </a:t>
            </a:r>
          </a:p>
        </p:txBody>
      </p:sp>
      <p:pic>
        <p:nvPicPr>
          <p:cNvPr id="7" name="Picture 6" descr="A picture containing outdoor, grass, tree, sky&#10;&#10;Description automatically generated">
            <a:extLst>
              <a:ext uri="{FF2B5EF4-FFF2-40B4-BE49-F238E27FC236}">
                <a16:creationId xmlns:a16="http://schemas.microsoft.com/office/drawing/2014/main" id="{EB5AA61C-CF2E-491D-A117-481485D41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 t="3459" r="16952" b="6084"/>
          <a:stretch/>
        </p:blipFill>
        <p:spPr>
          <a:xfrm>
            <a:off x="4559164" y="1057091"/>
            <a:ext cx="4378570" cy="2757259"/>
          </a:xfrm>
          <a:prstGeom prst="rect">
            <a:avLst/>
          </a:prstGeom>
        </p:spPr>
      </p:pic>
      <p:sp>
        <p:nvSpPr>
          <p:cNvPr id="8" name="Text Box 2">
            <a:extLst>
              <a:ext uri="{FF2B5EF4-FFF2-40B4-BE49-F238E27FC236}">
                <a16:creationId xmlns:a16="http://schemas.microsoft.com/office/drawing/2014/main" id="{0AF0E778-FADA-41BA-A008-D8DA5E4C7B62}"/>
              </a:ext>
            </a:extLst>
          </p:cNvPr>
          <p:cNvSpPr txBox="1">
            <a:spLocks noChangeArrowheads="1"/>
          </p:cNvSpPr>
          <p:nvPr/>
        </p:nvSpPr>
        <p:spPr bwMode="auto">
          <a:xfrm>
            <a:off x="5145141" y="377827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13-13-0001-0069-0000_108</a:t>
            </a:r>
          </a:p>
          <a:p>
            <a:pPr algn="ctr">
              <a:spcBef>
                <a:spcPts val="50"/>
              </a:spcBef>
            </a:pPr>
            <a:r>
              <a:rPr lang="en-US" sz="1200" dirty="0">
                <a:latin typeface="Arial" panose="020B0604020202020204" pitchFamily="34" charset="0"/>
                <a:cs typeface="Times New Roman" panose="02020603050405020304" pitchFamily="18" charset="0"/>
                <a:hlinkClick r:id="rId4"/>
              </a:rPr>
              <a:t>Flood Tool Link</a:t>
            </a:r>
            <a:endParaRPr lang="en-US" sz="1200" dirty="0">
              <a:latin typeface="Arial" panose="020B0604020202020204" pitchFamily="34" charset="0"/>
              <a:cs typeface="Times New Roman" panose="02020603050405020304" pitchFamily="18" charset="0"/>
            </a:endParaRPr>
          </a:p>
        </p:txBody>
      </p:sp>
      <p:pic>
        <p:nvPicPr>
          <p:cNvPr id="10" name="Picture 9" descr="A picture containing grass, sky, outdoor, house&#10;&#10;Description automatically generated">
            <a:extLst>
              <a:ext uri="{FF2B5EF4-FFF2-40B4-BE49-F238E27FC236}">
                <a16:creationId xmlns:a16="http://schemas.microsoft.com/office/drawing/2014/main" id="{CD733511-D45E-449A-8506-5AE815AC74E3}"/>
              </a:ext>
            </a:extLst>
          </p:cNvPr>
          <p:cNvPicPr>
            <a:picLocks noChangeAspect="1"/>
          </p:cNvPicPr>
          <p:nvPr/>
        </p:nvPicPr>
        <p:blipFill rotWithShape="1">
          <a:blip r:embed="rId5">
            <a:extLst>
              <a:ext uri="{28A0092B-C50C-407E-A947-70E740481C1C}">
                <a14:useLocalDpi xmlns:a14="http://schemas.microsoft.com/office/drawing/2010/main" val="0"/>
              </a:ext>
            </a:extLst>
          </a:blip>
          <a:srcRect l="13736" t="9604" r="25756" b="26412"/>
          <a:stretch/>
        </p:blipFill>
        <p:spPr>
          <a:xfrm>
            <a:off x="206266" y="1057090"/>
            <a:ext cx="4121894" cy="2757260"/>
          </a:xfrm>
          <a:prstGeom prst="rect">
            <a:avLst/>
          </a:prstGeom>
        </p:spPr>
      </p:pic>
      <p:sp>
        <p:nvSpPr>
          <p:cNvPr id="11" name="Text Box 2">
            <a:extLst>
              <a:ext uri="{FF2B5EF4-FFF2-40B4-BE49-F238E27FC236}">
                <a16:creationId xmlns:a16="http://schemas.microsoft.com/office/drawing/2014/main" id="{680923C8-3401-43F5-8567-1E082D5297FF}"/>
              </a:ext>
            </a:extLst>
          </p:cNvPr>
          <p:cNvSpPr txBox="1">
            <a:spLocks noChangeArrowheads="1"/>
          </p:cNvSpPr>
          <p:nvPr/>
        </p:nvSpPr>
        <p:spPr bwMode="auto">
          <a:xfrm>
            <a:off x="663905" y="37782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13-13-0005-0165-0000_256</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3" name="Picture 12" descr="A picture containing tree, outdoor, grass, ground&#10;&#10;Description automatically generated">
            <a:extLst>
              <a:ext uri="{FF2B5EF4-FFF2-40B4-BE49-F238E27FC236}">
                <a16:creationId xmlns:a16="http://schemas.microsoft.com/office/drawing/2014/main" id="{675D5E1B-067C-43D2-BDD9-BDD92C5B7B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275" r="7428" b="22868"/>
          <a:stretch/>
        </p:blipFill>
        <p:spPr>
          <a:xfrm>
            <a:off x="1534448" y="4332228"/>
            <a:ext cx="6075103" cy="2025025"/>
          </a:xfrm>
          <a:prstGeom prst="rect">
            <a:avLst/>
          </a:prstGeom>
        </p:spPr>
      </p:pic>
      <p:sp>
        <p:nvSpPr>
          <p:cNvPr id="14" name="Text Box 2">
            <a:extLst>
              <a:ext uri="{FF2B5EF4-FFF2-40B4-BE49-F238E27FC236}">
                <a16:creationId xmlns:a16="http://schemas.microsoft.com/office/drawing/2014/main" id="{D1B3CC80-459F-4AD5-8ADF-10A6B1904976}"/>
              </a:ext>
            </a:extLst>
          </p:cNvPr>
          <p:cNvSpPr txBox="1">
            <a:spLocks noChangeArrowheads="1"/>
          </p:cNvSpPr>
          <p:nvPr/>
        </p:nvSpPr>
        <p:spPr bwMode="auto">
          <a:xfrm>
            <a:off x="3097950" y="63258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13-13-0001-0054-0000_182</a:t>
            </a:r>
          </a:p>
          <a:p>
            <a:pPr algn="ctr">
              <a:spcBef>
                <a:spcPts val="50"/>
              </a:spcBef>
            </a:pPr>
            <a:r>
              <a:rPr lang="en-US" sz="1200" dirty="0">
                <a:latin typeface="Arial" panose="020B0604020202020204" pitchFamily="34" charset="0"/>
                <a:cs typeface="Times New Roman" panose="02020603050405020304" pitchFamily="18" charset="0"/>
                <a:hlinkClick r:id="rId8"/>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0798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1452870271"/>
              </p:ext>
            </p:extLst>
          </p:nvPr>
        </p:nvGraphicFramePr>
        <p:xfrm>
          <a:off x="121920" y="1258537"/>
          <a:ext cx="8917579" cy="3668284"/>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586619">
                <a:tc>
                  <a:txBody>
                    <a:bodyPr/>
                    <a:lstStyle/>
                    <a:p>
                      <a:r>
                        <a:rPr lang="en-US" sz="1050" dirty="0">
                          <a:solidFill>
                            <a:schemeClr val="bg1"/>
                          </a:solidFill>
                        </a:rPr>
                        <a:t>Total Elevated Structures, Reconstruction to Design Flood Elevation (DFE)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bg1"/>
                          </a:solidFill>
                        </a:rPr>
                        <a:t>Number of newly Constructed or remodeled structures elevated to Design Flood Elevation (DFE) (2 ft above the BFE) on open or closed foundations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A comprehensive inventory of mitigated structures results in more accurate building level risk assessments and shows how communities have applied flood adaptive measures in response to major flood events.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Elevation certificates, building pictures (step 7” rise, cinder block 8”), and major post-disaster mitigation reconstruction projects (1977 and 2016 floods)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062377285"/>
                  </a:ext>
                </a:extLst>
              </a:tr>
              <a:tr h="0">
                <a:tc>
                  <a:txBody>
                    <a:bodyPr/>
                    <a:lstStyle/>
                    <a:p>
                      <a:r>
                        <a:rPr lang="en-US" sz="1050" b="1" dirty="0">
                          <a:solidFill>
                            <a:schemeClr val="bg1"/>
                          </a:solidFill>
                        </a:rPr>
                        <a:t>Percent Structures Elevated to DFE in Total Residential Buildings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50" kern="1200" dirty="0">
                          <a:solidFill>
                            <a:schemeClr val="bg1"/>
                          </a:solidFill>
                          <a:latin typeface="+mn-lt"/>
                          <a:ea typeface="+mn-ea"/>
                          <a:cs typeface="+mn-cs"/>
                        </a:rPr>
                        <a:t>Percentage of the elevated structures in the total residential buildings in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endParaRPr lang="en-US" sz="1050" dirty="0"/>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38140604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Loss Avoidance by Elevating Structures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50" kern="1200" dirty="0">
                          <a:solidFill>
                            <a:schemeClr val="bg1"/>
                          </a:solidFill>
                          <a:latin typeface="+mn-lt"/>
                          <a:ea typeface="+mn-ea"/>
                          <a:cs typeface="+mn-cs"/>
                        </a:rPr>
                        <a:t>Difference between loss estimates in communities using the Hazus model with the first floor height of 1 ft (not elevated) and elevated to DFE (2 ft above BFE)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With significant investment being made in mitigation by elevating, demonstrating cost-effectiveness is crucial for continued support. Loss Avoidance Studies (LAS) quantify the losses avoided (also known as damage prevented or benefits) due to the implementation of the projects.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solidFill>
                            <a:schemeClr val="bg1"/>
                          </a:solidFill>
                        </a:rPr>
                        <a:t>BLRA of 10/19/2022 (based on 2022 tax assessment), Total Exposure in Floodplain (TEIF), Building percent damage estimate values, Depth grids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10128761"/>
                  </a:ext>
                </a:extLst>
              </a:tr>
              <a:tr h="166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Buyout Parcels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Number of verified buyout land parcels located within floodplains that experience frequent flooding and damage due to flood events altered, purchased, or have deed restrictions placed upon them by FEMA or other agencies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Buyout properties can prevent loss of life and property damage. Property owners/communities with public lands in floodplains are compensated for their land, and the land usually becomes public green space or restored to its natural floodplain function.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Data of Natural Resources Conservation Service (NRCS) to identify the verified buyout parcels with floodplain easements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941388248"/>
                  </a:ext>
                </a:extLst>
              </a:tr>
            </a:tbl>
          </a:graphicData>
        </a:graphic>
      </p:graphicFrame>
    </p:spTree>
    <p:extLst>
      <p:ext uri="{BB962C8B-B14F-4D97-AF65-F5344CB8AC3E}">
        <p14:creationId xmlns:p14="http://schemas.microsoft.com/office/powerpoint/2010/main" val="2198867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r>
              <a:rPr lang="en-US" dirty="0" smtClean="0">
                <a:solidFill>
                  <a:schemeClr val="bg1"/>
                </a:solidFill>
                <a:latin typeface="Arial" panose="020B0604020202020204" pitchFamily="34" charset="0"/>
                <a:cs typeface="Arial" panose="020B0604020202020204" pitchFamily="34" charset="0"/>
              </a:rPr>
              <a:t>Mitigation Measures (continued)</a:t>
            </a:r>
            <a:endParaRPr lang="en-US" sz="20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768012499"/>
              </p:ext>
            </p:extLst>
          </p:nvPr>
        </p:nvGraphicFramePr>
        <p:xfrm>
          <a:off x="313572" y="1261017"/>
          <a:ext cx="8516856" cy="5303520"/>
        </p:xfrm>
        <a:graphic>
          <a:graphicData uri="http://schemas.openxmlformats.org/drawingml/2006/table">
            <a:tbl>
              <a:tblPr firstRow="1" bandRow="1">
                <a:tableStyleId>{5C22544A-7EE6-4342-B048-85BDC9FD1C3A}</a:tableStyleId>
              </a:tblPr>
              <a:tblGrid>
                <a:gridCol w="1668381">
                  <a:extLst>
                    <a:ext uri="{9D8B030D-6E8A-4147-A177-3AD203B41FA5}">
                      <a16:colId xmlns:a16="http://schemas.microsoft.com/office/drawing/2014/main" val="2130072375"/>
                    </a:ext>
                  </a:extLst>
                </a:gridCol>
                <a:gridCol w="4617569">
                  <a:extLst>
                    <a:ext uri="{9D8B030D-6E8A-4147-A177-3AD203B41FA5}">
                      <a16:colId xmlns:a16="http://schemas.microsoft.com/office/drawing/2014/main" val="660922194"/>
                    </a:ext>
                  </a:extLst>
                </a:gridCol>
                <a:gridCol w="1223084">
                  <a:extLst>
                    <a:ext uri="{9D8B030D-6E8A-4147-A177-3AD203B41FA5}">
                      <a16:colId xmlns:a16="http://schemas.microsoft.com/office/drawing/2014/main" val="3934378209"/>
                    </a:ext>
                  </a:extLst>
                </a:gridCol>
                <a:gridCol w="1007822">
                  <a:extLst>
                    <a:ext uri="{9D8B030D-6E8A-4147-A177-3AD203B41FA5}">
                      <a16:colId xmlns:a16="http://schemas.microsoft.com/office/drawing/2014/main" val="3437275542"/>
                    </a:ext>
                  </a:extLst>
                </a:gridCol>
              </a:tblGrid>
              <a:tr h="0">
                <a:tc>
                  <a:txBody>
                    <a:bodyPr/>
                    <a:lstStyle/>
                    <a:p>
                      <a:pPr algn="ctr"/>
                      <a:r>
                        <a:rPr lang="en-US" sz="1600" dirty="0"/>
                        <a:t>Category</a:t>
                      </a:r>
                    </a:p>
                  </a:txBody>
                  <a:tcPr anchor="ctr">
                    <a:solidFill>
                      <a:srgbClr val="5B739B"/>
                    </a:solidFill>
                  </a:tcPr>
                </a:tc>
                <a:tc>
                  <a:txBody>
                    <a:bodyPr/>
                    <a:lstStyle/>
                    <a:p>
                      <a:pPr algn="ctr"/>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167640">
                <a:tc>
                  <a:txBody>
                    <a:bodyPr/>
                    <a:lstStyle/>
                    <a:p>
                      <a:pPr algn="l"/>
                      <a:r>
                        <a:rPr lang="en-US" sz="1600" b="1" dirty="0" smtClean="0">
                          <a:solidFill>
                            <a:schemeClr val="bg1"/>
                          </a:solidFill>
                        </a:rPr>
                        <a:t>Resiliency</a:t>
                      </a:r>
                      <a:r>
                        <a:rPr lang="en-US" sz="1600" b="1" baseline="0" dirty="0" smtClean="0">
                          <a:solidFill>
                            <a:schemeClr val="bg1"/>
                          </a:solidFill>
                        </a:rPr>
                        <a:t> to Future Floods</a:t>
                      </a:r>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Percent Residential Structures in 100-year floodplain elevated to Design Flood Elevation (DFE)</a:t>
                      </a:r>
                      <a:endParaRPr lang="en-US" sz="1600" dirty="0">
                        <a:solidFill>
                          <a:schemeClr val="bg1"/>
                        </a:solidFill>
                      </a:endParaRPr>
                    </a:p>
                  </a:txBody>
                  <a:tcPr anchor="ctr">
                    <a:solidFill>
                      <a:srgbClr val="5B739B"/>
                    </a:solidFill>
                  </a:tcPr>
                </a:tc>
                <a:tc>
                  <a:txBody>
                    <a:bodyPr/>
                    <a:lstStyle/>
                    <a:p>
                      <a:pPr algn="ctr"/>
                      <a:r>
                        <a:rPr lang="en-US" sz="1600" b="1" dirty="0" smtClean="0">
                          <a:solidFill>
                            <a:schemeClr val="tx1"/>
                          </a:solidFill>
                        </a:rPr>
                        <a:t>58%</a:t>
                      </a:r>
                      <a:endParaRPr lang="en-US" sz="1600" b="1" dirty="0">
                        <a:solidFill>
                          <a:schemeClr val="tx1"/>
                        </a:solidFill>
                      </a:endParaRPr>
                    </a:p>
                  </a:txBody>
                  <a:tcPr anchor="ctr"/>
                </a:tc>
                <a:tc>
                  <a:txBody>
                    <a:bodyPr/>
                    <a:lstStyle/>
                    <a:p>
                      <a:pPr algn="ctr"/>
                      <a:r>
                        <a:rPr lang="en-US" sz="1600" b="1" dirty="0" smtClean="0">
                          <a:solidFill>
                            <a:schemeClr val="tx1"/>
                          </a:solidFill>
                        </a:rPr>
                        <a:t>30%</a:t>
                      </a:r>
                      <a:endParaRPr lang="en-US" sz="1600" b="1" dirty="0">
                        <a:solidFill>
                          <a:schemeClr val="tx1"/>
                        </a:solidFill>
                      </a:endParaRPr>
                    </a:p>
                  </a:txBody>
                  <a:tcPr anchor="ctr"/>
                </a:tc>
                <a:extLst>
                  <a:ext uri="{0D108BD9-81ED-4DB2-BD59-A6C34878D82A}">
                    <a16:rowId xmlns:a16="http://schemas.microsoft.com/office/drawing/2014/main" val="1748243930"/>
                  </a:ext>
                </a:extLst>
              </a:tr>
              <a:tr h="167640">
                <a:tc rowSpan="2">
                  <a:txBody>
                    <a:bodyPr/>
                    <a:lstStyle/>
                    <a:p>
                      <a:pPr algn="l"/>
                      <a:r>
                        <a:rPr lang="en-US" sz="1600" b="1" dirty="0" smtClean="0">
                          <a:solidFill>
                            <a:schemeClr val="bg1"/>
                          </a:solidFill>
                        </a:rPr>
                        <a:t>Higher</a:t>
                      </a:r>
                      <a:r>
                        <a:rPr lang="en-US" sz="1600" b="1" baseline="0" dirty="0" smtClean="0">
                          <a:solidFill>
                            <a:schemeClr val="bg1"/>
                          </a:solidFill>
                        </a:rPr>
                        <a:t> Standards</a:t>
                      </a:r>
                      <a:endParaRPr lang="en-US" sz="1600" b="1" dirty="0">
                        <a:solidFill>
                          <a:schemeClr val="bg1"/>
                        </a:solidFill>
                      </a:endParaRPr>
                    </a:p>
                  </a:txBody>
                  <a:tcPr anchor="ctr">
                    <a:solidFill>
                      <a:srgbClr val="5B739B"/>
                    </a:solidFill>
                  </a:tcPr>
                </a:tc>
                <a:tc>
                  <a:txBody>
                    <a:bodyPr/>
                    <a:lstStyle/>
                    <a:p>
                      <a:r>
                        <a:rPr lang="en-US" sz="1600" dirty="0" smtClean="0">
                          <a:solidFill>
                            <a:schemeClr val="bg1"/>
                          </a:solidFill>
                        </a:rPr>
                        <a:t>Freeboard (safety</a:t>
                      </a:r>
                      <a:r>
                        <a:rPr lang="en-US" sz="1600" baseline="0" dirty="0" smtClean="0">
                          <a:solidFill>
                            <a:schemeClr val="bg1"/>
                          </a:solidFill>
                        </a:rPr>
                        <a:t> elevation factor above BFE)</a:t>
                      </a:r>
                      <a:endParaRPr lang="en-US" sz="1600" dirty="0">
                        <a:solidFill>
                          <a:schemeClr val="bg1"/>
                        </a:solidFill>
                      </a:endParaRPr>
                    </a:p>
                  </a:txBody>
                  <a:tcPr anchor="ctr">
                    <a:solidFill>
                      <a:srgbClr val="5B739B"/>
                    </a:solidFill>
                  </a:tcPr>
                </a:tc>
                <a:tc>
                  <a:txBody>
                    <a:bodyPr/>
                    <a:lstStyle/>
                    <a:p>
                      <a:pPr algn="ctr"/>
                      <a:r>
                        <a:rPr lang="en-US" sz="1600" b="1" dirty="0" smtClean="0">
                          <a:solidFill>
                            <a:schemeClr val="accent6">
                              <a:lumMod val="75000"/>
                            </a:schemeClr>
                          </a:solidFill>
                        </a:rPr>
                        <a:t>2 ft.</a:t>
                      </a:r>
                      <a:endParaRPr lang="en-US" sz="1600" b="1" dirty="0">
                        <a:solidFill>
                          <a:schemeClr val="accent6">
                            <a:lumMod val="75000"/>
                          </a:schemeClr>
                        </a:solidFill>
                      </a:endParaRPr>
                    </a:p>
                  </a:txBody>
                  <a:tcPr anchor="ctr"/>
                </a:tc>
                <a:tc>
                  <a:txBody>
                    <a:bodyPr/>
                    <a:lstStyle/>
                    <a:p>
                      <a:pPr algn="ctr"/>
                      <a:r>
                        <a:rPr lang="en-US" sz="1600" b="1" dirty="0" smtClean="0">
                          <a:solidFill>
                            <a:schemeClr val="accent6">
                              <a:lumMod val="75000"/>
                            </a:schemeClr>
                          </a:solidFill>
                        </a:rPr>
                        <a:t>2 ft.</a:t>
                      </a:r>
                      <a:endParaRPr lang="en-US" sz="1600" b="1" dirty="0">
                        <a:solidFill>
                          <a:srgbClr val="FF0000"/>
                        </a:solidFill>
                      </a:endParaRPr>
                    </a:p>
                  </a:txBody>
                  <a:tcPr anchor="ctr"/>
                </a:tc>
                <a:extLst>
                  <a:ext uri="{0D108BD9-81ED-4DB2-BD59-A6C34878D82A}">
                    <a16:rowId xmlns:a16="http://schemas.microsoft.com/office/drawing/2014/main" val="2353977355"/>
                  </a:ext>
                </a:extLst>
              </a:tr>
              <a:tr h="167640">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smtClean="0">
                          <a:solidFill>
                            <a:schemeClr val="bg1"/>
                          </a:solidFill>
                        </a:rPr>
                        <a:t>Community Rating System</a:t>
                      </a:r>
                      <a:r>
                        <a:rPr lang="en-US" sz="1600" baseline="0" dirty="0" smtClean="0">
                          <a:solidFill>
                            <a:schemeClr val="bg1"/>
                          </a:solidFill>
                        </a:rPr>
                        <a:t> (above min. requirements)</a:t>
                      </a:r>
                      <a:endParaRPr lang="en-US" sz="1600" dirty="0">
                        <a:solidFill>
                          <a:schemeClr val="bg1"/>
                        </a:solidFill>
                      </a:endParaRPr>
                    </a:p>
                  </a:txBody>
                  <a:tcPr anchor="ctr">
                    <a:solidFill>
                      <a:srgbClr val="5B739B"/>
                    </a:solidFill>
                  </a:tcPr>
                </a:tc>
                <a:tc>
                  <a:txBody>
                    <a:bodyPr/>
                    <a:lstStyle/>
                    <a:p>
                      <a:pPr algn="ctr"/>
                      <a:r>
                        <a:rPr lang="en-US" sz="1600" b="1" dirty="0" smtClean="0">
                          <a:solidFill>
                            <a:schemeClr val="tx1"/>
                          </a:solidFill>
                        </a:rPr>
                        <a:t>No</a:t>
                      </a:r>
                      <a:endParaRPr lang="en-US" sz="1600" b="1" dirty="0">
                        <a:solidFill>
                          <a:schemeClr val="tx1"/>
                        </a:solidFill>
                      </a:endParaRPr>
                    </a:p>
                  </a:txBody>
                  <a:tcPr anchor="ctr"/>
                </a:tc>
                <a:tc>
                  <a:txBody>
                    <a:bodyPr/>
                    <a:lstStyle/>
                    <a:p>
                      <a:pPr algn="ctr"/>
                      <a:r>
                        <a:rPr lang="en-US" sz="1600" b="1" dirty="0" smtClean="0">
                          <a:solidFill>
                            <a:schemeClr val="tx1"/>
                          </a:solidFill>
                        </a:rPr>
                        <a:t>No</a:t>
                      </a:r>
                      <a:endParaRPr lang="en-US" sz="1600" b="1" dirty="0">
                        <a:solidFill>
                          <a:schemeClr val="tx1"/>
                        </a:solidFill>
                      </a:endParaRPr>
                    </a:p>
                  </a:txBody>
                  <a:tcPr anchor="ctr"/>
                </a:tc>
                <a:extLst>
                  <a:ext uri="{0D108BD9-81ED-4DB2-BD59-A6C34878D82A}">
                    <a16:rowId xmlns:a16="http://schemas.microsoft.com/office/drawing/2014/main" val="2902505558"/>
                  </a:ext>
                </a:extLst>
              </a:tr>
              <a:tr h="289560">
                <a:tc rowSpan="3">
                  <a:txBody>
                    <a:bodyPr/>
                    <a:lstStyle/>
                    <a:p>
                      <a:pPr algn="l"/>
                      <a:r>
                        <a:rPr lang="en-US" sz="1600" b="1" dirty="0" smtClean="0">
                          <a:solidFill>
                            <a:schemeClr val="bg1"/>
                          </a:solidFill>
                        </a:rPr>
                        <a:t>Floodplain Management</a:t>
                      </a:r>
                      <a:endParaRPr lang="en-US" sz="1600" b="1" dirty="0">
                        <a:solidFill>
                          <a:schemeClr val="bg1"/>
                        </a:solidFill>
                      </a:endParaRPr>
                    </a:p>
                  </a:txBody>
                  <a:tcPr anchor="ctr">
                    <a:solidFill>
                      <a:srgbClr val="5B739B"/>
                    </a:solidFill>
                  </a:tcPr>
                </a:tc>
                <a:tc>
                  <a:txBody>
                    <a:bodyPr/>
                    <a:lstStyle/>
                    <a:p>
                      <a:r>
                        <a:rPr lang="en-US" sz="1600" dirty="0" smtClean="0">
                          <a:solidFill>
                            <a:schemeClr val="bg1"/>
                          </a:solidFill>
                        </a:rPr>
                        <a:t>Incorporated</a:t>
                      </a:r>
                      <a:r>
                        <a:rPr lang="en-US" sz="1600" baseline="0" dirty="0" smtClean="0">
                          <a:solidFill>
                            <a:schemeClr val="bg1"/>
                          </a:solidFill>
                        </a:rPr>
                        <a:t> Place a c</a:t>
                      </a:r>
                      <a:r>
                        <a:rPr lang="en-US" sz="1600" dirty="0" smtClean="0">
                          <a:solidFill>
                            <a:schemeClr val="bg1"/>
                          </a:solidFill>
                        </a:rPr>
                        <a:t>ompacted</a:t>
                      </a:r>
                      <a:r>
                        <a:rPr lang="en-US" sz="1600" baseline="0" dirty="0" smtClean="0">
                          <a:solidFill>
                            <a:schemeClr val="bg1"/>
                          </a:solidFill>
                        </a:rPr>
                        <a:t> floodplain management area to enforce floodplain ordinance</a:t>
                      </a:r>
                      <a:endParaRPr lang="en-US" sz="1600" dirty="0">
                        <a:solidFill>
                          <a:schemeClr val="bg1"/>
                        </a:solidFill>
                      </a:endParaRPr>
                    </a:p>
                  </a:txBody>
                  <a:tcPr anchor="ctr">
                    <a:solidFill>
                      <a:srgbClr val="5B739B"/>
                    </a:solidFill>
                  </a:tcPr>
                </a:tc>
                <a:tc>
                  <a:txBody>
                    <a:bodyPr/>
                    <a:lstStyle/>
                    <a:p>
                      <a:pPr algn="ctr"/>
                      <a:r>
                        <a:rPr lang="en-US" sz="1600" b="1" dirty="0" smtClean="0"/>
                        <a:t>Yes</a:t>
                      </a:r>
                      <a:endParaRPr lang="en-US" sz="1600" b="1" dirty="0"/>
                    </a:p>
                  </a:txBody>
                  <a:tcPr anchor="ctr"/>
                </a:tc>
                <a:tc>
                  <a:txBody>
                    <a:bodyPr/>
                    <a:lstStyle/>
                    <a:p>
                      <a:pPr algn="ctr"/>
                      <a:r>
                        <a:rPr lang="en-US" sz="1600" b="1" dirty="0" smtClean="0"/>
                        <a:t>Yes</a:t>
                      </a:r>
                      <a:endParaRPr lang="en-US" sz="1600" b="1" dirty="0"/>
                    </a:p>
                  </a:txBody>
                  <a:tcPr anchor="ctr"/>
                </a:tc>
                <a:extLst>
                  <a:ext uri="{0D108BD9-81ED-4DB2-BD59-A6C34878D82A}">
                    <a16:rowId xmlns:a16="http://schemas.microsoft.com/office/drawing/2014/main" val="3226595754"/>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Continuity</a:t>
                      </a:r>
                      <a:r>
                        <a:rPr lang="en-US" sz="1600" baseline="0" dirty="0" smtClean="0">
                          <a:solidFill>
                            <a:schemeClr val="bg1"/>
                          </a:solidFill>
                        </a:rPr>
                        <a:t> of operations and immediate response to disasters</a:t>
                      </a:r>
                      <a:endParaRPr lang="en-US" sz="1600" dirty="0">
                        <a:solidFill>
                          <a:schemeClr val="bg1"/>
                        </a:solidFill>
                      </a:endParaRPr>
                    </a:p>
                  </a:txBody>
                  <a:tcPr anchor="ctr">
                    <a:solidFill>
                      <a:srgbClr val="5B739B"/>
                    </a:solidFill>
                  </a:tcPr>
                </a:tc>
                <a:tc>
                  <a:txBody>
                    <a:bodyPr/>
                    <a:lstStyle/>
                    <a:p>
                      <a:pPr algn="ctr"/>
                      <a:r>
                        <a:rPr lang="en-US" sz="1600" b="1" dirty="0" smtClean="0"/>
                        <a:t>?</a:t>
                      </a:r>
                      <a:endParaRPr lang="en-US" sz="1600" b="1" dirty="0"/>
                    </a:p>
                  </a:txBody>
                  <a:tcPr anchor="ctr"/>
                </a:tc>
                <a:tc>
                  <a:txBody>
                    <a:bodyPr/>
                    <a:lstStyle/>
                    <a:p>
                      <a:pPr algn="ctr"/>
                      <a:r>
                        <a:rPr lang="en-US" sz="1600" b="1" dirty="0" smtClean="0"/>
                        <a:t>?</a:t>
                      </a:r>
                      <a:endParaRPr lang="en-US" sz="1600" b="1" dirty="0"/>
                    </a:p>
                  </a:txBody>
                  <a:tcPr anchor="ctr"/>
                </a:tc>
                <a:extLst>
                  <a:ext uri="{0D108BD9-81ED-4DB2-BD59-A6C34878D82A}">
                    <a16:rowId xmlns:a16="http://schemas.microsoft.com/office/drawing/2014/main" val="1213452890"/>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Record keeping</a:t>
                      </a:r>
                      <a:r>
                        <a:rPr lang="en-US" sz="1600" baseline="0" dirty="0" smtClean="0">
                          <a:solidFill>
                            <a:schemeClr val="bg1"/>
                          </a:solidFill>
                        </a:rPr>
                        <a:t> (permits, EC’s, substantial damage)</a:t>
                      </a:r>
                      <a:endParaRPr lang="en-US" sz="1600" dirty="0">
                        <a:solidFill>
                          <a:schemeClr val="bg1"/>
                        </a:solidFill>
                      </a:endParaRPr>
                    </a:p>
                  </a:txBody>
                  <a:tcPr anchor="ctr">
                    <a:solidFill>
                      <a:srgbClr val="5B739B"/>
                    </a:solidFill>
                  </a:tcPr>
                </a:tc>
                <a:tc>
                  <a:txBody>
                    <a:bodyPr/>
                    <a:lstStyle/>
                    <a:p>
                      <a:pPr algn="ctr"/>
                      <a:r>
                        <a:rPr lang="en-US" sz="1600" b="1" dirty="0" smtClean="0"/>
                        <a:t>?</a:t>
                      </a:r>
                      <a:endParaRPr lang="en-US" sz="1600" b="1" dirty="0"/>
                    </a:p>
                  </a:txBody>
                  <a:tcPr anchor="ctr"/>
                </a:tc>
                <a:tc>
                  <a:txBody>
                    <a:bodyPr/>
                    <a:lstStyle/>
                    <a:p>
                      <a:pPr algn="ctr"/>
                      <a:r>
                        <a:rPr lang="en-US" sz="1600" b="1" dirty="0" smtClean="0"/>
                        <a:t>?</a:t>
                      </a:r>
                      <a:endParaRPr lang="en-US" sz="1600" b="1" dirty="0"/>
                    </a:p>
                  </a:txBody>
                  <a:tcPr anchor="ctr"/>
                </a:tc>
                <a:extLst>
                  <a:ext uri="{0D108BD9-81ED-4DB2-BD59-A6C34878D82A}">
                    <a16:rowId xmlns:a16="http://schemas.microsoft.com/office/drawing/2014/main" val="2022271208"/>
                  </a:ext>
                </a:extLst>
              </a:tr>
              <a:tr h="668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
                      </a:r>
                      <a:br>
                        <a:rPr lang="en-US" sz="1600" b="1" dirty="0" smtClean="0">
                          <a:solidFill>
                            <a:schemeClr val="bg1"/>
                          </a:solidFill>
                        </a:rPr>
                      </a:br>
                      <a:r>
                        <a:rPr lang="en-US" sz="1600" b="1" dirty="0" smtClean="0">
                          <a:solidFill>
                            <a:schemeClr val="bg1"/>
                          </a:solidFill>
                        </a:rPr>
                        <a:t>Flood Insurance</a:t>
                      </a:r>
                    </a:p>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
                      </a:r>
                      <a:br>
                        <a:rPr lang="en-US" sz="1600" dirty="0" smtClean="0">
                          <a:solidFill>
                            <a:schemeClr val="bg1"/>
                          </a:solidFill>
                        </a:rPr>
                      </a:br>
                      <a:r>
                        <a:rPr lang="en-US" sz="1600" dirty="0" smtClean="0">
                          <a:solidFill>
                            <a:schemeClr val="bg1"/>
                          </a:solidFill>
                        </a:rPr>
                        <a:t>Number of Policies 2019</a:t>
                      </a:r>
                    </a:p>
                    <a:p>
                      <a:pPr algn="l"/>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133</a:t>
                      </a:r>
                    </a:p>
                  </a:txBody>
                  <a:tcPr anchor="ctr"/>
                </a:tc>
                <a:tc>
                  <a:txBody>
                    <a:bodyPr/>
                    <a:lstStyle/>
                    <a:p>
                      <a:pPr algn="ctr"/>
                      <a:r>
                        <a:rPr lang="en-US" sz="1600" b="1" dirty="0">
                          <a:solidFill>
                            <a:srgbClr val="C00000"/>
                          </a:solidFill>
                        </a:rPr>
                        <a:t>44</a:t>
                      </a:r>
                    </a:p>
                  </a:txBody>
                  <a:tcPr anchor="ctr"/>
                </a:tc>
                <a:extLst>
                  <a:ext uri="{0D108BD9-81ED-4DB2-BD59-A6C34878D82A}">
                    <a16:rowId xmlns:a16="http://schemas.microsoft.com/office/drawing/2014/main" val="3607165000"/>
                  </a:ext>
                </a:extLst>
              </a:tr>
              <a:tr h="118187">
                <a:tc rowSpan="2">
                  <a:txBody>
                    <a:bodyPr/>
                    <a:lstStyle/>
                    <a:p>
                      <a:pPr algn="l"/>
                      <a:r>
                        <a:rPr lang="en-US" sz="1600" b="1" dirty="0" smtClean="0">
                          <a:solidFill>
                            <a:schemeClr val="bg1"/>
                          </a:solidFill>
                        </a:rPr>
                        <a:t>Risk Communications</a:t>
                      </a:r>
                      <a:endParaRPr lang="en-US" sz="1600" b="1" dirty="0">
                        <a:solidFill>
                          <a:schemeClr val="bg1"/>
                        </a:solidFill>
                      </a:endParaRPr>
                    </a:p>
                  </a:txBody>
                  <a:tcPr anchor="ctr">
                    <a:solidFill>
                      <a:srgbClr val="5B739B"/>
                    </a:solidFill>
                  </a:tcPr>
                </a:tc>
                <a:tc>
                  <a:txBody>
                    <a:bodyPr/>
                    <a:lstStyle/>
                    <a:p>
                      <a:r>
                        <a:rPr lang="en-US" sz="1600" dirty="0" smtClean="0">
                          <a:solidFill>
                            <a:schemeClr val="bg1"/>
                          </a:solidFill>
                        </a:rPr>
                        <a:t>Flood Risk Disclosure Laws in</a:t>
                      </a:r>
                      <a:r>
                        <a:rPr lang="en-US" sz="1600" baseline="0" dirty="0" smtClean="0">
                          <a:solidFill>
                            <a:schemeClr val="bg1"/>
                          </a:solidFill>
                        </a:rPr>
                        <a:t> West Virginia</a:t>
                      </a:r>
                      <a:endParaRPr lang="en-US" sz="1600" dirty="0">
                        <a:solidFill>
                          <a:schemeClr val="bg1"/>
                        </a:solidFill>
                      </a:endParaRPr>
                    </a:p>
                  </a:txBody>
                  <a:tcPr anchor="ctr">
                    <a:solidFill>
                      <a:srgbClr val="5B739B"/>
                    </a:solidFill>
                  </a:tcPr>
                </a:tc>
                <a:tc>
                  <a:txBody>
                    <a:bodyPr/>
                    <a:lstStyle/>
                    <a:p>
                      <a:pPr algn="ctr"/>
                      <a:r>
                        <a:rPr lang="en-US" sz="1600" b="1" dirty="0" smtClean="0">
                          <a:solidFill>
                            <a:srgbClr val="C00000"/>
                          </a:solidFill>
                        </a:rPr>
                        <a:t>F grade</a:t>
                      </a:r>
                      <a:endParaRPr lang="en-US" sz="1600" b="1" dirty="0">
                        <a:solidFill>
                          <a:srgbClr val="C00000"/>
                        </a:solidFill>
                      </a:endParaRPr>
                    </a:p>
                  </a:txBody>
                  <a:tcPr anchor="ctr"/>
                </a:tc>
                <a:tc>
                  <a:txBody>
                    <a:bodyPr/>
                    <a:lstStyle/>
                    <a:p>
                      <a:pPr algn="ctr"/>
                      <a:r>
                        <a:rPr lang="en-US" sz="1600" b="1" dirty="0" smtClean="0">
                          <a:solidFill>
                            <a:srgbClr val="C00000"/>
                          </a:solidFill>
                        </a:rPr>
                        <a:t>F grade</a:t>
                      </a:r>
                      <a:endParaRPr lang="en-US" sz="1600" b="1" dirty="0">
                        <a:solidFill>
                          <a:srgbClr val="C00000"/>
                        </a:solidFill>
                      </a:endParaRPr>
                    </a:p>
                  </a:txBody>
                  <a:tcPr anchor="ctr"/>
                </a:tc>
                <a:extLst>
                  <a:ext uri="{0D108BD9-81ED-4DB2-BD59-A6C34878D82A}">
                    <a16:rowId xmlns:a16="http://schemas.microsoft.com/office/drawing/2014/main" val="3086470809"/>
                  </a:ext>
                </a:extLst>
              </a:tr>
              <a:tr h="118187">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smtClean="0">
                          <a:solidFill>
                            <a:schemeClr val="bg1"/>
                          </a:solidFill>
                        </a:rPr>
                        <a:t>Outreach to property owners about</a:t>
                      </a:r>
                      <a:r>
                        <a:rPr lang="en-US" sz="1600" baseline="0" dirty="0" smtClean="0">
                          <a:solidFill>
                            <a:schemeClr val="bg1"/>
                          </a:solidFill>
                        </a:rPr>
                        <a:t> changes to flood maps (mapped in/mapped out of SFHA)</a:t>
                      </a:r>
                      <a:endParaRPr lang="en-US" sz="1600" dirty="0">
                        <a:solidFill>
                          <a:schemeClr val="bg1"/>
                        </a:solidFill>
                      </a:endParaRPr>
                    </a:p>
                  </a:txBody>
                  <a:tcPr anchor="ctr">
                    <a:solidFill>
                      <a:srgbClr val="5B739B"/>
                    </a:solidFill>
                  </a:tcPr>
                </a:tc>
                <a:tc>
                  <a:txBody>
                    <a:bodyPr/>
                    <a:lstStyle/>
                    <a:p>
                      <a:pPr algn="ctr"/>
                      <a:r>
                        <a:rPr lang="en-US" sz="1600" b="1" dirty="0" smtClean="0"/>
                        <a:t>?</a:t>
                      </a:r>
                      <a:endParaRPr lang="en-US" sz="1600" b="1" dirty="0"/>
                    </a:p>
                  </a:txBody>
                  <a:tcPr anchor="ctr"/>
                </a:tc>
                <a:tc>
                  <a:txBody>
                    <a:bodyPr/>
                    <a:lstStyle/>
                    <a:p>
                      <a:pPr algn="ctr"/>
                      <a:r>
                        <a:rPr lang="en-US" sz="1600" b="1" dirty="0" smtClean="0"/>
                        <a:t>?</a:t>
                      </a:r>
                      <a:endParaRPr lang="en-US" sz="1600" b="1" dirty="0"/>
                    </a:p>
                  </a:txBody>
                  <a:tcPr anchor="ctr"/>
                </a:tc>
                <a:extLst>
                  <a:ext uri="{0D108BD9-81ED-4DB2-BD59-A6C34878D82A}">
                    <a16:rowId xmlns:a16="http://schemas.microsoft.com/office/drawing/2014/main" val="2883156233"/>
                  </a:ext>
                </a:extLst>
              </a:tr>
            </a:tbl>
          </a:graphicData>
        </a:graphic>
      </p:graphicFrame>
    </p:spTree>
    <p:extLst>
      <p:ext uri="{BB962C8B-B14F-4D97-AF65-F5344CB8AC3E}">
        <p14:creationId xmlns:p14="http://schemas.microsoft.com/office/powerpoint/2010/main" val="412945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2098794899"/>
              </p:ext>
            </p:extLst>
          </p:nvPr>
        </p:nvGraphicFramePr>
        <p:xfrm>
          <a:off x="121920" y="1239871"/>
          <a:ext cx="8917579" cy="3454158"/>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Area of Open Space Preservation (OSP)</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Area of preserved open spaces with no existing buildings or structures, filling, large pavement, or other encroachment to flood flows located in the community’s regulatory floodplains including the SFHA as shown on the community’s Flood Insurance Rate Map (FIRM) attached with a signed statement by a public or creditable private owner or some regulations on the parcel preventing from construction, fillings, or other encroachments on flood flows in the future.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Open Space Preservation restores the floodplain to its natural function and provides opportunities for credits from FEMA’s Community Rating System (CRS).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Data of Natural Resources Conservation Service (NRCS) for buyout properties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1290550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Ratio of Open Space Preservation (OSP to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Ratio of the preserved open spaces in the impact adjusted Special Flood Hazard Area (SFHA) (after removing waterbodies larger than 10 acres in addition to the federally owned lands).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21970460"/>
                  </a:ext>
                </a:extLst>
              </a:tr>
              <a:tr h="134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Number of Policies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Number of flood insurance policies in force in the community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Although higher number of policies in force can equate to a riskier area, it can show more mitigation policies in force.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Community Information System (CIS) 2019</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544426867"/>
                  </a:ext>
                </a:extLst>
              </a:tr>
            </a:tbl>
          </a:graphicData>
        </a:graphic>
      </p:graphicFrame>
    </p:spTree>
    <p:extLst>
      <p:ext uri="{BB962C8B-B14F-4D97-AF65-F5344CB8AC3E}">
        <p14:creationId xmlns:p14="http://schemas.microsoft.com/office/powerpoint/2010/main" val="133476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Floodplain Building Value Recovery</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2083098846"/>
              </p:ext>
            </p:extLst>
          </p:nvPr>
        </p:nvGraphicFramePr>
        <p:xfrm>
          <a:off x="661987" y="1086013"/>
          <a:ext cx="7502680" cy="4488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1500429"/>
              </p:ext>
            </p:extLst>
          </p:nvPr>
        </p:nvGraphicFramePr>
        <p:xfrm>
          <a:off x="371478" y="5810250"/>
          <a:ext cx="8143872" cy="529248"/>
        </p:xfrm>
        <a:graphic>
          <a:graphicData uri="http://schemas.openxmlformats.org/drawingml/2006/table">
            <a:tbl>
              <a:tblPr/>
              <a:tblGrid>
                <a:gridCol w="1764104">
                  <a:extLst>
                    <a:ext uri="{9D8B030D-6E8A-4147-A177-3AD203B41FA5}">
                      <a16:colId xmlns:a16="http://schemas.microsoft.com/office/drawing/2014/main" val="566542333"/>
                    </a:ext>
                  </a:extLst>
                </a:gridCol>
                <a:gridCol w="797471">
                  <a:extLst>
                    <a:ext uri="{9D8B030D-6E8A-4147-A177-3AD203B41FA5}">
                      <a16:colId xmlns:a16="http://schemas.microsoft.com/office/drawing/2014/main" val="2721631602"/>
                    </a:ext>
                  </a:extLst>
                </a:gridCol>
                <a:gridCol w="797471">
                  <a:extLst>
                    <a:ext uri="{9D8B030D-6E8A-4147-A177-3AD203B41FA5}">
                      <a16:colId xmlns:a16="http://schemas.microsoft.com/office/drawing/2014/main" val="2150288086"/>
                    </a:ext>
                  </a:extLst>
                </a:gridCol>
                <a:gridCol w="797471">
                  <a:extLst>
                    <a:ext uri="{9D8B030D-6E8A-4147-A177-3AD203B41FA5}">
                      <a16:colId xmlns:a16="http://schemas.microsoft.com/office/drawing/2014/main" val="3020483282"/>
                    </a:ext>
                  </a:extLst>
                </a:gridCol>
                <a:gridCol w="797471">
                  <a:extLst>
                    <a:ext uri="{9D8B030D-6E8A-4147-A177-3AD203B41FA5}">
                      <a16:colId xmlns:a16="http://schemas.microsoft.com/office/drawing/2014/main" val="1809554393"/>
                    </a:ext>
                  </a:extLst>
                </a:gridCol>
                <a:gridCol w="797471">
                  <a:extLst>
                    <a:ext uri="{9D8B030D-6E8A-4147-A177-3AD203B41FA5}">
                      <a16:colId xmlns:a16="http://schemas.microsoft.com/office/drawing/2014/main" val="1060326028"/>
                    </a:ext>
                  </a:extLst>
                </a:gridCol>
                <a:gridCol w="797471">
                  <a:extLst>
                    <a:ext uri="{9D8B030D-6E8A-4147-A177-3AD203B41FA5}">
                      <a16:colId xmlns:a16="http://schemas.microsoft.com/office/drawing/2014/main" val="732048802"/>
                    </a:ext>
                  </a:extLst>
                </a:gridCol>
                <a:gridCol w="797471">
                  <a:extLst>
                    <a:ext uri="{9D8B030D-6E8A-4147-A177-3AD203B41FA5}">
                      <a16:colId xmlns:a16="http://schemas.microsoft.com/office/drawing/2014/main" val="412747733"/>
                    </a:ext>
                  </a:extLst>
                </a:gridCol>
                <a:gridCol w="797471">
                  <a:extLst>
                    <a:ext uri="{9D8B030D-6E8A-4147-A177-3AD203B41FA5}">
                      <a16:colId xmlns:a16="http://schemas.microsoft.com/office/drawing/2014/main" val="3399812047"/>
                    </a:ext>
                  </a:extLst>
                </a:gridCol>
              </a:tblGrid>
              <a:tr h="170209">
                <a:tc>
                  <a:txBody>
                    <a:bodyPr/>
                    <a:lstStyle/>
                    <a:p>
                      <a:pPr algn="ctr" fontAlgn="b"/>
                      <a:r>
                        <a:rPr lang="en-US" sz="1100" b="1" i="0" u="none" strike="noStrike" dirty="0">
                          <a:solidFill>
                            <a:srgbClr val="FFFFFF"/>
                          </a:solidFill>
                          <a:effectLst/>
                          <a:latin typeface="Calibri" panose="020F0502020204030204" pitchFamily="34" charset="0"/>
                        </a:rPr>
                        <a:t>COMMUNITY</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2015</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dirty="0">
                          <a:solidFill>
                            <a:srgbClr val="FFFFFF"/>
                          </a:solidFill>
                          <a:effectLst/>
                          <a:latin typeface="Calibri" panose="020F0502020204030204" pitchFamily="34" charset="0"/>
                        </a:rPr>
                        <a:t>2017</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2018</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2020</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2021</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2022</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a16="http://schemas.microsoft.com/office/drawing/2014/main" val="612527345"/>
                  </a:ext>
                </a:extLst>
              </a:tr>
              <a:tr h="175520">
                <a:tc>
                  <a:txBody>
                    <a:bodyPr/>
                    <a:lstStyle/>
                    <a:p>
                      <a:pPr algn="l" fontAlgn="b"/>
                      <a:r>
                        <a:rPr lang="en-US" sz="1100" b="0" i="0" u="none" strike="noStrike" dirty="0">
                          <a:solidFill>
                            <a:srgbClr val="000000"/>
                          </a:solidFill>
                          <a:effectLst/>
                          <a:latin typeface="Calibri" panose="020F0502020204030204" pitchFamily="34" charset="0"/>
                        </a:rPr>
                        <a:t>Rainelle (n=326)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13.3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FF0000"/>
                          </a:solidFill>
                          <a:effectLst/>
                          <a:latin typeface="Calibri" panose="020F0502020204030204" pitchFamily="34" charset="0"/>
                        </a:rPr>
                        <a:t>9.4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12.3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202048"/>
                  </a:ext>
                </a:extLst>
              </a:tr>
              <a:tr h="175520">
                <a:tc>
                  <a:txBody>
                    <a:bodyPr/>
                    <a:lstStyle/>
                    <a:p>
                      <a:pPr algn="l" fontAlgn="b"/>
                      <a:r>
                        <a:rPr lang="en-US" sz="1100" b="0" i="0" u="none" strike="noStrike" dirty="0">
                          <a:solidFill>
                            <a:srgbClr val="000000"/>
                          </a:solidFill>
                          <a:effectLst/>
                          <a:latin typeface="Calibri" panose="020F0502020204030204" pitchFamily="34" charset="0"/>
                        </a:rPr>
                        <a:t>White Sulphur Springs (n=409)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22.6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23.0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dirty="0">
                          <a:solidFill>
                            <a:srgbClr val="FF0000"/>
                          </a:solidFill>
                          <a:effectLst/>
                          <a:latin typeface="Calibri" panose="020F0502020204030204" pitchFamily="34" charset="0"/>
                        </a:rPr>
                        <a:t>21.5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Calibri" panose="020F0502020204030204" pitchFamily="34" charset="0"/>
                        </a:rPr>
                        <a:t>22.4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22.9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26.2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555532"/>
                  </a:ext>
                </a:extLst>
              </a:tr>
            </a:tbl>
          </a:graphicData>
        </a:graphic>
      </p:graphicFrame>
      <p:sp>
        <p:nvSpPr>
          <p:cNvPr id="7" name="TextBox 6"/>
          <p:cNvSpPr txBox="1"/>
          <p:nvPr/>
        </p:nvSpPr>
        <p:spPr>
          <a:xfrm>
            <a:off x="371478" y="6511111"/>
            <a:ext cx="4819647" cy="261610"/>
          </a:xfrm>
          <a:prstGeom prst="rect">
            <a:avLst/>
          </a:prstGeom>
          <a:noFill/>
        </p:spPr>
        <p:txBody>
          <a:bodyPr wrap="square" rtlCol="0">
            <a:spAutoFit/>
          </a:bodyPr>
          <a:lstStyle/>
          <a:p>
            <a:r>
              <a:rPr lang="en-US" sz="1050" dirty="0" smtClean="0"/>
              <a:t>Source: Tax assessment database. May not include values for tax exempt properties.</a:t>
            </a:r>
            <a:endParaRPr lang="en-US" sz="1050" dirty="0"/>
          </a:p>
        </p:txBody>
      </p:sp>
    </p:spTree>
    <p:extLst>
      <p:ext uri="{BB962C8B-B14F-4D97-AF65-F5344CB8AC3E}">
        <p14:creationId xmlns:p14="http://schemas.microsoft.com/office/powerpoint/2010/main" val="1318512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Rainelle Relocation Community</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87502" y="914400"/>
            <a:ext cx="7700513" cy="5943600"/>
          </a:xfrm>
          <a:prstGeom prst="rect">
            <a:avLst/>
          </a:prstGeom>
        </p:spPr>
      </p:pic>
    </p:spTree>
    <p:extLst>
      <p:ext uri="{BB962C8B-B14F-4D97-AF65-F5344CB8AC3E}">
        <p14:creationId xmlns:p14="http://schemas.microsoft.com/office/powerpoint/2010/main" val="91422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WSS Relocation Community</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22671" y="903924"/>
            <a:ext cx="7674077" cy="5938097"/>
          </a:xfrm>
          <a:prstGeom prst="rect">
            <a:avLst/>
          </a:prstGeom>
        </p:spPr>
      </p:pic>
    </p:spTree>
    <p:extLst>
      <p:ext uri="{BB962C8B-B14F-4D97-AF65-F5344CB8AC3E}">
        <p14:creationId xmlns:p14="http://schemas.microsoft.com/office/powerpoint/2010/main" val="185257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Rainelle Mitigated Properties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77243" y="953728"/>
            <a:ext cx="7609177" cy="5860026"/>
          </a:xfrm>
          <a:prstGeom prst="rect">
            <a:avLst/>
          </a:prstGeom>
        </p:spPr>
      </p:pic>
    </p:spTree>
    <p:extLst>
      <p:ext uri="{BB962C8B-B14F-4D97-AF65-F5344CB8AC3E}">
        <p14:creationId xmlns:p14="http://schemas.microsoft.com/office/powerpoint/2010/main" val="137922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WSS Mitigated Properties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08425" y="914400"/>
            <a:ext cx="7590001" cy="5863995"/>
          </a:xfrm>
          <a:prstGeom prst="rect">
            <a:avLst/>
          </a:prstGeom>
        </p:spPr>
      </p:pic>
    </p:spTree>
    <p:extLst>
      <p:ext uri="{BB962C8B-B14F-4D97-AF65-F5344CB8AC3E}">
        <p14:creationId xmlns:p14="http://schemas.microsoft.com/office/powerpoint/2010/main" val="1217309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Design Flood Elevation</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37879" y="914400"/>
            <a:ext cx="7668241" cy="5918691"/>
          </a:xfrm>
          <a:prstGeom prst="rect">
            <a:avLst/>
          </a:prstGeom>
        </p:spPr>
      </p:pic>
    </p:spTree>
    <p:extLst>
      <p:ext uri="{BB962C8B-B14F-4D97-AF65-F5344CB8AC3E}">
        <p14:creationId xmlns:p14="http://schemas.microsoft.com/office/powerpoint/2010/main" val="191636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Design Flood Elevation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78028" y="914400"/>
            <a:ext cx="7699055" cy="5953339"/>
          </a:xfrm>
          <a:prstGeom prst="rect">
            <a:avLst/>
          </a:prstGeom>
        </p:spPr>
      </p:pic>
    </p:spTree>
    <p:extLst>
      <p:ext uri="{BB962C8B-B14F-4D97-AF65-F5344CB8AC3E}">
        <p14:creationId xmlns:p14="http://schemas.microsoft.com/office/powerpoint/2010/main" val="25573493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9610</TotalTime>
  <Words>1477</Words>
  <Application>Microsoft Office PowerPoint</Application>
  <PresentationFormat>On-screen Show (4:3)</PresentationFormat>
  <Paragraphs>286</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670</cp:revision>
  <cp:lastPrinted>2022-11-16T19:54:35Z</cp:lastPrinted>
  <dcterms:created xsi:type="dcterms:W3CDTF">2019-08-23T20:01:46Z</dcterms:created>
  <dcterms:modified xsi:type="dcterms:W3CDTF">2022-11-16T20:51:21Z</dcterms:modified>
</cp:coreProperties>
</file>