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1" r:id="rId2"/>
    <p:sldId id="270" r:id="rId3"/>
    <p:sldId id="269" r:id="rId4"/>
    <p:sldId id="267" r:id="rId5"/>
    <p:sldId id="272" r:id="rId6"/>
    <p:sldId id="277" r:id="rId7"/>
    <p:sldId id="278" r:id="rId8"/>
    <p:sldId id="279" r:id="rId9"/>
    <p:sldId id="273" r:id="rId10"/>
    <p:sldId id="274" r:id="rId11"/>
    <p:sldId id="275" r:id="rId12"/>
    <p:sldId id="276" r:id="rId13"/>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 Donaldson" initials="KD" lastIdx="2" clrIdx="0">
    <p:extLst>
      <p:ext uri="{19B8F6BF-5375-455C-9EA6-DF929625EA0E}">
        <p15:presenceInfo xmlns:p15="http://schemas.microsoft.com/office/powerpoint/2012/main" userId="S-1-5-21-515967899-1957994488-854245398-34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836B"/>
    <a:srgbClr val="FFFF66"/>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100" d="100"/>
          <a:sy n="100" d="100"/>
        </p:scale>
        <p:origin x="9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D465D6A1-C5D9-417A-B132-9BF29484432B}" type="datetimeFigureOut">
              <a:rPr lang="en-US" smtClean="0"/>
              <a:t>11/15/2022</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5843815B-4713-4849-B552-D8796B9B5DC5}" type="slidenum">
              <a:rPr lang="en-US" smtClean="0"/>
              <a:t>‹#›</a:t>
            </a:fld>
            <a:endParaRPr lang="en-US"/>
          </a:p>
        </p:txBody>
      </p:sp>
    </p:spTree>
    <p:extLst>
      <p:ext uri="{BB962C8B-B14F-4D97-AF65-F5344CB8AC3E}">
        <p14:creationId xmlns:p14="http://schemas.microsoft.com/office/powerpoint/2010/main" val="403858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a:t>
            </a:fld>
            <a:endParaRPr lang="en-US"/>
          </a:p>
        </p:txBody>
      </p:sp>
    </p:spTree>
    <p:extLst>
      <p:ext uri="{BB962C8B-B14F-4D97-AF65-F5344CB8AC3E}">
        <p14:creationId xmlns:p14="http://schemas.microsoft.com/office/powerpoint/2010/main" val="300950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10</a:t>
            </a:fld>
            <a:endParaRPr lang="en-US"/>
          </a:p>
        </p:txBody>
      </p:sp>
    </p:spTree>
    <p:extLst>
      <p:ext uri="{BB962C8B-B14F-4D97-AF65-F5344CB8AC3E}">
        <p14:creationId xmlns:p14="http://schemas.microsoft.com/office/powerpoint/2010/main" val="75021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11</a:t>
            </a:fld>
            <a:endParaRPr lang="en-US"/>
          </a:p>
        </p:txBody>
      </p:sp>
    </p:spTree>
    <p:extLst>
      <p:ext uri="{BB962C8B-B14F-4D97-AF65-F5344CB8AC3E}">
        <p14:creationId xmlns:p14="http://schemas.microsoft.com/office/powerpoint/2010/main" val="2862997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12</a:t>
            </a:fld>
            <a:endParaRPr lang="en-US"/>
          </a:p>
        </p:txBody>
      </p:sp>
    </p:spTree>
    <p:extLst>
      <p:ext uri="{BB962C8B-B14F-4D97-AF65-F5344CB8AC3E}">
        <p14:creationId xmlns:p14="http://schemas.microsoft.com/office/powerpoint/2010/main" val="279477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2</a:t>
            </a:fld>
            <a:endParaRPr lang="en-US"/>
          </a:p>
        </p:txBody>
      </p:sp>
    </p:spTree>
    <p:extLst>
      <p:ext uri="{BB962C8B-B14F-4D97-AF65-F5344CB8AC3E}">
        <p14:creationId xmlns:p14="http://schemas.microsoft.com/office/powerpoint/2010/main" val="73586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3</a:t>
            </a:fld>
            <a:endParaRPr lang="en-US"/>
          </a:p>
        </p:txBody>
      </p:sp>
    </p:spTree>
    <p:extLst>
      <p:ext uri="{BB962C8B-B14F-4D97-AF65-F5344CB8AC3E}">
        <p14:creationId xmlns:p14="http://schemas.microsoft.com/office/powerpoint/2010/main" val="37849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4</a:t>
            </a:fld>
            <a:endParaRPr lang="en-US"/>
          </a:p>
        </p:txBody>
      </p:sp>
    </p:spTree>
    <p:extLst>
      <p:ext uri="{BB962C8B-B14F-4D97-AF65-F5344CB8AC3E}">
        <p14:creationId xmlns:p14="http://schemas.microsoft.com/office/powerpoint/2010/main" val="2189606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5</a:t>
            </a:fld>
            <a:endParaRPr lang="en-US"/>
          </a:p>
        </p:txBody>
      </p:sp>
    </p:spTree>
    <p:extLst>
      <p:ext uri="{BB962C8B-B14F-4D97-AF65-F5344CB8AC3E}">
        <p14:creationId xmlns:p14="http://schemas.microsoft.com/office/powerpoint/2010/main" val="212172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6</a:t>
            </a:fld>
            <a:endParaRPr lang="en-US"/>
          </a:p>
        </p:txBody>
      </p:sp>
    </p:spTree>
    <p:extLst>
      <p:ext uri="{BB962C8B-B14F-4D97-AF65-F5344CB8AC3E}">
        <p14:creationId xmlns:p14="http://schemas.microsoft.com/office/powerpoint/2010/main" val="59915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7</a:t>
            </a:fld>
            <a:endParaRPr lang="en-US"/>
          </a:p>
        </p:txBody>
      </p:sp>
    </p:spTree>
    <p:extLst>
      <p:ext uri="{BB962C8B-B14F-4D97-AF65-F5344CB8AC3E}">
        <p14:creationId xmlns:p14="http://schemas.microsoft.com/office/powerpoint/2010/main" val="424771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8</a:t>
            </a:fld>
            <a:endParaRPr lang="en-US"/>
          </a:p>
        </p:txBody>
      </p:sp>
    </p:spTree>
    <p:extLst>
      <p:ext uri="{BB962C8B-B14F-4D97-AF65-F5344CB8AC3E}">
        <p14:creationId xmlns:p14="http://schemas.microsoft.com/office/powerpoint/2010/main" val="377894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3815B-4713-4849-B552-D8796B9B5DC5}" type="slidenum">
              <a:rPr lang="en-US" smtClean="0"/>
              <a:t>9</a:t>
            </a:fld>
            <a:endParaRPr lang="en-US"/>
          </a:p>
        </p:txBody>
      </p:sp>
    </p:spTree>
    <p:extLst>
      <p:ext uri="{BB962C8B-B14F-4D97-AF65-F5344CB8AC3E}">
        <p14:creationId xmlns:p14="http://schemas.microsoft.com/office/powerpoint/2010/main" val="2792267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64635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424736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26342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B7925-BD64-417E-8ADC-C9FD3AC6B4DE}"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119665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0B7925-BD64-417E-8ADC-C9FD3AC6B4DE}"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429097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0B7925-BD64-417E-8ADC-C9FD3AC6B4DE}"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92739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7925-BD64-417E-8ADC-C9FD3AC6B4DE}"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10594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0B7925-BD64-417E-8ADC-C9FD3AC6B4DE}"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162377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B7925-BD64-417E-8ADC-C9FD3AC6B4DE}"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275496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B7925-BD64-417E-8ADC-C9FD3AC6B4DE}"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93251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B7925-BD64-417E-8ADC-C9FD3AC6B4DE}"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24911-7488-44D2-944C-7EC38E7472C9}" type="slidenum">
              <a:rPr lang="en-US" smtClean="0"/>
              <a:t>‹#›</a:t>
            </a:fld>
            <a:endParaRPr lang="en-US"/>
          </a:p>
        </p:txBody>
      </p:sp>
    </p:spTree>
    <p:extLst>
      <p:ext uri="{BB962C8B-B14F-4D97-AF65-F5344CB8AC3E}">
        <p14:creationId xmlns:p14="http://schemas.microsoft.com/office/powerpoint/2010/main" val="363017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B7925-BD64-417E-8ADC-C9FD3AC6B4DE}" type="datetimeFigureOut">
              <a:rPr lang="en-US" smtClean="0"/>
              <a:t>11/15/2022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24911-7488-44D2-944C-7EC38E7472C9}" type="slidenum">
              <a:rPr lang="en-US" smtClean="0"/>
              <a:t>‹#›</a:t>
            </a:fld>
            <a:endParaRPr lang="en-US"/>
          </a:p>
        </p:txBody>
      </p:sp>
    </p:spTree>
    <p:extLst>
      <p:ext uri="{BB962C8B-B14F-4D97-AF65-F5344CB8AC3E}">
        <p14:creationId xmlns:p14="http://schemas.microsoft.com/office/powerpoint/2010/main" val="4279536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map1.msc.fema.gov/firm?id=540228"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kin.com/blog/fema-flood-map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whitesulphurspringswv.org/documents/floodplain-ordinanc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nn.com/2022/10/01/us/flood-disclosure-laws-home-buyers-climat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wm.org/pdf_lib/discincentives_for_conservation_in_federal_policy.pdf#page=1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map1.msc.fema.gov/firm?id=5402280001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ap1.msc.fema.gov/firm?id=54025C0357E"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data.wvgis.wvu.edu/pub/NSF/FIS/FIRM2012/"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mapwv.gov/flood/map/?wkid=102100&amp;x=-8990660&amp;y=4575270&amp;l=9&amp;v=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kin.com/blog/fema-flood-map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fema.gov/sites/default/files/documents/Region_III_WV_FloodReport.pdf#page=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1977 FHBM</a:t>
            </a:r>
          </a:p>
        </p:txBody>
      </p:sp>
      <p:pic>
        <p:nvPicPr>
          <p:cNvPr id="4" name="Picture 3">
            <a:extLst>
              <a:ext uri="{FF2B5EF4-FFF2-40B4-BE49-F238E27FC236}">
                <a16:creationId xmlns:a16="http://schemas.microsoft.com/office/drawing/2014/main" id="{41CAD1A0-0A5B-40EA-9C26-D4546C5C3991}"/>
              </a:ext>
            </a:extLst>
          </p:cNvPr>
          <p:cNvPicPr>
            <a:picLocks noChangeAspect="1"/>
          </p:cNvPicPr>
          <p:nvPr/>
        </p:nvPicPr>
        <p:blipFill>
          <a:blip r:embed="rId3"/>
          <a:stretch>
            <a:fillRect/>
          </a:stretch>
        </p:blipFill>
        <p:spPr>
          <a:xfrm>
            <a:off x="308919" y="1338402"/>
            <a:ext cx="8526162" cy="3785779"/>
          </a:xfrm>
          <a:prstGeom prst="rect">
            <a:avLst/>
          </a:prstGeom>
        </p:spPr>
      </p:pic>
      <p:pic>
        <p:nvPicPr>
          <p:cNvPr id="7" name="Picture 6">
            <a:extLst>
              <a:ext uri="{FF2B5EF4-FFF2-40B4-BE49-F238E27FC236}">
                <a16:creationId xmlns:a16="http://schemas.microsoft.com/office/drawing/2014/main" id="{48CC89C0-772F-43AB-B1BA-F7058D55C53B}"/>
              </a:ext>
            </a:extLst>
          </p:cNvPr>
          <p:cNvPicPr>
            <a:picLocks noChangeAspect="1"/>
          </p:cNvPicPr>
          <p:nvPr/>
        </p:nvPicPr>
        <p:blipFill>
          <a:blip r:embed="rId4"/>
          <a:stretch>
            <a:fillRect/>
          </a:stretch>
        </p:blipFill>
        <p:spPr>
          <a:xfrm>
            <a:off x="704335" y="5300564"/>
            <a:ext cx="8130746" cy="846397"/>
          </a:xfrm>
          <a:prstGeom prst="rect">
            <a:avLst/>
          </a:prstGeom>
        </p:spPr>
      </p:pic>
      <p:sp>
        <p:nvSpPr>
          <p:cNvPr id="12" name="TextBox 11">
            <a:extLst>
              <a:ext uri="{FF2B5EF4-FFF2-40B4-BE49-F238E27FC236}">
                <a16:creationId xmlns:a16="http://schemas.microsoft.com/office/drawing/2014/main" id="{C1F472B3-F84B-4525-B259-2DC14DCFD3DC}"/>
              </a:ext>
            </a:extLst>
          </p:cNvPr>
          <p:cNvSpPr txBox="1"/>
          <p:nvPr/>
        </p:nvSpPr>
        <p:spPr>
          <a:xfrm>
            <a:off x="815546" y="6323344"/>
            <a:ext cx="5585254" cy="369332"/>
          </a:xfrm>
          <a:prstGeom prst="rect">
            <a:avLst/>
          </a:prstGeom>
          <a:noFill/>
        </p:spPr>
        <p:txBody>
          <a:bodyPr wrap="square">
            <a:spAutoFit/>
          </a:bodyPr>
          <a:lstStyle/>
          <a:p>
            <a:r>
              <a:rPr lang="en-US" dirty="0">
                <a:hlinkClick r:id="rId5"/>
              </a:rPr>
              <a:t>https://map1.msc.fema.gov/firm?id=540228</a:t>
            </a:r>
            <a:endParaRPr lang="en-US" dirty="0"/>
          </a:p>
        </p:txBody>
      </p:sp>
    </p:spTree>
    <p:extLst>
      <p:ext uri="{BB962C8B-B14F-4D97-AF65-F5344CB8AC3E}">
        <p14:creationId xmlns:p14="http://schemas.microsoft.com/office/powerpoint/2010/main" val="1439473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Impact of Flood Map Issues</a:t>
            </a: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68942" y="1247887"/>
            <a:ext cx="8606116" cy="5355312"/>
          </a:xfrm>
          <a:prstGeom prst="rect">
            <a:avLst/>
          </a:prstGeom>
          <a:solidFill>
            <a:schemeClr val="accent1">
              <a:lumMod val="20000"/>
              <a:lumOff val="80000"/>
            </a:schemeClr>
          </a:solidFill>
        </p:spPr>
        <p:txBody>
          <a:bodyPr wrap="square" rtlCol="0">
            <a:spAutoFit/>
          </a:bodyPr>
          <a:lstStyle/>
          <a:p>
            <a:r>
              <a:rPr lang="en-US" dirty="0"/>
              <a:t>The outcome of having </a:t>
            </a:r>
            <a:r>
              <a:rPr lang="en-US" i="1" dirty="0" smtClean="0"/>
              <a:t>incomplete </a:t>
            </a:r>
            <a:r>
              <a:rPr lang="en-US" dirty="0" smtClean="0"/>
              <a:t>flood </a:t>
            </a:r>
            <a:r>
              <a:rPr lang="en-US" dirty="0"/>
              <a:t>maps is that people don’t know the risks they face</a:t>
            </a:r>
            <a:r>
              <a:rPr lang="en-US" dirty="0" smtClean="0"/>
              <a:t>. This </a:t>
            </a:r>
            <a:r>
              <a:rPr lang="en-US" dirty="0"/>
              <a:t>could create a false sense of security for </a:t>
            </a:r>
            <a:r>
              <a:rPr lang="en-US" dirty="0" smtClean="0"/>
              <a:t>property owners </a:t>
            </a:r>
            <a:r>
              <a:rPr lang="en-US" dirty="0"/>
              <a:t>outside of FEMA-designated high-risk flood areas that aren’t required to have flood insurance.</a:t>
            </a:r>
            <a:r>
              <a:rPr lang="en-US" dirty="0" smtClean="0"/>
              <a:t> </a:t>
            </a:r>
            <a:r>
              <a:rPr lang="en-US" dirty="0"/>
              <a:t>As a result, they may:</a:t>
            </a:r>
          </a:p>
          <a:p>
            <a:endParaRPr lang="en-US" dirty="0"/>
          </a:p>
          <a:p>
            <a:pPr marL="285750" indent="-285750">
              <a:buFont typeface="Arial" panose="020B0604020202020204" pitchFamily="34" charset="0"/>
              <a:buChar char="•"/>
            </a:pPr>
            <a:r>
              <a:rPr lang="en-US" dirty="0"/>
              <a:t>Unknowingly move to areas with a high risk for flood.</a:t>
            </a:r>
          </a:p>
          <a:p>
            <a:pPr marL="285750" indent="-285750">
              <a:buFont typeface="Arial" panose="020B0604020202020204" pitchFamily="34" charset="0"/>
              <a:buChar char="•"/>
            </a:pPr>
            <a:r>
              <a:rPr lang="en-US" dirty="0"/>
              <a:t>End up underinsured when a flood hits.</a:t>
            </a:r>
          </a:p>
          <a:p>
            <a:pPr marL="285750" indent="-285750">
              <a:buFont typeface="Arial" panose="020B0604020202020204" pitchFamily="34" charset="0"/>
              <a:buChar char="•"/>
            </a:pPr>
            <a:r>
              <a:rPr lang="en-US" dirty="0"/>
              <a:t>Build homes that can’t withstand flooding</a:t>
            </a:r>
            <a:r>
              <a:rPr lang="en-US" dirty="0" smtClean="0"/>
              <a:t>.</a:t>
            </a:r>
          </a:p>
          <a:p>
            <a:endParaRPr lang="en-US" dirty="0" smtClean="0"/>
          </a:p>
          <a:p>
            <a:endParaRPr lang="en-US" sz="1200" dirty="0"/>
          </a:p>
          <a:p>
            <a:r>
              <a:rPr lang="en-US" sz="1200" dirty="0"/>
              <a:t>Source: </a:t>
            </a:r>
            <a:r>
              <a:rPr lang="en-US" sz="1200" dirty="0">
                <a:hlinkClick r:id="rId3"/>
              </a:rPr>
              <a:t>https://www.kin.com/blog/fema-flood-maps/</a:t>
            </a:r>
            <a:endParaRPr lang="en-US" sz="1200" dirty="0"/>
          </a:p>
          <a:p>
            <a:endParaRPr lang="en-US" dirty="0"/>
          </a:p>
          <a:p>
            <a:endParaRPr lang="en-US" dirty="0" smtClean="0"/>
          </a:p>
          <a:p>
            <a:r>
              <a:rPr lang="en-US" dirty="0" smtClean="0"/>
              <a:t>Incomplete flood maps increase the danger to the public health, safety, and welfare of the community.  It also increases financial burdens imposed on the communities, its governmental units, and its residents, by not preventing the unwise design and construction of development in areas subject to flooding.</a:t>
            </a:r>
            <a:endParaRPr lang="en-US" dirty="0"/>
          </a:p>
          <a:p>
            <a:endParaRPr lang="en-US" dirty="0" smtClean="0"/>
          </a:p>
          <a:p>
            <a:r>
              <a:rPr lang="en-US" sz="1200" dirty="0"/>
              <a:t>Source:  </a:t>
            </a:r>
            <a:r>
              <a:rPr lang="en-US" sz="1200" dirty="0">
                <a:hlinkClick r:id="rId4"/>
              </a:rPr>
              <a:t>https://www.whitesulphurspringswv.org/documents/floodplain-ordinance</a:t>
            </a:r>
            <a:r>
              <a:rPr lang="en-US" sz="1200" dirty="0" smtClean="0">
                <a:hlinkClick r:id="rId4"/>
              </a:rPr>
              <a:t>/</a:t>
            </a:r>
            <a:endParaRPr lang="en-US" dirty="0" smtClean="0"/>
          </a:p>
          <a:p>
            <a:endParaRPr lang="en-US" dirty="0"/>
          </a:p>
        </p:txBody>
      </p:sp>
    </p:spTree>
    <p:extLst>
      <p:ext uri="{BB962C8B-B14F-4D97-AF65-F5344CB8AC3E}">
        <p14:creationId xmlns:p14="http://schemas.microsoft.com/office/powerpoint/2010/main" val="567949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Uninformed Homeowners</a:t>
            </a: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68942" y="914400"/>
            <a:ext cx="8606116" cy="5909310"/>
          </a:xfrm>
          <a:prstGeom prst="rect">
            <a:avLst/>
          </a:prstGeom>
          <a:noFill/>
        </p:spPr>
        <p:txBody>
          <a:bodyPr wrap="square" rtlCol="0">
            <a:spAutoFit/>
          </a:bodyPr>
          <a:lstStyle/>
          <a:p>
            <a:r>
              <a:rPr lang="en-US" dirty="0"/>
              <a:t>The outcome of having </a:t>
            </a:r>
            <a:r>
              <a:rPr lang="en-US" dirty="0" smtClean="0"/>
              <a:t>incomplete </a:t>
            </a:r>
            <a:r>
              <a:rPr lang="en-US" dirty="0"/>
              <a:t>flood maps is that people don’t know the risks they face</a:t>
            </a:r>
            <a:r>
              <a:rPr lang="en-US" dirty="0" smtClean="0"/>
              <a:t>. This </a:t>
            </a:r>
            <a:r>
              <a:rPr lang="en-US" dirty="0"/>
              <a:t>could create a false sense of security for </a:t>
            </a:r>
            <a:r>
              <a:rPr lang="en-US" dirty="0" smtClean="0"/>
              <a:t>property owners </a:t>
            </a:r>
            <a:r>
              <a:rPr lang="en-US" dirty="0"/>
              <a:t>outside of FEMA-designated high-risk flood areas that aren’t required to have flood insurance.</a:t>
            </a:r>
            <a:r>
              <a:rPr lang="en-US" dirty="0" smtClean="0"/>
              <a:t> </a:t>
            </a:r>
            <a:r>
              <a:rPr lang="en-US" dirty="0"/>
              <a:t>As a result, they may:</a:t>
            </a:r>
          </a:p>
          <a:p>
            <a:endParaRPr lang="en-US" dirty="0"/>
          </a:p>
          <a:p>
            <a:pPr marL="285750" indent="-285750">
              <a:buFont typeface="Arial" panose="020B0604020202020204" pitchFamily="34" charset="0"/>
              <a:buChar char="•"/>
            </a:pPr>
            <a:r>
              <a:rPr lang="en-US" dirty="0"/>
              <a:t>Unknowingly move to areas with a high risk for flood.</a:t>
            </a:r>
          </a:p>
          <a:p>
            <a:pPr marL="285750" indent="-285750">
              <a:buFont typeface="Arial" panose="020B0604020202020204" pitchFamily="34" charset="0"/>
              <a:buChar char="•"/>
            </a:pPr>
            <a:r>
              <a:rPr lang="en-US" dirty="0"/>
              <a:t>End up underinsured when a flood hits.</a:t>
            </a:r>
          </a:p>
          <a:p>
            <a:pPr marL="285750" indent="-285750">
              <a:buFont typeface="Arial" panose="020B0604020202020204" pitchFamily="34" charset="0"/>
              <a:buChar char="•"/>
            </a:pPr>
            <a:r>
              <a:rPr lang="en-US" dirty="0"/>
              <a:t>Build homes that can’t withstand flooding</a:t>
            </a:r>
            <a:r>
              <a:rPr lang="en-US" dirty="0" smtClean="0"/>
              <a:t>.</a:t>
            </a:r>
          </a:p>
          <a:p>
            <a:endParaRPr lang="en-US" dirty="0" smtClean="0"/>
          </a:p>
          <a:p>
            <a:r>
              <a:rPr lang="en-US" i="1" dirty="0" smtClean="0"/>
              <a:t>Video of new homeowners</a:t>
            </a:r>
          </a:p>
          <a:p>
            <a:endParaRPr lang="en-US" i="1" dirty="0"/>
          </a:p>
          <a:p>
            <a:r>
              <a:rPr lang="en-US" i="1" dirty="0" smtClean="0"/>
              <a:t>Real Estate Disclosure Laws</a:t>
            </a:r>
          </a:p>
          <a:p>
            <a:endParaRPr lang="en-US" dirty="0" smtClean="0"/>
          </a:p>
          <a:p>
            <a:r>
              <a:rPr lang="en-US" dirty="0" smtClean="0"/>
              <a:t>“Lack </a:t>
            </a:r>
            <a:r>
              <a:rPr lang="en-US" dirty="0"/>
              <a:t>of flood disclosure laws is putting home buyers at risk as extreme storms become more </a:t>
            </a:r>
            <a:r>
              <a:rPr lang="en-US" dirty="0" smtClean="0"/>
              <a:t>frequent”  CNN</a:t>
            </a:r>
            <a:endParaRPr lang="en-US" dirty="0"/>
          </a:p>
          <a:p>
            <a:r>
              <a:rPr lang="en-US" u="sng" dirty="0">
                <a:hlinkClick r:id="rId3"/>
              </a:rPr>
              <a:t>https://www.cnn.com/2022/10/01/us/flood-disclosure-laws-home-buyers-climate</a:t>
            </a:r>
            <a:endParaRPr lang="en-US" dirty="0"/>
          </a:p>
          <a:p>
            <a:endParaRPr lang="en-US" dirty="0" smtClean="0"/>
          </a:p>
          <a:p>
            <a:r>
              <a:rPr lang="en-US" dirty="0" smtClean="0"/>
              <a:t>“Lack of flood insurance in hard-hit Central Florida leaves families struggling after </a:t>
            </a:r>
            <a:r>
              <a:rPr lang="en-US" dirty="0" err="1" smtClean="0"/>
              <a:t>Hurrican</a:t>
            </a:r>
            <a:r>
              <a:rPr lang="en-US" dirty="0" smtClean="0"/>
              <a:t> Ian”  CNN</a:t>
            </a:r>
          </a:p>
          <a:p>
            <a:endParaRPr lang="en-US" dirty="0" smtClean="0"/>
          </a:p>
          <a:p>
            <a:endParaRPr lang="en-US" dirty="0"/>
          </a:p>
        </p:txBody>
      </p:sp>
    </p:spTree>
    <p:extLst>
      <p:ext uri="{BB962C8B-B14F-4D97-AF65-F5344CB8AC3E}">
        <p14:creationId xmlns:p14="http://schemas.microsoft.com/office/powerpoint/2010/main" val="2036236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Economy vs. Floodplain Mgmt.</a:t>
            </a:r>
            <a:endParaRPr lang="en-US"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387274" y="1136812"/>
            <a:ext cx="8487785" cy="2462213"/>
          </a:xfrm>
          <a:prstGeom prst="rect">
            <a:avLst/>
          </a:prstGeom>
          <a:solidFill>
            <a:schemeClr val="accent2">
              <a:lumMod val="20000"/>
              <a:lumOff val="80000"/>
            </a:schemeClr>
          </a:solidFill>
        </p:spPr>
        <p:txBody>
          <a:bodyPr wrap="square">
            <a:spAutoFit/>
          </a:bodyPr>
          <a:lstStyle/>
          <a:p>
            <a:r>
              <a:rPr lang="en-US" dirty="0" smtClean="0"/>
              <a:t>2012 Flood Zone Map Error:  “2012 </a:t>
            </a:r>
            <a:r>
              <a:rPr lang="en-US" dirty="0"/>
              <a:t>FEMA map goof not caught during evaluation period when maps went digital and the </a:t>
            </a:r>
            <a:r>
              <a:rPr lang="en-US" dirty="0" smtClean="0"/>
              <a:t>Town [Rainelle] </a:t>
            </a:r>
            <a:r>
              <a:rPr lang="en-US" dirty="0"/>
              <a:t>wished to leave the wrong maps AS-IS </a:t>
            </a:r>
            <a:r>
              <a:rPr lang="en-US" dirty="0" smtClean="0"/>
              <a:t>versus </a:t>
            </a:r>
            <a:r>
              <a:rPr lang="en-US" dirty="0"/>
              <a:t>prove FEMA wrong</a:t>
            </a:r>
            <a:r>
              <a:rPr lang="en-US" dirty="0" smtClean="0"/>
              <a:t>.  They </a:t>
            </a:r>
            <a:r>
              <a:rPr lang="en-US" dirty="0"/>
              <a:t>said it would save people money not having to buy flood insurance. We argued</a:t>
            </a:r>
            <a:r>
              <a:rPr lang="en-US" dirty="0" smtClean="0"/>
              <a:t>...requested </a:t>
            </a:r>
            <a:r>
              <a:rPr lang="en-US" dirty="0"/>
              <a:t>Town Hall meetings, etc</a:t>
            </a:r>
            <a:r>
              <a:rPr lang="en-US" dirty="0" smtClean="0"/>
              <a:t>.  [Previous] Mayor refused. Everyone </a:t>
            </a:r>
            <a:r>
              <a:rPr lang="en-US" dirty="0"/>
              <a:t>in Rainelle knew that they were in the </a:t>
            </a:r>
            <a:r>
              <a:rPr lang="en-US" dirty="0" smtClean="0"/>
              <a:t>floodplain.  Rent </a:t>
            </a:r>
            <a:r>
              <a:rPr lang="en-US" dirty="0"/>
              <a:t>to own is </a:t>
            </a:r>
            <a:r>
              <a:rPr lang="en-US" dirty="0" smtClean="0"/>
              <a:t>[also] a </a:t>
            </a:r>
            <a:r>
              <a:rPr lang="en-US" dirty="0"/>
              <a:t>huge problem in the Greenbrier </a:t>
            </a:r>
            <a:r>
              <a:rPr lang="en-US" dirty="0" smtClean="0"/>
              <a:t>County flood-prone areas.”</a:t>
            </a:r>
          </a:p>
          <a:p>
            <a:endParaRPr lang="en-US" dirty="0"/>
          </a:p>
          <a:p>
            <a:r>
              <a:rPr lang="en-US" sz="1400" dirty="0" smtClean="0"/>
              <a:t>Source:  Paula </a:t>
            </a:r>
            <a:r>
              <a:rPr lang="en-US" sz="1400" dirty="0"/>
              <a:t>Brown, Deputy Director of Homeland Security &amp; Emergency Management </a:t>
            </a:r>
            <a:r>
              <a:rPr lang="en-US" sz="1400" dirty="0" smtClean="0"/>
              <a:t>Agency, Greenbrier County, personal communications 10/2022.</a:t>
            </a:r>
            <a:endParaRPr lang="en-US" dirty="0"/>
          </a:p>
        </p:txBody>
      </p:sp>
      <p:sp>
        <p:nvSpPr>
          <p:cNvPr id="3" name="Rectangle 2"/>
          <p:cNvSpPr/>
          <p:nvPr/>
        </p:nvSpPr>
        <p:spPr>
          <a:xfrm>
            <a:off x="387274" y="4025208"/>
            <a:ext cx="8487785" cy="2523768"/>
          </a:xfrm>
          <a:prstGeom prst="rect">
            <a:avLst/>
          </a:prstGeom>
          <a:solidFill>
            <a:schemeClr val="accent4">
              <a:lumMod val="20000"/>
              <a:lumOff val="80000"/>
            </a:schemeClr>
          </a:solidFill>
        </p:spPr>
        <p:txBody>
          <a:bodyPr wrap="square">
            <a:spAutoFit/>
          </a:bodyPr>
          <a:lstStyle/>
          <a:p>
            <a:r>
              <a:rPr lang="en-US" dirty="0" smtClean="0"/>
              <a:t>Economy versus Floodplain Management in the Community:  Smaller communities </a:t>
            </a:r>
            <a:r>
              <a:rPr lang="en-US" dirty="0"/>
              <a:t>are under constant pressure to allow development that preserves the community’s tax base and economic stability, perpetuating the existence of repetitively flooded communities</a:t>
            </a:r>
            <a:r>
              <a:rPr lang="en-US" dirty="0" smtClean="0"/>
              <a:t>.  </a:t>
            </a:r>
            <a:r>
              <a:rPr lang="en-US" sz="1400" dirty="0" smtClean="0">
                <a:hlinkClick r:id="rId3"/>
              </a:rPr>
              <a:t>Earth Economics 2017</a:t>
            </a:r>
            <a:endParaRPr lang="en-US" sz="1400" dirty="0" smtClean="0"/>
          </a:p>
          <a:p>
            <a:endParaRPr lang="en-US" dirty="0"/>
          </a:p>
          <a:p>
            <a:r>
              <a:rPr lang="en-US" dirty="0" smtClean="0"/>
              <a:t>This includes the justification by community leaders that by not mapping the full extent of the high-risk flood zones, property owners will not be mandated to buy flood insurance for federally-backed loans, and thereby increasing the community’s economic vitality and stability.</a:t>
            </a:r>
            <a:endParaRPr lang="en-US" dirty="0"/>
          </a:p>
        </p:txBody>
      </p:sp>
    </p:spTree>
    <p:extLst>
      <p:ext uri="{BB962C8B-B14F-4D97-AF65-F5344CB8AC3E}">
        <p14:creationId xmlns:p14="http://schemas.microsoft.com/office/powerpoint/2010/main" val="195108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BB205E-7B13-4B65-8F47-447E97C50164}"/>
              </a:ext>
            </a:extLst>
          </p:cNvPr>
          <p:cNvPicPr>
            <a:picLocks noChangeAspect="1"/>
          </p:cNvPicPr>
          <p:nvPr/>
        </p:nvPicPr>
        <p:blipFill>
          <a:blip r:embed="rId3"/>
          <a:stretch>
            <a:fillRect/>
          </a:stretch>
        </p:blipFill>
        <p:spPr>
          <a:xfrm>
            <a:off x="770513" y="1445630"/>
            <a:ext cx="5744588" cy="5056501"/>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1987 FIRM </a:t>
            </a:r>
          </a:p>
        </p:txBody>
      </p:sp>
      <p:sp>
        <p:nvSpPr>
          <p:cNvPr id="17" name="TextBox 16">
            <a:extLst>
              <a:ext uri="{FF2B5EF4-FFF2-40B4-BE49-F238E27FC236}">
                <a16:creationId xmlns:a16="http://schemas.microsoft.com/office/drawing/2014/main" id="{136B314B-3942-4A3F-A5E5-8D5BCB2739F4}"/>
              </a:ext>
            </a:extLst>
          </p:cNvPr>
          <p:cNvSpPr txBox="1"/>
          <p:nvPr/>
        </p:nvSpPr>
        <p:spPr>
          <a:xfrm>
            <a:off x="683108" y="6502131"/>
            <a:ext cx="3989746" cy="307777"/>
          </a:xfrm>
          <a:prstGeom prst="rect">
            <a:avLst/>
          </a:prstGeom>
          <a:noFill/>
        </p:spPr>
        <p:txBody>
          <a:bodyPr wrap="square">
            <a:spAutoFit/>
          </a:bodyPr>
          <a:lstStyle/>
          <a:p>
            <a:r>
              <a:rPr lang="en-US" sz="1400" dirty="0">
                <a:hlinkClick r:id="rId4"/>
              </a:rPr>
              <a:t>https://map1.msc.fema.gov/firm?id=5402280001A</a:t>
            </a:r>
            <a:endParaRPr lang="en-US" dirty="0"/>
          </a:p>
        </p:txBody>
      </p:sp>
      <p:pic>
        <p:nvPicPr>
          <p:cNvPr id="18" name="Picture 17">
            <a:extLst>
              <a:ext uri="{FF2B5EF4-FFF2-40B4-BE49-F238E27FC236}">
                <a16:creationId xmlns:a16="http://schemas.microsoft.com/office/drawing/2014/main" id="{5838F8E3-7118-424A-88D2-874558D197B7}"/>
              </a:ext>
            </a:extLst>
          </p:cNvPr>
          <p:cNvPicPr>
            <a:picLocks noChangeAspect="1"/>
          </p:cNvPicPr>
          <p:nvPr/>
        </p:nvPicPr>
        <p:blipFill>
          <a:blip r:embed="rId5"/>
          <a:stretch>
            <a:fillRect/>
          </a:stretch>
        </p:blipFill>
        <p:spPr>
          <a:xfrm>
            <a:off x="7231284" y="1137853"/>
            <a:ext cx="1656576" cy="3941804"/>
          </a:xfrm>
          <a:prstGeom prst="rect">
            <a:avLst/>
          </a:prstGeom>
        </p:spPr>
      </p:pic>
      <p:pic>
        <p:nvPicPr>
          <p:cNvPr id="20" name="Picture 19">
            <a:extLst>
              <a:ext uri="{FF2B5EF4-FFF2-40B4-BE49-F238E27FC236}">
                <a16:creationId xmlns:a16="http://schemas.microsoft.com/office/drawing/2014/main" id="{C36E6168-118F-498E-8DBE-24A0965732E3}"/>
              </a:ext>
            </a:extLst>
          </p:cNvPr>
          <p:cNvPicPr>
            <a:picLocks noChangeAspect="1"/>
          </p:cNvPicPr>
          <p:nvPr/>
        </p:nvPicPr>
        <p:blipFill>
          <a:blip r:embed="rId6"/>
          <a:stretch>
            <a:fillRect/>
          </a:stretch>
        </p:blipFill>
        <p:spPr>
          <a:xfrm>
            <a:off x="5640935" y="1137853"/>
            <a:ext cx="1337628" cy="2133982"/>
          </a:xfrm>
          <a:prstGeom prst="rect">
            <a:avLst/>
          </a:prstGeom>
        </p:spPr>
      </p:pic>
    </p:spTree>
    <p:extLst>
      <p:ext uri="{BB962C8B-B14F-4D97-AF65-F5344CB8AC3E}">
        <p14:creationId xmlns:p14="http://schemas.microsoft.com/office/powerpoint/2010/main" val="100200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2012 </a:t>
            </a:r>
            <a:r>
              <a:rPr lang="en-US" dirty="0" smtClean="0">
                <a:solidFill>
                  <a:schemeClr val="bg1"/>
                </a:solidFill>
                <a:latin typeface="Arial" panose="020B0604020202020204" pitchFamily="34" charset="0"/>
                <a:cs typeface="Arial" panose="020B0604020202020204" pitchFamily="34" charset="0"/>
              </a:rPr>
              <a:t>FIRM (Incomplete) </a:t>
            </a:r>
            <a:endParaRPr lang="en-US"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B2198E1-EF46-43CA-BB86-3F57742F9189}"/>
              </a:ext>
            </a:extLst>
          </p:cNvPr>
          <p:cNvPicPr>
            <a:picLocks noChangeAspect="1"/>
          </p:cNvPicPr>
          <p:nvPr/>
        </p:nvPicPr>
        <p:blipFill>
          <a:blip r:embed="rId3"/>
          <a:stretch>
            <a:fillRect/>
          </a:stretch>
        </p:blipFill>
        <p:spPr>
          <a:xfrm>
            <a:off x="88170" y="1030555"/>
            <a:ext cx="8893594" cy="5180937"/>
          </a:xfrm>
          <a:prstGeom prst="rect">
            <a:avLst/>
          </a:prstGeom>
        </p:spPr>
      </p:pic>
      <p:pic>
        <p:nvPicPr>
          <p:cNvPr id="7" name="Picture 6">
            <a:extLst>
              <a:ext uri="{FF2B5EF4-FFF2-40B4-BE49-F238E27FC236}">
                <a16:creationId xmlns:a16="http://schemas.microsoft.com/office/drawing/2014/main" id="{E538F9A1-C884-4A2F-BF04-4F263B276F7F}"/>
              </a:ext>
            </a:extLst>
          </p:cNvPr>
          <p:cNvPicPr>
            <a:picLocks noChangeAspect="1"/>
          </p:cNvPicPr>
          <p:nvPr/>
        </p:nvPicPr>
        <p:blipFill>
          <a:blip r:embed="rId4"/>
          <a:stretch>
            <a:fillRect/>
          </a:stretch>
        </p:blipFill>
        <p:spPr>
          <a:xfrm>
            <a:off x="7406876" y="3085617"/>
            <a:ext cx="1497167" cy="2526926"/>
          </a:xfrm>
          <a:prstGeom prst="rect">
            <a:avLst/>
          </a:prstGeom>
        </p:spPr>
      </p:pic>
      <p:pic>
        <p:nvPicPr>
          <p:cNvPr id="10" name="Picture 9">
            <a:extLst>
              <a:ext uri="{FF2B5EF4-FFF2-40B4-BE49-F238E27FC236}">
                <a16:creationId xmlns:a16="http://schemas.microsoft.com/office/drawing/2014/main" id="{4D3CA0B0-11B3-4111-B6D8-D5D9163C431D}"/>
              </a:ext>
            </a:extLst>
          </p:cNvPr>
          <p:cNvPicPr>
            <a:picLocks noChangeAspect="1"/>
          </p:cNvPicPr>
          <p:nvPr/>
        </p:nvPicPr>
        <p:blipFill>
          <a:blip r:embed="rId5"/>
          <a:stretch>
            <a:fillRect/>
          </a:stretch>
        </p:blipFill>
        <p:spPr>
          <a:xfrm>
            <a:off x="6390927" y="1245457"/>
            <a:ext cx="2513116" cy="394300"/>
          </a:xfrm>
          <a:prstGeom prst="rect">
            <a:avLst/>
          </a:prstGeom>
        </p:spPr>
      </p:pic>
      <p:sp>
        <p:nvSpPr>
          <p:cNvPr id="2" name="Rectangle 1"/>
          <p:cNvSpPr/>
          <p:nvPr/>
        </p:nvSpPr>
        <p:spPr>
          <a:xfrm>
            <a:off x="170709" y="1072166"/>
            <a:ext cx="3347145" cy="276999"/>
          </a:xfrm>
          <a:prstGeom prst="rect">
            <a:avLst/>
          </a:prstGeom>
          <a:solidFill>
            <a:schemeClr val="bg1"/>
          </a:solidFill>
        </p:spPr>
        <p:txBody>
          <a:bodyPr wrap="square">
            <a:spAutoFit/>
          </a:bodyPr>
          <a:lstStyle/>
          <a:p>
            <a:r>
              <a:rPr lang="en-US" sz="1200" dirty="0">
                <a:hlinkClick r:id="rId6"/>
              </a:rPr>
              <a:t>https://</a:t>
            </a:r>
            <a:r>
              <a:rPr lang="en-US" sz="1200" dirty="0" smtClean="0">
                <a:hlinkClick r:id="rId6"/>
              </a:rPr>
              <a:t>map1.msc.fema.gov/firm?id=54025C0357E</a:t>
            </a:r>
            <a:endParaRPr lang="en-US" sz="1200" dirty="0"/>
          </a:p>
        </p:txBody>
      </p:sp>
      <p:sp>
        <p:nvSpPr>
          <p:cNvPr id="6" name="TextBox 5"/>
          <p:cNvSpPr txBox="1"/>
          <p:nvPr/>
        </p:nvSpPr>
        <p:spPr>
          <a:xfrm>
            <a:off x="88170" y="5931046"/>
            <a:ext cx="8893594" cy="830997"/>
          </a:xfrm>
          <a:prstGeom prst="rect">
            <a:avLst/>
          </a:prstGeom>
          <a:solidFill>
            <a:schemeClr val="accent2">
              <a:lumMod val="20000"/>
              <a:lumOff val="80000"/>
            </a:schemeClr>
          </a:solidFill>
        </p:spPr>
        <p:txBody>
          <a:bodyPr wrap="square" rtlCol="0">
            <a:spAutoFit/>
          </a:bodyPr>
          <a:lstStyle/>
          <a:p>
            <a:r>
              <a:rPr lang="en-US" sz="1600" dirty="0" smtClean="0"/>
              <a:t>Only the floodway was shown on FEMA’s 2012 Flood Insurance Rate Map (FIRM).  The floodway fringe, a major portion of the Special Flood Hazard Area (SFHA) that previously covered Rainelle, significantly narrowed and was not included in the 2012 FIRM.</a:t>
            </a:r>
            <a:endParaRPr lang="en-US" sz="1600" dirty="0"/>
          </a:p>
        </p:txBody>
      </p:sp>
      <p:sp>
        <p:nvSpPr>
          <p:cNvPr id="3" name="TextBox 2"/>
          <p:cNvSpPr txBox="1"/>
          <p:nvPr/>
        </p:nvSpPr>
        <p:spPr>
          <a:xfrm>
            <a:off x="153125" y="1383194"/>
            <a:ext cx="1930652" cy="1815882"/>
          </a:xfrm>
          <a:prstGeom prst="rect">
            <a:avLst/>
          </a:prstGeom>
          <a:solidFill>
            <a:schemeClr val="accent4">
              <a:lumMod val="40000"/>
              <a:lumOff val="60000"/>
            </a:schemeClr>
          </a:solidFill>
        </p:spPr>
        <p:txBody>
          <a:bodyPr wrap="square" rtlCol="0">
            <a:spAutoFit/>
          </a:bodyPr>
          <a:lstStyle/>
          <a:p>
            <a:r>
              <a:rPr lang="en-US" sz="1400" dirty="0" smtClean="0"/>
              <a:t>Incomplete mapping of SFHA resulted in: </a:t>
            </a:r>
          </a:p>
          <a:p>
            <a:pPr marL="342900" indent="-342900">
              <a:buFont typeface="Arial" panose="020B0604020202020204" pitchFamily="34" charset="0"/>
              <a:buChar char="•"/>
            </a:pPr>
            <a:r>
              <a:rPr lang="en-US" sz="1200" dirty="0" smtClean="0"/>
              <a:t>Residents underinsured for major flood in 2016</a:t>
            </a:r>
          </a:p>
          <a:p>
            <a:pPr marL="342900" indent="-342900">
              <a:buFont typeface="Arial" panose="020B0604020202020204" pitchFamily="34" charset="0"/>
              <a:buChar char="•"/>
            </a:pPr>
            <a:r>
              <a:rPr lang="en-US" sz="1200" dirty="0" smtClean="0"/>
              <a:t>FEMA damage assessments not conducted outside the SFHA</a:t>
            </a:r>
            <a:endParaRPr lang="en-US" sz="1200" dirty="0"/>
          </a:p>
        </p:txBody>
      </p:sp>
    </p:spTree>
    <p:extLst>
      <p:ext uri="{BB962C8B-B14F-4D97-AF65-F5344CB8AC3E}">
        <p14:creationId xmlns:p14="http://schemas.microsoft.com/office/powerpoint/2010/main" val="223568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09EE376-81BD-4BAB-9C4E-6E9719E996FA}"/>
              </a:ext>
            </a:extLst>
          </p:cNvPr>
          <p:cNvPicPr>
            <a:picLocks noChangeAspect="1"/>
          </p:cNvPicPr>
          <p:nvPr/>
        </p:nvPicPr>
        <p:blipFill>
          <a:blip r:embed="rId3"/>
          <a:stretch>
            <a:fillRect/>
          </a:stretch>
        </p:blipFill>
        <p:spPr>
          <a:xfrm>
            <a:off x="104516" y="395412"/>
            <a:ext cx="8915400" cy="4591050"/>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2022 Preliminary FIRM </a:t>
            </a:r>
          </a:p>
        </p:txBody>
      </p:sp>
      <p:pic>
        <p:nvPicPr>
          <p:cNvPr id="22" name="Picture 21">
            <a:extLst>
              <a:ext uri="{FF2B5EF4-FFF2-40B4-BE49-F238E27FC236}">
                <a16:creationId xmlns:a16="http://schemas.microsoft.com/office/drawing/2014/main" id="{95E7D59E-91B4-49A8-B36C-C65A0D135A85}"/>
              </a:ext>
            </a:extLst>
          </p:cNvPr>
          <p:cNvPicPr>
            <a:picLocks noChangeAspect="1"/>
          </p:cNvPicPr>
          <p:nvPr/>
        </p:nvPicPr>
        <p:blipFill>
          <a:blip r:embed="rId4"/>
          <a:stretch>
            <a:fillRect/>
          </a:stretch>
        </p:blipFill>
        <p:spPr>
          <a:xfrm>
            <a:off x="142616" y="4974105"/>
            <a:ext cx="8877300" cy="2895600"/>
          </a:xfrm>
          <a:prstGeom prst="rect">
            <a:avLst/>
          </a:prstGeom>
        </p:spPr>
      </p:pic>
      <p:sp>
        <p:nvSpPr>
          <p:cNvPr id="25" name="TextBox 24">
            <a:extLst>
              <a:ext uri="{FF2B5EF4-FFF2-40B4-BE49-F238E27FC236}">
                <a16:creationId xmlns:a16="http://schemas.microsoft.com/office/drawing/2014/main" id="{5230F11E-1820-4F39-BDCA-267C1262A908}"/>
              </a:ext>
            </a:extLst>
          </p:cNvPr>
          <p:cNvSpPr txBox="1"/>
          <p:nvPr/>
        </p:nvSpPr>
        <p:spPr>
          <a:xfrm>
            <a:off x="4562216" y="6581001"/>
            <a:ext cx="2109705" cy="276999"/>
          </a:xfrm>
          <a:prstGeom prst="rect">
            <a:avLst/>
          </a:prstGeom>
          <a:solidFill>
            <a:schemeClr val="accent6">
              <a:lumMod val="40000"/>
              <a:lumOff val="60000"/>
            </a:schemeClr>
          </a:solidFill>
        </p:spPr>
        <p:txBody>
          <a:bodyPr wrap="square" rtlCol="0">
            <a:spAutoFit/>
          </a:bodyPr>
          <a:lstStyle/>
          <a:p>
            <a:r>
              <a:rPr lang="en-US" sz="1200" dirty="0"/>
              <a:t>Panels  </a:t>
            </a:r>
            <a:r>
              <a:rPr lang="en-US" sz="1200" u="sng" dirty="0">
                <a:hlinkClick r:id="rId5"/>
              </a:rPr>
              <a:t>FIRM Index and Panels</a:t>
            </a:r>
            <a:endParaRPr lang="en-US" sz="1200" dirty="0"/>
          </a:p>
        </p:txBody>
      </p:sp>
      <p:pic>
        <p:nvPicPr>
          <p:cNvPr id="27" name="Picture 26">
            <a:extLst>
              <a:ext uri="{FF2B5EF4-FFF2-40B4-BE49-F238E27FC236}">
                <a16:creationId xmlns:a16="http://schemas.microsoft.com/office/drawing/2014/main" id="{11D903D7-7649-4A91-8D00-71430AFAFFBF}"/>
              </a:ext>
            </a:extLst>
          </p:cNvPr>
          <p:cNvPicPr>
            <a:picLocks noChangeAspect="1"/>
          </p:cNvPicPr>
          <p:nvPr/>
        </p:nvPicPr>
        <p:blipFill>
          <a:blip r:embed="rId6"/>
          <a:stretch>
            <a:fillRect/>
          </a:stretch>
        </p:blipFill>
        <p:spPr>
          <a:xfrm>
            <a:off x="7259063" y="1009852"/>
            <a:ext cx="1615021" cy="2525203"/>
          </a:xfrm>
          <a:prstGeom prst="rect">
            <a:avLst/>
          </a:prstGeom>
        </p:spPr>
      </p:pic>
      <p:pic>
        <p:nvPicPr>
          <p:cNvPr id="29" name="Picture 28">
            <a:extLst>
              <a:ext uri="{FF2B5EF4-FFF2-40B4-BE49-F238E27FC236}">
                <a16:creationId xmlns:a16="http://schemas.microsoft.com/office/drawing/2014/main" id="{53566ED9-3147-45C2-84C0-515F44B2FF5E}"/>
              </a:ext>
            </a:extLst>
          </p:cNvPr>
          <p:cNvPicPr>
            <a:picLocks noChangeAspect="1"/>
          </p:cNvPicPr>
          <p:nvPr/>
        </p:nvPicPr>
        <p:blipFill>
          <a:blip r:embed="rId7"/>
          <a:stretch>
            <a:fillRect/>
          </a:stretch>
        </p:blipFill>
        <p:spPr>
          <a:xfrm>
            <a:off x="146896" y="1004805"/>
            <a:ext cx="3881407" cy="1441665"/>
          </a:xfrm>
          <a:prstGeom prst="rect">
            <a:avLst/>
          </a:prstGeom>
        </p:spPr>
      </p:pic>
      <p:pic>
        <p:nvPicPr>
          <p:cNvPr id="31" name="Picture 30">
            <a:extLst>
              <a:ext uri="{FF2B5EF4-FFF2-40B4-BE49-F238E27FC236}">
                <a16:creationId xmlns:a16="http://schemas.microsoft.com/office/drawing/2014/main" id="{E15BFC43-081D-46C8-A3CF-D4908C3501FE}"/>
              </a:ext>
            </a:extLst>
          </p:cNvPr>
          <p:cNvPicPr>
            <a:picLocks noChangeAspect="1"/>
          </p:cNvPicPr>
          <p:nvPr/>
        </p:nvPicPr>
        <p:blipFill>
          <a:blip r:embed="rId8"/>
          <a:stretch>
            <a:fillRect/>
          </a:stretch>
        </p:blipFill>
        <p:spPr>
          <a:xfrm>
            <a:off x="962439" y="2443091"/>
            <a:ext cx="3065864" cy="424346"/>
          </a:xfrm>
          <a:prstGeom prst="rect">
            <a:avLst/>
          </a:prstGeom>
        </p:spPr>
      </p:pic>
    </p:spTree>
    <p:extLst>
      <p:ext uri="{BB962C8B-B14F-4D97-AF65-F5344CB8AC3E}">
        <p14:creationId xmlns:p14="http://schemas.microsoft.com/office/powerpoint/2010/main" val="405041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204619-BC29-4814-8BC9-C57E65B7DD8A}"/>
              </a:ext>
            </a:extLst>
          </p:cNvPr>
          <p:cNvPicPr>
            <a:picLocks noChangeAspect="1"/>
          </p:cNvPicPr>
          <p:nvPr/>
        </p:nvPicPr>
        <p:blipFill>
          <a:blip r:embed="rId3"/>
          <a:stretch>
            <a:fillRect/>
          </a:stretch>
        </p:blipFill>
        <p:spPr>
          <a:xfrm>
            <a:off x="789233" y="914400"/>
            <a:ext cx="7362364" cy="5872456"/>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2022 Preliminary FIRM </a:t>
            </a:r>
          </a:p>
        </p:txBody>
      </p:sp>
      <p:sp>
        <p:nvSpPr>
          <p:cNvPr id="25" name="TextBox 24">
            <a:extLst>
              <a:ext uri="{FF2B5EF4-FFF2-40B4-BE49-F238E27FC236}">
                <a16:creationId xmlns:a16="http://schemas.microsoft.com/office/drawing/2014/main" id="{5230F11E-1820-4F39-BDCA-267C1262A908}"/>
              </a:ext>
            </a:extLst>
          </p:cNvPr>
          <p:cNvSpPr txBox="1"/>
          <p:nvPr/>
        </p:nvSpPr>
        <p:spPr>
          <a:xfrm>
            <a:off x="4668922" y="6419848"/>
            <a:ext cx="1086420" cy="276999"/>
          </a:xfrm>
          <a:prstGeom prst="rect">
            <a:avLst/>
          </a:prstGeom>
          <a:solidFill>
            <a:schemeClr val="bg1">
              <a:lumMod val="85000"/>
            </a:schemeClr>
          </a:solidFill>
        </p:spPr>
        <p:txBody>
          <a:bodyPr wrap="square" rtlCol="0">
            <a:spAutoFit/>
          </a:bodyPr>
          <a:lstStyle/>
          <a:p>
            <a:r>
              <a:rPr lang="en-US" sz="1200" dirty="0">
                <a:hlinkClick r:id="rId4"/>
              </a:rPr>
              <a:t>WV Flood Tool</a:t>
            </a:r>
            <a:endParaRPr lang="en-US" sz="1200" dirty="0"/>
          </a:p>
        </p:txBody>
      </p:sp>
      <p:sp>
        <p:nvSpPr>
          <p:cNvPr id="2" name="TextBox 1"/>
          <p:cNvSpPr txBox="1"/>
          <p:nvPr/>
        </p:nvSpPr>
        <p:spPr>
          <a:xfrm>
            <a:off x="3700631" y="3729593"/>
            <a:ext cx="1065007" cy="369332"/>
          </a:xfrm>
          <a:prstGeom prst="rect">
            <a:avLst/>
          </a:prstGeom>
          <a:noFill/>
        </p:spPr>
        <p:txBody>
          <a:bodyPr wrap="square" rtlCol="0">
            <a:spAutoFit/>
          </a:bodyPr>
          <a:lstStyle/>
          <a:p>
            <a:r>
              <a:rPr lang="en-US" dirty="0" smtClean="0"/>
              <a:t>Rainelle</a:t>
            </a:r>
            <a:endParaRPr lang="en-US" dirty="0"/>
          </a:p>
        </p:txBody>
      </p:sp>
      <p:sp>
        <p:nvSpPr>
          <p:cNvPr id="4" name="TextBox 3"/>
          <p:cNvSpPr txBox="1"/>
          <p:nvPr/>
        </p:nvSpPr>
        <p:spPr>
          <a:xfrm>
            <a:off x="860610" y="1420001"/>
            <a:ext cx="337411" cy="202446"/>
          </a:xfrm>
          <a:prstGeom prst="rect">
            <a:avLst/>
          </a:prstGeom>
          <a:solidFill>
            <a:schemeClr val="accent4">
              <a:lumMod val="60000"/>
              <a:lumOff val="40000"/>
            </a:schemeClr>
          </a:solidFill>
          <a:ln>
            <a:solidFill>
              <a:schemeClr val="accent4">
                <a:lumMod val="75000"/>
              </a:schemeClr>
            </a:solidFill>
          </a:ln>
        </p:spPr>
        <p:txBody>
          <a:bodyPr wrap="square" rtlCol="0">
            <a:spAutoFit/>
          </a:bodyPr>
          <a:lstStyle/>
          <a:p>
            <a:endParaRPr lang="en-US" dirty="0"/>
          </a:p>
        </p:txBody>
      </p:sp>
      <p:sp>
        <p:nvSpPr>
          <p:cNvPr id="6" name="TextBox 5"/>
          <p:cNvSpPr txBox="1"/>
          <p:nvPr/>
        </p:nvSpPr>
        <p:spPr>
          <a:xfrm>
            <a:off x="1198021" y="1391614"/>
            <a:ext cx="2438062" cy="276999"/>
          </a:xfrm>
          <a:prstGeom prst="rect">
            <a:avLst/>
          </a:prstGeom>
          <a:noFill/>
        </p:spPr>
        <p:txBody>
          <a:bodyPr wrap="square" rtlCol="0">
            <a:spAutoFit/>
          </a:bodyPr>
          <a:lstStyle/>
          <a:p>
            <a:r>
              <a:rPr lang="en-US" sz="1200" dirty="0" smtClean="0"/>
              <a:t>2022 FIRM (floodway and fringe)</a:t>
            </a:r>
            <a:endParaRPr lang="en-US" sz="1200" dirty="0"/>
          </a:p>
        </p:txBody>
      </p:sp>
      <p:sp>
        <p:nvSpPr>
          <p:cNvPr id="8" name="TextBox 7"/>
          <p:cNvSpPr txBox="1"/>
          <p:nvPr/>
        </p:nvSpPr>
        <p:spPr>
          <a:xfrm>
            <a:off x="1198021" y="1043469"/>
            <a:ext cx="2438062" cy="276999"/>
          </a:xfrm>
          <a:prstGeom prst="rect">
            <a:avLst/>
          </a:prstGeom>
          <a:noFill/>
        </p:spPr>
        <p:txBody>
          <a:bodyPr wrap="square" rtlCol="0">
            <a:spAutoFit/>
          </a:bodyPr>
          <a:lstStyle/>
          <a:p>
            <a:r>
              <a:rPr lang="en-US" sz="1200" dirty="0" smtClean="0"/>
              <a:t>2012 FIRM (floodway only mapped)</a:t>
            </a:r>
            <a:endParaRPr lang="en-US" sz="1200" dirty="0"/>
          </a:p>
        </p:txBody>
      </p:sp>
      <p:sp>
        <p:nvSpPr>
          <p:cNvPr id="9" name="TextBox 8"/>
          <p:cNvSpPr txBox="1"/>
          <p:nvPr/>
        </p:nvSpPr>
        <p:spPr>
          <a:xfrm>
            <a:off x="860610" y="1074749"/>
            <a:ext cx="337411" cy="202446"/>
          </a:xfrm>
          <a:prstGeom prst="rect">
            <a:avLst/>
          </a:prstGeom>
          <a:solidFill>
            <a:srgbClr val="FB836B"/>
          </a:solidFill>
          <a:ln>
            <a:solidFill>
              <a:srgbClr val="FF0000"/>
            </a:solidFill>
          </a:ln>
        </p:spPr>
        <p:txBody>
          <a:bodyPr wrap="square" rtlCol="0">
            <a:spAutoFit/>
          </a:bodyPr>
          <a:lstStyle/>
          <a:p>
            <a:endParaRPr lang="en-US" dirty="0"/>
          </a:p>
        </p:txBody>
      </p:sp>
      <p:sp>
        <p:nvSpPr>
          <p:cNvPr id="7" name="TextBox 6"/>
          <p:cNvSpPr txBox="1"/>
          <p:nvPr/>
        </p:nvSpPr>
        <p:spPr>
          <a:xfrm>
            <a:off x="860610" y="1914861"/>
            <a:ext cx="2431230" cy="584775"/>
          </a:xfrm>
          <a:prstGeom prst="rect">
            <a:avLst/>
          </a:prstGeom>
          <a:solidFill>
            <a:schemeClr val="bg1"/>
          </a:solidFill>
        </p:spPr>
        <p:txBody>
          <a:bodyPr wrap="square" rtlCol="0">
            <a:spAutoFit/>
          </a:bodyPr>
          <a:lstStyle/>
          <a:p>
            <a:pPr algn="ctr"/>
            <a:r>
              <a:rPr lang="en-US" sz="1600" dirty="0" smtClean="0">
                <a:solidFill>
                  <a:srgbClr val="FF0000"/>
                </a:solidFill>
              </a:rPr>
              <a:t>High Risk Flood Zones for</a:t>
            </a:r>
            <a:br>
              <a:rPr lang="en-US" sz="1600" dirty="0" smtClean="0">
                <a:solidFill>
                  <a:srgbClr val="FF0000"/>
                </a:solidFill>
              </a:rPr>
            </a:br>
            <a:r>
              <a:rPr lang="en-US" sz="1600" dirty="0" smtClean="0">
                <a:solidFill>
                  <a:srgbClr val="FF0000"/>
                </a:solidFill>
              </a:rPr>
              <a:t> 1%-chance (100-yr) flood</a:t>
            </a:r>
            <a:endParaRPr lang="en-US" sz="1600" dirty="0">
              <a:solidFill>
                <a:srgbClr val="FF0000"/>
              </a:solidFill>
            </a:endParaRPr>
          </a:p>
        </p:txBody>
      </p:sp>
      <p:sp>
        <p:nvSpPr>
          <p:cNvPr id="10" name="TextBox 9"/>
          <p:cNvSpPr txBox="1"/>
          <p:nvPr/>
        </p:nvSpPr>
        <p:spPr>
          <a:xfrm>
            <a:off x="6733408" y="914400"/>
            <a:ext cx="1441524" cy="2462213"/>
          </a:xfrm>
          <a:prstGeom prst="rect">
            <a:avLst/>
          </a:prstGeom>
          <a:noFill/>
        </p:spPr>
        <p:txBody>
          <a:bodyPr wrap="square" rtlCol="0">
            <a:spAutoFit/>
          </a:bodyPr>
          <a:lstStyle/>
          <a:p>
            <a:r>
              <a:rPr lang="en-US" sz="1400" dirty="0" smtClean="0"/>
              <a:t>The </a:t>
            </a:r>
            <a:r>
              <a:rPr lang="en-US" sz="1400" b="1" dirty="0" smtClean="0"/>
              <a:t>Special Flood Hazard Area (SFHA) </a:t>
            </a:r>
            <a:r>
              <a:rPr lang="en-US" sz="1400" dirty="0" smtClean="0"/>
              <a:t>is the land in the floodplain subject to a one percent (100-year) or greater chance  of flooding in any given year</a:t>
            </a:r>
            <a:endParaRPr lang="en-US" sz="1400" dirty="0"/>
          </a:p>
        </p:txBody>
      </p:sp>
      <p:sp>
        <p:nvSpPr>
          <p:cNvPr id="13" name="TextBox 12"/>
          <p:cNvSpPr txBox="1"/>
          <p:nvPr/>
        </p:nvSpPr>
        <p:spPr>
          <a:xfrm>
            <a:off x="860610" y="2596505"/>
            <a:ext cx="2040852" cy="954107"/>
          </a:xfrm>
          <a:prstGeom prst="rect">
            <a:avLst/>
          </a:prstGeom>
          <a:solidFill>
            <a:schemeClr val="accent2">
              <a:lumMod val="20000"/>
              <a:lumOff val="80000"/>
            </a:schemeClr>
          </a:solidFill>
        </p:spPr>
        <p:txBody>
          <a:bodyPr wrap="square" rtlCol="0">
            <a:spAutoFit/>
          </a:bodyPr>
          <a:lstStyle/>
          <a:p>
            <a:r>
              <a:rPr lang="en-US" sz="1400" dirty="0" smtClean="0"/>
              <a:t>2022 Flood Map: Total acreage of high-risk flood zones increased significantly by </a:t>
            </a:r>
            <a:r>
              <a:rPr lang="en-US" sz="1400" b="1" dirty="0" smtClean="0">
                <a:solidFill>
                  <a:schemeClr val="accent1">
                    <a:lumMod val="50000"/>
                  </a:schemeClr>
                </a:solidFill>
              </a:rPr>
              <a:t>143 acres</a:t>
            </a:r>
            <a:endParaRPr lang="en-US" sz="1400" b="1" dirty="0">
              <a:solidFill>
                <a:schemeClr val="accent1">
                  <a:lumMod val="50000"/>
                </a:schemeClr>
              </a:solidFill>
            </a:endParaRPr>
          </a:p>
        </p:txBody>
      </p:sp>
    </p:spTree>
    <p:extLst>
      <p:ext uri="{BB962C8B-B14F-4D97-AF65-F5344CB8AC3E}">
        <p14:creationId xmlns:p14="http://schemas.microsoft.com/office/powerpoint/2010/main" val="4175202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a:t>
            </a:r>
            <a:r>
              <a:rPr lang="en-US" dirty="0" smtClean="0">
                <a:solidFill>
                  <a:schemeClr val="bg1"/>
                </a:solidFill>
                <a:latin typeface="Arial" panose="020B0604020202020204" pitchFamily="34" charset="0"/>
                <a:cs typeface="Arial" panose="020B0604020202020204" pitchFamily="34" charset="0"/>
              </a:rPr>
              <a:t>2012 FIRM (Map Issues) </a:t>
            </a:r>
            <a:endParaRPr lang="en-US"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28107" y="2253435"/>
            <a:ext cx="8487785" cy="1908215"/>
          </a:xfrm>
          <a:prstGeom prst="rect">
            <a:avLst/>
          </a:prstGeom>
          <a:solidFill>
            <a:schemeClr val="accent2">
              <a:lumMod val="20000"/>
              <a:lumOff val="80000"/>
            </a:schemeClr>
          </a:solidFill>
        </p:spPr>
        <p:txBody>
          <a:bodyPr wrap="square">
            <a:spAutoFit/>
          </a:bodyPr>
          <a:lstStyle/>
          <a:p>
            <a:r>
              <a:rPr lang="en-US" dirty="0" smtClean="0"/>
              <a:t>2012 Flood Zone Map Error:  “2012 </a:t>
            </a:r>
            <a:r>
              <a:rPr lang="en-US" dirty="0"/>
              <a:t>FEMA map goof not caught during evaluation period when maps went digital and the </a:t>
            </a:r>
            <a:r>
              <a:rPr lang="en-US" dirty="0" smtClean="0"/>
              <a:t>Town [Rainelle] </a:t>
            </a:r>
            <a:r>
              <a:rPr lang="en-US" dirty="0"/>
              <a:t>wished to leave the wrong maps AS-IS </a:t>
            </a:r>
            <a:r>
              <a:rPr lang="en-US" dirty="0" smtClean="0"/>
              <a:t>versus </a:t>
            </a:r>
            <a:r>
              <a:rPr lang="en-US" dirty="0"/>
              <a:t>prove FEMA wrong</a:t>
            </a:r>
            <a:r>
              <a:rPr lang="en-US" dirty="0" smtClean="0"/>
              <a:t>.  They </a:t>
            </a:r>
            <a:r>
              <a:rPr lang="en-US" dirty="0"/>
              <a:t>said it would save people money not having to buy flood insurance. We argued</a:t>
            </a:r>
            <a:r>
              <a:rPr lang="en-US" dirty="0" smtClean="0"/>
              <a:t>...requested </a:t>
            </a:r>
            <a:r>
              <a:rPr lang="en-US" dirty="0"/>
              <a:t>Town Hall meetings, etc</a:t>
            </a:r>
            <a:r>
              <a:rPr lang="en-US" dirty="0" smtClean="0"/>
              <a:t>.  [Previous] Mayor refused. Everyone </a:t>
            </a:r>
            <a:r>
              <a:rPr lang="en-US" dirty="0"/>
              <a:t>in Rainelle knew that they were in the </a:t>
            </a:r>
            <a:r>
              <a:rPr lang="en-US" dirty="0" smtClean="0"/>
              <a:t>floodplain.  </a:t>
            </a:r>
            <a:endParaRPr lang="en-US" dirty="0"/>
          </a:p>
          <a:p>
            <a:r>
              <a:rPr lang="en-US" sz="1400" dirty="0" smtClean="0"/>
              <a:t>Source:  Paula </a:t>
            </a:r>
            <a:r>
              <a:rPr lang="en-US" sz="1400" dirty="0"/>
              <a:t>Brown, Deputy Director of Homeland Security &amp; Emergency Management </a:t>
            </a:r>
            <a:r>
              <a:rPr lang="en-US" sz="1400" dirty="0" smtClean="0"/>
              <a:t>Agency, Greenbrier County, personal communications 10/2022.</a:t>
            </a:r>
            <a:endParaRPr lang="en-US" dirty="0"/>
          </a:p>
        </p:txBody>
      </p:sp>
      <p:sp>
        <p:nvSpPr>
          <p:cNvPr id="11" name="TextBox 10"/>
          <p:cNvSpPr txBox="1"/>
          <p:nvPr/>
        </p:nvSpPr>
        <p:spPr>
          <a:xfrm>
            <a:off x="3393832" y="1477108"/>
            <a:ext cx="2127738" cy="369332"/>
          </a:xfrm>
          <a:prstGeom prst="rect">
            <a:avLst/>
          </a:prstGeom>
          <a:noFill/>
        </p:spPr>
        <p:txBody>
          <a:bodyPr wrap="square" rtlCol="0">
            <a:spAutoFit/>
          </a:bodyPr>
          <a:lstStyle/>
          <a:p>
            <a:r>
              <a:rPr lang="en-US" dirty="0" smtClean="0"/>
              <a:t>County Comments</a:t>
            </a:r>
            <a:endParaRPr lang="en-US" dirty="0"/>
          </a:p>
        </p:txBody>
      </p:sp>
    </p:spTree>
    <p:extLst>
      <p:ext uri="{BB962C8B-B14F-4D97-AF65-F5344CB8AC3E}">
        <p14:creationId xmlns:p14="http://schemas.microsoft.com/office/powerpoint/2010/main" val="38287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2012 FIRM (Map Issues) </a:t>
            </a:r>
          </a:p>
        </p:txBody>
      </p:sp>
      <p:sp>
        <p:nvSpPr>
          <p:cNvPr id="13" name="Rectangle 12"/>
          <p:cNvSpPr/>
          <p:nvPr/>
        </p:nvSpPr>
        <p:spPr>
          <a:xfrm>
            <a:off x="378274" y="1441994"/>
            <a:ext cx="8593703" cy="4801314"/>
          </a:xfrm>
          <a:prstGeom prst="rect">
            <a:avLst/>
          </a:prstGeom>
          <a:solidFill>
            <a:schemeClr val="accent4">
              <a:lumMod val="20000"/>
              <a:lumOff val="80000"/>
            </a:schemeClr>
          </a:solidFill>
        </p:spPr>
        <p:txBody>
          <a:bodyPr wrap="square">
            <a:spAutoFit/>
          </a:bodyPr>
          <a:lstStyle/>
          <a:p>
            <a:r>
              <a:rPr lang="en-US" sz="1400" dirty="0" smtClean="0"/>
              <a:t>PRE-FLOOD:  FEMA and the </a:t>
            </a:r>
            <a:r>
              <a:rPr lang="en-US" sz="1400" dirty="0"/>
              <a:t>State agreed </a:t>
            </a:r>
            <a:r>
              <a:rPr lang="en-US" sz="1400" dirty="0" smtClean="0"/>
              <a:t>that the new </a:t>
            </a:r>
            <a:r>
              <a:rPr lang="en-US" sz="1400" dirty="0"/>
              <a:t>2012 flood maps were wrong and underestimated flood risk but </a:t>
            </a:r>
            <a:r>
              <a:rPr lang="en-US" sz="1400" dirty="0" smtClean="0"/>
              <a:t>it was past the </a:t>
            </a:r>
            <a:r>
              <a:rPr lang="en-US" sz="1400" dirty="0"/>
              <a:t>appeal period</a:t>
            </a:r>
            <a:r>
              <a:rPr lang="en-US" sz="1400" dirty="0" smtClean="0"/>
              <a:t>.  The focus of the 2012 maps was to create a digital maps using the redelineation methodology. Rainelle had the </a:t>
            </a:r>
            <a:r>
              <a:rPr lang="en-US" sz="1400" dirty="0"/>
              <a:t>option to keep </a:t>
            </a:r>
            <a:r>
              <a:rPr lang="en-US" sz="1400" dirty="0" smtClean="0"/>
              <a:t>the old </a:t>
            </a:r>
            <a:r>
              <a:rPr lang="en-US" sz="1400" dirty="0"/>
              <a:t>maps as well to regulate to 1987 </a:t>
            </a:r>
            <a:r>
              <a:rPr lang="en-US" sz="1400" dirty="0" smtClean="0"/>
              <a:t>maps but did not. </a:t>
            </a:r>
            <a:r>
              <a:rPr lang="en-US" sz="1400" dirty="0"/>
              <a:t>Mayor Andrea Pendleton and State NFIP Coordinator had meetings with </a:t>
            </a:r>
            <a:r>
              <a:rPr lang="en-US" sz="1400" dirty="0" smtClean="0"/>
              <a:t>the town </a:t>
            </a:r>
            <a:r>
              <a:rPr lang="en-US" sz="1400" dirty="0"/>
              <a:t>authorities and citizens.  </a:t>
            </a:r>
            <a:r>
              <a:rPr lang="en-US" sz="1400" dirty="0" smtClean="0"/>
              <a:t>FEMA representatives attended the map meetings </a:t>
            </a:r>
            <a:r>
              <a:rPr lang="en-US" sz="1400" dirty="0"/>
              <a:t>as </a:t>
            </a:r>
            <a:r>
              <a:rPr lang="en-US" sz="1400" dirty="0" smtClean="0"/>
              <a:t>well about the issues, but the 2012 FEMA flood maps were released anyway.  Apparently there </a:t>
            </a:r>
            <a:r>
              <a:rPr lang="en-US" sz="1400" dirty="0"/>
              <a:t>was not enough money to fund a restudy</a:t>
            </a:r>
            <a:r>
              <a:rPr lang="en-US" sz="1400" dirty="0" smtClean="0"/>
              <a:t>.  During the meetings citizens were encouraged to </a:t>
            </a:r>
            <a:r>
              <a:rPr lang="en-US" sz="1400" dirty="0"/>
              <a:t>buy Preferred Risk Insurance policies at a discounted rate </a:t>
            </a:r>
            <a:r>
              <a:rPr lang="en-US" sz="1400" dirty="0" smtClean="0"/>
              <a:t>since the floodplain </a:t>
            </a:r>
            <a:r>
              <a:rPr lang="en-US" sz="1400" dirty="0" smtClean="0"/>
              <a:t>had </a:t>
            </a:r>
            <a:r>
              <a:rPr lang="en-US" sz="1400" dirty="0" smtClean="0"/>
              <a:t>narrowed significantly and </a:t>
            </a:r>
            <a:r>
              <a:rPr lang="en-US" sz="1400" dirty="0"/>
              <a:t>most of the town </a:t>
            </a:r>
            <a:r>
              <a:rPr lang="en-US" sz="1400" dirty="0" smtClean="0"/>
              <a:t>was no </a:t>
            </a:r>
            <a:r>
              <a:rPr lang="en-US" sz="1400" dirty="0"/>
              <a:t>longer in the </a:t>
            </a:r>
            <a:r>
              <a:rPr lang="en-US" sz="1400" dirty="0" smtClean="0"/>
              <a:t>Special Flood Hazard Area (SFHA). </a:t>
            </a:r>
          </a:p>
          <a:p>
            <a:endParaRPr lang="en-US" sz="1400" dirty="0" smtClean="0"/>
          </a:p>
          <a:p>
            <a:r>
              <a:rPr lang="en-US" sz="1400" dirty="0" smtClean="0"/>
              <a:t>POST-FLOOD:  After </a:t>
            </a:r>
            <a:r>
              <a:rPr lang="en-US" sz="1400" dirty="0"/>
              <a:t>the 2017 flood, the 1987 maps were adopted for regulatory purposes.  The State also requested that a mapping contractor create Advisory Flood Heights for damage </a:t>
            </a:r>
            <a:r>
              <a:rPr lang="en-US" sz="1400" dirty="0" smtClean="0"/>
              <a:t>assessments.   </a:t>
            </a:r>
            <a:r>
              <a:rPr lang="en-US" sz="1400" dirty="0"/>
              <a:t>At the time, the Town Clerk, who died recently of COVID,  assisted with updating the ordinance. The Mayor was in a lose-lose position.  If the Mayor adopted the old floodplain maps that were more restricted then the community would be upset</a:t>
            </a:r>
            <a:r>
              <a:rPr lang="en-US" sz="1400" dirty="0" smtClean="0"/>
              <a:t>.   </a:t>
            </a:r>
            <a:endParaRPr lang="en-US" sz="1400" dirty="0"/>
          </a:p>
          <a:p>
            <a:endParaRPr lang="en-US" sz="1400" dirty="0"/>
          </a:p>
          <a:p>
            <a:r>
              <a:rPr lang="en-US" sz="1400" dirty="0" smtClean="0"/>
              <a:t>CONSEQUENCES  </a:t>
            </a:r>
            <a:r>
              <a:rPr lang="en-US" sz="1400" dirty="0"/>
              <a:t>Everybody stopped buying flood </a:t>
            </a:r>
            <a:r>
              <a:rPr lang="en-US" sz="1400" dirty="0" smtClean="0"/>
              <a:t>insurance since mandatory flood insurance for properties located in the Special Flood Hazard Area (SFHA) was not longer required.  In hindsight, the Mayor should have more closely reviewed the flood maps during the preliminary state to ensure the high-risk flood areas were fully mapped and complete.  Another detrimental consequence regarding the 2012 maps not completely mapping the full flood risk was that the damage assessments by FEMA for the 2016 flood were not conducted for most of the flooded buildings in Rainelle because the 2012 flood maps had removed these structures from the high-risk floodplain.</a:t>
            </a:r>
          </a:p>
          <a:p>
            <a:endParaRPr lang="en-US" sz="1400" dirty="0" smtClean="0"/>
          </a:p>
          <a:p>
            <a:r>
              <a:rPr lang="en-US" sz="1200" dirty="0" smtClean="0"/>
              <a:t>Kevin Sneed, former State NFIP Coordinator, personal communications 10/2022.</a:t>
            </a:r>
            <a:endParaRPr lang="en-US" sz="1200" dirty="0"/>
          </a:p>
        </p:txBody>
      </p:sp>
      <p:sp>
        <p:nvSpPr>
          <p:cNvPr id="6" name="TextBox 5"/>
          <p:cNvSpPr txBox="1"/>
          <p:nvPr/>
        </p:nvSpPr>
        <p:spPr>
          <a:xfrm>
            <a:off x="3341902" y="914400"/>
            <a:ext cx="2666449" cy="369332"/>
          </a:xfrm>
          <a:prstGeom prst="rect">
            <a:avLst/>
          </a:prstGeom>
          <a:noFill/>
        </p:spPr>
        <p:txBody>
          <a:bodyPr wrap="square" rtlCol="0">
            <a:spAutoFit/>
          </a:bodyPr>
          <a:lstStyle/>
          <a:p>
            <a:r>
              <a:rPr lang="en-US" dirty="0" smtClean="0"/>
              <a:t>State NFIP Comments</a:t>
            </a:r>
            <a:endParaRPr lang="en-US" dirty="0"/>
          </a:p>
        </p:txBody>
      </p:sp>
    </p:spTree>
    <p:extLst>
      <p:ext uri="{BB962C8B-B14F-4D97-AF65-F5344CB8AC3E}">
        <p14:creationId xmlns:p14="http://schemas.microsoft.com/office/powerpoint/2010/main" val="2365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Rainelle 2012 FIRM (Map Issues) </a:t>
            </a:r>
          </a:p>
        </p:txBody>
      </p:sp>
      <p:sp>
        <p:nvSpPr>
          <p:cNvPr id="13" name="Rectangle 12"/>
          <p:cNvSpPr/>
          <p:nvPr/>
        </p:nvSpPr>
        <p:spPr>
          <a:xfrm>
            <a:off x="378274" y="1441994"/>
            <a:ext cx="8593703" cy="4862870"/>
          </a:xfrm>
          <a:prstGeom prst="rect">
            <a:avLst/>
          </a:prstGeom>
          <a:solidFill>
            <a:schemeClr val="accent6">
              <a:lumMod val="20000"/>
              <a:lumOff val="80000"/>
            </a:schemeClr>
          </a:solidFill>
        </p:spPr>
        <p:txBody>
          <a:bodyPr wrap="square">
            <a:spAutoFit/>
          </a:bodyPr>
          <a:lstStyle/>
          <a:p>
            <a:r>
              <a:rPr lang="en-US" sz="1400" dirty="0"/>
              <a:t>It's not that the fringe is not shown exactly.  It's coincident with the floodway.  Please reach out to </a:t>
            </a:r>
            <a:r>
              <a:rPr lang="en-US" sz="1400" dirty="0" smtClean="0"/>
              <a:t>Bob [Pierson] </a:t>
            </a:r>
            <a:r>
              <a:rPr lang="en-US" sz="1400" dirty="0"/>
              <a:t>for anything official, but this is an </a:t>
            </a:r>
            <a:r>
              <a:rPr lang="en-US" sz="1400" b="1" dirty="0"/>
              <a:t>example of the worst-case scenario for redelineation</a:t>
            </a:r>
            <a:r>
              <a:rPr lang="en-US" sz="1400" dirty="0"/>
              <a:t>.  Redelineation is the practice of mapping older BFEs on new topography.  WVU has done this on an advisory basis for many areas throughout the state, so I'm sure you are familiar with it.  In broad strokes, it can be really useful.  The larger the system, the more reliable the practice is (provided no major changes in the watershed).  However, it has fallen out of favor within the program for its weaknesses.  In a previous era, while the program digitized FIRMs and focused on modernization/digitization of FIRMs ahead of restudying flooding sources from scratch, redelineation was a popular tool.  In cases where the redelineated floodplain was more narrow than the effective regulatory floodway, the floodway was maintained.  Rainelle was a case where the redelineated floodplain pinched way in and so what you see on this map is really the previous floodway carried forward.  </a:t>
            </a:r>
            <a:r>
              <a:rPr lang="en-US" sz="1400" b="1" dirty="0"/>
              <a:t>It was flagged at the time and coordinated, but it was the best information available, so it ultimately moved forward. </a:t>
            </a:r>
            <a:r>
              <a:rPr lang="en-US" sz="1400" dirty="0"/>
              <a:t> Unfortunately, when the floodplain narrowed, the mandatory purchase requirement was removed, and many residents dropped their insurance.  The floods of 2016 devastated Rainelle and the Town was underinsured.  </a:t>
            </a:r>
          </a:p>
          <a:p>
            <a:r>
              <a:rPr lang="en-US" sz="1400" dirty="0"/>
              <a:t> </a:t>
            </a:r>
          </a:p>
          <a:p>
            <a:r>
              <a:rPr lang="en-US" sz="1400" dirty="0"/>
              <a:t>So, redelineation can be very useful and served an important purpose in the program for a long time.  </a:t>
            </a:r>
            <a:r>
              <a:rPr lang="en-US" sz="1400" b="1" dirty="0"/>
              <a:t>This instance and similar ones proved to be major setbacks</a:t>
            </a:r>
            <a:r>
              <a:rPr lang="en-US" sz="1400" dirty="0"/>
              <a:t> and I know Region 3 hasn't ordered redelineation for years.  </a:t>
            </a:r>
          </a:p>
          <a:p>
            <a:endParaRPr lang="en-US" sz="1400" dirty="0" smtClean="0"/>
          </a:p>
          <a:p>
            <a:r>
              <a:rPr lang="en-US" sz="1200" dirty="0"/>
              <a:t>Matt Breen, PE, CFM</a:t>
            </a:r>
          </a:p>
          <a:p>
            <a:r>
              <a:rPr lang="en-US" sz="1200" dirty="0"/>
              <a:t>Water Resources Service Line Manager</a:t>
            </a:r>
          </a:p>
          <a:p>
            <a:r>
              <a:rPr lang="en-US" sz="1200" dirty="0"/>
              <a:t>Mobile: (703) 725-7923</a:t>
            </a:r>
          </a:p>
          <a:p>
            <a:r>
              <a:rPr lang="en-US" sz="1200" dirty="0"/>
              <a:t>matt.breen@woodplc.com</a:t>
            </a:r>
          </a:p>
          <a:p>
            <a:endParaRPr lang="en-US" sz="1200" dirty="0" smtClean="0"/>
          </a:p>
          <a:p>
            <a:r>
              <a:rPr lang="en-US" sz="1200" dirty="0" smtClean="0"/>
              <a:t>Personal communications 10/2022</a:t>
            </a:r>
            <a:endParaRPr lang="en-US" sz="1200" dirty="0"/>
          </a:p>
        </p:txBody>
      </p:sp>
      <p:sp>
        <p:nvSpPr>
          <p:cNvPr id="6" name="TextBox 5"/>
          <p:cNvSpPr txBox="1"/>
          <p:nvPr/>
        </p:nvSpPr>
        <p:spPr>
          <a:xfrm>
            <a:off x="3024554" y="993531"/>
            <a:ext cx="3376246" cy="369332"/>
          </a:xfrm>
          <a:prstGeom prst="rect">
            <a:avLst/>
          </a:prstGeom>
          <a:noFill/>
        </p:spPr>
        <p:txBody>
          <a:bodyPr wrap="square" rtlCol="0">
            <a:spAutoFit/>
          </a:bodyPr>
          <a:lstStyle/>
          <a:p>
            <a:r>
              <a:rPr lang="en-US" dirty="0" smtClean="0"/>
              <a:t>Mapping Contractor Comments</a:t>
            </a:r>
            <a:endParaRPr lang="en-US" dirty="0"/>
          </a:p>
        </p:txBody>
      </p:sp>
    </p:spTree>
    <p:extLst>
      <p:ext uri="{BB962C8B-B14F-4D97-AF65-F5344CB8AC3E}">
        <p14:creationId xmlns:p14="http://schemas.microsoft.com/office/powerpoint/2010/main" val="2483294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latin typeface="Arial" panose="020B0604020202020204" pitchFamily="34" charset="0"/>
                <a:cs typeface="Arial" panose="020B0604020202020204" pitchFamily="34" charset="0"/>
              </a:rPr>
              <a:t>2016 Flood Claims Outside SFHA</a:t>
            </a:r>
            <a:endParaRPr lang="en-US"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311972" y="1055694"/>
            <a:ext cx="4432151" cy="5447645"/>
          </a:xfrm>
          <a:prstGeom prst="rect">
            <a:avLst/>
          </a:prstGeom>
        </p:spPr>
        <p:txBody>
          <a:bodyPr wrap="square">
            <a:spAutoFit/>
          </a:bodyPr>
          <a:lstStyle/>
          <a:p>
            <a:r>
              <a:rPr lang="en-US" dirty="0"/>
              <a:t>Homeowners also need to know that there’s really no such thing as a flood-free zone. In fact, FEMA makes a regular point of noting that 25 percent of flood claims come from areas outside the Special Flood Hazard Area with low-to-moderate risk.</a:t>
            </a:r>
          </a:p>
          <a:p>
            <a:r>
              <a:rPr lang="en-US" sz="1200" dirty="0" smtClean="0"/>
              <a:t>Source</a:t>
            </a:r>
            <a:r>
              <a:rPr lang="en-US" sz="1200" dirty="0"/>
              <a:t>: </a:t>
            </a:r>
            <a:r>
              <a:rPr lang="en-US" sz="1200" dirty="0">
                <a:hlinkClick r:id="rId3"/>
              </a:rPr>
              <a:t>https://www.kin.com/blog/fema-flood-maps/</a:t>
            </a:r>
            <a:endParaRPr lang="en-US" sz="1200" dirty="0"/>
          </a:p>
          <a:p>
            <a:endParaRPr lang="en-US" dirty="0"/>
          </a:p>
          <a:p>
            <a:r>
              <a:rPr lang="en-US" dirty="0"/>
              <a:t>2016 Flood Insurance Claims.  Of the nearly 1,000 flood insurance claims in the declared counties, 77% were in the 1% annual-chance floodplain and approximately 23% of the insurance claims were </a:t>
            </a:r>
            <a:r>
              <a:rPr lang="en-US" dirty="0" smtClean="0"/>
              <a:t>outside</a:t>
            </a:r>
            <a:r>
              <a:rPr lang="en-US" i="1" dirty="0" smtClean="0"/>
              <a:t>.  On </a:t>
            </a:r>
            <a:r>
              <a:rPr lang="en-US" i="1" dirty="0"/>
              <a:t>average, in floods across the country, about 25% of claims are outside the Special Flood Hazard Area, so this is consistent with the national trend.</a:t>
            </a:r>
          </a:p>
          <a:p>
            <a:r>
              <a:rPr lang="en-US" sz="1200" dirty="0" smtClean="0"/>
              <a:t>Source</a:t>
            </a:r>
            <a:r>
              <a:rPr lang="en-US" sz="1200" dirty="0"/>
              <a:t>: </a:t>
            </a:r>
            <a:r>
              <a:rPr lang="en-US" sz="1200" dirty="0" smtClean="0"/>
              <a:t>  </a:t>
            </a:r>
            <a:r>
              <a:rPr lang="en-US" sz="1200" dirty="0" smtClean="0">
                <a:hlinkClick r:id="rId4"/>
              </a:rPr>
              <a:t>https</a:t>
            </a:r>
            <a:r>
              <a:rPr lang="en-US" sz="1200" dirty="0">
                <a:hlinkClick r:id="rId4"/>
              </a:rPr>
              <a:t>://</a:t>
            </a:r>
            <a:r>
              <a:rPr lang="en-US" sz="1200" dirty="0" smtClean="0">
                <a:hlinkClick r:id="rId4"/>
              </a:rPr>
              <a:t>www.fema.gov/sites/default/files/documents/Region_III_WV_FloodReport.pdf#page=9</a:t>
            </a:r>
            <a:endParaRPr lang="en-US" sz="1200" dirty="0"/>
          </a:p>
        </p:txBody>
      </p:sp>
      <p:pic>
        <p:nvPicPr>
          <p:cNvPr id="11" name="Picture 10"/>
          <p:cNvPicPr>
            <a:picLocks noChangeAspect="1"/>
          </p:cNvPicPr>
          <p:nvPr/>
        </p:nvPicPr>
        <p:blipFill>
          <a:blip r:embed="rId5"/>
          <a:stretch>
            <a:fillRect/>
          </a:stretch>
        </p:blipFill>
        <p:spPr>
          <a:xfrm>
            <a:off x="4848867" y="1055694"/>
            <a:ext cx="4125841" cy="4066391"/>
          </a:xfrm>
          <a:prstGeom prst="rect">
            <a:avLst/>
          </a:prstGeom>
        </p:spPr>
      </p:pic>
      <p:sp>
        <p:nvSpPr>
          <p:cNvPr id="12" name="TextBox 11"/>
          <p:cNvSpPr txBox="1"/>
          <p:nvPr/>
        </p:nvSpPr>
        <p:spPr>
          <a:xfrm>
            <a:off x="4848867" y="5378824"/>
            <a:ext cx="4015434" cy="923330"/>
          </a:xfrm>
          <a:prstGeom prst="rect">
            <a:avLst/>
          </a:prstGeom>
          <a:solidFill>
            <a:schemeClr val="accent2">
              <a:lumMod val="20000"/>
              <a:lumOff val="80000"/>
            </a:schemeClr>
          </a:solidFill>
        </p:spPr>
        <p:txBody>
          <a:bodyPr wrap="square" rtlCol="0">
            <a:spAutoFit/>
          </a:bodyPr>
          <a:lstStyle/>
          <a:p>
            <a:r>
              <a:rPr lang="en-US" dirty="0" smtClean="0"/>
              <a:t>23% of the 2016 Flood Insurance Claims were outside the SFHA or 1% annual chance (100-year) floodplain</a:t>
            </a:r>
            <a:endParaRPr lang="en-US" dirty="0"/>
          </a:p>
        </p:txBody>
      </p:sp>
    </p:spTree>
    <p:extLst>
      <p:ext uri="{BB962C8B-B14F-4D97-AF65-F5344CB8AC3E}">
        <p14:creationId xmlns:p14="http://schemas.microsoft.com/office/powerpoint/2010/main" val="13760130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22932</TotalTime>
  <Words>1647</Words>
  <Application>Microsoft Office PowerPoint</Application>
  <PresentationFormat>On-screen Show (4:3)</PresentationFormat>
  <Paragraphs>100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Kurt Donaldson</cp:lastModifiedBy>
  <cp:revision>73</cp:revision>
  <cp:lastPrinted>2022-09-30T16:00:06Z</cp:lastPrinted>
  <dcterms:created xsi:type="dcterms:W3CDTF">2022-09-23T18:12:40Z</dcterms:created>
  <dcterms:modified xsi:type="dcterms:W3CDTF">2022-11-15T23:32:55Z</dcterms:modified>
</cp:coreProperties>
</file>