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9" r:id="rId2"/>
    <p:sldId id="290" r:id="rId3"/>
    <p:sldId id="291" r:id="rId4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rt Donaldson" initials="KD" lastIdx="2" clrIdx="0">
    <p:extLst>
      <p:ext uri="{19B8F6BF-5375-455C-9EA6-DF929625EA0E}">
        <p15:presenceInfo xmlns:p15="http://schemas.microsoft.com/office/powerpoint/2012/main" userId="S-1-5-21-515967899-1957994488-854245398-347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6182" autoAdjust="0"/>
  </p:normalViewPr>
  <p:slideViewPr>
    <p:cSldViewPr snapToGrid="0">
      <p:cViewPr>
        <p:scale>
          <a:sx n="110" d="100"/>
          <a:sy n="110" d="100"/>
        </p:scale>
        <p:origin x="14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465D6A1-C5D9-417A-B132-9BF29484432B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843815B-4713-4849-B552-D8796B9B5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8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815B-4713-4849-B552-D8796B9B5D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7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815B-4713-4849-B552-D8796B9B5D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0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5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6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2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5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7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9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4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7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6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7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B7925-BD64-417E-8ADC-C9FD3AC6B4D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3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pwv.gov/flood/map/?wkid=102100&amp;x=-8939044&amp;y=4550992&amp;l=12&amp;v=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pwv.gov/flood/map/?wkid=102100&amp;x=-8990650&amp;y=4575619&amp;l=13&amp;v=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ata.wvgis.wvu.edu/pub/Clearinghouse/hazards/BldgPhotos/13-17-0008-0139-0000_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2" y="2134738"/>
            <a:ext cx="86868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WSS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Unmitigated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050" y="1048019"/>
            <a:ext cx="846359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First Floor Height (FFH)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BELOW FEMA 1-percent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chance (100-yr) flood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003520" y="3854914"/>
            <a:ext cx="1494305" cy="140039"/>
          </a:xfrm>
          <a:prstGeom prst="wedgeRectCallout">
            <a:avLst>
              <a:gd name="adj1" fmla="val 182744"/>
              <a:gd name="adj2" fmla="val 17448"/>
            </a:avLst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 Narrow" panose="020B0606020202030204" pitchFamily="34" charset="0"/>
              </a:rPr>
              <a:t>6.0’   </a:t>
            </a:r>
            <a:r>
              <a:rPr lang="en-US" sz="800" dirty="0">
                <a:latin typeface="Arial Narrow" panose="020B0606020202030204" pitchFamily="34" charset="0"/>
              </a:rPr>
              <a:t>(FEMA 1</a:t>
            </a:r>
            <a:r>
              <a:rPr lang="en-US" sz="800" dirty="0" smtClean="0">
                <a:latin typeface="Arial Narrow" panose="020B0606020202030204" pitchFamily="34" charset="0"/>
              </a:rPr>
              <a:t>% / 100-Yr </a:t>
            </a:r>
            <a:r>
              <a:rPr lang="en-US" sz="800" dirty="0">
                <a:latin typeface="Arial Narrow" panose="020B0606020202030204" pitchFamily="34" charset="0"/>
              </a:rPr>
              <a:t>+ 2’ FBD)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824872" y="4048307"/>
            <a:ext cx="1465727" cy="161345"/>
          </a:xfrm>
          <a:prstGeom prst="wedgeRectCallout">
            <a:avLst>
              <a:gd name="adj1" fmla="val 93254"/>
              <a:gd name="adj2" fmla="val 38416"/>
            </a:avLst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 Narrow" panose="020B0606020202030204" pitchFamily="34" charset="0"/>
              </a:rPr>
              <a:t>4.5’  </a:t>
            </a:r>
            <a:r>
              <a:rPr lang="en-US" sz="800" dirty="0">
                <a:latin typeface="Arial Narrow" panose="020B0606020202030204" pitchFamily="34" charset="0"/>
              </a:rPr>
              <a:t>(FEMA 1</a:t>
            </a:r>
            <a:r>
              <a:rPr lang="en-US" sz="800" dirty="0" smtClean="0">
                <a:latin typeface="Arial Narrow" panose="020B0606020202030204" pitchFamily="34" charset="0"/>
              </a:rPr>
              <a:t>%+; Climate)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513066" y="4217749"/>
            <a:ext cx="1396700" cy="138582"/>
          </a:xfrm>
          <a:prstGeom prst="wedgeRectCallout">
            <a:avLst>
              <a:gd name="adj1" fmla="val -237418"/>
              <a:gd name="adj2" fmla="val -21433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4</a:t>
            </a:r>
            <a:r>
              <a:rPr lang="en-US" sz="800" dirty="0" smtClean="0">
                <a:latin typeface="Arial Narrow" panose="020B0606020202030204" pitchFamily="34" charset="0"/>
              </a:rPr>
              <a:t>.0’   </a:t>
            </a:r>
            <a:r>
              <a:rPr lang="en-US" sz="800" dirty="0">
                <a:latin typeface="Arial Narrow" panose="020B0606020202030204" pitchFamily="34" charset="0"/>
              </a:rPr>
              <a:t>(2016 High Water)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318204" y="4342789"/>
            <a:ext cx="1395483" cy="138582"/>
          </a:xfrm>
          <a:prstGeom prst="wedgeRectCallout">
            <a:avLst>
              <a:gd name="adj1" fmla="val -117298"/>
              <a:gd name="adj2" fmla="val -21646"/>
            </a:avLst>
          </a:prstGeom>
          <a:solidFill>
            <a:schemeClr val="accent1">
              <a:lumMod val="5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 Narrow" panose="020B0606020202030204" pitchFamily="34" charset="0"/>
              </a:rPr>
              <a:t>3.4’  </a:t>
            </a:r>
            <a:r>
              <a:rPr lang="en-US" sz="800" dirty="0">
                <a:latin typeface="Arial Narrow" panose="020B0606020202030204" pitchFamily="34" charset="0"/>
              </a:rPr>
              <a:t>(FSF 0.2% / 500-Yr)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534757" y="4016297"/>
            <a:ext cx="1396700" cy="138582"/>
          </a:xfrm>
          <a:prstGeom prst="wedgeRectCallout">
            <a:avLst>
              <a:gd name="adj1" fmla="val -265277"/>
              <a:gd name="adj2" fmla="val -23905"/>
            </a:avLst>
          </a:prstGeom>
          <a:solidFill>
            <a:schemeClr val="accent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 Narrow" panose="020B0606020202030204" pitchFamily="34" charset="0"/>
              </a:rPr>
              <a:t>5.3’  </a:t>
            </a:r>
            <a:r>
              <a:rPr lang="en-US" sz="800" dirty="0">
                <a:latin typeface="Arial Narrow" panose="020B0606020202030204" pitchFamily="34" charset="0"/>
              </a:rPr>
              <a:t>(FEMA 0.2% / 500-Yr 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132195"/>
              </p:ext>
            </p:extLst>
          </p:nvPr>
        </p:nvGraphicFramePr>
        <p:xfrm>
          <a:off x="273326" y="2237976"/>
          <a:ext cx="1465728" cy="1701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174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56555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5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HEIGHT (ft.)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BUILDING 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First </a:t>
                      </a:r>
                      <a:r>
                        <a:rPr lang="en-US" sz="800" u="none" strike="noStrike" dirty="0" smtClean="0">
                          <a:effectLst/>
                        </a:rPr>
                        <a:t>Floor </a:t>
                      </a:r>
                      <a:r>
                        <a:rPr lang="en-US" sz="800" u="none" strike="noStrike" dirty="0">
                          <a:effectLst/>
                        </a:rPr>
                        <a:t>Height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2.0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Freeboard (FBD)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FLOOD DEPTH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FSF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20% (5-Yr)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FSF 1% (100-Yr)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FSF 0.2% (500-Yr)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3.4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FEMA 1% (100-Yr)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98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2016 Flood HWM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80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</a:rPr>
                        <a:t>FEMA 1</a:t>
                      </a:r>
                      <a:r>
                        <a:rPr lang="en-US" sz="800" u="none" strike="noStrike" dirty="0" smtClean="0">
                          <a:effectLst/>
                        </a:rPr>
                        <a:t>%+ (Climate)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018308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FEMA </a:t>
                      </a:r>
                      <a:r>
                        <a:rPr lang="en-US" sz="800" u="none" strike="noStrike" baseline="0" dirty="0">
                          <a:effectLst/>
                        </a:rPr>
                        <a:t>0.2% (500-Yr)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5.3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53846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FEMA 100-Yr + FBD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6.0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88059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38131" y="5800256"/>
            <a:ext cx="41944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>
                <a:solidFill>
                  <a:schemeClr val="bg1"/>
                </a:solidFill>
              </a:rPr>
              <a:t>220 Central Avenue, </a:t>
            </a:r>
            <a:r>
              <a:rPr lang="en-US" sz="1350" b="1" dirty="0">
                <a:solidFill>
                  <a:schemeClr val="bg1"/>
                </a:solidFill>
              </a:rPr>
              <a:t>White Sulphur Springs, WV, 24986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2117" y="6245911"/>
            <a:ext cx="20618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Building </a:t>
            </a:r>
            <a:r>
              <a:rPr lang="en-US" sz="900" u="sng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13-17-0008-0139-0000_220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16" name="Rectangular Callout 15"/>
          <p:cNvSpPr/>
          <p:nvPr/>
        </p:nvSpPr>
        <p:spPr>
          <a:xfrm>
            <a:off x="308268" y="4205650"/>
            <a:ext cx="1395483" cy="138582"/>
          </a:xfrm>
          <a:prstGeom prst="wedgeRectCallout">
            <a:avLst>
              <a:gd name="adj1" fmla="val 262105"/>
              <a:gd name="adj2" fmla="val -10614"/>
            </a:avLst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 Narrow" panose="020B0606020202030204" pitchFamily="34" charset="0"/>
              </a:rPr>
              <a:t>4.0’   </a:t>
            </a:r>
            <a:r>
              <a:rPr lang="en-US" sz="800" dirty="0">
                <a:latin typeface="Arial Narrow" panose="020B0606020202030204" pitchFamily="34" charset="0"/>
              </a:rPr>
              <a:t>(FEMA 1% / 100-Yr) </a:t>
            </a:r>
          </a:p>
        </p:txBody>
      </p:sp>
      <p:sp>
        <p:nvSpPr>
          <p:cNvPr id="2" name="Rectangle 1"/>
          <p:cNvSpPr/>
          <p:nvPr/>
        </p:nvSpPr>
        <p:spPr>
          <a:xfrm>
            <a:off x="3729512" y="6550797"/>
            <a:ext cx="318052" cy="140608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97869" y="6474629"/>
            <a:ext cx="1965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First Street Foundation (FSF)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050" y="6478884"/>
            <a:ext cx="122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FLOOD DEPTHS: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57641" y="6550797"/>
            <a:ext cx="318052" cy="14060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25998" y="6474629"/>
            <a:ext cx="590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FEMA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40846" y="6531324"/>
            <a:ext cx="281610" cy="137299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572759" y="6451848"/>
            <a:ext cx="2404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USGS 2016 Flood High Water Mark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2846" y="1518223"/>
            <a:ext cx="846359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First Floor BELOW 2016 HWM; 1%+,0.2-percent chance (500-yr) floods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-573206" y="5991366"/>
            <a:ext cx="122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ular Callout 27"/>
          <p:cNvSpPr/>
          <p:nvPr/>
        </p:nvSpPr>
        <p:spPr>
          <a:xfrm>
            <a:off x="3221833" y="4611195"/>
            <a:ext cx="1395483" cy="138582"/>
          </a:xfrm>
          <a:prstGeom prst="wedgeRectCallout">
            <a:avLst>
              <a:gd name="adj1" fmla="val 251896"/>
              <a:gd name="adj2" fmla="val -31495"/>
            </a:avLst>
          </a:prstGeom>
          <a:solidFill>
            <a:schemeClr val="accent1">
              <a:lumMod val="5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 Narrow" panose="020B0606020202030204" pitchFamily="34" charset="0"/>
              </a:rPr>
              <a:t>1.5’  </a:t>
            </a:r>
            <a:r>
              <a:rPr lang="en-US" sz="800" dirty="0">
                <a:latin typeface="Arial Narrow" panose="020B0606020202030204" pitchFamily="34" charset="0"/>
              </a:rPr>
              <a:t>(FSF </a:t>
            </a:r>
            <a:r>
              <a:rPr lang="en-US" sz="800" dirty="0" smtClean="0">
                <a:latin typeface="Arial Narrow" panose="020B0606020202030204" pitchFamily="34" charset="0"/>
              </a:rPr>
              <a:t>1% </a:t>
            </a:r>
            <a:r>
              <a:rPr lang="en-US" sz="800" dirty="0">
                <a:latin typeface="Arial Narrow" panose="020B0606020202030204" pitchFamily="34" charset="0"/>
              </a:rPr>
              <a:t>/ </a:t>
            </a:r>
            <a:r>
              <a:rPr lang="en-US" sz="800" dirty="0" smtClean="0">
                <a:latin typeface="Arial Narrow" panose="020B0606020202030204" pitchFamily="34" charset="0"/>
              </a:rPr>
              <a:t>100-Yr</a:t>
            </a:r>
            <a:r>
              <a:rPr lang="en-US" sz="800" dirty="0">
                <a:latin typeface="Arial Narrow" panose="020B0606020202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6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891" y="1987880"/>
            <a:ext cx="5605605" cy="432377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 Unmitigated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050" y="1048019"/>
            <a:ext cx="846359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First Floor Height (FFH)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BELOW FEMA 1-percent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chance (100-yr) flood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12051" y="4516830"/>
            <a:ext cx="1494305" cy="140039"/>
          </a:xfrm>
          <a:prstGeom prst="wedgeRectCallout">
            <a:avLst>
              <a:gd name="adj1" fmla="val 323852"/>
              <a:gd name="adj2" fmla="val -55645"/>
            </a:avLst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 Narrow" panose="020B0606020202030204" pitchFamily="34" charset="0"/>
              </a:rPr>
              <a:t>6.0’   </a:t>
            </a:r>
            <a:r>
              <a:rPr lang="en-US" sz="800" dirty="0">
                <a:latin typeface="Arial Narrow" panose="020B0606020202030204" pitchFamily="34" charset="0"/>
              </a:rPr>
              <a:t>(FEMA 1</a:t>
            </a:r>
            <a:r>
              <a:rPr lang="en-US" sz="800" dirty="0" smtClean="0">
                <a:latin typeface="Arial Narrow" panose="020B0606020202030204" pitchFamily="34" charset="0"/>
              </a:rPr>
              <a:t>% / 100-Yr </a:t>
            </a:r>
            <a:r>
              <a:rPr lang="en-US" sz="800" dirty="0">
                <a:latin typeface="Arial Narrow" panose="020B0606020202030204" pitchFamily="34" charset="0"/>
              </a:rPr>
              <a:t>+ 2’ FBD)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7062716" y="3835021"/>
            <a:ext cx="1398897" cy="116006"/>
          </a:xfrm>
          <a:prstGeom prst="wedgeRectCallout">
            <a:avLst>
              <a:gd name="adj1" fmla="val -332062"/>
              <a:gd name="adj2" fmla="val -20795"/>
            </a:avLst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 Narrow" panose="020B0606020202030204" pitchFamily="34" charset="0"/>
              </a:rPr>
              <a:t>10.1’  </a:t>
            </a:r>
            <a:r>
              <a:rPr lang="en-US" sz="800" dirty="0">
                <a:latin typeface="Arial Narrow" panose="020B0606020202030204" pitchFamily="34" charset="0"/>
              </a:rPr>
              <a:t>(FEMA 1</a:t>
            </a:r>
            <a:r>
              <a:rPr lang="en-US" sz="800" dirty="0" smtClean="0">
                <a:latin typeface="Arial Narrow" panose="020B0606020202030204" pitchFamily="34" charset="0"/>
              </a:rPr>
              <a:t>%+; Climate)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069511" y="4019858"/>
            <a:ext cx="1396700" cy="138582"/>
          </a:xfrm>
          <a:prstGeom prst="wedgeRectCallout">
            <a:avLst>
              <a:gd name="adj1" fmla="val -329758"/>
              <a:gd name="adj2" fmla="val 37656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 Narrow" panose="020B0606020202030204" pitchFamily="34" charset="0"/>
              </a:rPr>
              <a:t>8.3</a:t>
            </a:r>
            <a:r>
              <a:rPr lang="en-US" sz="800" dirty="0" smtClean="0">
                <a:latin typeface="Arial Narrow" panose="020B0606020202030204" pitchFamily="34" charset="0"/>
              </a:rPr>
              <a:t>’   </a:t>
            </a:r>
            <a:r>
              <a:rPr lang="en-US" sz="800" dirty="0">
                <a:latin typeface="Arial Narrow" panose="020B0606020202030204" pitchFamily="34" charset="0"/>
              </a:rPr>
              <a:t>(2016 High Water)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088700" y="3435213"/>
            <a:ext cx="1395483" cy="138582"/>
          </a:xfrm>
          <a:prstGeom prst="wedgeRectCallout">
            <a:avLst>
              <a:gd name="adj1" fmla="val -334902"/>
              <a:gd name="adj2" fmla="val 2976"/>
            </a:avLst>
          </a:prstGeom>
          <a:solidFill>
            <a:schemeClr val="accent1">
              <a:lumMod val="5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 Narrow" panose="020B0606020202030204" pitchFamily="34" charset="0"/>
              </a:rPr>
              <a:t>12.1’  </a:t>
            </a:r>
            <a:r>
              <a:rPr lang="en-US" sz="800" dirty="0">
                <a:latin typeface="Arial Narrow" panose="020B0606020202030204" pitchFamily="34" charset="0"/>
              </a:rPr>
              <a:t>(FSF 0.2% / 500-Yr)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01695" y="3818404"/>
            <a:ext cx="1396700" cy="138582"/>
          </a:xfrm>
          <a:prstGeom prst="wedgeRectCallout">
            <a:avLst>
              <a:gd name="adj1" fmla="val 340062"/>
              <a:gd name="adj2" fmla="val 35185"/>
            </a:avLst>
          </a:prstGeom>
          <a:solidFill>
            <a:schemeClr val="accent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 Narrow" panose="020B0606020202030204" pitchFamily="34" charset="0"/>
              </a:rPr>
              <a:t>9.9’  </a:t>
            </a:r>
            <a:r>
              <a:rPr lang="en-US" sz="800" dirty="0">
                <a:latin typeface="Arial Narrow" panose="020B0606020202030204" pitchFamily="34" charset="0"/>
              </a:rPr>
              <a:t>(FEMA 0.2% / 500-Yr 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439080"/>
              </p:ext>
            </p:extLst>
          </p:nvPr>
        </p:nvGraphicFramePr>
        <p:xfrm>
          <a:off x="423451" y="1951374"/>
          <a:ext cx="1465728" cy="1734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174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56555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5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HEIGHT (ft.)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BUILDING 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First </a:t>
                      </a:r>
                      <a:r>
                        <a:rPr lang="en-US" sz="800" u="none" strike="noStrike" dirty="0" smtClean="0">
                          <a:effectLst/>
                        </a:rPr>
                        <a:t>Floor </a:t>
                      </a:r>
                      <a:r>
                        <a:rPr lang="en-US" sz="800" u="none" strike="noStrike" dirty="0">
                          <a:effectLst/>
                        </a:rPr>
                        <a:t>Height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0.0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Freeboard (FBD)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FLOOD DEPTH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FSF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20% (5-Yr)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FEMA 1% (100-Yr)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FEMA 100-Yr + FBD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3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FSF 1% (100-Yr)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3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2016 Flood HWM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640683"/>
                  </a:ext>
                </a:extLst>
              </a:tr>
              <a:tr h="13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FEMA </a:t>
                      </a:r>
                      <a:r>
                        <a:rPr lang="en-US" sz="800" u="none" strike="noStrike" baseline="0" dirty="0">
                          <a:effectLst/>
                        </a:rPr>
                        <a:t>0.2% (500-Yr)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3740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</a:rPr>
                        <a:t>FEMA 1</a:t>
                      </a:r>
                      <a:r>
                        <a:rPr lang="en-US" sz="800" u="none" strike="noStrike" dirty="0" smtClean="0">
                          <a:effectLst/>
                        </a:rPr>
                        <a:t>%+ (Climate)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464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FSF 0.2% (500-Yr)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84738" y="5984500"/>
            <a:ext cx="39111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>
                <a:solidFill>
                  <a:schemeClr val="bg1"/>
                </a:solidFill>
              </a:rPr>
              <a:t>166 7</a:t>
            </a:r>
            <a:r>
              <a:rPr lang="en-US" sz="135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350" b="1" dirty="0" smtClean="0">
                <a:solidFill>
                  <a:schemeClr val="bg1"/>
                </a:solidFill>
              </a:rPr>
              <a:t> Street, Rainelle, </a:t>
            </a:r>
            <a:r>
              <a:rPr lang="en-US" sz="1350" b="1" dirty="0">
                <a:solidFill>
                  <a:schemeClr val="bg1"/>
                </a:solidFill>
              </a:rPr>
              <a:t>WV, </a:t>
            </a:r>
            <a:r>
              <a:rPr lang="en-US" sz="1350" b="1" dirty="0" smtClean="0">
                <a:solidFill>
                  <a:schemeClr val="bg1"/>
                </a:solidFill>
              </a:rPr>
              <a:t>25962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7587" y="6307326"/>
            <a:ext cx="20618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Building </a:t>
            </a:r>
            <a:r>
              <a:rPr lang="en-US" sz="900" u="sng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13-13-0001-0047-0000_166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16" name="Rectangular Callout 15"/>
          <p:cNvSpPr/>
          <p:nvPr/>
        </p:nvSpPr>
        <p:spPr>
          <a:xfrm>
            <a:off x="622167" y="4853918"/>
            <a:ext cx="1395483" cy="138582"/>
          </a:xfrm>
          <a:prstGeom prst="wedgeRectCallout">
            <a:avLst>
              <a:gd name="adj1" fmla="val 348658"/>
              <a:gd name="adj2" fmla="val -40157"/>
            </a:avLst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 Narrow" panose="020B0606020202030204" pitchFamily="34" charset="0"/>
              </a:rPr>
              <a:t>4.0’   </a:t>
            </a:r>
            <a:r>
              <a:rPr lang="en-US" sz="800" dirty="0">
                <a:latin typeface="Arial Narrow" panose="020B0606020202030204" pitchFamily="34" charset="0"/>
              </a:rPr>
              <a:t>(FEMA 1% / 100-Yr) </a:t>
            </a:r>
          </a:p>
        </p:txBody>
      </p:sp>
      <p:sp>
        <p:nvSpPr>
          <p:cNvPr id="2" name="Rectangle 1"/>
          <p:cNvSpPr/>
          <p:nvPr/>
        </p:nvSpPr>
        <p:spPr>
          <a:xfrm>
            <a:off x="3729512" y="6550797"/>
            <a:ext cx="318052" cy="140608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97869" y="6474629"/>
            <a:ext cx="1965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First Street Foundation (FSF)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050" y="6478884"/>
            <a:ext cx="122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FLOOD DEPTHS: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57641" y="6550797"/>
            <a:ext cx="318052" cy="14060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25998" y="6474629"/>
            <a:ext cx="590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FEMA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40846" y="6531324"/>
            <a:ext cx="281610" cy="137299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572759" y="6451848"/>
            <a:ext cx="2404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USGS 2016 Flood High Water Mark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2846" y="1518223"/>
            <a:ext cx="846359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First Floor BELOW 2016 HWM; 1%+,0.2-percent chance (500-yr) floods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-573206" y="5991366"/>
            <a:ext cx="122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ular Callout 27"/>
          <p:cNvSpPr/>
          <p:nvPr/>
        </p:nvSpPr>
        <p:spPr>
          <a:xfrm>
            <a:off x="615111" y="4133524"/>
            <a:ext cx="1395483" cy="138582"/>
          </a:xfrm>
          <a:prstGeom prst="wedgeRectCallout">
            <a:avLst>
              <a:gd name="adj1" fmla="val 123290"/>
              <a:gd name="adj2" fmla="val -26571"/>
            </a:avLst>
          </a:prstGeom>
          <a:solidFill>
            <a:schemeClr val="accent1">
              <a:lumMod val="5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 Narrow" panose="020B0606020202030204" pitchFamily="34" charset="0"/>
              </a:rPr>
              <a:t>8.1</a:t>
            </a:r>
            <a:r>
              <a:rPr lang="en-US" sz="800" dirty="0" smtClean="0">
                <a:latin typeface="Arial Narrow" panose="020B0606020202030204" pitchFamily="34" charset="0"/>
              </a:rPr>
              <a:t>’  </a:t>
            </a:r>
            <a:r>
              <a:rPr lang="en-US" sz="800" dirty="0">
                <a:latin typeface="Arial Narrow" panose="020B0606020202030204" pitchFamily="34" charset="0"/>
              </a:rPr>
              <a:t>(FSF </a:t>
            </a:r>
            <a:r>
              <a:rPr lang="en-US" sz="800" dirty="0" smtClean="0">
                <a:latin typeface="Arial Narrow" panose="020B0606020202030204" pitchFamily="34" charset="0"/>
              </a:rPr>
              <a:t>1% </a:t>
            </a:r>
            <a:r>
              <a:rPr lang="en-US" sz="800" dirty="0">
                <a:latin typeface="Arial Narrow" panose="020B0606020202030204" pitchFamily="34" charset="0"/>
              </a:rPr>
              <a:t>/ </a:t>
            </a:r>
            <a:r>
              <a:rPr lang="en-US" sz="800" dirty="0" smtClean="0">
                <a:latin typeface="Arial Narrow" panose="020B0606020202030204" pitchFamily="34" charset="0"/>
              </a:rPr>
              <a:t>100-Yr</a:t>
            </a:r>
            <a:r>
              <a:rPr lang="en-US" sz="8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7104621" y="5314056"/>
            <a:ext cx="1395483" cy="138582"/>
          </a:xfrm>
          <a:prstGeom prst="wedgeRectCallout">
            <a:avLst>
              <a:gd name="adj1" fmla="val -332457"/>
              <a:gd name="adj2" fmla="val -26571"/>
            </a:avLst>
          </a:prstGeom>
          <a:solidFill>
            <a:schemeClr val="accent1">
              <a:lumMod val="5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 Narrow" panose="020B0606020202030204" pitchFamily="34" charset="0"/>
              </a:rPr>
              <a:t>2.1</a:t>
            </a:r>
            <a:r>
              <a:rPr lang="en-US" sz="800" dirty="0" smtClean="0">
                <a:latin typeface="Arial Narrow" panose="020B0606020202030204" pitchFamily="34" charset="0"/>
              </a:rPr>
              <a:t>’  </a:t>
            </a:r>
            <a:r>
              <a:rPr lang="en-US" sz="800" dirty="0">
                <a:latin typeface="Arial Narrow" panose="020B0606020202030204" pitchFamily="34" charset="0"/>
              </a:rPr>
              <a:t>(FSF </a:t>
            </a:r>
            <a:r>
              <a:rPr lang="en-US" sz="800" dirty="0" smtClean="0">
                <a:latin typeface="Arial Narrow" panose="020B0606020202030204" pitchFamily="34" charset="0"/>
              </a:rPr>
              <a:t>1% </a:t>
            </a:r>
            <a:r>
              <a:rPr lang="en-US" sz="800" dirty="0">
                <a:latin typeface="Arial Narrow" panose="020B0606020202030204" pitchFamily="34" charset="0"/>
              </a:rPr>
              <a:t>/ </a:t>
            </a:r>
            <a:r>
              <a:rPr lang="en-US" sz="800" dirty="0" smtClean="0">
                <a:latin typeface="Arial Narrow" panose="020B0606020202030204" pitchFamily="34" charset="0"/>
              </a:rPr>
              <a:t>100-Yr</a:t>
            </a:r>
            <a:r>
              <a:rPr lang="en-US" sz="800" dirty="0">
                <a:latin typeface="Arial Narrow" panose="020B0606020202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98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5064370" y="6443632"/>
            <a:ext cx="3938954" cy="2308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190 Crescent Avenue, White Sulphur Springs, WV, 24986</a:t>
            </a:r>
            <a:endParaRPr lang="en-US" sz="9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2022" y="1104595"/>
            <a:ext cx="3935413" cy="273588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088198" y="1179391"/>
            <a:ext cx="2991551" cy="2578778"/>
            <a:chOff x="5074550" y="1165743"/>
            <a:chExt cx="2991551" cy="2578778"/>
          </a:xfrm>
        </p:grpSpPr>
        <p:sp>
          <p:nvSpPr>
            <p:cNvPr id="5" name="Rectangle 4"/>
            <p:cNvSpPr/>
            <p:nvPr/>
          </p:nvSpPr>
          <p:spPr>
            <a:xfrm>
              <a:off x="5796321" y="3222006"/>
              <a:ext cx="655092" cy="31389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76800" y="2913046"/>
              <a:ext cx="423081" cy="3957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8061338" y="3520684"/>
              <a:ext cx="4763" cy="223837"/>
            </a:xfrm>
            <a:prstGeom prst="straightConnector1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116696" y="1165743"/>
              <a:ext cx="1685998" cy="784830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B050"/>
                  </a:solidFill>
                </a:rPr>
                <a:t>Flood vents &lt; 1ft from ground </a:t>
              </a:r>
            </a:p>
            <a:p>
              <a:r>
                <a:rPr lang="en-US" sz="900" dirty="0" smtClean="0">
                  <a:solidFill>
                    <a:schemeClr val="accent4">
                      <a:lumMod val="75000"/>
                    </a:schemeClr>
                  </a:solidFill>
                </a:rPr>
                <a:t>Elevated (potentially to BFE), but not to DFE (highest depth for structure = 2.5 </a:t>
              </a:r>
              <a:r>
                <a:rPr lang="en-US" sz="900" dirty="0" err="1" smtClean="0">
                  <a:solidFill>
                    <a:schemeClr val="accent4">
                      <a:lumMod val="75000"/>
                    </a:schemeClr>
                  </a:solidFill>
                </a:rPr>
                <a:t>ft</a:t>
              </a:r>
              <a:r>
                <a:rPr lang="en-US" sz="900" dirty="0" smtClean="0">
                  <a:solidFill>
                    <a:schemeClr val="accent4">
                      <a:lumMod val="75000"/>
                    </a:schemeClr>
                  </a:solidFill>
                </a:rPr>
                <a:t>)</a:t>
              </a:r>
            </a:p>
            <a:p>
              <a:r>
                <a:rPr lang="en-US" sz="900" dirty="0" smtClean="0">
                  <a:solidFill>
                    <a:srgbClr val="FF0000"/>
                  </a:solidFill>
                </a:rPr>
                <a:t>Mechanicals at ground level </a:t>
              </a:r>
              <a:endParaRPr lang="en-US" sz="9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4550" y="3488496"/>
              <a:ext cx="20145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354 Horton Ave. E, Rainelle, WV, 25962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4712" y="3967990"/>
            <a:ext cx="4867188" cy="2779908"/>
            <a:chOff x="349793" y="3694057"/>
            <a:chExt cx="4727173" cy="270250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793" y="3694057"/>
              <a:ext cx="4685925" cy="263168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467625" y="5398100"/>
              <a:ext cx="735258" cy="6543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67267" y="5742999"/>
              <a:ext cx="433384" cy="207426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24561" y="5550085"/>
              <a:ext cx="201632" cy="211171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918294" y="5565162"/>
              <a:ext cx="4763" cy="223837"/>
            </a:xfrm>
            <a:prstGeom prst="straightConnector1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354591" y="3778827"/>
              <a:ext cx="1611317" cy="784830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900" dirty="0" smtClean="0">
                  <a:solidFill>
                    <a:srgbClr val="00B050"/>
                  </a:solidFill>
                </a:rPr>
                <a:t>Some flood vents &lt; 1 </a:t>
              </a:r>
              <a:r>
                <a:rPr lang="en-US" sz="900" dirty="0" err="1" smtClean="0">
                  <a:solidFill>
                    <a:srgbClr val="00B050"/>
                  </a:solidFill>
                </a:rPr>
                <a:t>ft</a:t>
              </a:r>
              <a:r>
                <a:rPr lang="en-US" sz="900" dirty="0" smtClean="0">
                  <a:solidFill>
                    <a:srgbClr val="00B050"/>
                  </a:solidFill>
                </a:rPr>
                <a:t> from ground</a:t>
              </a:r>
            </a:p>
            <a:p>
              <a:r>
                <a:rPr lang="en-US" sz="900" dirty="0" smtClean="0">
                  <a:solidFill>
                    <a:schemeClr val="accent4">
                      <a:lumMod val="75000"/>
                    </a:schemeClr>
                  </a:solidFill>
                </a:rPr>
                <a:t>Some vents &gt; 1ft from ground; Elevated but not to BFE (3.4 </a:t>
              </a:r>
              <a:r>
                <a:rPr lang="en-US" sz="900" dirty="0" err="1" smtClean="0">
                  <a:solidFill>
                    <a:schemeClr val="accent4">
                      <a:lumMod val="75000"/>
                    </a:schemeClr>
                  </a:solidFill>
                </a:rPr>
                <a:t>ft</a:t>
              </a:r>
              <a:r>
                <a:rPr lang="en-US" sz="900" dirty="0" smtClean="0">
                  <a:solidFill>
                    <a:schemeClr val="accent4">
                      <a:lumMod val="75000"/>
                    </a:schemeClr>
                  </a:solidFill>
                </a:rPr>
                <a:t>)</a:t>
              </a:r>
              <a:endParaRPr lang="en-US" sz="900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r>
                <a:rPr lang="en-US" sz="900" dirty="0">
                  <a:solidFill>
                    <a:srgbClr val="FF0000"/>
                  </a:solidFill>
                </a:rPr>
                <a:t>Mechanicals at ground level </a:t>
              </a:r>
              <a:endParaRPr lang="en-US" sz="9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54239" y="6165732"/>
              <a:ext cx="272272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184 Central Venue, White Sulphur Springs, WV, 24986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Mitigation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107696"/>
            <a:ext cx="4818937" cy="272992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506675" y="2717335"/>
            <a:ext cx="766392" cy="4591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593075" y="2474729"/>
            <a:ext cx="8659" cy="38424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 rot="1554033">
            <a:off x="792363" y="2599096"/>
            <a:ext cx="655092" cy="1687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408323" y="1193428"/>
            <a:ext cx="1513126" cy="50783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B050"/>
                </a:solidFill>
              </a:rPr>
              <a:t>Elevated</a:t>
            </a:r>
          </a:p>
          <a:p>
            <a:r>
              <a:rPr lang="en-US" sz="900" dirty="0" smtClean="0">
                <a:solidFill>
                  <a:srgbClr val="FF0000"/>
                </a:solidFill>
              </a:rPr>
              <a:t>No flood vents</a:t>
            </a:r>
          </a:p>
          <a:p>
            <a:r>
              <a:rPr lang="en-US" sz="900" dirty="0" smtClean="0">
                <a:solidFill>
                  <a:srgbClr val="FF0000"/>
                </a:solidFill>
              </a:rPr>
              <a:t>Mechanicals at ground level </a:t>
            </a:r>
            <a:endParaRPr lang="en-US" sz="900" dirty="0">
              <a:solidFill>
                <a:srgbClr val="FF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260" y="3969480"/>
            <a:ext cx="3937239" cy="249964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116826" y="4013744"/>
            <a:ext cx="1649985" cy="50783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rgbClr val="00B050"/>
                </a:solidFill>
              </a:rPr>
              <a:t>Flood vents &lt; 1 </a:t>
            </a:r>
            <a:r>
              <a:rPr lang="en-US" sz="900" dirty="0" err="1" smtClean="0">
                <a:solidFill>
                  <a:srgbClr val="00B050"/>
                </a:solidFill>
              </a:rPr>
              <a:t>ft</a:t>
            </a:r>
            <a:r>
              <a:rPr lang="en-US" sz="900" dirty="0" smtClean="0">
                <a:solidFill>
                  <a:srgbClr val="00B050"/>
                </a:solidFill>
              </a:rPr>
              <a:t> from ground</a:t>
            </a:r>
          </a:p>
          <a:p>
            <a:r>
              <a:rPr lang="en-US" sz="900" dirty="0" smtClean="0">
                <a:solidFill>
                  <a:srgbClr val="00B050"/>
                </a:solidFill>
              </a:rPr>
              <a:t>Mechanicals elevated</a:t>
            </a:r>
            <a:endParaRPr lang="en-US" sz="900" dirty="0">
              <a:solidFill>
                <a:srgbClr val="00B050"/>
              </a:solidFill>
            </a:endParaRPr>
          </a:p>
          <a:p>
            <a:r>
              <a:rPr lang="en-US" sz="900" dirty="0" smtClean="0">
                <a:solidFill>
                  <a:srgbClr val="FF0000"/>
                </a:solidFill>
              </a:rPr>
              <a:t>Elevated, but not to BFE (3.9 </a:t>
            </a:r>
            <a:r>
              <a:rPr lang="en-US" sz="900" dirty="0" err="1" smtClean="0">
                <a:solidFill>
                  <a:srgbClr val="FF0000"/>
                </a:solidFill>
              </a:rPr>
              <a:t>ft</a:t>
            </a:r>
            <a:r>
              <a:rPr lang="en-US" sz="900" dirty="0" smtClean="0">
                <a:solidFill>
                  <a:srgbClr val="FF0000"/>
                </a:solidFill>
              </a:rPr>
              <a:t>)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36312" y="5799708"/>
            <a:ext cx="489046" cy="2820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360202" y="5149163"/>
            <a:ext cx="561834" cy="46857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8208847" y="5856675"/>
            <a:ext cx="4763" cy="2238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931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23429</TotalTime>
  <Words>514</Words>
  <Application>Microsoft Office PowerPoint</Application>
  <PresentationFormat>On-screen Show (4:3)</PresentationFormat>
  <Paragraphs>103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Donaldson</dc:creator>
  <cp:lastModifiedBy>Shannon Maynard</cp:lastModifiedBy>
  <cp:revision>120</cp:revision>
  <cp:lastPrinted>2022-11-16T20:29:45Z</cp:lastPrinted>
  <dcterms:created xsi:type="dcterms:W3CDTF">2022-09-23T18:12:40Z</dcterms:created>
  <dcterms:modified xsi:type="dcterms:W3CDTF">2022-11-16T20:31:55Z</dcterms:modified>
</cp:coreProperties>
</file>