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32100838" cy="43073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824" userDrawn="1">
          <p15:clr>
            <a:srgbClr val="A4A3A4"/>
          </p15:clr>
        </p15:guide>
        <p15:guide id="4" pos="20736" userDrawn="1">
          <p15:clr>
            <a:srgbClr val="A4A3A4"/>
          </p15:clr>
        </p15:guide>
        <p15:guide id="5" orient="horz" pos="5472" userDrawn="1">
          <p15:clr>
            <a:srgbClr val="A4A3A4"/>
          </p15:clr>
        </p15:guide>
        <p15:guide id="6" orient="horz" pos="15264" userDrawn="1">
          <p15:clr>
            <a:srgbClr val="A4A3A4"/>
          </p15:clr>
        </p15:guide>
        <p15:guide id="7" orient="horz" pos="20592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27504" userDrawn="1">
          <p15:clr>
            <a:srgbClr val="A4A3A4"/>
          </p15:clr>
        </p15:guide>
        <p15:guide id="11" orient="horz" pos="10468" userDrawn="1">
          <p15:clr>
            <a:srgbClr val="A4A3A4"/>
          </p15:clr>
        </p15:guide>
        <p15:guide id="12" orient="horz" pos="10296" userDrawn="1">
          <p15:clr>
            <a:srgbClr val="A4A3A4"/>
          </p15:clr>
        </p15:guide>
        <p15:guide id="13" pos="17280" userDrawn="1">
          <p15:clr>
            <a:srgbClr val="A4A3A4"/>
          </p15:clr>
        </p15:guide>
        <p15:guide id="14" pos="13752" userDrawn="1">
          <p15:clr>
            <a:srgbClr val="A4A3A4"/>
          </p15:clr>
        </p15:guide>
        <p15:guide id="15" pos="20592" userDrawn="1">
          <p15:clr>
            <a:srgbClr val="A4A3A4"/>
          </p15:clr>
        </p15:guide>
        <p15:guide id="16" pos="20880" userDrawn="1">
          <p15:clr>
            <a:srgbClr val="A4A3A4"/>
          </p15:clr>
        </p15:guide>
        <p15:guide id="17" pos="7056" userDrawn="1">
          <p15:clr>
            <a:srgbClr val="A4A3A4"/>
          </p15:clr>
        </p15:guide>
        <p15:guide id="18" pos="6840" userDrawn="1">
          <p15:clr>
            <a:srgbClr val="A4A3A4"/>
          </p15:clr>
        </p15:guide>
        <p15:guide id="19" orient="horz" pos="15120" userDrawn="1">
          <p15:clr>
            <a:srgbClr val="A4A3A4"/>
          </p15:clr>
        </p15:guide>
        <p15:guide id="20" orient="horz" pos="15408" userDrawn="1">
          <p15:clr>
            <a:srgbClr val="A4A3A4"/>
          </p15:clr>
        </p15:guide>
        <p15:guide id="21" orient="horz" pos="5976" userDrawn="1">
          <p15:clr>
            <a:srgbClr val="A4A3A4"/>
          </p15:clr>
        </p15:guide>
        <p15:guide id="22" orient="horz" pos="5616" userDrawn="1">
          <p15:clr>
            <a:srgbClr val="A4A3A4"/>
          </p15:clr>
        </p15:guide>
        <p15:guide id="23" pos="10368" userDrawn="1">
          <p15:clr>
            <a:srgbClr val="A4A3A4"/>
          </p15:clr>
        </p15:guide>
        <p15:guide id="24" pos="24192" userDrawn="1">
          <p15:clr>
            <a:srgbClr val="A4A3A4"/>
          </p15:clr>
        </p15:guide>
        <p15:guide id="25" pos="13968" userDrawn="1">
          <p15:clr>
            <a:srgbClr val="A4A3A4"/>
          </p15:clr>
        </p15:guide>
        <p15:guide id="26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43" autoAdjust="0"/>
    <p:restoredTop sz="96357" autoAdjust="0"/>
  </p:normalViewPr>
  <p:slideViewPr>
    <p:cSldViewPr showGuides="1">
      <p:cViewPr>
        <p:scale>
          <a:sx n="20" d="100"/>
          <a:sy n="20" d="100"/>
        </p:scale>
        <p:origin x="2532" y="420"/>
      </p:cViewPr>
      <p:guideLst>
        <p:guide orient="horz" pos="10368"/>
        <p:guide pos="6912"/>
        <p:guide pos="13824"/>
        <p:guide pos="20736"/>
        <p:guide orient="horz" pos="5472"/>
        <p:guide orient="horz" pos="15264"/>
        <p:guide orient="horz" pos="20592"/>
        <p:guide orient="horz" pos="144"/>
        <p:guide pos="144"/>
        <p:guide pos="27504"/>
        <p:guide orient="horz" pos="10468"/>
        <p:guide orient="horz" pos="10296"/>
        <p:guide pos="17280"/>
        <p:guide pos="13752"/>
        <p:guide pos="20592"/>
        <p:guide pos="20880"/>
        <p:guide pos="7056"/>
        <p:guide pos="6840"/>
        <p:guide orient="horz" pos="15120"/>
        <p:guide orient="horz" pos="15408"/>
        <p:guide orient="horz" pos="5976"/>
        <p:guide orient="horz" pos="5616"/>
        <p:guide pos="10368"/>
        <p:guide pos="24192"/>
        <p:guide pos="13968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13910363" cy="2161164"/>
          </a:xfrm>
          <a:prstGeom prst="rect">
            <a:avLst/>
          </a:prstGeom>
        </p:spPr>
        <p:txBody>
          <a:bodyPr vert="horz" lIns="429562" tIns="214781" rIns="429562" bIns="214781" rtlCol="0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183051" y="2"/>
            <a:ext cx="13910363" cy="2161164"/>
          </a:xfrm>
          <a:prstGeom prst="rect">
            <a:avLst/>
          </a:prstGeom>
        </p:spPr>
        <p:txBody>
          <a:bodyPr vert="horz" lIns="429562" tIns="214781" rIns="429562" bIns="214781" rtlCol="0"/>
          <a:lstStyle>
            <a:lvl1pPr algn="r">
              <a:defRPr sz="5600"/>
            </a:lvl1pPr>
          </a:lstStyle>
          <a:p>
            <a:fld id="{A35BAF06-F101-450B-8277-3E32285292E0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2700" y="5386388"/>
            <a:ext cx="19375438" cy="14533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9562" tIns="214781" rIns="429562" bIns="2147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10085" y="20729187"/>
            <a:ext cx="25680669" cy="16960245"/>
          </a:xfrm>
          <a:prstGeom prst="rect">
            <a:avLst/>
          </a:prstGeom>
        </p:spPr>
        <p:txBody>
          <a:bodyPr vert="horz" lIns="429562" tIns="214781" rIns="429562" bIns="2147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40912484"/>
            <a:ext cx="13910363" cy="2161159"/>
          </a:xfrm>
          <a:prstGeom prst="rect">
            <a:avLst/>
          </a:prstGeom>
        </p:spPr>
        <p:txBody>
          <a:bodyPr vert="horz" lIns="429562" tIns="214781" rIns="429562" bIns="214781" rtlCol="0" anchor="b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183051" y="40912484"/>
            <a:ext cx="13910363" cy="2161159"/>
          </a:xfrm>
          <a:prstGeom prst="rect">
            <a:avLst/>
          </a:prstGeom>
        </p:spPr>
        <p:txBody>
          <a:bodyPr vert="horz" lIns="429562" tIns="214781" rIns="429562" bIns="214781" rtlCol="0" anchor="b"/>
          <a:lstStyle>
            <a:lvl1pPr algn="r">
              <a:defRPr sz="5600"/>
            </a:lvl1pPr>
          </a:lstStyle>
          <a:p>
            <a:fld id="{E7F00EFB-4D06-435A-A487-9F5DC245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65F8-08E5-4383-929F-05DA675BE61E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>
            <a:extLst>
              <a:ext uri="{FF2B5EF4-FFF2-40B4-BE49-F238E27FC236}">
                <a16:creationId xmlns:a16="http://schemas.microsoft.com/office/drawing/2014/main" id="{1AC47585-A5E9-4493-B51D-B8B9A7CD9198}"/>
              </a:ext>
            </a:extLst>
          </p:cNvPr>
          <p:cNvSpPr txBox="1">
            <a:spLocks/>
          </p:cNvSpPr>
          <p:nvPr/>
        </p:nvSpPr>
        <p:spPr>
          <a:xfrm>
            <a:off x="226593" y="228600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07ACCA2-46FC-4F41-8425-F83F42A5BB42}"/>
              </a:ext>
            </a:extLst>
          </p:cNvPr>
          <p:cNvSpPr txBox="1">
            <a:spLocks/>
          </p:cNvSpPr>
          <p:nvPr/>
        </p:nvSpPr>
        <p:spPr>
          <a:xfrm>
            <a:off x="11190654" y="24460200"/>
            <a:ext cx="1052634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 Elevated Structures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A43A4A-3A6A-41BB-BA4B-EB3817040E4C}"/>
              </a:ext>
            </a:extLst>
          </p:cNvPr>
          <p:cNvSpPr txBox="1">
            <a:spLocks/>
          </p:cNvSpPr>
          <p:nvPr/>
        </p:nvSpPr>
        <p:spPr>
          <a:xfrm>
            <a:off x="11218063" y="9144258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Design Flood Elevation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4C6AC93-1DAD-4E13-B3E0-9DF8DA68D90B}"/>
              </a:ext>
            </a:extLst>
          </p:cNvPr>
          <p:cNvSpPr txBox="1">
            <a:spLocks/>
          </p:cNvSpPr>
          <p:nvPr/>
        </p:nvSpPr>
        <p:spPr>
          <a:xfrm>
            <a:off x="243256" y="24460200"/>
            <a:ext cx="10615243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Community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58C8A95-37E0-4B9C-8522-B0AA93517330}"/>
              </a:ext>
            </a:extLst>
          </p:cNvPr>
          <p:cNvSpPr txBox="1">
            <a:spLocks/>
          </p:cNvSpPr>
          <p:nvPr/>
        </p:nvSpPr>
        <p:spPr>
          <a:xfrm>
            <a:off x="226594" y="16629982"/>
            <a:ext cx="1063190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Mitigated Properties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251FC2A-975D-4E26-8E3C-F3050BC201DE}"/>
              </a:ext>
            </a:extLst>
          </p:cNvPr>
          <p:cNvSpPr txBox="1">
            <a:spLocks/>
          </p:cNvSpPr>
          <p:nvPr/>
        </p:nvSpPr>
        <p:spPr>
          <a:xfrm>
            <a:off x="243256" y="9144258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 (Continued)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6FBB6A3-D49E-4C9F-B19F-C98DC1BCEBAB}"/>
              </a:ext>
            </a:extLst>
          </p:cNvPr>
          <p:cNvSpPr txBox="1">
            <a:spLocks/>
          </p:cNvSpPr>
          <p:nvPr/>
        </p:nvSpPr>
        <p:spPr>
          <a:xfrm>
            <a:off x="22161889" y="9144258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Streamgages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237B43FF-E79C-40B4-8B31-82DEC5C004F2}"/>
              </a:ext>
            </a:extLst>
          </p:cNvPr>
          <p:cNvSpPr txBox="1">
            <a:spLocks/>
          </p:cNvSpPr>
          <p:nvPr/>
        </p:nvSpPr>
        <p:spPr>
          <a:xfrm>
            <a:off x="33134689" y="23891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Unmitigated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F875D4C4-324E-438B-B3B2-C110027E1DC7}"/>
              </a:ext>
            </a:extLst>
          </p:cNvPr>
          <p:cNvSpPr txBox="1">
            <a:spLocks/>
          </p:cNvSpPr>
          <p:nvPr/>
        </p:nvSpPr>
        <p:spPr>
          <a:xfrm>
            <a:off x="33157944" y="913497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Mitigation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pic>
        <p:nvPicPr>
          <p:cNvPr id="19" name="Picture 18" descr="A picture containing text, building, house, outdoor&#10;&#10;Description automatically generated">
            <a:extLst>
              <a:ext uri="{FF2B5EF4-FFF2-40B4-BE49-F238E27FC236}">
                <a16:creationId xmlns:a16="http://schemas.microsoft.com/office/drawing/2014/main" id="{4F81EEAC-4BE5-4C84-B944-9741F23E6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/>
          <a:stretch/>
        </p:blipFill>
        <p:spPr>
          <a:xfrm>
            <a:off x="33481065" y="10261420"/>
            <a:ext cx="9847470" cy="6249845"/>
          </a:xfrm>
          <a:prstGeom prst="rect">
            <a:avLst/>
          </a:prstGeom>
        </p:spPr>
      </p:pic>
      <p:graphicFrame>
        <p:nvGraphicFramePr>
          <p:cNvPr id="77" name="Table 2">
            <a:extLst>
              <a:ext uri="{FF2B5EF4-FFF2-40B4-BE49-F238E27FC236}">
                <a16:creationId xmlns:a16="http://schemas.microsoft.com/office/drawing/2014/main" id="{0360786C-9462-45AB-9CFD-A1E267D8C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797737"/>
              </p:ext>
            </p:extLst>
          </p:nvPr>
        </p:nvGraphicFramePr>
        <p:xfrm>
          <a:off x="219192" y="2278620"/>
          <a:ext cx="10639307" cy="4722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373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728835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Mitigated Structures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Mitigation Reconstruction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or Elevated Structures to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Design Flood Elevation (DFE)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936814"/>
                  </a:ext>
                </a:extLst>
              </a:tr>
              <a:tr h="394428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Rehabilitated/Repaired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 Structures</a:t>
                      </a:r>
                      <a:endParaRPr lang="en-US" sz="1600" b="0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8356691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Unmitigated Low Value Structures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503012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Structures Removed (vacant parcel)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066670"/>
                  </a:ext>
                </a:extLst>
              </a:tr>
              <a:tr h="169817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Open Space Preservation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Buyout Parcels (Deed Restricted)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561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Community-Owned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Vacant Parcels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766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Area of Open Space Preservation (OSP)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 Acres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538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Ratio of Open Space Preservation (OSP to SFHA)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4.5%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5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Building Value Recovery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Net Value 2016-2022 Tax Assessment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 $6.1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- $1.0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1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Loss Avoidance 100-year Flood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Loss Avoidance by Elevating or Removing Structures (preliminary results)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$2.6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$2.3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8669745"/>
                  </a:ext>
                </a:extLst>
              </a:tr>
            </a:tbl>
          </a:graphicData>
        </a:graphic>
      </p:graphicFrame>
      <p:graphicFrame>
        <p:nvGraphicFramePr>
          <p:cNvPr id="78" name="Table 2">
            <a:extLst>
              <a:ext uri="{FF2B5EF4-FFF2-40B4-BE49-F238E27FC236}">
                <a16:creationId xmlns:a16="http://schemas.microsoft.com/office/drawing/2014/main" id="{30A7A353-31F0-41A1-9718-B91C80006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60647"/>
              </p:ext>
            </p:extLst>
          </p:nvPr>
        </p:nvGraphicFramePr>
        <p:xfrm>
          <a:off x="243256" y="10843260"/>
          <a:ext cx="1061524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381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860762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Resiliency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to Future Floods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Percent Residential Structures in 100-year floodplain elevated to Design Flood Elevation (DFE)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8243930"/>
                  </a:ext>
                </a:extLst>
              </a:tr>
              <a:tr h="1676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Higher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Standards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Freeboard (safety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elevation factor above BFE)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 Rating System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(above min. requirements)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505558"/>
                  </a:ext>
                </a:extLst>
              </a:tr>
              <a:tr h="289560">
                <a:tc rowSpan="3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Floodplain Management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Incorporated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Place a 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ompacted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floodplain management area to enforce floodplain ordinance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659575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Continuity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of operations and immediate response to disasters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45289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Record keeping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(permits, EC’s, substantial damage)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668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 Insurance</a:t>
                      </a:r>
                    </a:p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Number of Policies 2019</a:t>
                      </a:r>
                    </a:p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  <a:tr h="118187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Risk Communications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Flood Risk Disclosure Laws in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West Virginia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470809"/>
                  </a:ext>
                </a:extLst>
              </a:tr>
              <a:tr h="11818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Outreach to property owners about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changes to flood maps (mapped in/mapped out of SFHA)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3156233"/>
                  </a:ext>
                </a:extLst>
              </a:tr>
            </a:tbl>
          </a:graphicData>
        </a:graphic>
      </p:graphicFrame>
      <p:sp>
        <p:nvSpPr>
          <p:cNvPr id="81" name="Title 1">
            <a:extLst>
              <a:ext uri="{FF2B5EF4-FFF2-40B4-BE49-F238E27FC236}">
                <a16:creationId xmlns:a16="http://schemas.microsoft.com/office/drawing/2014/main" id="{A78204AD-02B1-4A8E-8F30-8E235AE27EFC}"/>
              </a:ext>
            </a:extLst>
          </p:cNvPr>
          <p:cNvSpPr txBox="1">
            <a:spLocks/>
          </p:cNvSpPr>
          <p:nvPr/>
        </p:nvSpPr>
        <p:spPr>
          <a:xfrm>
            <a:off x="11196026" y="237705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Building Value Recovery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E23DD9D8-B85B-4D92-84D2-F3DA66CE1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5001" r="4392" b="16137"/>
          <a:stretch/>
        </p:blipFill>
        <p:spPr>
          <a:xfrm>
            <a:off x="11247804" y="1683210"/>
            <a:ext cx="10469196" cy="5681697"/>
          </a:xfrm>
          <a:prstGeom prst="rect">
            <a:avLst/>
          </a:prstGeom>
        </p:spPr>
      </p:pic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584776F8-C9F3-4116-B869-D21B35C10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11671"/>
              </p:ext>
            </p:extLst>
          </p:nvPr>
        </p:nvGraphicFramePr>
        <p:xfrm>
          <a:off x="12377126" y="7512041"/>
          <a:ext cx="8143872" cy="529248"/>
        </p:xfrm>
        <a:graphic>
          <a:graphicData uri="http://schemas.openxmlformats.org/drawingml/2006/table">
            <a:tbl>
              <a:tblPr/>
              <a:tblGrid>
                <a:gridCol w="1764104">
                  <a:extLst>
                    <a:ext uri="{9D8B030D-6E8A-4147-A177-3AD203B41FA5}">
                      <a16:colId xmlns:a16="http://schemas.microsoft.com/office/drawing/2014/main" val="5665423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7216316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150288086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02048328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80955439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060326028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7320488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4127477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399812047"/>
                    </a:ext>
                  </a:extLst>
                </a:gridCol>
              </a:tblGrid>
              <a:tr h="170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527345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Rainelle (n=326)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02048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 (n=409)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21.5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555532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B5FD75F-40AC-479A-9B05-229D49B33C25}"/>
              </a:ext>
            </a:extLst>
          </p:cNvPr>
          <p:cNvSpPr txBox="1"/>
          <p:nvPr/>
        </p:nvSpPr>
        <p:spPr>
          <a:xfrm>
            <a:off x="12377126" y="8212902"/>
            <a:ext cx="4819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Tax assessment database. May not include values for tax exempt properties.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4CA4797B-12B0-4A25-A23B-E2E957A2E229}"/>
              </a:ext>
            </a:extLst>
          </p:cNvPr>
          <p:cNvSpPr txBox="1">
            <a:spLocks/>
          </p:cNvSpPr>
          <p:nvPr/>
        </p:nvSpPr>
        <p:spPr>
          <a:xfrm>
            <a:off x="11204052" y="16632239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Reconstruction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26352948-6633-4264-B844-D86120624432}"/>
              </a:ext>
            </a:extLst>
          </p:cNvPr>
          <p:cNvSpPr txBox="1">
            <a:spLocks/>
          </p:cNvSpPr>
          <p:nvPr/>
        </p:nvSpPr>
        <p:spPr>
          <a:xfrm>
            <a:off x="22171549" y="16617950"/>
            <a:ext cx="2147639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Structures (2016 Flood) and Mitigation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St,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A9F5E31-700E-4624-9F78-F1F0B8681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055" y="25973532"/>
            <a:ext cx="8257319" cy="6373368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E6894B7C-7D0E-4615-8E3D-E96387924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628" y="17689790"/>
            <a:ext cx="8275746" cy="637336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2AAF8E-4017-42BF-9F72-6F63C56FF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00" y="10373207"/>
            <a:ext cx="7788272" cy="6011336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6F9C48C0-6043-4FDD-8F9E-31F49451B5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/>
          <a:stretch/>
        </p:blipFill>
        <p:spPr>
          <a:xfrm>
            <a:off x="11493449" y="17776931"/>
            <a:ext cx="9931501" cy="6331257"/>
          </a:xfrm>
          <a:prstGeom prst="rect">
            <a:avLst/>
          </a:prstGeom>
        </p:spPr>
      </p:pic>
      <p:pic>
        <p:nvPicPr>
          <p:cNvPr id="106" name="Picture 105" descr="A picture containing outdoor, grass, tree, sky&#10;&#10;Description automatically generated">
            <a:extLst>
              <a:ext uri="{FF2B5EF4-FFF2-40B4-BE49-F238E27FC236}">
                <a16:creationId xmlns:a16="http://schemas.microsoft.com/office/drawing/2014/main" id="{D0AE6A7A-212D-4E36-B132-48B37158BA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3459" r="16952" b="6084"/>
          <a:stretch/>
        </p:blipFill>
        <p:spPr>
          <a:xfrm>
            <a:off x="16459200" y="25793024"/>
            <a:ext cx="5143861" cy="3239175"/>
          </a:xfrm>
          <a:prstGeom prst="rect">
            <a:avLst/>
          </a:prstGeom>
        </p:spPr>
      </p:pic>
      <p:sp>
        <p:nvSpPr>
          <p:cNvPr id="107" name="Text Box 2">
            <a:extLst>
              <a:ext uri="{FF2B5EF4-FFF2-40B4-BE49-F238E27FC236}">
                <a16:creationId xmlns:a16="http://schemas.microsoft.com/office/drawing/2014/main" id="{95F36203-EBE1-49AE-B542-CF9D945C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45177" y="29043705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13-13-0001-0069-0000_108</a:t>
            </a:r>
          </a:p>
        </p:txBody>
      </p:sp>
      <p:pic>
        <p:nvPicPr>
          <p:cNvPr id="109" name="Picture 108" descr="A picture containing grass, sky, outdoor, house&#10;&#10;Description automatically generated">
            <a:extLst>
              <a:ext uri="{FF2B5EF4-FFF2-40B4-BE49-F238E27FC236}">
                <a16:creationId xmlns:a16="http://schemas.microsoft.com/office/drawing/2014/main" id="{2DCA464F-DAE2-4BFB-99EC-633E7F6A23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9604" r="25756" b="26412"/>
          <a:stretch/>
        </p:blipFill>
        <p:spPr>
          <a:xfrm>
            <a:off x="11430000" y="25793023"/>
            <a:ext cx="4842322" cy="3239176"/>
          </a:xfrm>
          <a:prstGeom prst="rect">
            <a:avLst/>
          </a:prstGeom>
        </p:spPr>
      </p:pic>
      <p:sp>
        <p:nvSpPr>
          <p:cNvPr id="110" name="Text Box 2">
            <a:extLst>
              <a:ext uri="{FF2B5EF4-FFF2-40B4-BE49-F238E27FC236}">
                <a16:creationId xmlns:a16="http://schemas.microsoft.com/office/drawing/2014/main" id="{9AD47C2A-A1A9-4E24-AC08-57D1F4310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3941" y="29043704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13-13-0005-0165-0000_256</a:t>
            </a:r>
          </a:p>
        </p:txBody>
      </p:sp>
      <p:pic>
        <p:nvPicPr>
          <p:cNvPr id="111" name="Picture 110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A17EBF10-F255-4A3C-ADAA-FF6F3D78F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5" r="7428" b="22868"/>
          <a:stretch/>
        </p:blipFill>
        <p:spPr>
          <a:xfrm>
            <a:off x="12088186" y="29546965"/>
            <a:ext cx="8742028" cy="2913996"/>
          </a:xfrm>
          <a:prstGeom prst="rect">
            <a:avLst/>
          </a:prstGeom>
        </p:spPr>
      </p:pic>
      <p:sp>
        <p:nvSpPr>
          <p:cNvPr id="112" name="Text Box 2">
            <a:extLst>
              <a:ext uri="{FF2B5EF4-FFF2-40B4-BE49-F238E27FC236}">
                <a16:creationId xmlns:a16="http://schemas.microsoft.com/office/drawing/2014/main" id="{CD03C070-0714-469D-812C-0C9C0478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7986" y="32461200"/>
            <a:ext cx="3206616" cy="4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13-13-0001-0054-0000_182</a:t>
            </a:r>
          </a:p>
        </p:txBody>
      </p:sp>
      <p:pic>
        <p:nvPicPr>
          <p:cNvPr id="113" name="Picture 11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3CC4AF41-B23B-43AB-9D7A-517B7131E7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9400" y="11255433"/>
            <a:ext cx="2993619" cy="3991493"/>
          </a:xfrm>
          <a:prstGeom prst="rect">
            <a:avLst/>
          </a:prstGeom>
        </p:spPr>
      </p:pic>
      <p:pic>
        <p:nvPicPr>
          <p:cNvPr id="114" name="Picture 113" descr="A group of me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922EA25E-4C3D-42EB-A1C5-3961F9E595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227" y="11255434"/>
            <a:ext cx="2993619" cy="3991492"/>
          </a:xfrm>
          <a:prstGeom prst="rect">
            <a:avLst/>
          </a:prstGeom>
        </p:spPr>
      </p:pic>
      <p:pic>
        <p:nvPicPr>
          <p:cNvPr id="115" name="Picture 11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13CB9088-EEAF-429D-965D-51FC268E662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12190" r="21863" b="26603"/>
          <a:stretch/>
        </p:blipFill>
        <p:spPr>
          <a:xfrm>
            <a:off x="22393794" y="11255434"/>
            <a:ext cx="3382879" cy="3991491"/>
          </a:xfrm>
          <a:prstGeom prst="rect">
            <a:avLst/>
          </a:prstGeom>
        </p:spPr>
      </p:pic>
      <p:pic>
        <p:nvPicPr>
          <p:cNvPr id="99" name="Picture 98" descr="Diagram&#10;&#10;Description automatically generated">
            <a:extLst>
              <a:ext uri="{FF2B5EF4-FFF2-40B4-BE49-F238E27FC236}">
                <a16:creationId xmlns:a16="http://schemas.microsoft.com/office/drawing/2014/main" id="{126D69DA-508B-4F99-AFFE-D37C7B56CD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5"/>
          <a:stretch/>
        </p:blipFill>
        <p:spPr>
          <a:xfrm>
            <a:off x="33122902" y="1599583"/>
            <a:ext cx="10525042" cy="6774049"/>
          </a:xfrm>
          <a:prstGeom prst="rect">
            <a:avLst/>
          </a:prstGeom>
        </p:spPr>
      </p:pic>
      <p:pic>
        <p:nvPicPr>
          <p:cNvPr id="118" name="Picture 117" descr="A high angle view of a highway&#10;&#10;Description automatically generated with medium confidence">
            <a:extLst>
              <a:ext uri="{FF2B5EF4-FFF2-40B4-BE49-F238E27FC236}">
                <a16:creationId xmlns:a16="http://schemas.microsoft.com/office/drawing/2014/main" id="{43B4C77E-3FB6-4309-B6D8-7155CF7AE0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459" y="20287447"/>
            <a:ext cx="21476395" cy="10344953"/>
          </a:xfrm>
          <a:prstGeom prst="rect">
            <a:avLst/>
          </a:prstGeom>
        </p:spPr>
      </p:pic>
      <p:pic>
        <p:nvPicPr>
          <p:cNvPr id="120" name="Picture 119" descr="Text&#10;&#10;Description automatically generated">
            <a:extLst>
              <a:ext uri="{FF2B5EF4-FFF2-40B4-BE49-F238E27FC236}">
                <a16:creationId xmlns:a16="http://schemas.microsoft.com/office/drawing/2014/main" id="{FA94534E-0A24-4D26-A7DD-264419AD73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856" y="18602376"/>
            <a:ext cx="8060436" cy="1057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2" name="Picture 121" descr="Text&#10;&#10;Description automatically generated with low confidence">
            <a:extLst>
              <a:ext uri="{FF2B5EF4-FFF2-40B4-BE49-F238E27FC236}">
                <a16:creationId xmlns:a16="http://schemas.microsoft.com/office/drawing/2014/main" id="{F73A952E-F811-4C8B-B939-66637B85CE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350" y="31207299"/>
            <a:ext cx="4032504" cy="14721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7BA8FAEB-B2FD-4BF1-9CC3-EE5A862592AB}"/>
              </a:ext>
            </a:extLst>
          </p:cNvPr>
          <p:cNvSpPr txBox="1"/>
          <p:nvPr/>
        </p:nvSpPr>
        <p:spPr>
          <a:xfrm>
            <a:off x="22399062" y="332955"/>
            <a:ext cx="10290738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Mitigation</a:t>
            </a:r>
          </a:p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Rainelle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7849FDE-E9E8-49CA-A801-19841CBF0ED1}"/>
              </a:ext>
            </a:extLst>
          </p:cNvPr>
          <p:cNvSpPr/>
          <p:nvPr/>
        </p:nvSpPr>
        <p:spPr>
          <a:xfrm>
            <a:off x="22188856" y="237705"/>
            <a:ext cx="10493688" cy="3050093"/>
          </a:xfrm>
          <a:prstGeom prst="rect">
            <a:avLst/>
          </a:prstGeom>
          <a:noFill/>
          <a:ln w="571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427AFA7-9801-4B12-BA9E-43686D169C65}"/>
              </a:ext>
            </a:extLst>
          </p:cNvPr>
          <p:cNvSpPr txBox="1"/>
          <p:nvPr/>
        </p:nvSpPr>
        <p:spPr>
          <a:xfrm>
            <a:off x="22399057" y="2171700"/>
            <a:ext cx="10290742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GIS Technical Center</a:t>
            </a:r>
          </a:p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2022</a:t>
            </a:r>
            <a:endParaRPr lang="en-US" sz="32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7" name="Picture 126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B45614EA-86CA-4B38-A7A7-A73441FEC2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856" y="3622349"/>
            <a:ext cx="10513934" cy="506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512</TotalTime>
  <Words>423</Words>
  <Application>Microsoft Office PowerPoint</Application>
  <PresentationFormat>Custom</PresentationFormat>
  <Paragraphs>143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Behrang Bidadian</cp:lastModifiedBy>
  <cp:revision>115</cp:revision>
  <cp:lastPrinted>2022-11-16T16:23:15Z</cp:lastPrinted>
  <dcterms:created xsi:type="dcterms:W3CDTF">2022-11-15T21:06:20Z</dcterms:created>
  <dcterms:modified xsi:type="dcterms:W3CDTF">2022-11-16T22:26:32Z</dcterms:modified>
</cp:coreProperties>
</file>