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43891200" cy="32918400"/>
  <p:notesSz cx="32100838" cy="43073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pos="6912" userDrawn="1">
          <p15:clr>
            <a:srgbClr val="A4A3A4"/>
          </p15:clr>
        </p15:guide>
        <p15:guide id="3" pos="13824" userDrawn="1">
          <p15:clr>
            <a:srgbClr val="A4A3A4"/>
          </p15:clr>
        </p15:guide>
        <p15:guide id="4" pos="20736" userDrawn="1">
          <p15:clr>
            <a:srgbClr val="A4A3A4"/>
          </p15:clr>
        </p15:guide>
        <p15:guide id="5" orient="horz" pos="5472" userDrawn="1">
          <p15:clr>
            <a:srgbClr val="A4A3A4"/>
          </p15:clr>
        </p15:guide>
        <p15:guide id="6" orient="horz" pos="15264" userDrawn="1">
          <p15:clr>
            <a:srgbClr val="A4A3A4"/>
          </p15:clr>
        </p15:guide>
        <p15:guide id="7" orient="horz" pos="20592" userDrawn="1">
          <p15:clr>
            <a:srgbClr val="A4A3A4"/>
          </p15:clr>
        </p15:guide>
        <p15:guide id="8" orient="horz" pos="144" userDrawn="1">
          <p15:clr>
            <a:srgbClr val="A4A3A4"/>
          </p15:clr>
        </p15:guide>
        <p15:guide id="9" pos="144" userDrawn="1">
          <p15:clr>
            <a:srgbClr val="A4A3A4"/>
          </p15:clr>
        </p15:guide>
        <p15:guide id="10" pos="27504" userDrawn="1">
          <p15:clr>
            <a:srgbClr val="A4A3A4"/>
          </p15:clr>
        </p15:guide>
        <p15:guide id="11" orient="horz" pos="10468" userDrawn="1">
          <p15:clr>
            <a:srgbClr val="A4A3A4"/>
          </p15:clr>
        </p15:guide>
        <p15:guide id="12" orient="horz" pos="10224" userDrawn="1">
          <p15:clr>
            <a:srgbClr val="A4A3A4"/>
          </p15:clr>
        </p15:guide>
        <p15:guide id="13" pos="17280" userDrawn="1">
          <p15:clr>
            <a:srgbClr val="A4A3A4"/>
          </p15:clr>
        </p15:guide>
        <p15:guide id="14" pos="13680" userDrawn="1">
          <p15:clr>
            <a:srgbClr val="A4A3A4"/>
          </p15:clr>
        </p15:guide>
        <p15:guide id="15" pos="20592" userDrawn="1">
          <p15:clr>
            <a:srgbClr val="A4A3A4"/>
          </p15:clr>
        </p15:guide>
        <p15:guide id="16" pos="20880" userDrawn="1">
          <p15:clr>
            <a:srgbClr val="A4A3A4"/>
          </p15:clr>
        </p15:guide>
        <p15:guide id="17" pos="7056" userDrawn="1">
          <p15:clr>
            <a:srgbClr val="A4A3A4"/>
          </p15:clr>
        </p15:guide>
        <p15:guide id="18" pos="6768" userDrawn="1">
          <p15:clr>
            <a:srgbClr val="A4A3A4"/>
          </p15:clr>
        </p15:guide>
        <p15:guide id="19" orient="horz" pos="15120" userDrawn="1">
          <p15:clr>
            <a:srgbClr val="A4A3A4"/>
          </p15:clr>
        </p15:guide>
        <p15:guide id="20" orient="horz" pos="15408" userDrawn="1">
          <p15:clr>
            <a:srgbClr val="A4A3A4"/>
          </p15:clr>
        </p15:guide>
        <p15:guide id="21" orient="horz" pos="5904" userDrawn="1">
          <p15:clr>
            <a:srgbClr val="A4A3A4"/>
          </p15:clr>
        </p15:guide>
        <p15:guide id="22" orient="horz" pos="5616" userDrawn="1">
          <p15:clr>
            <a:srgbClr val="A4A3A4"/>
          </p15:clr>
        </p15:guide>
        <p15:guide id="23" pos="10368" userDrawn="1">
          <p15:clr>
            <a:srgbClr val="A4A3A4"/>
          </p15:clr>
        </p15:guide>
        <p15:guide id="24" pos="24192" userDrawn="1">
          <p15:clr>
            <a:srgbClr val="A4A3A4"/>
          </p15:clr>
        </p15:guide>
        <p15:guide id="25" pos="13968" userDrawn="1">
          <p15:clr>
            <a:srgbClr val="A4A3A4"/>
          </p15:clr>
        </p15:guide>
        <p15:guide id="26" pos="34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643" autoAdjust="0"/>
    <p:restoredTop sz="94660"/>
  </p:normalViewPr>
  <p:slideViewPr>
    <p:cSldViewPr showGuides="1">
      <p:cViewPr varScale="1">
        <p:scale>
          <a:sx n="23" d="100"/>
          <a:sy n="23" d="100"/>
        </p:scale>
        <p:origin x="2100" y="96"/>
      </p:cViewPr>
      <p:guideLst>
        <p:guide orient="horz" pos="10368"/>
        <p:guide pos="6912"/>
        <p:guide pos="13824"/>
        <p:guide pos="20736"/>
        <p:guide orient="horz" pos="5472"/>
        <p:guide orient="horz" pos="15264"/>
        <p:guide orient="horz" pos="20592"/>
        <p:guide orient="horz" pos="144"/>
        <p:guide pos="144"/>
        <p:guide pos="27504"/>
        <p:guide orient="horz" pos="10468"/>
        <p:guide orient="horz" pos="10224"/>
        <p:guide pos="17280"/>
        <p:guide pos="13680"/>
        <p:guide pos="20592"/>
        <p:guide pos="20880"/>
        <p:guide pos="7056"/>
        <p:guide pos="6768"/>
        <p:guide orient="horz" pos="15120"/>
        <p:guide orient="horz" pos="15408"/>
        <p:guide orient="horz" pos="5904"/>
        <p:guide orient="horz" pos="5616"/>
        <p:guide pos="10368"/>
        <p:guide pos="24192"/>
        <p:guide pos="13968"/>
        <p:guide pos="3456"/>
      </p:guideLst>
    </p:cSldViewPr>
  </p:slideViewPr>
  <p:notesTextViewPr>
    <p:cViewPr>
      <p:scale>
        <a:sx n="3" d="2"/>
        <a:sy n="3" d="2"/>
      </p:scale>
      <p:origin x="0" y="0"/>
    </p:cViewPr>
  </p:notesTextViewPr>
  <p:gridSpacing cx="114300" cy="1143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13910363" cy="2161164"/>
          </a:xfrm>
          <a:prstGeom prst="rect">
            <a:avLst/>
          </a:prstGeom>
        </p:spPr>
        <p:txBody>
          <a:bodyPr vert="horz" lIns="429562" tIns="214781" rIns="429562" bIns="214781" rtlCol="0"/>
          <a:lstStyle>
            <a:lvl1pPr algn="l">
              <a:defRPr sz="5600"/>
            </a:lvl1pPr>
          </a:lstStyle>
          <a:p>
            <a:endParaRPr lang="en-US"/>
          </a:p>
        </p:txBody>
      </p:sp>
      <p:sp>
        <p:nvSpPr>
          <p:cNvPr id="3" name="Date Placeholder 2"/>
          <p:cNvSpPr>
            <a:spLocks noGrp="1"/>
          </p:cNvSpPr>
          <p:nvPr>
            <p:ph type="dt" idx="1"/>
          </p:nvPr>
        </p:nvSpPr>
        <p:spPr>
          <a:xfrm>
            <a:off x="18183051" y="2"/>
            <a:ext cx="13910363" cy="2161164"/>
          </a:xfrm>
          <a:prstGeom prst="rect">
            <a:avLst/>
          </a:prstGeom>
        </p:spPr>
        <p:txBody>
          <a:bodyPr vert="horz" lIns="429562" tIns="214781" rIns="429562" bIns="214781" rtlCol="0"/>
          <a:lstStyle>
            <a:lvl1pPr algn="r">
              <a:defRPr sz="5600"/>
            </a:lvl1pPr>
          </a:lstStyle>
          <a:p>
            <a:fld id="{A35BAF06-F101-450B-8277-3E32285292E0}" type="datetimeFigureOut">
              <a:rPr lang="en-US" smtClean="0"/>
              <a:t>11/16/2022</a:t>
            </a:fld>
            <a:endParaRPr lang="en-US"/>
          </a:p>
        </p:txBody>
      </p:sp>
      <p:sp>
        <p:nvSpPr>
          <p:cNvPr id="4" name="Slide Image Placeholder 3"/>
          <p:cNvSpPr>
            <a:spLocks noGrp="1" noRot="1" noChangeAspect="1"/>
          </p:cNvSpPr>
          <p:nvPr>
            <p:ph type="sldImg" idx="2"/>
          </p:nvPr>
        </p:nvSpPr>
        <p:spPr>
          <a:xfrm>
            <a:off x="6362700" y="5386388"/>
            <a:ext cx="19375438" cy="14533562"/>
          </a:xfrm>
          <a:prstGeom prst="rect">
            <a:avLst/>
          </a:prstGeom>
          <a:noFill/>
          <a:ln w="12700">
            <a:solidFill>
              <a:prstClr val="black"/>
            </a:solidFill>
          </a:ln>
        </p:spPr>
        <p:txBody>
          <a:bodyPr vert="horz" lIns="429562" tIns="214781" rIns="429562" bIns="214781" rtlCol="0" anchor="ctr"/>
          <a:lstStyle/>
          <a:p>
            <a:endParaRPr lang="en-US"/>
          </a:p>
        </p:txBody>
      </p:sp>
      <p:sp>
        <p:nvSpPr>
          <p:cNvPr id="5" name="Notes Placeholder 4"/>
          <p:cNvSpPr>
            <a:spLocks noGrp="1"/>
          </p:cNvSpPr>
          <p:nvPr>
            <p:ph type="body" sz="quarter" idx="3"/>
          </p:nvPr>
        </p:nvSpPr>
        <p:spPr>
          <a:xfrm>
            <a:off x="3210085" y="20729187"/>
            <a:ext cx="25680669" cy="16960245"/>
          </a:xfrm>
          <a:prstGeom prst="rect">
            <a:avLst/>
          </a:prstGeom>
        </p:spPr>
        <p:txBody>
          <a:bodyPr vert="horz" lIns="429562" tIns="214781" rIns="429562" bIns="21478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40912484"/>
            <a:ext cx="13910363" cy="2161159"/>
          </a:xfrm>
          <a:prstGeom prst="rect">
            <a:avLst/>
          </a:prstGeom>
        </p:spPr>
        <p:txBody>
          <a:bodyPr vert="horz" lIns="429562" tIns="214781" rIns="429562" bIns="214781" rtlCol="0" anchor="b"/>
          <a:lstStyle>
            <a:lvl1pPr algn="l">
              <a:defRPr sz="5600"/>
            </a:lvl1pPr>
          </a:lstStyle>
          <a:p>
            <a:endParaRPr lang="en-US"/>
          </a:p>
        </p:txBody>
      </p:sp>
      <p:sp>
        <p:nvSpPr>
          <p:cNvPr id="7" name="Slide Number Placeholder 6"/>
          <p:cNvSpPr>
            <a:spLocks noGrp="1"/>
          </p:cNvSpPr>
          <p:nvPr>
            <p:ph type="sldNum" sz="quarter" idx="5"/>
          </p:nvPr>
        </p:nvSpPr>
        <p:spPr>
          <a:xfrm>
            <a:off x="18183051" y="40912484"/>
            <a:ext cx="13910363" cy="2161159"/>
          </a:xfrm>
          <a:prstGeom prst="rect">
            <a:avLst/>
          </a:prstGeom>
        </p:spPr>
        <p:txBody>
          <a:bodyPr vert="horz" lIns="429562" tIns="214781" rIns="429562" bIns="214781" rtlCol="0" anchor="b"/>
          <a:lstStyle>
            <a:lvl1pPr algn="r">
              <a:defRPr sz="5600"/>
            </a:lvl1pPr>
          </a:lstStyle>
          <a:p>
            <a:fld id="{E7F00EFB-4D06-435A-A487-9F5DC2458DCF}" type="slidenum">
              <a:rPr lang="en-US" smtClean="0"/>
              <a:t>‹#›</a:t>
            </a:fld>
            <a:endParaRPr lang="en-US"/>
          </a:p>
        </p:txBody>
      </p:sp>
    </p:spTree>
    <p:extLst>
      <p:ext uri="{BB962C8B-B14F-4D97-AF65-F5344CB8AC3E}">
        <p14:creationId xmlns:p14="http://schemas.microsoft.com/office/powerpoint/2010/main" val="3564030527"/>
      </p:ext>
    </p:extLst>
  </p:cSld>
  <p:clrMap bg1="lt1" tx1="dk1" bg2="lt2" tx2="dk2" accent1="accent1" accent2="accent2" accent3="accent3" accent4="accent4" accent5="accent5" accent6="accent6" hlink="hlink" folHlink="folHlink"/>
  <p:notesStyle>
    <a:lvl1pPr marL="0" algn="l" defTabSz="3686861" rtl="0" eaLnBrk="1" latinLnBrk="0" hangingPunct="1">
      <a:defRPr sz="4838" kern="1200">
        <a:solidFill>
          <a:schemeClr val="tx1"/>
        </a:solidFill>
        <a:latin typeface="+mn-lt"/>
        <a:ea typeface="+mn-ea"/>
        <a:cs typeface="+mn-cs"/>
      </a:defRPr>
    </a:lvl1pPr>
    <a:lvl2pPr marL="1843430" algn="l" defTabSz="3686861" rtl="0" eaLnBrk="1" latinLnBrk="0" hangingPunct="1">
      <a:defRPr sz="4838" kern="1200">
        <a:solidFill>
          <a:schemeClr val="tx1"/>
        </a:solidFill>
        <a:latin typeface="+mn-lt"/>
        <a:ea typeface="+mn-ea"/>
        <a:cs typeface="+mn-cs"/>
      </a:defRPr>
    </a:lvl2pPr>
    <a:lvl3pPr marL="3686861" algn="l" defTabSz="3686861" rtl="0" eaLnBrk="1" latinLnBrk="0" hangingPunct="1">
      <a:defRPr sz="4838" kern="1200">
        <a:solidFill>
          <a:schemeClr val="tx1"/>
        </a:solidFill>
        <a:latin typeface="+mn-lt"/>
        <a:ea typeface="+mn-ea"/>
        <a:cs typeface="+mn-cs"/>
      </a:defRPr>
    </a:lvl3pPr>
    <a:lvl4pPr marL="5530291" algn="l" defTabSz="3686861" rtl="0" eaLnBrk="1" latinLnBrk="0" hangingPunct="1">
      <a:defRPr sz="4838" kern="1200">
        <a:solidFill>
          <a:schemeClr val="tx1"/>
        </a:solidFill>
        <a:latin typeface="+mn-lt"/>
        <a:ea typeface="+mn-ea"/>
        <a:cs typeface="+mn-cs"/>
      </a:defRPr>
    </a:lvl4pPr>
    <a:lvl5pPr marL="7373722" algn="l" defTabSz="3686861" rtl="0" eaLnBrk="1" latinLnBrk="0" hangingPunct="1">
      <a:defRPr sz="4838" kern="1200">
        <a:solidFill>
          <a:schemeClr val="tx1"/>
        </a:solidFill>
        <a:latin typeface="+mn-lt"/>
        <a:ea typeface="+mn-ea"/>
        <a:cs typeface="+mn-cs"/>
      </a:defRPr>
    </a:lvl5pPr>
    <a:lvl6pPr marL="9217152" algn="l" defTabSz="3686861" rtl="0" eaLnBrk="1" latinLnBrk="0" hangingPunct="1">
      <a:defRPr sz="4838" kern="1200">
        <a:solidFill>
          <a:schemeClr val="tx1"/>
        </a:solidFill>
        <a:latin typeface="+mn-lt"/>
        <a:ea typeface="+mn-ea"/>
        <a:cs typeface="+mn-cs"/>
      </a:defRPr>
    </a:lvl6pPr>
    <a:lvl7pPr marL="11060582" algn="l" defTabSz="3686861" rtl="0" eaLnBrk="1" latinLnBrk="0" hangingPunct="1">
      <a:defRPr sz="4838" kern="1200">
        <a:solidFill>
          <a:schemeClr val="tx1"/>
        </a:solidFill>
        <a:latin typeface="+mn-lt"/>
        <a:ea typeface="+mn-ea"/>
        <a:cs typeface="+mn-cs"/>
      </a:defRPr>
    </a:lvl7pPr>
    <a:lvl8pPr marL="12904013" algn="l" defTabSz="3686861" rtl="0" eaLnBrk="1" latinLnBrk="0" hangingPunct="1">
      <a:defRPr sz="4838" kern="1200">
        <a:solidFill>
          <a:schemeClr val="tx1"/>
        </a:solidFill>
        <a:latin typeface="+mn-lt"/>
        <a:ea typeface="+mn-ea"/>
        <a:cs typeface="+mn-cs"/>
      </a:defRPr>
    </a:lvl8pPr>
    <a:lvl9pPr marL="14747443" algn="l" defTabSz="3686861" rtl="0" eaLnBrk="1" latinLnBrk="0" hangingPunct="1">
      <a:defRPr sz="4838"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A6B65F8-08E5-4383-929F-05DA675BE61E}"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A863C6-925E-4829-A3C6-208041A0EEF1}" type="slidenum">
              <a:rPr lang="en-US" smtClean="0"/>
              <a:t>‹#›</a:t>
            </a:fld>
            <a:endParaRPr lang="en-US"/>
          </a:p>
        </p:txBody>
      </p:sp>
    </p:spTree>
    <p:extLst>
      <p:ext uri="{BB962C8B-B14F-4D97-AF65-F5344CB8AC3E}">
        <p14:creationId xmlns:p14="http://schemas.microsoft.com/office/powerpoint/2010/main" val="1594486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6B65F8-08E5-4383-929F-05DA675BE61E}"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A863C6-925E-4829-A3C6-208041A0EEF1}" type="slidenum">
              <a:rPr lang="en-US" smtClean="0"/>
              <a:t>‹#›</a:t>
            </a:fld>
            <a:endParaRPr lang="en-US"/>
          </a:p>
        </p:txBody>
      </p:sp>
    </p:spTree>
    <p:extLst>
      <p:ext uri="{BB962C8B-B14F-4D97-AF65-F5344CB8AC3E}">
        <p14:creationId xmlns:p14="http://schemas.microsoft.com/office/powerpoint/2010/main" val="1538925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6B65F8-08E5-4383-929F-05DA675BE61E}"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A863C6-925E-4829-A3C6-208041A0EEF1}" type="slidenum">
              <a:rPr lang="en-US" smtClean="0"/>
              <a:t>‹#›</a:t>
            </a:fld>
            <a:endParaRPr lang="en-US"/>
          </a:p>
        </p:txBody>
      </p:sp>
    </p:spTree>
    <p:extLst>
      <p:ext uri="{BB962C8B-B14F-4D97-AF65-F5344CB8AC3E}">
        <p14:creationId xmlns:p14="http://schemas.microsoft.com/office/powerpoint/2010/main" val="3905294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6B65F8-08E5-4383-929F-05DA675BE61E}"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A863C6-925E-4829-A3C6-208041A0EEF1}" type="slidenum">
              <a:rPr lang="en-US" smtClean="0"/>
              <a:t>‹#›</a:t>
            </a:fld>
            <a:endParaRPr lang="en-US"/>
          </a:p>
        </p:txBody>
      </p:sp>
    </p:spTree>
    <p:extLst>
      <p:ext uri="{BB962C8B-B14F-4D97-AF65-F5344CB8AC3E}">
        <p14:creationId xmlns:p14="http://schemas.microsoft.com/office/powerpoint/2010/main" val="445930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A6B65F8-08E5-4383-929F-05DA675BE61E}"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A863C6-925E-4829-A3C6-208041A0EEF1}" type="slidenum">
              <a:rPr lang="en-US" smtClean="0"/>
              <a:t>‹#›</a:t>
            </a:fld>
            <a:endParaRPr lang="en-US"/>
          </a:p>
        </p:txBody>
      </p:sp>
    </p:spTree>
    <p:extLst>
      <p:ext uri="{BB962C8B-B14F-4D97-AF65-F5344CB8AC3E}">
        <p14:creationId xmlns:p14="http://schemas.microsoft.com/office/powerpoint/2010/main" val="1421987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A6B65F8-08E5-4383-929F-05DA675BE61E}" type="datetimeFigureOut">
              <a:rPr lang="en-US" smtClean="0"/>
              <a:t>11/16/2022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A863C6-925E-4829-A3C6-208041A0EEF1}" type="slidenum">
              <a:rPr lang="en-US" smtClean="0"/>
              <a:t>‹#›</a:t>
            </a:fld>
            <a:endParaRPr lang="en-US"/>
          </a:p>
        </p:txBody>
      </p:sp>
    </p:spTree>
    <p:extLst>
      <p:ext uri="{BB962C8B-B14F-4D97-AF65-F5344CB8AC3E}">
        <p14:creationId xmlns:p14="http://schemas.microsoft.com/office/powerpoint/2010/main" val="3351093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A6B65F8-08E5-4383-929F-05DA675BE61E}" type="datetimeFigureOut">
              <a:rPr lang="en-US" smtClean="0"/>
              <a:t>11/16/2022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A863C6-925E-4829-A3C6-208041A0EEF1}" type="slidenum">
              <a:rPr lang="en-US" smtClean="0"/>
              <a:t>‹#›</a:t>
            </a:fld>
            <a:endParaRPr lang="en-US"/>
          </a:p>
        </p:txBody>
      </p:sp>
    </p:spTree>
    <p:extLst>
      <p:ext uri="{BB962C8B-B14F-4D97-AF65-F5344CB8AC3E}">
        <p14:creationId xmlns:p14="http://schemas.microsoft.com/office/powerpoint/2010/main" val="1861291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A6B65F8-08E5-4383-929F-05DA675BE61E}" type="datetimeFigureOut">
              <a:rPr lang="en-US" smtClean="0"/>
              <a:t>11/16/2022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A863C6-925E-4829-A3C6-208041A0EEF1}" type="slidenum">
              <a:rPr lang="en-US" smtClean="0"/>
              <a:t>‹#›</a:t>
            </a:fld>
            <a:endParaRPr lang="en-US"/>
          </a:p>
        </p:txBody>
      </p:sp>
    </p:spTree>
    <p:extLst>
      <p:ext uri="{BB962C8B-B14F-4D97-AF65-F5344CB8AC3E}">
        <p14:creationId xmlns:p14="http://schemas.microsoft.com/office/powerpoint/2010/main" val="135034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6B65F8-08E5-4383-929F-05DA675BE61E}" type="datetimeFigureOut">
              <a:rPr lang="en-US" smtClean="0"/>
              <a:t>11/16/2022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A863C6-925E-4829-A3C6-208041A0EEF1}" type="slidenum">
              <a:rPr lang="en-US" smtClean="0"/>
              <a:t>‹#›</a:t>
            </a:fld>
            <a:endParaRPr lang="en-US"/>
          </a:p>
        </p:txBody>
      </p:sp>
    </p:spTree>
    <p:extLst>
      <p:ext uri="{BB962C8B-B14F-4D97-AF65-F5344CB8AC3E}">
        <p14:creationId xmlns:p14="http://schemas.microsoft.com/office/powerpoint/2010/main" val="1818531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fld id="{0A6B65F8-08E5-4383-929F-05DA675BE61E}" type="datetimeFigureOut">
              <a:rPr lang="en-US" smtClean="0"/>
              <a:t>11/16/2022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A863C6-925E-4829-A3C6-208041A0EEF1}" type="slidenum">
              <a:rPr lang="en-US" smtClean="0"/>
              <a:t>‹#›</a:t>
            </a:fld>
            <a:endParaRPr lang="en-US"/>
          </a:p>
        </p:txBody>
      </p:sp>
    </p:spTree>
    <p:extLst>
      <p:ext uri="{BB962C8B-B14F-4D97-AF65-F5344CB8AC3E}">
        <p14:creationId xmlns:p14="http://schemas.microsoft.com/office/powerpoint/2010/main" val="3507411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fld id="{0A6B65F8-08E5-4383-929F-05DA675BE61E}" type="datetimeFigureOut">
              <a:rPr lang="en-US" smtClean="0"/>
              <a:t>11/16/2022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A863C6-925E-4829-A3C6-208041A0EEF1}" type="slidenum">
              <a:rPr lang="en-US" smtClean="0"/>
              <a:t>‹#›</a:t>
            </a:fld>
            <a:endParaRPr lang="en-US"/>
          </a:p>
        </p:txBody>
      </p:sp>
    </p:spTree>
    <p:extLst>
      <p:ext uri="{BB962C8B-B14F-4D97-AF65-F5344CB8AC3E}">
        <p14:creationId xmlns:p14="http://schemas.microsoft.com/office/powerpoint/2010/main" val="1412015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0A6B65F8-08E5-4383-929F-05DA675BE61E}" type="datetimeFigureOut">
              <a:rPr lang="en-US" smtClean="0"/>
              <a:t>11/16/2022</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7BA863C6-925E-4829-A3C6-208041A0EEF1}" type="slidenum">
              <a:rPr lang="en-US" smtClean="0"/>
              <a:t>‹#›</a:t>
            </a:fld>
            <a:endParaRPr lang="en-US"/>
          </a:p>
        </p:txBody>
      </p:sp>
    </p:spTree>
    <p:extLst>
      <p:ext uri="{BB962C8B-B14F-4D97-AF65-F5344CB8AC3E}">
        <p14:creationId xmlns:p14="http://schemas.microsoft.com/office/powerpoint/2010/main" val="33763515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18" Type="http://schemas.openxmlformats.org/officeDocument/2006/relationships/image" Target="../media/image17.png"/><Relationship Id="rId3" Type="http://schemas.openxmlformats.org/officeDocument/2006/relationships/image" Target="../media/image2.jpeg"/><Relationship Id="rId21" Type="http://schemas.openxmlformats.org/officeDocument/2006/relationships/image" Target="../media/image19.JPG"/><Relationship Id="rId7" Type="http://schemas.openxmlformats.org/officeDocument/2006/relationships/image" Target="../media/image6.jpeg"/><Relationship Id="rId12" Type="http://schemas.openxmlformats.org/officeDocument/2006/relationships/image" Target="../media/image11.JPG"/><Relationship Id="rId17" Type="http://schemas.openxmlformats.org/officeDocument/2006/relationships/image" Target="../media/image16.jpeg"/><Relationship Id="rId2" Type="http://schemas.openxmlformats.org/officeDocument/2006/relationships/image" Target="../media/image1.jpeg"/><Relationship Id="rId16" Type="http://schemas.openxmlformats.org/officeDocument/2006/relationships/image" Target="../media/image15.jpeg"/><Relationship Id="rId20" Type="http://schemas.openxmlformats.org/officeDocument/2006/relationships/image" Target="../media/image18.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G"/><Relationship Id="rId24" Type="http://schemas.openxmlformats.org/officeDocument/2006/relationships/image" Target="../media/image22.jpg"/><Relationship Id="rId5" Type="http://schemas.openxmlformats.org/officeDocument/2006/relationships/image" Target="../media/image4.jpeg"/><Relationship Id="rId15" Type="http://schemas.openxmlformats.org/officeDocument/2006/relationships/image" Target="../media/image14.JPG"/><Relationship Id="rId23" Type="http://schemas.openxmlformats.org/officeDocument/2006/relationships/image" Target="../media/image21.jpeg"/><Relationship Id="rId10" Type="http://schemas.openxmlformats.org/officeDocument/2006/relationships/image" Target="../media/image9.png"/><Relationship Id="rId19" Type="http://schemas.microsoft.com/office/2007/relationships/hdphoto" Target="../media/hdphoto1.wdp"/><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image" Target="../media/image13.jpeg"/><Relationship Id="rId22"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761FE1B8-A267-4FEA-B4E1-4A5C9DE13A98}"/>
              </a:ext>
            </a:extLst>
          </p:cNvPr>
          <p:cNvSpPr txBox="1">
            <a:spLocks/>
          </p:cNvSpPr>
          <p:nvPr/>
        </p:nvSpPr>
        <p:spPr>
          <a:xfrm>
            <a:off x="228600" y="8921426"/>
            <a:ext cx="10515600" cy="1005861"/>
          </a:xfrm>
          <a:prstGeom prst="rect">
            <a:avLst/>
          </a:prstGeom>
          <a:solidFill>
            <a:srgbClr val="1F4E79"/>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800" b="1" dirty="0">
                <a:solidFill>
                  <a:schemeClr val="bg1"/>
                </a:solidFill>
                <a:latin typeface="Arial" panose="020B0604020202020204" pitchFamily="34" charset="0"/>
                <a:cs typeface="Arial" panose="020B0604020202020204" pitchFamily="34" charset="0"/>
              </a:rPr>
              <a:t>Building/Parcel </a:t>
            </a:r>
            <a:r>
              <a:rPr lang="en-US" sz="2800" dirty="0">
                <a:solidFill>
                  <a:schemeClr val="bg1"/>
                </a:solidFill>
                <a:latin typeface="Arial" panose="020B0604020202020204" pitchFamily="34" charset="0"/>
                <a:cs typeface="Arial" panose="020B0604020202020204" pitchFamily="34" charset="0"/>
              </a:rPr>
              <a:t>Exposure</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 and Rainelle</a:t>
            </a:r>
            <a:r>
              <a:rPr lang="en-US" sz="1100" dirty="0">
                <a:solidFill>
                  <a:schemeClr val="bg1"/>
                </a:solidFill>
              </a:rPr>
              <a:t>     </a:t>
            </a:r>
          </a:p>
        </p:txBody>
      </p:sp>
      <p:graphicFrame>
        <p:nvGraphicFramePr>
          <p:cNvPr id="72" name="Table 2">
            <a:extLst>
              <a:ext uri="{FF2B5EF4-FFF2-40B4-BE49-F238E27FC236}">
                <a16:creationId xmlns:a16="http://schemas.microsoft.com/office/drawing/2014/main" id="{94EDDF67-3474-4DFC-8E08-752102568CFC}"/>
              </a:ext>
            </a:extLst>
          </p:cNvPr>
          <p:cNvGraphicFramePr>
            <a:graphicFrameLocks noGrp="1"/>
          </p:cNvGraphicFramePr>
          <p:nvPr>
            <p:extLst>
              <p:ext uri="{D42A27DB-BD31-4B8C-83A1-F6EECF244321}">
                <p14:modId xmlns:p14="http://schemas.microsoft.com/office/powerpoint/2010/main" val="1753820307"/>
              </p:ext>
            </p:extLst>
          </p:nvPr>
        </p:nvGraphicFramePr>
        <p:xfrm>
          <a:off x="228600" y="10026866"/>
          <a:ext cx="10515600" cy="6438443"/>
        </p:xfrm>
        <a:graphic>
          <a:graphicData uri="http://schemas.openxmlformats.org/drawingml/2006/table">
            <a:tbl>
              <a:tblPr firstRow="1" bandRow="1">
                <a:tableStyleId>{5C22544A-7EE6-4342-B048-85BDC9FD1C3A}</a:tableStyleId>
              </a:tblPr>
              <a:tblGrid>
                <a:gridCol w="1205062">
                  <a:extLst>
                    <a:ext uri="{9D8B030D-6E8A-4147-A177-3AD203B41FA5}">
                      <a16:colId xmlns:a16="http://schemas.microsoft.com/office/drawing/2014/main" val="4203218459"/>
                    </a:ext>
                  </a:extLst>
                </a:gridCol>
                <a:gridCol w="5104067">
                  <a:extLst>
                    <a:ext uri="{9D8B030D-6E8A-4147-A177-3AD203B41FA5}">
                      <a16:colId xmlns:a16="http://schemas.microsoft.com/office/drawing/2014/main" val="660922194"/>
                    </a:ext>
                  </a:extLst>
                </a:gridCol>
                <a:gridCol w="1414421">
                  <a:extLst>
                    <a:ext uri="{9D8B030D-6E8A-4147-A177-3AD203B41FA5}">
                      <a16:colId xmlns:a16="http://schemas.microsoft.com/office/drawing/2014/main" val="3934378209"/>
                    </a:ext>
                  </a:extLst>
                </a:gridCol>
                <a:gridCol w="1212483">
                  <a:extLst>
                    <a:ext uri="{9D8B030D-6E8A-4147-A177-3AD203B41FA5}">
                      <a16:colId xmlns:a16="http://schemas.microsoft.com/office/drawing/2014/main" val="3437275542"/>
                    </a:ext>
                  </a:extLst>
                </a:gridCol>
                <a:gridCol w="1579567">
                  <a:extLst>
                    <a:ext uri="{9D8B030D-6E8A-4147-A177-3AD203B41FA5}">
                      <a16:colId xmlns:a16="http://schemas.microsoft.com/office/drawing/2014/main" val="602500551"/>
                    </a:ext>
                  </a:extLst>
                </a:gridCol>
              </a:tblGrid>
              <a:tr h="954892">
                <a:tc>
                  <a:txBody>
                    <a:bodyPr/>
                    <a:lstStyle/>
                    <a:p>
                      <a:r>
                        <a:rPr lang="en-US" sz="1800" dirty="0"/>
                        <a:t>Category</a:t>
                      </a:r>
                    </a:p>
                  </a:txBody>
                  <a:tcPr marL="100586" marR="100586" marT="50293" marB="50293" anchor="ctr">
                    <a:solidFill>
                      <a:srgbClr val="5B739B"/>
                    </a:solidFill>
                  </a:tcPr>
                </a:tc>
                <a:tc>
                  <a:txBody>
                    <a:bodyPr/>
                    <a:lstStyle/>
                    <a:p>
                      <a:pPr algn="ctr"/>
                      <a:r>
                        <a:rPr lang="en-US" sz="1800" dirty="0"/>
                        <a:t>Exposure Indicator</a:t>
                      </a:r>
                    </a:p>
                  </a:txBody>
                  <a:tcPr marL="100586" marR="100586" marT="50293" marB="50293" anchor="ctr">
                    <a:solidFill>
                      <a:srgbClr val="5B739B"/>
                    </a:solidFill>
                  </a:tcPr>
                </a:tc>
                <a:tc>
                  <a:txBody>
                    <a:bodyPr/>
                    <a:lstStyle/>
                    <a:p>
                      <a:pPr algn="ctr"/>
                      <a:r>
                        <a:rPr lang="en-US" sz="1800" dirty="0"/>
                        <a:t>White Sulphur Springs</a:t>
                      </a:r>
                    </a:p>
                  </a:txBody>
                  <a:tcPr marL="100586" marR="100586" marT="50293" marB="50293" anchor="ctr">
                    <a:solidFill>
                      <a:srgbClr val="5B739B"/>
                    </a:solidFill>
                  </a:tcPr>
                </a:tc>
                <a:tc>
                  <a:txBody>
                    <a:bodyPr/>
                    <a:lstStyle/>
                    <a:p>
                      <a:pPr algn="ctr"/>
                      <a:r>
                        <a:rPr lang="en-US" sz="1800" dirty="0"/>
                        <a:t>Rainelle</a:t>
                      </a:r>
                    </a:p>
                  </a:txBody>
                  <a:tcPr marL="100586" marR="100586" marT="50293" marB="50293" anchor="ctr">
                    <a:solidFill>
                      <a:srgbClr val="5B739B"/>
                    </a:solidFill>
                  </a:tcPr>
                </a:tc>
                <a:tc>
                  <a:txBody>
                    <a:bodyPr/>
                    <a:lstStyle/>
                    <a:p>
                      <a:pPr algn="ctr"/>
                      <a:r>
                        <a:rPr lang="en-US" sz="1800" dirty="0"/>
                        <a:t>Ratio* in WV Incorporated Areas (2021)</a:t>
                      </a:r>
                    </a:p>
                  </a:txBody>
                  <a:tcPr marL="100586" marR="100586" marT="50293" marB="50293" anchor="ctr">
                    <a:solidFill>
                      <a:srgbClr val="5B739B"/>
                    </a:solidFill>
                  </a:tcPr>
                </a:tc>
                <a:extLst>
                  <a:ext uri="{0D108BD9-81ED-4DB2-BD59-A6C34878D82A}">
                    <a16:rowId xmlns:a16="http://schemas.microsoft.com/office/drawing/2014/main" val="156113477"/>
                  </a:ext>
                </a:extLst>
              </a:tr>
              <a:tr h="576718">
                <a:tc rowSpan="10">
                  <a:txBody>
                    <a:bodyPr/>
                    <a:lstStyle/>
                    <a:p>
                      <a:pPr algn="ctr"/>
                      <a:r>
                        <a:rPr lang="en-US" sz="1800" b="1" dirty="0">
                          <a:solidFill>
                            <a:schemeClr val="bg1"/>
                          </a:solidFill>
                        </a:rPr>
                        <a:t>Buildings by Flood Zone (Count &amp; Value)</a:t>
                      </a:r>
                    </a:p>
                  </a:txBody>
                  <a:tcPr marL="91369" marR="91369" marT="45685" marB="45685" vert="vert270" anchor="ctr">
                    <a:solidFill>
                      <a:srgbClr val="5B739B"/>
                    </a:solidFill>
                  </a:tcPr>
                </a:tc>
                <a:tc>
                  <a:txBody>
                    <a:bodyPr/>
                    <a:lstStyle/>
                    <a:p>
                      <a:r>
                        <a:rPr lang="en-US" sz="1800" dirty="0">
                          <a:solidFill>
                            <a:schemeClr val="bg1"/>
                          </a:solidFill>
                        </a:rPr>
                        <a:t>Total Primary Building Count in Floodplain</a:t>
                      </a:r>
                    </a:p>
                  </a:txBody>
                  <a:tcPr marL="100586" marR="100586" marT="50293" marB="50293" anchor="ctr">
                    <a:lnB w="12700" cap="flat" cmpd="sng" algn="ctr">
                      <a:noFill/>
                      <a:prstDash val="solid"/>
                      <a:round/>
                      <a:headEnd type="none" w="med" len="med"/>
                      <a:tailEnd type="none" w="med" len="med"/>
                    </a:lnB>
                    <a:solidFill>
                      <a:srgbClr val="5B739B"/>
                    </a:solidFill>
                  </a:tcPr>
                </a:tc>
                <a:tc>
                  <a:txBody>
                    <a:bodyPr/>
                    <a:lstStyle/>
                    <a:p>
                      <a:pPr algn="ctr"/>
                      <a:r>
                        <a:rPr lang="en-US" sz="1800" b="1" dirty="0">
                          <a:solidFill>
                            <a:srgbClr val="C00000"/>
                          </a:solidFill>
                        </a:rPr>
                        <a:t>423 </a:t>
                      </a:r>
                    </a:p>
                    <a:p>
                      <a:pPr algn="ctr"/>
                      <a:r>
                        <a:rPr lang="en-US" sz="1200" b="0" dirty="0">
                          <a:solidFill>
                            <a:schemeClr val="tx1"/>
                          </a:solidFill>
                        </a:rPr>
                        <a:t>(Rank***: 12</a:t>
                      </a:r>
                      <a:r>
                        <a:rPr lang="en-US" sz="1200" b="0" baseline="30000" dirty="0">
                          <a:solidFill>
                            <a:schemeClr val="tx1"/>
                          </a:solidFill>
                        </a:rPr>
                        <a:t>th</a:t>
                      </a:r>
                      <a:r>
                        <a:rPr lang="en-US" sz="1200" b="0" dirty="0">
                          <a:solidFill>
                            <a:schemeClr val="tx1"/>
                          </a:solidFill>
                        </a:rPr>
                        <a:t>)</a:t>
                      </a:r>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b="1" dirty="0">
                          <a:solidFill>
                            <a:srgbClr val="C00000"/>
                          </a:solidFill>
                        </a:rPr>
                        <a:t>338</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(Rank: 18</a:t>
                      </a:r>
                      <a:r>
                        <a:rPr lang="en-US" sz="1200" b="0" baseline="30000" dirty="0">
                          <a:solidFill>
                            <a:schemeClr val="tx1"/>
                          </a:solidFill>
                        </a:rPr>
                        <a:t>th</a:t>
                      </a:r>
                      <a:r>
                        <a:rPr lang="en-US" sz="1200" b="0" dirty="0">
                          <a:solidFill>
                            <a:schemeClr val="tx1"/>
                          </a:solidFill>
                        </a:rPr>
                        <a:t>)</a:t>
                      </a:r>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dirty="0"/>
                        <a:t>59 </a:t>
                      </a:r>
                      <a:r>
                        <a:rPr lang="en-US" sz="1800" dirty="0">
                          <a:solidFill>
                            <a:schemeClr val="tx1"/>
                          </a:solidFill>
                        </a:rPr>
                        <a:t>(Median)</a:t>
                      </a:r>
                    </a:p>
                  </a:txBody>
                  <a:tcPr marL="100586" marR="100586" marT="50293" marB="50293" anchor="ctr">
                    <a:lnB w="12700" cap="flat" cmpd="sng" algn="ctr">
                      <a:noFill/>
                      <a:prstDash val="solid"/>
                      <a:round/>
                      <a:headEnd type="none" w="med" len="med"/>
                      <a:tailEnd type="none" w="med" len="med"/>
                    </a:lnB>
                  </a:tcPr>
                </a:tc>
                <a:extLst>
                  <a:ext uri="{0D108BD9-81ED-4DB2-BD59-A6C34878D82A}">
                    <a16:rowId xmlns:a16="http://schemas.microsoft.com/office/drawing/2014/main" val="2330936814"/>
                  </a:ext>
                </a:extLst>
              </a:tr>
              <a:tr h="671262">
                <a:tc vMerge="1">
                  <a:txBody>
                    <a:bodyPr/>
                    <a:lstStyle/>
                    <a:p>
                      <a:endParaRPr lang="en-US" sz="1600" dirty="0"/>
                    </a:p>
                  </a:txBody>
                  <a:tcPr anchor="ctr">
                    <a:solidFill>
                      <a:srgbClr val="5B739B"/>
                    </a:solidFill>
                  </a:tcPr>
                </a:tc>
                <a:tc>
                  <a:txBody>
                    <a:bodyPr/>
                    <a:lstStyle/>
                    <a:p>
                      <a:r>
                        <a:rPr lang="en-US" sz="1800" dirty="0">
                          <a:solidFill>
                            <a:schemeClr val="bg1"/>
                          </a:solidFill>
                        </a:rPr>
                        <a:t>Building Ratio b/w Floodplain &amp; Community Total</a:t>
                      </a:r>
                    </a:p>
                  </a:txBody>
                  <a:tcPr marL="100586" marR="100586" marT="50293" marB="50293" anchor="ctr">
                    <a:lnT w="12700" cap="flat" cmpd="sng" algn="ctr">
                      <a:noFill/>
                      <a:prstDash val="solid"/>
                      <a:round/>
                      <a:headEnd type="none" w="med" len="med"/>
                      <a:tailEnd type="none" w="med" len="med"/>
                    </a:lnT>
                    <a:solidFill>
                      <a:srgbClr val="5B739B"/>
                    </a:solidFill>
                  </a:tcPr>
                </a:tc>
                <a:tc>
                  <a:txBody>
                    <a:bodyPr/>
                    <a:lstStyle/>
                    <a:p>
                      <a:pPr algn="ctr"/>
                      <a:r>
                        <a:rPr lang="en-US" sz="1800" b="1" dirty="0">
                          <a:solidFill>
                            <a:srgbClr val="C00000"/>
                          </a:solidFill>
                        </a:rPr>
                        <a:t>26%</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b="1" dirty="0">
                          <a:solidFill>
                            <a:srgbClr val="C00000"/>
                          </a:solidFill>
                        </a:rPr>
                        <a:t>34%</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dirty="0"/>
                        <a:t>9%</a:t>
                      </a:r>
                    </a:p>
                  </a:txBody>
                  <a:tcPr marL="100586" marR="100586" marT="50293" marB="50293" anchor="ctr">
                    <a:lnT w="12700" cap="flat" cmpd="sng" algn="ctr">
                      <a:noFill/>
                      <a:prstDash val="solid"/>
                      <a:round/>
                      <a:headEnd type="none" w="med" len="med"/>
                      <a:tailEnd type="none" w="med" len="med"/>
                    </a:lnT>
                  </a:tcPr>
                </a:tc>
                <a:extLst>
                  <a:ext uri="{0D108BD9-81ED-4DB2-BD59-A6C34878D82A}">
                    <a16:rowId xmlns:a16="http://schemas.microsoft.com/office/drawing/2014/main" val="3898356691"/>
                  </a:ext>
                </a:extLst>
              </a:tr>
              <a:tr h="671262">
                <a:tc vMerge="1">
                  <a:txBody>
                    <a:bodyPr/>
                    <a:lstStyle/>
                    <a:p>
                      <a:endParaRPr lang="en-US" sz="1600" dirty="0"/>
                    </a:p>
                  </a:txBody>
                  <a:tcPr anchor="ctr">
                    <a:solidFill>
                      <a:srgbClr val="5B739B"/>
                    </a:solidFill>
                  </a:tcPr>
                </a:tc>
                <a:tc>
                  <a:txBody>
                    <a:bodyPr/>
                    <a:lstStyle/>
                    <a:p>
                      <a:r>
                        <a:rPr lang="en-US" sz="1800" dirty="0">
                          <a:solidFill>
                            <a:schemeClr val="bg1"/>
                          </a:solidFill>
                        </a:rPr>
                        <a:t>Total Primary Building Value in Floodplain of Community</a:t>
                      </a:r>
                    </a:p>
                  </a:txBody>
                  <a:tcPr marL="100586" marR="100586" marT="50293" marB="50293" anchor="ctr">
                    <a:lnB w="12700" cap="flat" cmpd="sng" algn="ctr">
                      <a:noFill/>
                      <a:prstDash val="solid"/>
                      <a:round/>
                      <a:headEnd type="none" w="med" len="med"/>
                      <a:tailEnd type="none" w="med" len="med"/>
                    </a:lnB>
                    <a:solidFill>
                      <a:srgbClr val="5B739B"/>
                    </a:solidFill>
                  </a:tcPr>
                </a:tc>
                <a:tc>
                  <a:txBody>
                    <a:bodyPr/>
                    <a:lstStyle/>
                    <a:p>
                      <a:pPr algn="ctr"/>
                      <a:r>
                        <a:rPr lang="en-US" sz="1800" b="1" dirty="0"/>
                        <a:t>$40,881K</a:t>
                      </a:r>
                    </a:p>
                    <a:p>
                      <a:pPr algn="ctr"/>
                      <a:r>
                        <a:rPr lang="en-US" sz="1200" b="0" dirty="0">
                          <a:solidFill>
                            <a:schemeClr val="tx1"/>
                          </a:solidFill>
                        </a:rPr>
                        <a:t>(Rank: 16</a:t>
                      </a:r>
                      <a:r>
                        <a:rPr lang="en-US" sz="1200" b="0" baseline="30000" dirty="0">
                          <a:solidFill>
                            <a:schemeClr val="tx1"/>
                          </a:solidFill>
                        </a:rPr>
                        <a:t>th</a:t>
                      </a:r>
                      <a:r>
                        <a:rPr lang="en-US" sz="1200" b="0" dirty="0">
                          <a:solidFill>
                            <a:schemeClr val="tx1"/>
                          </a:solidFill>
                        </a:rPr>
                        <a:t>)</a:t>
                      </a:r>
                      <a:r>
                        <a:rPr lang="en-US" sz="1200" b="0" baseline="30000" dirty="0">
                          <a:solidFill>
                            <a:schemeClr val="tx1"/>
                          </a:solidFill>
                        </a:rPr>
                        <a:t> </a:t>
                      </a:r>
                      <a:endParaRPr lang="en-US" sz="1200" b="1" dirty="0"/>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b="1" dirty="0"/>
                        <a:t>$16,120K</a:t>
                      </a:r>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dirty="0"/>
                        <a:t>$6,417K (</a:t>
                      </a:r>
                      <a:r>
                        <a:rPr lang="en-US" sz="1800" dirty="0">
                          <a:solidFill>
                            <a:schemeClr val="tx1"/>
                          </a:solidFill>
                        </a:rPr>
                        <a:t>Median</a:t>
                      </a:r>
                      <a:r>
                        <a:rPr lang="en-US" sz="1800" dirty="0"/>
                        <a:t>)</a:t>
                      </a:r>
                    </a:p>
                  </a:txBody>
                  <a:tcPr marL="100586" marR="100586" marT="50293" marB="50293" anchor="ctr">
                    <a:lnB w="12700" cap="flat" cmpd="sng" algn="ctr">
                      <a:noFill/>
                      <a:prstDash val="solid"/>
                      <a:round/>
                      <a:headEnd type="none" w="med" len="med"/>
                      <a:tailEnd type="none" w="med" len="med"/>
                    </a:lnB>
                  </a:tcPr>
                </a:tc>
                <a:extLst>
                  <a:ext uri="{0D108BD9-81ED-4DB2-BD59-A6C34878D82A}">
                    <a16:rowId xmlns:a16="http://schemas.microsoft.com/office/drawing/2014/main" val="351056148"/>
                  </a:ext>
                </a:extLst>
              </a:tr>
              <a:tr h="387631">
                <a:tc vMerge="1">
                  <a:txBody>
                    <a:bodyPr/>
                    <a:lstStyle/>
                    <a:p>
                      <a:endParaRPr lang="en-US" sz="1600" dirty="0"/>
                    </a:p>
                  </a:txBody>
                  <a:tcPr anchor="ctr">
                    <a:solidFill>
                      <a:srgbClr val="5B739B"/>
                    </a:solidFill>
                  </a:tcPr>
                </a:tc>
                <a:tc>
                  <a:txBody>
                    <a:bodyPr/>
                    <a:lstStyle/>
                    <a:p>
                      <a:r>
                        <a:rPr lang="en-US" sz="1800" dirty="0">
                          <a:solidFill>
                            <a:schemeClr val="bg1"/>
                          </a:solidFill>
                        </a:rPr>
                        <a:t>Median Building Value in Floodplain</a:t>
                      </a:r>
                    </a:p>
                  </a:txBody>
                  <a:tcPr marL="100586" marR="100586" marT="50293" marB="50293" anchor="ctr">
                    <a:lnT w="12700" cap="flat" cmpd="sng" algn="ctr">
                      <a:noFill/>
                      <a:prstDash val="solid"/>
                      <a:round/>
                      <a:headEnd type="none" w="med" len="med"/>
                      <a:tailEnd type="none" w="med" len="med"/>
                    </a:lnT>
                    <a:solidFill>
                      <a:srgbClr val="5B739B"/>
                    </a:solidFill>
                  </a:tcPr>
                </a:tc>
                <a:tc>
                  <a:txBody>
                    <a:bodyPr/>
                    <a:lstStyle/>
                    <a:p>
                      <a:pPr algn="ctr"/>
                      <a:r>
                        <a:rPr lang="en-US" sz="1800" b="1" dirty="0"/>
                        <a:t>$49K</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b="1" dirty="0"/>
                        <a:t>$38K</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dirty="0"/>
                        <a:t>$42K</a:t>
                      </a:r>
                    </a:p>
                  </a:txBody>
                  <a:tcPr marL="100586" marR="100586" marT="50293" marB="50293" anchor="ctr">
                    <a:lnT w="12700" cap="flat" cmpd="sng" algn="ctr">
                      <a:noFill/>
                      <a:prstDash val="solid"/>
                      <a:round/>
                      <a:headEnd type="none" w="med" len="med"/>
                      <a:tailEnd type="none" w="med" len="med"/>
                    </a:lnT>
                  </a:tcPr>
                </a:tc>
                <a:extLst>
                  <a:ext uri="{0D108BD9-81ED-4DB2-BD59-A6C34878D82A}">
                    <a16:rowId xmlns:a16="http://schemas.microsoft.com/office/drawing/2014/main" val="3784731491"/>
                  </a:ext>
                </a:extLst>
              </a:tr>
              <a:tr h="576718">
                <a:tc vMerge="1">
                  <a:txBody>
                    <a:bodyPr/>
                    <a:lstStyle/>
                    <a:p>
                      <a:endParaRPr lang="en-US" sz="1600" dirty="0"/>
                    </a:p>
                  </a:txBody>
                  <a:tcPr anchor="ctr">
                    <a:solidFill>
                      <a:srgbClr val="5B739B"/>
                    </a:solidFill>
                  </a:tcPr>
                </a:tc>
                <a:tc>
                  <a:txBody>
                    <a:bodyPr/>
                    <a:lstStyle/>
                    <a:p>
                      <a:r>
                        <a:rPr lang="en-US" sz="1800" dirty="0">
                          <a:solidFill>
                            <a:schemeClr val="bg1"/>
                          </a:solidFill>
                        </a:rPr>
                        <a:t>Building Count in Floodway** (High Velocity)</a:t>
                      </a:r>
                    </a:p>
                  </a:txBody>
                  <a:tcPr marL="100586" marR="100586" marT="50293" marB="50293" anchor="ctr">
                    <a:lnB w="12700" cap="flat" cmpd="sng" algn="ctr">
                      <a:noFill/>
                      <a:prstDash val="solid"/>
                      <a:round/>
                      <a:headEnd type="none" w="med" len="med"/>
                      <a:tailEnd type="none" w="med" len="med"/>
                    </a:lnB>
                    <a:solidFill>
                      <a:srgbClr val="5B739B"/>
                    </a:solidFill>
                  </a:tcPr>
                </a:tc>
                <a:tc>
                  <a:txBody>
                    <a:bodyPr/>
                    <a:lstStyle/>
                    <a:p>
                      <a:pPr algn="ctr"/>
                      <a:r>
                        <a:rPr lang="en-US" sz="1800" b="1" dirty="0">
                          <a:solidFill>
                            <a:srgbClr val="C00000"/>
                          </a:solidFill>
                        </a:rPr>
                        <a:t>65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(Rank: 13</a:t>
                      </a:r>
                      <a:r>
                        <a:rPr lang="en-US" sz="1200" b="0" baseline="30000" dirty="0">
                          <a:solidFill>
                            <a:schemeClr val="tx1"/>
                          </a:solidFill>
                        </a:rPr>
                        <a:t>th</a:t>
                      </a:r>
                      <a:r>
                        <a:rPr lang="en-US" sz="1200" b="0" dirty="0">
                          <a:solidFill>
                            <a:schemeClr val="tx1"/>
                          </a:solidFill>
                        </a:rPr>
                        <a:t>)</a:t>
                      </a:r>
                      <a:r>
                        <a:rPr lang="en-US" sz="1200" b="0" baseline="30000" dirty="0">
                          <a:solidFill>
                            <a:schemeClr val="tx1"/>
                          </a:solidFill>
                        </a:rPr>
                        <a:t> </a:t>
                      </a:r>
                      <a:endParaRPr lang="en-US" sz="1200" b="1" dirty="0"/>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b="1" dirty="0">
                          <a:solidFill>
                            <a:schemeClr val="accent6">
                              <a:lumMod val="75000"/>
                            </a:schemeClr>
                          </a:solidFill>
                        </a:rPr>
                        <a:t>9</a:t>
                      </a:r>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dirty="0"/>
                        <a:t>12 (Avg.)</a:t>
                      </a:r>
                    </a:p>
                  </a:txBody>
                  <a:tcPr marL="100586" marR="100586" marT="50293" marB="50293" anchor="ctr">
                    <a:lnB w="12700" cap="flat" cmpd="sng" algn="ctr">
                      <a:noFill/>
                      <a:prstDash val="solid"/>
                      <a:round/>
                      <a:headEnd type="none" w="med" len="med"/>
                      <a:tailEnd type="none" w="med" len="med"/>
                    </a:lnB>
                  </a:tcPr>
                </a:tc>
                <a:extLst>
                  <a:ext uri="{0D108BD9-81ED-4DB2-BD59-A6C34878D82A}">
                    <a16:rowId xmlns:a16="http://schemas.microsoft.com/office/drawing/2014/main" val="3001853888"/>
                  </a:ext>
                </a:extLst>
              </a:tr>
              <a:tr h="671262">
                <a:tc vMerge="1">
                  <a:txBody>
                    <a:bodyPr/>
                    <a:lstStyle/>
                    <a:p>
                      <a:endParaRPr lang="en-US" sz="1600" dirty="0"/>
                    </a:p>
                  </a:txBody>
                  <a:tcPr anchor="ctr">
                    <a:solidFill>
                      <a:srgbClr val="5B739B"/>
                    </a:solidFill>
                  </a:tcPr>
                </a:tc>
                <a:tc>
                  <a:txBody>
                    <a:bodyPr/>
                    <a:lstStyle/>
                    <a:p>
                      <a:r>
                        <a:rPr lang="en-US" sz="1800" dirty="0">
                          <a:solidFill>
                            <a:schemeClr val="bg1"/>
                          </a:solidFill>
                        </a:rPr>
                        <a:t>Percent Building Count in Floodway** (High Velocity &amp; Depth)</a:t>
                      </a:r>
                    </a:p>
                  </a:txBody>
                  <a:tcPr marL="100586" marR="100586" marT="50293" marB="50293" anchor="ctr">
                    <a:lnT w="12700" cap="flat" cmpd="sng" algn="ctr">
                      <a:noFill/>
                      <a:prstDash val="solid"/>
                      <a:round/>
                      <a:headEnd type="none" w="med" len="med"/>
                      <a:tailEnd type="none" w="med" len="med"/>
                    </a:lnT>
                    <a:solidFill>
                      <a:srgbClr val="5B739B"/>
                    </a:solidFill>
                  </a:tcPr>
                </a:tc>
                <a:tc>
                  <a:txBody>
                    <a:bodyPr/>
                    <a:lstStyle/>
                    <a:p>
                      <a:pPr algn="ctr"/>
                      <a:r>
                        <a:rPr lang="en-US" sz="1800" b="1" dirty="0">
                          <a:solidFill>
                            <a:srgbClr val="C00000"/>
                          </a:solidFill>
                        </a:rPr>
                        <a:t>15%</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b="1" dirty="0">
                          <a:solidFill>
                            <a:schemeClr val="accent6">
                              <a:lumMod val="75000"/>
                            </a:schemeClr>
                          </a:solidFill>
                        </a:rPr>
                        <a:t>3%</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dirty="0"/>
                        <a:t>8%</a:t>
                      </a:r>
                    </a:p>
                  </a:txBody>
                  <a:tcPr marL="100586" marR="100586" marT="50293" marB="50293" anchor="ctr">
                    <a:lnT w="12700" cap="flat" cmpd="sng" algn="ctr">
                      <a:noFill/>
                      <a:prstDash val="solid"/>
                      <a:round/>
                      <a:headEnd type="none" w="med" len="med"/>
                      <a:tailEnd type="none" w="med" len="med"/>
                    </a:lnT>
                  </a:tcPr>
                </a:tc>
                <a:extLst>
                  <a:ext uri="{0D108BD9-81ED-4DB2-BD59-A6C34878D82A}">
                    <a16:rowId xmlns:a16="http://schemas.microsoft.com/office/drawing/2014/main" val="4135358807"/>
                  </a:ext>
                </a:extLst>
              </a:tr>
              <a:tr h="576718">
                <a:tc vMerge="1">
                  <a:txBody>
                    <a:bodyPr/>
                    <a:lstStyle/>
                    <a:p>
                      <a:endParaRPr lang="en-US" sz="1600" dirty="0"/>
                    </a:p>
                  </a:txBody>
                  <a:tcPr anchor="ctr">
                    <a:solidFill>
                      <a:srgbClr val="5B739B"/>
                    </a:solidFill>
                  </a:tcPr>
                </a:tc>
                <a:tc>
                  <a:txBody>
                    <a:bodyPr/>
                    <a:lstStyle/>
                    <a:p>
                      <a:r>
                        <a:rPr lang="en-US" sz="1800" dirty="0">
                          <a:solidFill>
                            <a:schemeClr val="bg1"/>
                          </a:solidFill>
                        </a:rPr>
                        <a:t>New Maps: Bldgs. “Mapped In” SFHA</a:t>
                      </a:r>
                    </a:p>
                  </a:txBody>
                  <a:tcPr marL="100586" marR="100586" marT="50293" marB="50293" anchor="ctr">
                    <a:lnB w="12700" cap="flat" cmpd="sng" algn="ctr">
                      <a:noFill/>
                      <a:prstDash val="solid"/>
                      <a:round/>
                      <a:headEnd type="none" w="med" len="med"/>
                      <a:tailEnd type="none" w="med" len="med"/>
                    </a:lnB>
                    <a:solidFill>
                      <a:srgbClr val="5B739B"/>
                    </a:solidFill>
                  </a:tcPr>
                </a:tc>
                <a:tc>
                  <a:txBody>
                    <a:bodyPr/>
                    <a:lstStyle/>
                    <a:p>
                      <a:pPr algn="ctr"/>
                      <a:r>
                        <a:rPr lang="en-US" sz="1800" b="1" dirty="0"/>
                        <a:t>72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(Rank: 12</a:t>
                      </a:r>
                      <a:r>
                        <a:rPr lang="en-US" sz="1200" b="0" baseline="30000" dirty="0">
                          <a:solidFill>
                            <a:schemeClr val="tx1"/>
                          </a:solidFill>
                        </a:rPr>
                        <a:t>th</a:t>
                      </a:r>
                      <a:r>
                        <a:rPr lang="en-US" sz="1200" b="0" dirty="0">
                          <a:solidFill>
                            <a:schemeClr val="tx1"/>
                          </a:solidFill>
                        </a:rPr>
                        <a:t>)</a:t>
                      </a:r>
                      <a:r>
                        <a:rPr lang="en-US" sz="1200" b="0" baseline="30000" dirty="0">
                          <a:solidFill>
                            <a:schemeClr val="tx1"/>
                          </a:solidFill>
                        </a:rPr>
                        <a:t> </a:t>
                      </a:r>
                      <a:endParaRPr lang="en-US" sz="1200" b="1" dirty="0"/>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b="1" dirty="0">
                          <a:solidFill>
                            <a:srgbClr val="C00000"/>
                          </a:solidFill>
                        </a:rPr>
                        <a:t>329</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(Rank: 3</a:t>
                      </a:r>
                      <a:r>
                        <a:rPr lang="en-US" sz="1200" b="0" baseline="30000" dirty="0">
                          <a:solidFill>
                            <a:schemeClr val="tx1"/>
                          </a:solidFill>
                        </a:rPr>
                        <a:t>rd</a:t>
                      </a:r>
                      <a:r>
                        <a:rPr lang="en-US" sz="1200" b="0" dirty="0">
                          <a:solidFill>
                            <a:schemeClr val="tx1"/>
                          </a:solidFill>
                        </a:rPr>
                        <a:t>)</a:t>
                      </a:r>
                      <a:r>
                        <a:rPr lang="en-US" sz="1200" b="0" baseline="30000" dirty="0">
                          <a:solidFill>
                            <a:schemeClr val="tx1"/>
                          </a:solidFill>
                        </a:rPr>
                        <a:t> </a:t>
                      </a:r>
                      <a:endParaRPr lang="en-US" sz="1200" b="1" dirty="0"/>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dirty="0"/>
                        <a:t>19 (Avg.)</a:t>
                      </a:r>
                    </a:p>
                  </a:txBody>
                  <a:tcPr marL="100586" marR="100586" marT="50293" marB="50293" anchor="ctr">
                    <a:lnB w="12700" cap="flat" cmpd="sng" algn="ctr">
                      <a:noFill/>
                      <a:prstDash val="solid"/>
                      <a:round/>
                      <a:headEnd type="none" w="med" len="med"/>
                      <a:tailEnd type="none" w="med" len="med"/>
                    </a:lnB>
                  </a:tcPr>
                </a:tc>
                <a:extLst>
                  <a:ext uri="{0D108BD9-81ED-4DB2-BD59-A6C34878D82A}">
                    <a16:rowId xmlns:a16="http://schemas.microsoft.com/office/drawing/2014/main" val="786470563"/>
                  </a:ext>
                </a:extLst>
              </a:tr>
              <a:tr h="387631">
                <a:tc vMerge="1">
                  <a:txBody>
                    <a:bodyPr/>
                    <a:lstStyle/>
                    <a:p>
                      <a:endParaRPr lang="en-US" sz="1600" dirty="0"/>
                    </a:p>
                  </a:txBody>
                  <a:tcPr anchor="ctr">
                    <a:solidFill>
                      <a:srgbClr val="5B739B"/>
                    </a:solidFill>
                  </a:tcPr>
                </a:tc>
                <a:tc>
                  <a:txBody>
                    <a:bodyPr/>
                    <a:lstStyle/>
                    <a:p>
                      <a:r>
                        <a:rPr lang="en-US" sz="1800" dirty="0">
                          <a:solidFill>
                            <a:schemeClr val="bg1"/>
                          </a:solidFill>
                        </a:rPr>
                        <a:t>New Maps: Bldgs. % Count “Mapped In” SFHA</a:t>
                      </a:r>
                    </a:p>
                  </a:txBody>
                  <a:tcPr marL="100586" marR="100586" marT="50293" marB="50293" anchor="ctr">
                    <a:lnT w="12700" cap="flat" cmpd="sng" algn="ctr">
                      <a:noFill/>
                      <a:prstDash val="solid"/>
                      <a:round/>
                      <a:headEnd type="none" w="med" len="med"/>
                      <a:tailEnd type="none" w="med" len="med"/>
                    </a:lnT>
                    <a:solidFill>
                      <a:srgbClr val="5B739B"/>
                    </a:solidFill>
                  </a:tcPr>
                </a:tc>
                <a:tc>
                  <a:txBody>
                    <a:bodyPr/>
                    <a:lstStyle/>
                    <a:p>
                      <a:pPr algn="ctr"/>
                      <a:r>
                        <a:rPr lang="en-US" sz="1800" b="1" dirty="0"/>
                        <a:t>17%</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b="1" dirty="0">
                          <a:solidFill>
                            <a:srgbClr val="C00000"/>
                          </a:solidFill>
                        </a:rPr>
                        <a:t>97%</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dirty="0"/>
                        <a:t>14%</a:t>
                      </a:r>
                    </a:p>
                  </a:txBody>
                  <a:tcPr marL="100586" marR="100586" marT="50293" marB="50293" anchor="ctr">
                    <a:lnT w="12700" cap="flat" cmpd="sng" algn="ctr">
                      <a:noFill/>
                      <a:prstDash val="solid"/>
                      <a:round/>
                      <a:headEnd type="none" w="med" len="med"/>
                      <a:tailEnd type="none" w="med" len="med"/>
                    </a:lnT>
                  </a:tcPr>
                </a:tc>
                <a:extLst>
                  <a:ext uri="{0D108BD9-81ED-4DB2-BD59-A6C34878D82A}">
                    <a16:rowId xmlns:a16="http://schemas.microsoft.com/office/drawing/2014/main" val="1321797539"/>
                  </a:ext>
                </a:extLst>
              </a:tr>
              <a:tr h="576718">
                <a:tc vMerge="1">
                  <a:txBody>
                    <a:bodyPr/>
                    <a:lstStyle/>
                    <a:p>
                      <a:endParaRPr lang="en-US" sz="1600" dirty="0"/>
                    </a:p>
                  </a:txBody>
                  <a:tcPr anchor="ctr">
                    <a:solidFill>
                      <a:srgbClr val="5B739B"/>
                    </a:solidFill>
                  </a:tcPr>
                </a:tc>
                <a:tc>
                  <a:txBody>
                    <a:bodyPr/>
                    <a:lstStyle/>
                    <a:p>
                      <a:r>
                        <a:rPr lang="en-US" sz="1800" dirty="0">
                          <a:solidFill>
                            <a:schemeClr val="bg1"/>
                          </a:solidFill>
                        </a:rPr>
                        <a:t>New Maps: Bldgs. “Mapped Out” SFHA</a:t>
                      </a:r>
                    </a:p>
                  </a:txBody>
                  <a:tcPr marL="100586" marR="100586" marT="50293" marB="50293" anchor="ctr">
                    <a:lnB w="12700" cap="flat" cmpd="sng" algn="ctr">
                      <a:noFill/>
                      <a:prstDash val="solid"/>
                      <a:round/>
                      <a:headEnd type="none" w="med" len="med"/>
                      <a:tailEnd type="none" w="med" len="med"/>
                    </a:lnB>
                    <a:solidFill>
                      <a:srgbClr val="5B739B"/>
                    </a:solidFill>
                  </a:tcPr>
                </a:tc>
                <a:tc>
                  <a:txBody>
                    <a:bodyPr/>
                    <a:lstStyle/>
                    <a:p>
                      <a:pPr algn="ctr"/>
                      <a:r>
                        <a:rPr lang="en-US" sz="1800" b="1" dirty="0">
                          <a:solidFill>
                            <a:schemeClr val="accent6">
                              <a:lumMod val="75000"/>
                            </a:schemeClr>
                          </a:solidFill>
                        </a:rPr>
                        <a:t>118</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(Rank: 8</a:t>
                      </a:r>
                      <a:r>
                        <a:rPr lang="en-US" sz="1200" b="0" baseline="30000" dirty="0">
                          <a:solidFill>
                            <a:schemeClr val="tx1"/>
                          </a:solidFill>
                        </a:rPr>
                        <a:t>th</a:t>
                      </a:r>
                      <a:r>
                        <a:rPr lang="en-US" sz="1200" b="0" dirty="0">
                          <a:solidFill>
                            <a:schemeClr val="tx1"/>
                          </a:solidFill>
                        </a:rPr>
                        <a:t>)</a:t>
                      </a:r>
                      <a:r>
                        <a:rPr lang="en-US" sz="1200" b="0" baseline="30000" dirty="0">
                          <a:solidFill>
                            <a:schemeClr val="tx1"/>
                          </a:solidFill>
                        </a:rPr>
                        <a:t> </a:t>
                      </a:r>
                      <a:endParaRPr lang="en-US" sz="1200" b="1" dirty="0"/>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b="1" dirty="0"/>
                        <a:t>0</a:t>
                      </a:r>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dirty="0"/>
                        <a:t>19 (Avg.)</a:t>
                      </a:r>
                    </a:p>
                  </a:txBody>
                  <a:tcPr marL="100586" marR="100586" marT="50293" marB="50293" anchor="ctr">
                    <a:lnB w="12700" cap="flat" cmpd="sng" algn="ctr">
                      <a:noFill/>
                      <a:prstDash val="solid"/>
                      <a:round/>
                      <a:headEnd type="none" w="med" len="med"/>
                      <a:tailEnd type="none" w="med" len="med"/>
                    </a:lnB>
                  </a:tcPr>
                </a:tc>
                <a:extLst>
                  <a:ext uri="{0D108BD9-81ED-4DB2-BD59-A6C34878D82A}">
                    <a16:rowId xmlns:a16="http://schemas.microsoft.com/office/drawing/2014/main" val="3248741160"/>
                  </a:ext>
                </a:extLst>
              </a:tr>
              <a:tr h="387631">
                <a:tc vMerge="1">
                  <a:txBody>
                    <a:bodyPr/>
                    <a:lstStyle/>
                    <a:p>
                      <a:endParaRPr lang="en-US" sz="1600" dirty="0"/>
                    </a:p>
                  </a:txBody>
                  <a:tcPr anchor="ctr">
                    <a:solidFill>
                      <a:srgbClr val="5B739B"/>
                    </a:solidFill>
                  </a:tcPr>
                </a:tc>
                <a:tc>
                  <a:txBody>
                    <a:bodyPr/>
                    <a:lstStyle/>
                    <a:p>
                      <a:r>
                        <a:rPr lang="en-US" sz="1800" dirty="0">
                          <a:solidFill>
                            <a:schemeClr val="bg1"/>
                          </a:solidFill>
                        </a:rPr>
                        <a:t>New Maps: Bldgs. % Count “Mapped Out” SFHA</a:t>
                      </a:r>
                    </a:p>
                  </a:txBody>
                  <a:tcPr marL="100586" marR="100586" marT="50293" marB="50293" anchor="ctr">
                    <a:lnT w="12700" cap="flat" cmpd="sng" algn="ctr">
                      <a:noFill/>
                      <a:prstDash val="solid"/>
                      <a:round/>
                      <a:headEnd type="none" w="med" len="med"/>
                      <a:tailEnd type="none" w="med" len="med"/>
                    </a:lnT>
                    <a:solidFill>
                      <a:srgbClr val="5B739B"/>
                    </a:solidFill>
                  </a:tcPr>
                </a:tc>
                <a:tc>
                  <a:txBody>
                    <a:bodyPr/>
                    <a:lstStyle/>
                    <a:p>
                      <a:pPr algn="ctr"/>
                      <a:r>
                        <a:rPr lang="en-US" sz="1800" b="1" dirty="0">
                          <a:solidFill>
                            <a:schemeClr val="accent6">
                              <a:lumMod val="75000"/>
                            </a:schemeClr>
                          </a:solidFill>
                        </a:rPr>
                        <a:t>28%</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b="1" dirty="0"/>
                        <a:t>0%</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dirty="0"/>
                        <a:t>14%</a:t>
                      </a:r>
                    </a:p>
                  </a:txBody>
                  <a:tcPr marL="100586" marR="100586" marT="50293" marB="50293" anchor="ctr">
                    <a:lnT w="12700" cap="flat" cmpd="sng" algn="ctr">
                      <a:noFill/>
                      <a:prstDash val="solid"/>
                      <a:round/>
                      <a:headEnd type="none" w="med" len="med"/>
                      <a:tailEnd type="none" w="med" len="med"/>
                    </a:lnT>
                  </a:tcPr>
                </a:tc>
                <a:extLst>
                  <a:ext uri="{0D108BD9-81ED-4DB2-BD59-A6C34878D82A}">
                    <a16:rowId xmlns:a16="http://schemas.microsoft.com/office/drawing/2014/main" val="4056776360"/>
                  </a:ext>
                </a:extLst>
              </a:tr>
            </a:tbl>
          </a:graphicData>
        </a:graphic>
      </p:graphicFrame>
      <p:graphicFrame>
        <p:nvGraphicFramePr>
          <p:cNvPr id="73" name="Table 2">
            <a:extLst>
              <a:ext uri="{FF2B5EF4-FFF2-40B4-BE49-F238E27FC236}">
                <a16:creationId xmlns:a16="http://schemas.microsoft.com/office/drawing/2014/main" id="{50697E11-8691-4C94-98DE-2C4ED233765B}"/>
              </a:ext>
            </a:extLst>
          </p:cNvPr>
          <p:cNvGraphicFramePr>
            <a:graphicFrameLocks noGrp="1"/>
          </p:cNvGraphicFramePr>
          <p:nvPr>
            <p:extLst>
              <p:ext uri="{D42A27DB-BD31-4B8C-83A1-F6EECF244321}">
                <p14:modId xmlns:p14="http://schemas.microsoft.com/office/powerpoint/2010/main" val="2157409984"/>
              </p:ext>
            </p:extLst>
          </p:nvPr>
        </p:nvGraphicFramePr>
        <p:xfrm>
          <a:off x="228600" y="17776452"/>
          <a:ext cx="10515600" cy="6519698"/>
        </p:xfrm>
        <a:graphic>
          <a:graphicData uri="http://schemas.openxmlformats.org/drawingml/2006/table">
            <a:tbl>
              <a:tblPr firstRow="1" bandRow="1">
                <a:tableStyleId>{5C22544A-7EE6-4342-B048-85BDC9FD1C3A}</a:tableStyleId>
              </a:tblPr>
              <a:tblGrid>
                <a:gridCol w="1205063">
                  <a:extLst>
                    <a:ext uri="{9D8B030D-6E8A-4147-A177-3AD203B41FA5}">
                      <a16:colId xmlns:a16="http://schemas.microsoft.com/office/drawing/2014/main" val="1853621748"/>
                    </a:ext>
                  </a:extLst>
                </a:gridCol>
                <a:gridCol w="5298356">
                  <a:extLst>
                    <a:ext uri="{9D8B030D-6E8A-4147-A177-3AD203B41FA5}">
                      <a16:colId xmlns:a16="http://schemas.microsoft.com/office/drawing/2014/main" val="660922194"/>
                    </a:ext>
                  </a:extLst>
                </a:gridCol>
                <a:gridCol w="1231255">
                  <a:extLst>
                    <a:ext uri="{9D8B030D-6E8A-4147-A177-3AD203B41FA5}">
                      <a16:colId xmlns:a16="http://schemas.microsoft.com/office/drawing/2014/main" val="3934378209"/>
                    </a:ext>
                  </a:extLst>
                </a:gridCol>
                <a:gridCol w="1112369">
                  <a:extLst>
                    <a:ext uri="{9D8B030D-6E8A-4147-A177-3AD203B41FA5}">
                      <a16:colId xmlns:a16="http://schemas.microsoft.com/office/drawing/2014/main" val="3437275542"/>
                    </a:ext>
                  </a:extLst>
                </a:gridCol>
                <a:gridCol w="1668557">
                  <a:extLst>
                    <a:ext uri="{9D8B030D-6E8A-4147-A177-3AD203B41FA5}">
                      <a16:colId xmlns:a16="http://schemas.microsoft.com/office/drawing/2014/main" val="602500551"/>
                    </a:ext>
                  </a:extLst>
                </a:gridCol>
              </a:tblGrid>
              <a:tr h="9052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Category</a:t>
                      </a:r>
                    </a:p>
                  </a:txBody>
                  <a:tcPr marL="100586" marR="100586" marT="50293" marB="50293" anchor="ctr">
                    <a:solidFill>
                      <a:srgbClr val="5B739B"/>
                    </a:solidFill>
                  </a:tcPr>
                </a:tc>
                <a:tc>
                  <a:txBody>
                    <a:bodyPr/>
                    <a:lstStyle/>
                    <a:p>
                      <a:pPr algn="ctr"/>
                      <a:r>
                        <a:rPr lang="en-US" sz="1800" dirty="0"/>
                        <a:t>Exposure Indicator</a:t>
                      </a:r>
                    </a:p>
                  </a:txBody>
                  <a:tcPr marL="100586" marR="100586" marT="50293" marB="50293" anchor="ctr">
                    <a:solidFill>
                      <a:srgbClr val="5B739B"/>
                    </a:solidFill>
                  </a:tcPr>
                </a:tc>
                <a:tc>
                  <a:txBody>
                    <a:bodyPr/>
                    <a:lstStyle/>
                    <a:p>
                      <a:pPr algn="ctr"/>
                      <a:r>
                        <a:rPr lang="en-US" sz="1800" dirty="0"/>
                        <a:t>White Sulphur Springs</a:t>
                      </a:r>
                    </a:p>
                  </a:txBody>
                  <a:tcPr marL="100586" marR="100586" marT="50293" marB="50293" anchor="ctr">
                    <a:solidFill>
                      <a:srgbClr val="5B739B"/>
                    </a:solidFill>
                  </a:tcPr>
                </a:tc>
                <a:tc>
                  <a:txBody>
                    <a:bodyPr/>
                    <a:lstStyle/>
                    <a:p>
                      <a:pPr algn="ctr"/>
                      <a:r>
                        <a:rPr lang="en-US" sz="1800" dirty="0"/>
                        <a:t>Rainelle</a:t>
                      </a:r>
                    </a:p>
                  </a:txBody>
                  <a:tcPr marL="100586" marR="100586" marT="50293" marB="50293" anchor="ctr">
                    <a:solidFill>
                      <a:srgbClr val="5B739B"/>
                    </a:solidFill>
                  </a:tcPr>
                </a:tc>
                <a:tc>
                  <a:txBody>
                    <a:bodyPr/>
                    <a:lstStyle/>
                    <a:p>
                      <a:pPr algn="ctr"/>
                      <a:r>
                        <a:rPr lang="en-US" sz="1800" dirty="0"/>
                        <a:t>Ratio* in WV Incorporated Areas (2021)</a:t>
                      </a:r>
                    </a:p>
                  </a:txBody>
                  <a:tcPr marL="100586" marR="100586" marT="50293" marB="50293" anchor="ctr">
                    <a:solidFill>
                      <a:srgbClr val="5B739B"/>
                    </a:solidFill>
                  </a:tcPr>
                </a:tc>
                <a:extLst>
                  <a:ext uri="{0D108BD9-81ED-4DB2-BD59-A6C34878D82A}">
                    <a16:rowId xmlns:a16="http://schemas.microsoft.com/office/drawing/2014/main" val="156113477"/>
                  </a:ext>
                </a:extLst>
              </a:tr>
              <a:tr h="368816">
                <a:tc rowSpan="2">
                  <a:txBody>
                    <a:bodyPr/>
                    <a:lstStyle/>
                    <a:p>
                      <a:pPr algn="ctr"/>
                      <a:r>
                        <a:rPr lang="en-US" sz="1500" b="1" dirty="0">
                          <a:solidFill>
                            <a:schemeClr val="bg1"/>
                          </a:solidFill>
                        </a:rPr>
                        <a:t>Building Ownership</a:t>
                      </a:r>
                    </a:p>
                  </a:txBody>
                  <a:tcPr marL="100586" marR="100586" marT="50293" marB="50293" vert="vert270" anchor="ctr">
                    <a:solidFill>
                      <a:srgbClr val="5B739B"/>
                    </a:solidFill>
                  </a:tcPr>
                </a:tc>
                <a:tc>
                  <a:txBody>
                    <a:bodyPr/>
                    <a:lstStyle/>
                    <a:p>
                      <a:r>
                        <a:rPr lang="en-US" sz="1800" dirty="0">
                          <a:solidFill>
                            <a:schemeClr val="bg1"/>
                          </a:solidFill>
                        </a:rPr>
                        <a:t>Owner Occupied Residential Buildings in Floodplain</a:t>
                      </a:r>
                    </a:p>
                  </a:txBody>
                  <a:tcPr marL="100586" marR="100586" marT="50293" marB="50293" anchor="ctr">
                    <a:lnB w="12700" cap="flat" cmpd="sng" algn="ctr">
                      <a:noFill/>
                      <a:prstDash val="solid"/>
                      <a:round/>
                      <a:headEnd type="none" w="med" len="med"/>
                      <a:tailEnd type="none" w="med" len="med"/>
                    </a:lnB>
                    <a:solidFill>
                      <a:srgbClr val="5B739B"/>
                    </a:solidFill>
                  </a:tcPr>
                </a:tc>
                <a:tc>
                  <a:txBody>
                    <a:bodyPr/>
                    <a:lstStyle/>
                    <a:p>
                      <a:pPr algn="ctr"/>
                      <a:r>
                        <a:rPr lang="en-US" sz="1800" b="1" dirty="0">
                          <a:solidFill>
                            <a:srgbClr val="C00000"/>
                          </a:solidFill>
                        </a:rPr>
                        <a:t>205</a:t>
                      </a:r>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b="1" dirty="0">
                          <a:solidFill>
                            <a:srgbClr val="C00000"/>
                          </a:solidFill>
                        </a:rPr>
                        <a:t>152</a:t>
                      </a:r>
                    </a:p>
                  </a:txBody>
                  <a:tcPr marL="100586" marR="100586" marT="50293" marB="50293" anchor="ctr">
                    <a:lnB w="12700" cap="flat" cmpd="sng" algn="ctr">
                      <a:noFill/>
                      <a:prstDash val="solid"/>
                      <a:round/>
                      <a:headEnd type="none" w="med" len="med"/>
                      <a:tailEnd type="none" w="med" len="med"/>
                    </a:lnB>
                  </a:tcPr>
                </a:tc>
                <a:tc rowSpan="2">
                  <a:txBody>
                    <a:bodyPr/>
                    <a:lstStyle/>
                    <a:p>
                      <a:pPr algn="ctr"/>
                      <a:r>
                        <a:rPr lang="en-US" sz="1800" dirty="0"/>
                        <a:t>65%</a:t>
                      </a:r>
                    </a:p>
                  </a:txBody>
                  <a:tcPr marL="100586" marR="100586" marT="50293" marB="50293" anchor="ctr">
                    <a:solidFill>
                      <a:srgbClr val="EAEFF7"/>
                    </a:solidFill>
                  </a:tcPr>
                </a:tc>
                <a:extLst>
                  <a:ext uri="{0D108BD9-81ED-4DB2-BD59-A6C34878D82A}">
                    <a16:rowId xmlns:a16="http://schemas.microsoft.com/office/drawing/2014/main" val="2330936814"/>
                  </a:ext>
                </a:extLst>
              </a:tr>
              <a:tr h="637046">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solidFill>
                      <a:srgbClr val="5B739B"/>
                    </a:solidFill>
                  </a:tcPr>
                </a:tc>
                <a:tc>
                  <a:txBody>
                    <a:bodyPr/>
                    <a:lstStyle/>
                    <a:p>
                      <a:r>
                        <a:rPr lang="en-US" sz="1800" dirty="0">
                          <a:solidFill>
                            <a:schemeClr val="bg1"/>
                          </a:solidFill>
                        </a:rPr>
                        <a:t>Percent Owner Occupied Residential Buildings in Floodplain</a:t>
                      </a:r>
                    </a:p>
                  </a:txBody>
                  <a:tcPr marL="100586" marR="100586" marT="50293" marB="50293" anchor="ctr">
                    <a:lnT w="12700" cap="flat" cmpd="sng" algn="ctr">
                      <a:noFill/>
                      <a:prstDash val="solid"/>
                      <a:round/>
                      <a:headEnd type="none" w="med" len="med"/>
                      <a:tailEnd type="none" w="med" len="med"/>
                    </a:lnT>
                    <a:solidFill>
                      <a:srgbClr val="5B739B"/>
                    </a:solidFill>
                  </a:tcPr>
                </a:tc>
                <a:tc>
                  <a:txBody>
                    <a:bodyPr/>
                    <a:lstStyle/>
                    <a:p>
                      <a:pPr algn="ctr"/>
                      <a:r>
                        <a:rPr lang="en-US" sz="1800" b="1" dirty="0">
                          <a:solidFill>
                            <a:srgbClr val="C00000"/>
                          </a:solidFill>
                        </a:rPr>
                        <a:t>48%</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b="1" dirty="0">
                          <a:solidFill>
                            <a:srgbClr val="C00000"/>
                          </a:solidFill>
                        </a:rPr>
                        <a:t>45%</a:t>
                      </a:r>
                    </a:p>
                  </a:txBody>
                  <a:tcPr marL="100586" marR="100586" marT="50293" marB="50293" anchor="ctr">
                    <a:lnT w="12700" cap="flat" cmpd="sng" algn="ctr">
                      <a:noFill/>
                      <a:prstDash val="solid"/>
                      <a:round/>
                      <a:headEnd type="none" w="med" len="med"/>
                      <a:tailEnd type="none" w="med" len="med"/>
                    </a:lnT>
                  </a:tcPr>
                </a:tc>
                <a:tc vMerge="1">
                  <a:txBody>
                    <a:bodyPr/>
                    <a:lstStyle/>
                    <a:p>
                      <a:pPr algn="ctr"/>
                      <a:endParaRPr lang="en-US" sz="1600" dirty="0"/>
                    </a:p>
                  </a:txBody>
                  <a:tcPr anchor="ctr">
                    <a:lnT w="12700" cap="flat" cmpd="sng" algn="ctr">
                      <a:noFill/>
                      <a:prstDash val="solid"/>
                      <a:round/>
                      <a:headEnd type="none" w="med" len="med"/>
                      <a:tailEnd type="none" w="med" len="med"/>
                    </a:lnT>
                  </a:tcPr>
                </a:tc>
                <a:extLst>
                  <a:ext uri="{0D108BD9-81ED-4DB2-BD59-A6C34878D82A}">
                    <a16:rowId xmlns:a16="http://schemas.microsoft.com/office/drawing/2014/main" val="3898356691"/>
                  </a:ext>
                </a:extLst>
              </a:tr>
              <a:tr h="553224">
                <a:tc rowSpan="10">
                  <a:txBody>
                    <a:bodyPr/>
                    <a:lstStyle/>
                    <a:p>
                      <a:pPr algn="ctr"/>
                      <a:r>
                        <a:rPr lang="en-US" sz="1800" b="1" dirty="0">
                          <a:solidFill>
                            <a:schemeClr val="bg1"/>
                          </a:solidFill>
                        </a:rPr>
                        <a:t>Building Occupancy and Value</a:t>
                      </a:r>
                    </a:p>
                  </a:txBody>
                  <a:tcPr marL="100586" marR="100586" marT="50293" marB="50293" vert="vert270" anchor="ctr">
                    <a:solidFill>
                      <a:srgbClr val="5B739B"/>
                    </a:solidFill>
                  </a:tcPr>
                </a:tc>
                <a:tc>
                  <a:txBody>
                    <a:bodyPr/>
                    <a:lstStyle/>
                    <a:p>
                      <a:r>
                        <a:rPr lang="en-US" sz="1800" dirty="0">
                          <a:solidFill>
                            <a:schemeClr val="bg1"/>
                          </a:solidFill>
                        </a:rPr>
                        <a:t>Residential Building Count in Floodplain</a:t>
                      </a:r>
                    </a:p>
                  </a:txBody>
                  <a:tcPr marL="100586" marR="100586" marT="50293" marB="50293" anchor="ctr">
                    <a:lnB w="12700" cap="flat" cmpd="sng" algn="ctr">
                      <a:noFill/>
                      <a:prstDash val="solid"/>
                      <a:round/>
                      <a:headEnd type="none" w="med" len="med"/>
                      <a:tailEnd type="none" w="med" len="med"/>
                    </a:lnB>
                    <a:solidFill>
                      <a:srgbClr val="5B739B"/>
                    </a:solidFill>
                  </a:tcPr>
                </a:tc>
                <a:tc>
                  <a:txBody>
                    <a:bodyPr/>
                    <a:lstStyle/>
                    <a:p>
                      <a:pPr algn="ctr"/>
                      <a:r>
                        <a:rPr lang="en-US" sz="1800" b="1" dirty="0"/>
                        <a:t>370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(Rank: 12</a:t>
                      </a:r>
                      <a:r>
                        <a:rPr lang="en-US" sz="1200" b="0" baseline="30000" dirty="0">
                          <a:solidFill>
                            <a:schemeClr val="tx1"/>
                          </a:solidFill>
                        </a:rPr>
                        <a:t>th</a:t>
                      </a:r>
                      <a:r>
                        <a:rPr lang="en-US" sz="1200" b="0" dirty="0">
                          <a:solidFill>
                            <a:schemeClr val="tx1"/>
                          </a:solidFill>
                        </a:rPr>
                        <a:t>)</a:t>
                      </a:r>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b="1" dirty="0"/>
                        <a:t>251</a:t>
                      </a:r>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dirty="0"/>
                        <a:t>44</a:t>
                      </a:r>
                    </a:p>
                  </a:txBody>
                  <a:tcPr marL="100586" marR="100586" marT="50293" marB="50293" anchor="ctr">
                    <a:lnB w="12700" cap="flat" cmpd="sng" algn="ctr">
                      <a:noFill/>
                      <a:prstDash val="solid"/>
                      <a:round/>
                      <a:headEnd type="none" w="med" len="med"/>
                      <a:tailEnd type="none" w="med" len="med"/>
                    </a:lnB>
                  </a:tcPr>
                </a:tc>
                <a:extLst>
                  <a:ext uri="{0D108BD9-81ED-4DB2-BD59-A6C34878D82A}">
                    <a16:rowId xmlns:a16="http://schemas.microsoft.com/office/drawing/2014/main" val="351056148"/>
                  </a:ext>
                </a:extLst>
              </a:tr>
              <a:tr h="368816">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solidFill>
                      <a:srgbClr val="5B739B"/>
                    </a:solidFill>
                  </a:tcPr>
                </a:tc>
                <a:tc>
                  <a:txBody>
                    <a:bodyPr/>
                    <a:lstStyle/>
                    <a:p>
                      <a:r>
                        <a:rPr lang="en-US" sz="1800" dirty="0">
                          <a:solidFill>
                            <a:schemeClr val="bg1"/>
                          </a:solidFill>
                        </a:rPr>
                        <a:t>Percent Count Residential Building in Floodplain</a:t>
                      </a:r>
                    </a:p>
                  </a:txBody>
                  <a:tcPr marL="100586" marR="100586" marT="50293" marB="50293" anchor="ctr">
                    <a:lnT w="12700" cap="flat" cmpd="sng" algn="ctr">
                      <a:noFill/>
                      <a:prstDash val="solid"/>
                      <a:round/>
                      <a:headEnd type="none" w="med" len="med"/>
                      <a:tailEnd type="none" w="med" len="med"/>
                    </a:lnT>
                    <a:solidFill>
                      <a:srgbClr val="5B739B"/>
                    </a:solidFill>
                  </a:tcPr>
                </a:tc>
                <a:tc>
                  <a:txBody>
                    <a:bodyPr/>
                    <a:lstStyle/>
                    <a:p>
                      <a:pPr algn="ctr"/>
                      <a:r>
                        <a:rPr lang="en-US" sz="1800" b="1" dirty="0"/>
                        <a:t>87%</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b="1" dirty="0"/>
                        <a:t>74%</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dirty="0"/>
                        <a:t>81%</a:t>
                      </a:r>
                    </a:p>
                  </a:txBody>
                  <a:tcPr marL="100586" marR="100586" marT="50293" marB="50293" anchor="ctr">
                    <a:lnT w="12700" cap="flat" cmpd="sng" algn="ctr">
                      <a:noFill/>
                      <a:prstDash val="solid"/>
                      <a:round/>
                      <a:headEnd type="none" w="med" len="med"/>
                      <a:tailEnd type="none" w="med" len="med"/>
                    </a:lnT>
                    <a:solidFill>
                      <a:srgbClr val="EAEFF7"/>
                    </a:solidFill>
                  </a:tcPr>
                </a:tc>
                <a:extLst>
                  <a:ext uri="{0D108BD9-81ED-4DB2-BD59-A6C34878D82A}">
                    <a16:rowId xmlns:a16="http://schemas.microsoft.com/office/drawing/2014/main" val="3784731491"/>
                  </a:ext>
                </a:extLst>
              </a:tr>
              <a:tr h="553224">
                <a:tc vMerge="1">
                  <a:txBody>
                    <a:bodyPr/>
                    <a:lstStyle/>
                    <a:p>
                      <a:endParaRPr lang="en-US" sz="1600" dirty="0">
                        <a:solidFill>
                          <a:schemeClr val="bg1"/>
                        </a:solidFill>
                      </a:endParaRPr>
                    </a:p>
                  </a:txBody>
                  <a:tcPr anchor="ctr">
                    <a:lnB w="12700" cap="flat" cmpd="sng" algn="ctr">
                      <a:noFill/>
                      <a:prstDash val="solid"/>
                      <a:round/>
                      <a:headEnd type="none" w="med" len="med"/>
                      <a:tailEnd type="none" w="med" len="med"/>
                    </a:lnB>
                    <a:solidFill>
                      <a:srgbClr val="5B739B"/>
                    </a:solidFill>
                  </a:tcPr>
                </a:tc>
                <a:tc>
                  <a:txBody>
                    <a:bodyPr/>
                    <a:lstStyle/>
                    <a:p>
                      <a:r>
                        <a:rPr lang="en-US" sz="1800" dirty="0">
                          <a:solidFill>
                            <a:schemeClr val="bg1"/>
                          </a:solidFill>
                        </a:rPr>
                        <a:t>Non-Residential Building Count in Floodplain</a:t>
                      </a:r>
                    </a:p>
                  </a:txBody>
                  <a:tcPr marL="100586" marR="100586" marT="50293" marB="50293" anchor="ctr">
                    <a:lnB w="12700" cap="flat" cmpd="sng" algn="ctr">
                      <a:noFill/>
                      <a:prstDash val="solid"/>
                      <a:round/>
                      <a:headEnd type="none" w="med" len="med"/>
                      <a:tailEnd type="none" w="med" len="med"/>
                    </a:lnB>
                    <a:solidFill>
                      <a:srgbClr val="5B739B"/>
                    </a:solidFill>
                  </a:tcPr>
                </a:tc>
                <a:tc>
                  <a:txBody>
                    <a:bodyPr/>
                    <a:lstStyle/>
                    <a:p>
                      <a:pPr algn="ctr"/>
                      <a:r>
                        <a:rPr lang="en-US" sz="1800" b="1" dirty="0">
                          <a:solidFill>
                            <a:schemeClr val="tx1"/>
                          </a:solidFill>
                        </a:rPr>
                        <a:t>53</a:t>
                      </a:r>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b="1" dirty="0">
                          <a:solidFill>
                            <a:srgbClr val="C00000"/>
                          </a:solidFill>
                        </a:rPr>
                        <a:t>87</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(Rank: 11</a:t>
                      </a:r>
                      <a:r>
                        <a:rPr lang="en-US" sz="1200" b="0" baseline="30000" dirty="0">
                          <a:solidFill>
                            <a:schemeClr val="tx1"/>
                          </a:solidFill>
                        </a:rPr>
                        <a:t>th</a:t>
                      </a:r>
                      <a:r>
                        <a:rPr lang="en-US" sz="1200" b="0" dirty="0">
                          <a:solidFill>
                            <a:schemeClr val="tx1"/>
                          </a:solidFill>
                        </a:rPr>
                        <a:t>)</a:t>
                      </a:r>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dirty="0"/>
                        <a:t>12</a:t>
                      </a:r>
                    </a:p>
                  </a:txBody>
                  <a:tcPr marL="100586" marR="100586" marT="50293" marB="50293" anchor="ctr">
                    <a:lnB w="12700" cap="flat" cmpd="sng" algn="ctr">
                      <a:noFill/>
                      <a:prstDash val="solid"/>
                      <a:round/>
                      <a:headEnd type="none" w="med" len="med"/>
                      <a:tailEnd type="none" w="med" len="med"/>
                    </a:lnB>
                  </a:tcPr>
                </a:tc>
                <a:extLst>
                  <a:ext uri="{0D108BD9-81ED-4DB2-BD59-A6C34878D82A}">
                    <a16:rowId xmlns:a16="http://schemas.microsoft.com/office/drawing/2014/main" val="3001853888"/>
                  </a:ext>
                </a:extLst>
              </a:tr>
              <a:tr h="368816">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solidFill>
                      <a:srgbClr val="5B739B"/>
                    </a:solidFill>
                  </a:tcPr>
                </a:tc>
                <a:tc>
                  <a:txBody>
                    <a:bodyPr/>
                    <a:lstStyle/>
                    <a:p>
                      <a:r>
                        <a:rPr lang="en-US" sz="1800" dirty="0">
                          <a:solidFill>
                            <a:schemeClr val="bg1"/>
                          </a:solidFill>
                        </a:rPr>
                        <a:t>Percent Count Non-Residential  Bldgs. in Floodplain</a:t>
                      </a:r>
                    </a:p>
                  </a:txBody>
                  <a:tcPr marL="100586" marR="100586" marT="50293" marB="50293" anchor="ctr">
                    <a:lnT w="12700" cap="flat" cmpd="sng" algn="ctr">
                      <a:noFill/>
                      <a:prstDash val="solid"/>
                      <a:round/>
                      <a:headEnd type="none" w="med" len="med"/>
                      <a:tailEnd type="none" w="med" len="med"/>
                    </a:lnT>
                    <a:solidFill>
                      <a:srgbClr val="5B739B"/>
                    </a:solidFill>
                  </a:tcPr>
                </a:tc>
                <a:tc>
                  <a:txBody>
                    <a:bodyPr/>
                    <a:lstStyle/>
                    <a:p>
                      <a:pPr algn="ctr"/>
                      <a:r>
                        <a:rPr lang="en-US" sz="1800" b="1" dirty="0">
                          <a:solidFill>
                            <a:schemeClr val="tx1"/>
                          </a:solidFill>
                        </a:rPr>
                        <a:t>13%</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b="1" dirty="0">
                          <a:solidFill>
                            <a:srgbClr val="C00000"/>
                          </a:solidFill>
                        </a:rPr>
                        <a:t>26%</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dirty="0"/>
                        <a:t>19%</a:t>
                      </a:r>
                    </a:p>
                  </a:txBody>
                  <a:tcPr marL="100586" marR="100586" marT="50293" marB="50293" anchor="ctr">
                    <a:lnT w="12700" cap="flat" cmpd="sng" algn="ctr">
                      <a:noFill/>
                      <a:prstDash val="solid"/>
                      <a:round/>
                      <a:headEnd type="none" w="med" len="med"/>
                      <a:tailEnd type="none" w="med" len="med"/>
                    </a:lnT>
                  </a:tcPr>
                </a:tc>
                <a:extLst>
                  <a:ext uri="{0D108BD9-81ED-4DB2-BD59-A6C34878D82A}">
                    <a16:rowId xmlns:a16="http://schemas.microsoft.com/office/drawing/2014/main" val="4135358807"/>
                  </a:ext>
                </a:extLst>
              </a:tr>
              <a:tr h="553224">
                <a:tc vMerge="1">
                  <a:txBody>
                    <a:bodyPr/>
                    <a:lstStyle/>
                    <a:p>
                      <a:endParaRPr lang="en-US" sz="1600" dirty="0">
                        <a:solidFill>
                          <a:schemeClr val="bg1"/>
                        </a:solidFill>
                      </a:endParaRPr>
                    </a:p>
                  </a:txBody>
                  <a:tcPr anchor="ctr">
                    <a:lnB w="12700" cap="flat" cmpd="sng" algn="ctr">
                      <a:noFill/>
                      <a:prstDash val="solid"/>
                      <a:round/>
                      <a:headEnd type="none" w="med" len="med"/>
                      <a:tailEnd type="none" w="med" len="med"/>
                    </a:lnB>
                    <a:solidFill>
                      <a:srgbClr val="5B739B"/>
                    </a:solidFill>
                  </a:tcPr>
                </a:tc>
                <a:tc>
                  <a:txBody>
                    <a:bodyPr/>
                    <a:lstStyle/>
                    <a:p>
                      <a:r>
                        <a:rPr lang="en-US" sz="1800" dirty="0">
                          <a:solidFill>
                            <a:schemeClr val="bg1"/>
                          </a:solidFill>
                        </a:rPr>
                        <a:t>Residential Building Value in Floodplain</a:t>
                      </a:r>
                    </a:p>
                  </a:txBody>
                  <a:tcPr marL="100586" marR="100586" marT="50293" marB="50293" anchor="ctr">
                    <a:lnB w="12700" cap="flat" cmpd="sng" algn="ctr">
                      <a:noFill/>
                      <a:prstDash val="solid"/>
                      <a:round/>
                      <a:headEnd type="none" w="med" len="med"/>
                      <a:tailEnd type="none" w="med" len="med"/>
                    </a:lnB>
                    <a:solidFill>
                      <a:srgbClr val="5B739B"/>
                    </a:solidFill>
                  </a:tcPr>
                </a:tc>
                <a:tc>
                  <a:txBody>
                    <a:bodyPr/>
                    <a:lstStyle/>
                    <a:p>
                      <a:pPr algn="ctr"/>
                      <a:r>
                        <a:rPr lang="en-US" sz="1800" b="1" dirty="0"/>
                        <a:t>$20,321K</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(Rank: 16</a:t>
                      </a:r>
                      <a:r>
                        <a:rPr lang="en-US" sz="1200" b="0" baseline="30000" dirty="0">
                          <a:solidFill>
                            <a:schemeClr val="tx1"/>
                          </a:solidFill>
                        </a:rPr>
                        <a:t>th</a:t>
                      </a:r>
                      <a:r>
                        <a:rPr lang="en-US" sz="1200" b="0" dirty="0">
                          <a:solidFill>
                            <a:schemeClr val="tx1"/>
                          </a:solidFill>
                        </a:rPr>
                        <a:t>)</a:t>
                      </a:r>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b="1" dirty="0">
                          <a:solidFill>
                            <a:schemeClr val="tx1"/>
                          </a:solidFill>
                        </a:rPr>
                        <a:t>$9,265K</a:t>
                      </a:r>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dirty="0"/>
                        <a:t>$2,105K</a:t>
                      </a:r>
                    </a:p>
                  </a:txBody>
                  <a:tcPr marL="100586" marR="100586" marT="50293" marB="50293" anchor="ctr">
                    <a:lnB w="12700" cap="flat" cmpd="sng" algn="ctr">
                      <a:noFill/>
                      <a:prstDash val="solid"/>
                      <a:round/>
                      <a:headEnd type="none" w="med" len="med"/>
                      <a:tailEnd type="none" w="med" len="med"/>
                    </a:lnB>
                  </a:tcPr>
                </a:tc>
                <a:extLst>
                  <a:ext uri="{0D108BD9-81ED-4DB2-BD59-A6C34878D82A}">
                    <a16:rowId xmlns:a16="http://schemas.microsoft.com/office/drawing/2014/main" val="786470563"/>
                  </a:ext>
                </a:extLst>
              </a:tr>
              <a:tr h="368816">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solidFill>
                      <a:srgbClr val="5B739B"/>
                    </a:solidFill>
                  </a:tcPr>
                </a:tc>
                <a:tc>
                  <a:txBody>
                    <a:bodyPr/>
                    <a:lstStyle/>
                    <a:p>
                      <a:r>
                        <a:rPr lang="en-US" sz="1800" dirty="0">
                          <a:solidFill>
                            <a:schemeClr val="bg1"/>
                          </a:solidFill>
                        </a:rPr>
                        <a:t>Percent Residential Value in Floodplain</a:t>
                      </a:r>
                    </a:p>
                  </a:txBody>
                  <a:tcPr marL="100586" marR="100586" marT="50293" marB="50293"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800" b="1" dirty="0"/>
                        <a:t>50%</a:t>
                      </a:r>
                    </a:p>
                  </a:txBody>
                  <a:tcPr marL="100586" marR="100586" marT="50293" marB="50293"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b="1" dirty="0">
                          <a:solidFill>
                            <a:schemeClr val="tx1"/>
                          </a:solidFill>
                        </a:rPr>
                        <a:t>57%</a:t>
                      </a:r>
                    </a:p>
                  </a:txBody>
                  <a:tcPr marL="100586" marR="100586" marT="50293" marB="50293"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dirty="0"/>
                        <a:t>31%</a:t>
                      </a:r>
                    </a:p>
                  </a:txBody>
                  <a:tcPr marL="100586" marR="100586" marT="50293" marB="50293"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21797539"/>
                  </a:ext>
                </a:extLst>
              </a:tr>
              <a:tr h="368816">
                <a:tc vMerge="1">
                  <a:txBody>
                    <a:bodyPr/>
                    <a:lstStyle/>
                    <a:p>
                      <a:endParaRPr lang="en-US" sz="1600" dirty="0">
                        <a:solidFill>
                          <a:schemeClr val="bg1"/>
                        </a:solidFill>
                      </a:endParaRPr>
                    </a:p>
                  </a:txBody>
                  <a:tcPr anchor="ctr">
                    <a:lnB w="12700" cap="flat" cmpd="sng" algn="ctr">
                      <a:noFill/>
                      <a:prstDash val="solid"/>
                      <a:round/>
                      <a:headEnd type="none" w="med" len="med"/>
                      <a:tailEnd type="none" w="med" len="med"/>
                    </a:lnB>
                    <a:solidFill>
                      <a:srgbClr val="5B739B"/>
                    </a:solidFill>
                  </a:tcPr>
                </a:tc>
                <a:tc>
                  <a:txBody>
                    <a:bodyPr/>
                    <a:lstStyle/>
                    <a:p>
                      <a:r>
                        <a:rPr lang="en-US" sz="1800" dirty="0">
                          <a:solidFill>
                            <a:schemeClr val="bg1"/>
                          </a:solidFill>
                        </a:rPr>
                        <a:t>Non-Residential Building Value in Floodplain</a:t>
                      </a:r>
                    </a:p>
                  </a:txBody>
                  <a:tcPr marL="100586" marR="100586" marT="50293" marB="50293"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5B739B"/>
                    </a:solidFill>
                  </a:tcPr>
                </a:tc>
                <a:tc>
                  <a:txBody>
                    <a:bodyPr/>
                    <a:lstStyle/>
                    <a:p>
                      <a:pPr algn="ctr"/>
                      <a:r>
                        <a:rPr lang="en-US" sz="1800" b="1" dirty="0">
                          <a:solidFill>
                            <a:schemeClr val="tx1"/>
                          </a:solidFill>
                        </a:rPr>
                        <a:t>$20,560K</a:t>
                      </a:r>
                    </a:p>
                  </a:txBody>
                  <a:tcPr marL="100586" marR="100586" marT="50293" marB="50293"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b="1" dirty="0"/>
                        <a:t>$6,757K</a:t>
                      </a:r>
                    </a:p>
                  </a:txBody>
                  <a:tcPr marL="100586" marR="100586" marT="50293" marB="50293"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t>$2,988K</a:t>
                      </a:r>
                    </a:p>
                  </a:txBody>
                  <a:tcPr marL="100586" marR="100586" marT="50293" marB="50293"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248741160"/>
                  </a:ext>
                </a:extLst>
              </a:tr>
              <a:tr h="368816">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lnB w="12700" cmpd="sng">
                      <a:noFill/>
                    </a:lnB>
                    <a:solidFill>
                      <a:srgbClr val="5B739B"/>
                    </a:solidFill>
                  </a:tcPr>
                </a:tc>
                <a:tc>
                  <a:txBody>
                    <a:bodyPr/>
                    <a:lstStyle/>
                    <a:p>
                      <a:r>
                        <a:rPr lang="en-US" sz="1800" dirty="0">
                          <a:solidFill>
                            <a:schemeClr val="bg1"/>
                          </a:solidFill>
                        </a:rPr>
                        <a:t>Percent Non-Residential Value in Floodplain</a:t>
                      </a:r>
                    </a:p>
                  </a:txBody>
                  <a:tcPr marL="100586" marR="100586" marT="50293" marB="50293" anchor="ctr">
                    <a:lnL w="12700" cap="flat" cmpd="sng" algn="ctr">
                      <a:solidFill>
                        <a:schemeClr val="bg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800" b="1" dirty="0">
                          <a:solidFill>
                            <a:schemeClr val="tx1"/>
                          </a:solidFill>
                        </a:rPr>
                        <a:t>50%</a:t>
                      </a:r>
                    </a:p>
                  </a:txBody>
                  <a:tcPr marL="100586" marR="100586" marT="50293" marB="50293"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b="1" dirty="0"/>
                        <a:t>44%</a:t>
                      </a:r>
                    </a:p>
                  </a:txBody>
                  <a:tcPr marL="100586" marR="100586" marT="50293" marB="50293"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dirty="0"/>
                        <a:t>69%</a:t>
                      </a:r>
                    </a:p>
                  </a:txBody>
                  <a:tcPr marL="100586" marR="100586" marT="50293" marB="50293" anchor="ctr">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56776360"/>
                  </a:ext>
                </a:extLst>
              </a:tr>
              <a:tr h="368816">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lnB w="12700" cmpd="sng">
                      <a:noFill/>
                    </a:lnB>
                    <a:solidFill>
                      <a:srgbClr val="5B739B"/>
                    </a:solidFill>
                  </a:tcPr>
                </a:tc>
                <a:tc>
                  <a:txBody>
                    <a:bodyPr/>
                    <a:lstStyle/>
                    <a:p>
                      <a:r>
                        <a:rPr lang="en-US" sz="1800" dirty="0">
                          <a:solidFill>
                            <a:schemeClr val="bg1"/>
                          </a:solidFill>
                        </a:rPr>
                        <a:t>Mobile Homes in Floodplain</a:t>
                      </a:r>
                    </a:p>
                  </a:txBody>
                  <a:tcPr marL="100586" marR="100586" marT="50293" marB="50293" anchor="ctr">
                    <a:lnT w="12700" cap="flat" cmpd="sng" algn="ctr">
                      <a:solidFill>
                        <a:schemeClr val="bg1"/>
                      </a:solidFill>
                      <a:prstDash val="solid"/>
                      <a:round/>
                      <a:headEnd type="none" w="med" len="med"/>
                      <a:tailEnd type="none" w="med" len="med"/>
                    </a:lnT>
                    <a:lnB w="12700" cmpd="sng">
                      <a:noFill/>
                    </a:lnB>
                    <a:solidFill>
                      <a:srgbClr val="5B739B"/>
                    </a:solidFill>
                  </a:tcPr>
                </a:tc>
                <a:tc>
                  <a:txBody>
                    <a:bodyPr/>
                    <a:lstStyle/>
                    <a:p>
                      <a:pPr algn="ctr"/>
                      <a:r>
                        <a:rPr lang="en-US" sz="1800" b="1" dirty="0">
                          <a:solidFill>
                            <a:schemeClr val="tx1"/>
                          </a:solidFill>
                        </a:rPr>
                        <a:t>4</a:t>
                      </a:r>
                    </a:p>
                  </a:txBody>
                  <a:tcPr marL="100586" marR="100586" marT="50293" marB="50293" anchor="ctr">
                    <a:lnT w="12700" cap="flat" cmpd="sng" algn="ctr">
                      <a:solidFill>
                        <a:schemeClr val="bg1"/>
                      </a:solidFill>
                      <a:prstDash val="solid"/>
                      <a:round/>
                      <a:headEnd type="none" w="med" len="med"/>
                      <a:tailEnd type="none" w="med" len="med"/>
                    </a:lnT>
                    <a:lnB w="12700" cmpd="sng">
                      <a:noFill/>
                    </a:lnB>
                  </a:tcPr>
                </a:tc>
                <a:tc>
                  <a:txBody>
                    <a:bodyPr/>
                    <a:lstStyle/>
                    <a:p>
                      <a:pPr algn="ctr"/>
                      <a:r>
                        <a:rPr lang="en-US" sz="1800" b="1" dirty="0"/>
                        <a:t>14</a:t>
                      </a:r>
                    </a:p>
                  </a:txBody>
                  <a:tcPr marL="100586" marR="100586" marT="50293" marB="50293" anchor="ctr">
                    <a:lnT w="12700" cap="flat" cmpd="sng" algn="ctr">
                      <a:solidFill>
                        <a:schemeClr val="bg1"/>
                      </a:solidFill>
                      <a:prstDash val="solid"/>
                      <a:round/>
                      <a:headEnd type="none" w="med" len="med"/>
                      <a:tailEnd type="none" w="med" len="med"/>
                    </a:lnT>
                    <a:lnB w="12700" cmpd="sng">
                      <a:noFill/>
                    </a:lnB>
                  </a:tcPr>
                </a:tc>
                <a:tc>
                  <a:txBody>
                    <a:bodyPr/>
                    <a:lstStyle/>
                    <a:p>
                      <a:pPr algn="ctr"/>
                      <a:r>
                        <a:rPr lang="en-US" sz="1800" dirty="0"/>
                        <a:t>5</a:t>
                      </a:r>
                    </a:p>
                  </a:txBody>
                  <a:tcPr marL="100586" marR="100586" marT="50293" marB="50293" anchor="ctr">
                    <a:lnT w="12700" cap="flat" cmpd="sng" algn="ctr">
                      <a:solidFill>
                        <a:schemeClr val="bg1"/>
                      </a:solidFill>
                      <a:prstDash val="solid"/>
                      <a:round/>
                      <a:headEnd type="none" w="med" len="med"/>
                      <a:tailEnd type="none" w="med" len="med"/>
                    </a:lnT>
                    <a:lnB w="12700" cmpd="sng">
                      <a:noFill/>
                    </a:lnB>
                  </a:tcPr>
                </a:tc>
                <a:extLst>
                  <a:ext uri="{0D108BD9-81ED-4DB2-BD59-A6C34878D82A}">
                    <a16:rowId xmlns:a16="http://schemas.microsoft.com/office/drawing/2014/main" val="2793228275"/>
                  </a:ext>
                </a:extLst>
              </a:tr>
              <a:tr h="637046">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solidFill>
                      <a:srgbClr val="5B739B"/>
                    </a:solidFill>
                  </a:tcPr>
                </a:tc>
                <a:tc>
                  <a:txBody>
                    <a:bodyPr/>
                    <a:lstStyle/>
                    <a:p>
                      <a:r>
                        <a:rPr lang="en-US" sz="1800" dirty="0">
                          <a:solidFill>
                            <a:schemeClr val="bg1"/>
                          </a:solidFill>
                        </a:rPr>
                        <a:t>Percent Mobile Homes in Residential Buildings in Floodplain</a:t>
                      </a:r>
                    </a:p>
                  </a:txBody>
                  <a:tcPr marL="100586" marR="100586" marT="50293" marB="50293" anchor="ctr">
                    <a:lnT w="12700" cap="flat" cmpd="sng" algn="ctr">
                      <a:noFill/>
                      <a:prstDash val="solid"/>
                      <a:round/>
                      <a:headEnd type="none" w="med" len="med"/>
                      <a:tailEnd type="none" w="med" len="med"/>
                    </a:lnT>
                    <a:solidFill>
                      <a:srgbClr val="5B739B"/>
                    </a:solidFill>
                  </a:tcPr>
                </a:tc>
                <a:tc>
                  <a:txBody>
                    <a:bodyPr/>
                    <a:lstStyle/>
                    <a:p>
                      <a:pPr algn="ctr"/>
                      <a:r>
                        <a:rPr lang="en-US" sz="1800" b="1" dirty="0">
                          <a:solidFill>
                            <a:schemeClr val="accent6">
                              <a:lumMod val="75000"/>
                            </a:schemeClr>
                          </a:solidFill>
                        </a:rPr>
                        <a:t>1%</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b="1" dirty="0">
                          <a:solidFill>
                            <a:schemeClr val="accent6">
                              <a:lumMod val="75000"/>
                            </a:schemeClr>
                          </a:solidFill>
                        </a:rPr>
                        <a:t>4%</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dirty="0"/>
                        <a:t>11%</a:t>
                      </a:r>
                    </a:p>
                  </a:txBody>
                  <a:tcPr marL="100586" marR="100586" marT="50293" marB="50293" anchor="ctr">
                    <a:lnT w="12700" cap="flat" cmpd="sng" algn="ctr">
                      <a:noFill/>
                      <a:prstDash val="solid"/>
                      <a:round/>
                      <a:headEnd type="none" w="med" len="med"/>
                      <a:tailEnd type="none" w="med" len="med"/>
                    </a:lnT>
                  </a:tcPr>
                </a:tc>
                <a:extLst>
                  <a:ext uri="{0D108BD9-81ED-4DB2-BD59-A6C34878D82A}">
                    <a16:rowId xmlns:a16="http://schemas.microsoft.com/office/drawing/2014/main" val="3384417790"/>
                  </a:ext>
                </a:extLst>
              </a:tr>
            </a:tbl>
          </a:graphicData>
        </a:graphic>
      </p:graphicFrame>
      <p:graphicFrame>
        <p:nvGraphicFramePr>
          <p:cNvPr id="74" name="Table 2">
            <a:extLst>
              <a:ext uri="{FF2B5EF4-FFF2-40B4-BE49-F238E27FC236}">
                <a16:creationId xmlns:a16="http://schemas.microsoft.com/office/drawing/2014/main" id="{B84512B4-599C-476F-BAF7-1BF15F1E45B7}"/>
              </a:ext>
            </a:extLst>
          </p:cNvPr>
          <p:cNvGraphicFramePr>
            <a:graphicFrameLocks noGrp="1"/>
          </p:cNvGraphicFramePr>
          <p:nvPr>
            <p:extLst>
              <p:ext uri="{D42A27DB-BD31-4B8C-83A1-F6EECF244321}">
                <p14:modId xmlns:p14="http://schemas.microsoft.com/office/powerpoint/2010/main" val="4134044192"/>
              </p:ext>
            </p:extLst>
          </p:nvPr>
        </p:nvGraphicFramePr>
        <p:xfrm>
          <a:off x="228600" y="26126430"/>
          <a:ext cx="10515601" cy="5475567"/>
        </p:xfrm>
        <a:graphic>
          <a:graphicData uri="http://schemas.openxmlformats.org/drawingml/2006/table">
            <a:tbl>
              <a:tblPr firstRow="1" bandRow="1">
                <a:tableStyleId>{5C22544A-7EE6-4342-B048-85BDC9FD1C3A}</a:tableStyleId>
              </a:tblPr>
              <a:tblGrid>
                <a:gridCol w="1548805">
                  <a:extLst>
                    <a:ext uri="{9D8B030D-6E8A-4147-A177-3AD203B41FA5}">
                      <a16:colId xmlns:a16="http://schemas.microsoft.com/office/drawing/2014/main" val="3234687274"/>
                    </a:ext>
                  </a:extLst>
                </a:gridCol>
                <a:gridCol w="5035485">
                  <a:extLst>
                    <a:ext uri="{9D8B030D-6E8A-4147-A177-3AD203B41FA5}">
                      <a16:colId xmlns:a16="http://schemas.microsoft.com/office/drawing/2014/main" val="660922194"/>
                    </a:ext>
                  </a:extLst>
                </a:gridCol>
                <a:gridCol w="1111586">
                  <a:extLst>
                    <a:ext uri="{9D8B030D-6E8A-4147-A177-3AD203B41FA5}">
                      <a16:colId xmlns:a16="http://schemas.microsoft.com/office/drawing/2014/main" val="3934378209"/>
                    </a:ext>
                  </a:extLst>
                </a:gridCol>
                <a:gridCol w="1067123">
                  <a:extLst>
                    <a:ext uri="{9D8B030D-6E8A-4147-A177-3AD203B41FA5}">
                      <a16:colId xmlns:a16="http://schemas.microsoft.com/office/drawing/2014/main" val="3437275542"/>
                    </a:ext>
                  </a:extLst>
                </a:gridCol>
                <a:gridCol w="1752602">
                  <a:extLst>
                    <a:ext uri="{9D8B030D-6E8A-4147-A177-3AD203B41FA5}">
                      <a16:colId xmlns:a16="http://schemas.microsoft.com/office/drawing/2014/main" val="602500551"/>
                    </a:ext>
                  </a:extLst>
                </a:gridCol>
              </a:tblGrid>
              <a:tr h="1172678">
                <a:tc>
                  <a:txBody>
                    <a:bodyPr/>
                    <a:lstStyle/>
                    <a:p>
                      <a:pPr algn="ctr"/>
                      <a:r>
                        <a:rPr lang="en-US" sz="1800" dirty="0"/>
                        <a:t>Category</a:t>
                      </a:r>
                    </a:p>
                  </a:txBody>
                  <a:tcPr marL="100515" marR="100515" marT="50258" marB="50258" anchor="ctr">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800" dirty="0"/>
                        <a:t>Exposure Indicator</a:t>
                      </a:r>
                    </a:p>
                  </a:txBody>
                  <a:tcPr marL="100515" marR="100515" marT="50258" marB="50258" anchor="ctr">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800" dirty="0"/>
                        <a:t>White Sulphur Springs</a:t>
                      </a:r>
                    </a:p>
                  </a:txBody>
                  <a:tcPr marL="100515" marR="100515" marT="50258" marB="50258" anchor="ctr">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800" dirty="0"/>
                        <a:t>Rainelle</a:t>
                      </a:r>
                    </a:p>
                  </a:txBody>
                  <a:tcPr marL="100515" marR="100515" marT="50258" marB="50258" anchor="ctr">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800" dirty="0"/>
                        <a:t>Median &amp; Ratio in WV Incorporated Areas (2021)</a:t>
                      </a:r>
                    </a:p>
                  </a:txBody>
                  <a:tcPr marL="100515" marR="100515" marT="50258" marB="50258" anchor="ctr">
                    <a:lnB w="12700" cap="flat" cmpd="sng" algn="ctr">
                      <a:solidFill>
                        <a:schemeClr val="bg1"/>
                      </a:solidFill>
                      <a:prstDash val="solid"/>
                      <a:round/>
                      <a:headEnd type="none" w="med" len="med"/>
                      <a:tailEnd type="none" w="med" len="med"/>
                    </a:lnB>
                    <a:solidFill>
                      <a:srgbClr val="5B739B"/>
                    </a:solidFill>
                  </a:tcPr>
                </a:tc>
                <a:extLst>
                  <a:ext uri="{0D108BD9-81ED-4DB2-BD59-A6C34878D82A}">
                    <a16:rowId xmlns:a16="http://schemas.microsoft.com/office/drawing/2014/main" val="156113477"/>
                  </a:ext>
                </a:extLst>
              </a:tr>
              <a:tr h="368556">
                <a:tc rowSpan="3">
                  <a:txBody>
                    <a:bodyPr/>
                    <a:lstStyle/>
                    <a:p>
                      <a:pPr algn="ctr"/>
                      <a:r>
                        <a:rPr lang="en-US" sz="1800" b="1" dirty="0">
                          <a:solidFill>
                            <a:schemeClr val="bg1"/>
                          </a:solidFill>
                        </a:rPr>
                        <a:t>Building Year Construction/ FIRM Status</a:t>
                      </a:r>
                    </a:p>
                  </a:txBody>
                  <a:tcPr marL="100515" marR="100515" marT="50258" marB="50258" vert="vert27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5B739B"/>
                    </a:solidFill>
                  </a:tcPr>
                </a:tc>
                <a:tc>
                  <a:txBody>
                    <a:bodyPr/>
                    <a:lstStyle/>
                    <a:p>
                      <a:r>
                        <a:rPr lang="en-US" sz="1800" dirty="0">
                          <a:solidFill>
                            <a:schemeClr val="bg1"/>
                          </a:solidFill>
                        </a:rPr>
                        <a:t>Median Construction Year in Floodplain</a:t>
                      </a:r>
                    </a:p>
                  </a:txBody>
                  <a:tcPr marL="100515" marR="100515" marT="50258" marB="50258"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800" b="1" dirty="0">
                          <a:solidFill>
                            <a:schemeClr val="tx1"/>
                          </a:solidFill>
                        </a:rPr>
                        <a:t>1940</a:t>
                      </a:r>
                    </a:p>
                  </a:txBody>
                  <a:tcPr marL="100515" marR="100515" marT="50258" marB="50258"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b="1" dirty="0">
                          <a:solidFill>
                            <a:schemeClr val="tx1"/>
                          </a:solidFill>
                        </a:rPr>
                        <a:t>1950</a:t>
                      </a:r>
                    </a:p>
                  </a:txBody>
                  <a:tcPr marL="100515" marR="100515" marT="50258" marB="50258"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a:r>
                        <a:rPr lang="en-US" sz="1800" dirty="0"/>
                        <a:t>1947</a:t>
                      </a:r>
                    </a:p>
                  </a:txBody>
                  <a:tcPr marL="100515" marR="100515" marT="50258" marB="50258"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2330936814"/>
                  </a:ext>
                </a:extLst>
              </a:tr>
              <a:tr h="556639">
                <a:tc vMerge="1">
                  <a:txBody>
                    <a:bodyPr/>
                    <a:lstStyle/>
                    <a:p>
                      <a:endParaRPr lang="en-US" sz="1600" dirty="0">
                        <a:solidFill>
                          <a:schemeClr val="bg1"/>
                        </a:solidFill>
                      </a:endParaRPr>
                    </a:p>
                  </a:txBody>
                  <a:tcPr anchor="ctr">
                    <a:lnT w="12700" cap="flat" cmpd="sng" algn="ctr">
                      <a:solidFill>
                        <a:schemeClr val="bg1"/>
                      </a:solidFill>
                      <a:prstDash val="solid"/>
                      <a:round/>
                      <a:headEnd type="none" w="med" len="med"/>
                      <a:tailEnd type="none" w="med" len="med"/>
                    </a:lnT>
                    <a:solidFill>
                      <a:srgbClr val="5B739B"/>
                    </a:solidFill>
                  </a:tcPr>
                </a:tc>
                <a:tc>
                  <a:txBody>
                    <a:bodyPr/>
                    <a:lstStyle/>
                    <a:p>
                      <a:r>
                        <a:rPr lang="en-US" sz="1800" dirty="0">
                          <a:solidFill>
                            <a:schemeClr val="bg1"/>
                          </a:solidFill>
                        </a:rPr>
                        <a:t>% Pre-FIRM Structures (includes “unknown”)</a:t>
                      </a:r>
                    </a:p>
                  </a:txBody>
                  <a:tcPr marL="100515" marR="100515" marT="50258" marB="50258" anchor="ctr">
                    <a:lnT w="12700" cap="flat" cmpd="sng" algn="ctr">
                      <a:solidFill>
                        <a:schemeClr val="bg1"/>
                      </a:solidFill>
                      <a:prstDash val="solid"/>
                      <a:round/>
                      <a:headEnd type="none" w="med" len="med"/>
                      <a:tailEnd type="none" w="med" len="med"/>
                    </a:lnT>
                    <a:solidFill>
                      <a:srgbClr val="5B739B"/>
                    </a:solidFill>
                  </a:tcPr>
                </a:tc>
                <a:tc>
                  <a:txBody>
                    <a:bodyPr/>
                    <a:lstStyle/>
                    <a:p>
                      <a:pPr algn="ctr"/>
                      <a:r>
                        <a:rPr lang="en-US" sz="1800" b="1" dirty="0">
                          <a:solidFill>
                            <a:schemeClr val="tx1"/>
                          </a:solidFill>
                        </a:rPr>
                        <a:t>88%</a:t>
                      </a:r>
                    </a:p>
                  </a:txBody>
                  <a:tcPr marL="100515" marR="100515" marT="50258" marB="50258" anchor="ctr">
                    <a:lnT w="12700" cap="flat" cmpd="sng" algn="ctr">
                      <a:solidFill>
                        <a:schemeClr val="bg1"/>
                      </a:solidFill>
                      <a:prstDash val="solid"/>
                      <a:round/>
                      <a:headEnd type="none" w="med" len="med"/>
                      <a:tailEnd type="none" w="med" len="med"/>
                    </a:lnT>
                  </a:tcPr>
                </a:tc>
                <a:tc>
                  <a:txBody>
                    <a:bodyPr/>
                    <a:lstStyle/>
                    <a:p>
                      <a:pPr algn="ctr"/>
                      <a:r>
                        <a:rPr lang="en-US" sz="1800" b="1" dirty="0">
                          <a:solidFill>
                            <a:schemeClr val="tx1"/>
                          </a:solidFill>
                        </a:rPr>
                        <a:t>77%</a:t>
                      </a:r>
                    </a:p>
                  </a:txBody>
                  <a:tcPr marL="100515" marR="100515" marT="50258" marB="50258" anchor="ctr">
                    <a:lnT w="12700" cap="flat" cmpd="sng" algn="ctr">
                      <a:solidFill>
                        <a:schemeClr val="bg1"/>
                      </a:solidFill>
                      <a:prstDash val="solid"/>
                      <a:round/>
                      <a:headEnd type="none" w="med" len="med"/>
                      <a:tailEnd type="none" w="med" len="med"/>
                    </a:lnT>
                  </a:tcPr>
                </a:tc>
                <a:tc>
                  <a:txBody>
                    <a:bodyPr/>
                    <a:lstStyle/>
                    <a:p>
                      <a:pPr algn="ctr"/>
                      <a:r>
                        <a:rPr lang="en-US" sz="1800" dirty="0"/>
                        <a:t>77%</a:t>
                      </a:r>
                    </a:p>
                  </a:txBody>
                  <a:tcPr marL="100515" marR="100515" marT="50258" marB="50258" anchor="ctr">
                    <a:lnT w="12700" cap="flat" cmpd="sng" algn="ctr">
                      <a:solidFill>
                        <a:schemeClr val="bg1"/>
                      </a:solidFill>
                      <a:prstDash val="solid"/>
                      <a:round/>
                      <a:headEnd type="none" w="med" len="med"/>
                      <a:tailEnd type="none" w="med" len="med"/>
                    </a:lnT>
                    <a:solidFill>
                      <a:srgbClr val="EAEFF7"/>
                    </a:solidFill>
                  </a:tcPr>
                </a:tc>
                <a:extLst>
                  <a:ext uri="{0D108BD9-81ED-4DB2-BD59-A6C34878D82A}">
                    <a16:rowId xmlns:a16="http://schemas.microsoft.com/office/drawing/2014/main" val="3898356691"/>
                  </a:ext>
                </a:extLst>
              </a:tr>
              <a:tr h="636597">
                <a:tc vMerge="1">
                  <a:txBody>
                    <a:bodyPr/>
                    <a:lstStyle/>
                    <a:p>
                      <a:endParaRPr lang="en-US" sz="1600" dirty="0">
                        <a:solidFill>
                          <a:schemeClr val="bg1"/>
                        </a:solidFill>
                      </a:endParaRPr>
                    </a:p>
                  </a:txBody>
                  <a:tcPr anchor="ctr">
                    <a:solidFill>
                      <a:srgbClr val="5B739B"/>
                    </a:solidFill>
                  </a:tcPr>
                </a:tc>
                <a:tc>
                  <a:txBody>
                    <a:bodyPr/>
                    <a:lstStyle/>
                    <a:p>
                      <a:r>
                        <a:rPr lang="en-US" sz="1800" dirty="0">
                          <a:solidFill>
                            <a:schemeClr val="bg1"/>
                          </a:solidFill>
                        </a:rPr>
                        <a:t>% Post-FIRM Structures (also “mapped-in SFHA” Post-FIRM structures regulated to Pre-FIRM)</a:t>
                      </a:r>
                    </a:p>
                  </a:txBody>
                  <a:tcPr marL="100515" marR="100515" marT="50258" marB="50258" anchor="ctr">
                    <a:solidFill>
                      <a:srgbClr val="5B739B"/>
                    </a:solidFill>
                  </a:tcPr>
                </a:tc>
                <a:tc>
                  <a:txBody>
                    <a:bodyPr/>
                    <a:lstStyle/>
                    <a:p>
                      <a:pPr algn="ctr"/>
                      <a:r>
                        <a:rPr lang="en-US" sz="1800" b="1" dirty="0">
                          <a:solidFill>
                            <a:schemeClr val="tx1"/>
                          </a:solidFill>
                        </a:rPr>
                        <a:t>12%</a:t>
                      </a:r>
                    </a:p>
                  </a:txBody>
                  <a:tcPr marL="100515" marR="100515" marT="50258" marB="50258" anchor="ctr"/>
                </a:tc>
                <a:tc>
                  <a:txBody>
                    <a:bodyPr/>
                    <a:lstStyle/>
                    <a:p>
                      <a:pPr algn="ctr"/>
                      <a:r>
                        <a:rPr lang="en-US" sz="1800" b="1" dirty="0">
                          <a:solidFill>
                            <a:schemeClr val="tx1"/>
                          </a:solidFill>
                        </a:rPr>
                        <a:t>23%</a:t>
                      </a:r>
                    </a:p>
                  </a:txBody>
                  <a:tcPr marL="100515" marR="100515" marT="50258" marB="50258" anchor="ctr"/>
                </a:tc>
                <a:tc>
                  <a:txBody>
                    <a:bodyPr/>
                    <a:lstStyle/>
                    <a:p>
                      <a:pPr algn="ctr"/>
                      <a:r>
                        <a:rPr lang="en-US" sz="1800" dirty="0"/>
                        <a:t>13%</a:t>
                      </a:r>
                    </a:p>
                  </a:txBody>
                  <a:tcPr marL="100515" marR="100515" marT="50258" marB="50258" anchor="ctr">
                    <a:solidFill>
                      <a:srgbClr val="D2DEEF"/>
                    </a:solidFill>
                  </a:tcPr>
                </a:tc>
                <a:extLst>
                  <a:ext uri="{0D108BD9-81ED-4DB2-BD59-A6C34878D82A}">
                    <a16:rowId xmlns:a16="http://schemas.microsoft.com/office/drawing/2014/main" val="2739474503"/>
                  </a:ext>
                </a:extLst>
              </a:tr>
              <a:tr h="368556">
                <a:tc rowSpan="5">
                  <a:txBody>
                    <a:bodyPr/>
                    <a:lstStyle/>
                    <a:p>
                      <a:pPr algn="ctr"/>
                      <a:r>
                        <a:rPr lang="en-US" sz="1800" b="1" dirty="0">
                          <a:solidFill>
                            <a:schemeClr val="bg1"/>
                          </a:solidFill>
                        </a:rPr>
                        <a:t>Physical Structural Vulnerability (Basements, Stories, &amp; Value)</a:t>
                      </a:r>
                    </a:p>
                  </a:txBody>
                  <a:tcPr marL="100515" marR="100515" marT="50258" marB="50258" vert="vert270" anchor="ctr">
                    <a:solidFill>
                      <a:srgbClr val="5B739B"/>
                    </a:solidFill>
                  </a:tcPr>
                </a:tc>
                <a:tc>
                  <a:txBody>
                    <a:bodyPr/>
                    <a:lstStyle/>
                    <a:p>
                      <a:r>
                        <a:rPr lang="en-US" sz="1800" dirty="0">
                          <a:solidFill>
                            <a:schemeClr val="bg1"/>
                          </a:solidFill>
                        </a:rPr>
                        <a:t>Primary Buildings with Basements in Floodplain</a:t>
                      </a:r>
                    </a:p>
                  </a:txBody>
                  <a:tcPr marL="100515" marR="100515" marT="50258" marB="50258" anchor="ctr">
                    <a:lnB w="12700" cap="flat" cmpd="sng" algn="ctr">
                      <a:noFill/>
                      <a:prstDash val="solid"/>
                      <a:round/>
                      <a:headEnd type="none" w="med" len="med"/>
                      <a:tailEnd type="none" w="med" len="med"/>
                    </a:lnB>
                    <a:solidFill>
                      <a:srgbClr val="5B739B"/>
                    </a:solidFill>
                  </a:tcPr>
                </a:tc>
                <a:tc>
                  <a:txBody>
                    <a:bodyPr/>
                    <a:lstStyle/>
                    <a:p>
                      <a:pPr algn="ctr"/>
                      <a:r>
                        <a:rPr lang="en-US" sz="1800" b="1" dirty="0">
                          <a:solidFill>
                            <a:schemeClr val="accent6">
                              <a:lumMod val="75000"/>
                            </a:schemeClr>
                          </a:solidFill>
                        </a:rPr>
                        <a:t>93</a:t>
                      </a:r>
                    </a:p>
                  </a:txBody>
                  <a:tcPr marL="100515" marR="100515" marT="50258" marB="50258" anchor="ctr">
                    <a:lnB w="12700" cap="flat" cmpd="sng" algn="ctr">
                      <a:noFill/>
                      <a:prstDash val="solid"/>
                      <a:round/>
                      <a:headEnd type="none" w="med" len="med"/>
                      <a:tailEnd type="none" w="med" len="med"/>
                    </a:lnB>
                  </a:tcPr>
                </a:tc>
                <a:tc>
                  <a:txBody>
                    <a:bodyPr/>
                    <a:lstStyle/>
                    <a:p>
                      <a:pPr algn="ctr"/>
                      <a:r>
                        <a:rPr lang="en-US" sz="1800" b="1" dirty="0">
                          <a:solidFill>
                            <a:schemeClr val="accent6">
                              <a:lumMod val="75000"/>
                            </a:schemeClr>
                          </a:solidFill>
                        </a:rPr>
                        <a:t>27</a:t>
                      </a:r>
                    </a:p>
                  </a:txBody>
                  <a:tcPr marL="100515" marR="100515" marT="50258" marB="50258" anchor="ctr">
                    <a:lnB w="12700" cap="flat" cmpd="sng" algn="ctr">
                      <a:noFill/>
                      <a:prstDash val="solid"/>
                      <a:round/>
                      <a:headEnd type="none" w="med" len="med"/>
                      <a:tailEnd type="none" w="med" len="med"/>
                    </a:lnB>
                  </a:tcPr>
                </a:tc>
                <a:tc rowSpan="2">
                  <a:txBody>
                    <a:bodyPr/>
                    <a:lstStyle/>
                    <a:p>
                      <a:pPr algn="ctr"/>
                      <a:r>
                        <a:rPr lang="en-US" sz="1800" dirty="0"/>
                        <a:t>37%</a:t>
                      </a:r>
                    </a:p>
                  </a:txBody>
                  <a:tcPr marL="100515" marR="100515" marT="50258" marB="50258" anchor="ctr"/>
                </a:tc>
                <a:extLst>
                  <a:ext uri="{0D108BD9-81ED-4DB2-BD59-A6C34878D82A}">
                    <a16:rowId xmlns:a16="http://schemas.microsoft.com/office/drawing/2014/main" val="351056148"/>
                  </a:ext>
                </a:extLst>
              </a:tr>
              <a:tr h="636597">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solidFill>
                      <a:srgbClr val="5B739B"/>
                    </a:solidFill>
                  </a:tcPr>
                </a:tc>
                <a:tc>
                  <a:txBody>
                    <a:bodyPr/>
                    <a:lstStyle/>
                    <a:p>
                      <a:r>
                        <a:rPr lang="en-US" sz="1800" dirty="0">
                          <a:solidFill>
                            <a:schemeClr val="bg1"/>
                          </a:solidFill>
                        </a:rPr>
                        <a:t>Percent Count Buildings with Basements in Floodplain</a:t>
                      </a:r>
                    </a:p>
                  </a:txBody>
                  <a:tcPr marL="100515" marR="100515" marT="50258" marB="50258" anchor="ctr">
                    <a:lnT w="12700" cap="flat" cmpd="sng" algn="ctr">
                      <a:noFill/>
                      <a:prstDash val="solid"/>
                      <a:round/>
                      <a:headEnd type="none" w="med" len="med"/>
                      <a:tailEnd type="none" w="med" len="med"/>
                    </a:lnT>
                    <a:solidFill>
                      <a:srgbClr val="5B739B"/>
                    </a:solidFill>
                  </a:tcPr>
                </a:tc>
                <a:tc>
                  <a:txBody>
                    <a:bodyPr/>
                    <a:lstStyle/>
                    <a:p>
                      <a:pPr algn="ctr"/>
                      <a:r>
                        <a:rPr lang="en-US" sz="1800" b="1" dirty="0">
                          <a:solidFill>
                            <a:schemeClr val="accent6">
                              <a:lumMod val="75000"/>
                            </a:schemeClr>
                          </a:solidFill>
                        </a:rPr>
                        <a:t>22%</a:t>
                      </a:r>
                    </a:p>
                  </a:txBody>
                  <a:tcPr marL="100515" marR="100515" marT="50258" marB="50258" anchor="ctr">
                    <a:lnT w="12700" cap="flat" cmpd="sng" algn="ctr">
                      <a:noFill/>
                      <a:prstDash val="solid"/>
                      <a:round/>
                      <a:headEnd type="none" w="med" len="med"/>
                      <a:tailEnd type="none" w="med" len="med"/>
                    </a:lnT>
                  </a:tcPr>
                </a:tc>
                <a:tc>
                  <a:txBody>
                    <a:bodyPr/>
                    <a:lstStyle/>
                    <a:p>
                      <a:pPr algn="ctr"/>
                      <a:r>
                        <a:rPr lang="en-US" sz="1800" b="1" dirty="0">
                          <a:solidFill>
                            <a:schemeClr val="accent6">
                              <a:lumMod val="75000"/>
                            </a:schemeClr>
                          </a:solidFill>
                        </a:rPr>
                        <a:t>8%</a:t>
                      </a:r>
                    </a:p>
                  </a:txBody>
                  <a:tcPr marL="100515" marR="100515" marT="50258" marB="50258" anchor="ctr">
                    <a:lnT w="12700" cap="flat" cmpd="sng" algn="ctr">
                      <a:noFill/>
                      <a:prstDash val="solid"/>
                      <a:round/>
                      <a:headEnd type="none" w="med" len="med"/>
                      <a:tailEnd type="none" w="med" len="med"/>
                    </a:lnT>
                  </a:tcPr>
                </a:tc>
                <a:tc vMerge="1">
                  <a:txBody>
                    <a:bodyPr/>
                    <a:lstStyle/>
                    <a:p>
                      <a:pPr algn="ctr"/>
                      <a:endParaRPr lang="en-US" sz="1600" dirty="0"/>
                    </a:p>
                  </a:txBody>
                  <a:tcPr anchor="ctr">
                    <a:lnT w="12700" cap="flat" cmpd="sng" algn="ctr">
                      <a:noFill/>
                      <a:prstDash val="solid"/>
                      <a:round/>
                      <a:headEnd type="none" w="med" len="med"/>
                      <a:tailEnd type="none" w="med" len="med"/>
                    </a:lnT>
                    <a:solidFill>
                      <a:srgbClr val="D2DEEF"/>
                    </a:solidFill>
                  </a:tcPr>
                </a:tc>
                <a:extLst>
                  <a:ext uri="{0D108BD9-81ED-4DB2-BD59-A6C34878D82A}">
                    <a16:rowId xmlns:a16="http://schemas.microsoft.com/office/drawing/2014/main" val="3784731491"/>
                  </a:ext>
                </a:extLst>
              </a:tr>
              <a:tr h="368556">
                <a:tc vMerge="1">
                  <a:txBody>
                    <a:bodyPr/>
                    <a:lstStyle/>
                    <a:p>
                      <a:endParaRPr lang="en-US" sz="1600" dirty="0">
                        <a:solidFill>
                          <a:schemeClr val="bg1"/>
                        </a:solidFill>
                      </a:endParaRPr>
                    </a:p>
                  </a:txBody>
                  <a:tcPr anchor="ctr">
                    <a:lnB w="12700" cap="flat" cmpd="sng" algn="ctr">
                      <a:noFill/>
                      <a:prstDash val="solid"/>
                      <a:round/>
                      <a:headEnd type="none" w="med" len="med"/>
                      <a:tailEnd type="none" w="med" len="med"/>
                    </a:lnB>
                    <a:solidFill>
                      <a:srgbClr val="5B739B"/>
                    </a:solidFill>
                  </a:tcPr>
                </a:tc>
                <a:tc>
                  <a:txBody>
                    <a:bodyPr/>
                    <a:lstStyle/>
                    <a:p>
                      <a:r>
                        <a:rPr lang="en-US" sz="1800" dirty="0">
                          <a:solidFill>
                            <a:schemeClr val="bg1"/>
                          </a:solidFill>
                        </a:rPr>
                        <a:t>One-Story Residential Buildings in Floodplain</a:t>
                      </a:r>
                    </a:p>
                  </a:txBody>
                  <a:tcPr marL="100515" marR="100515" marT="50258" marB="50258" anchor="ctr">
                    <a:lnB w="12700" cap="flat" cmpd="sng" algn="ctr">
                      <a:noFill/>
                      <a:prstDash val="solid"/>
                      <a:round/>
                      <a:headEnd type="none" w="med" len="med"/>
                      <a:tailEnd type="none" w="med" len="med"/>
                    </a:lnB>
                    <a:solidFill>
                      <a:srgbClr val="5B739B"/>
                    </a:solidFill>
                  </a:tcPr>
                </a:tc>
                <a:tc>
                  <a:txBody>
                    <a:bodyPr/>
                    <a:lstStyle/>
                    <a:p>
                      <a:pPr algn="ctr"/>
                      <a:r>
                        <a:rPr lang="en-US" sz="1800" b="1" dirty="0">
                          <a:solidFill>
                            <a:srgbClr val="C00000"/>
                          </a:solidFill>
                        </a:rPr>
                        <a:t>334</a:t>
                      </a:r>
                    </a:p>
                  </a:txBody>
                  <a:tcPr marL="100515" marR="100515" marT="50258" marB="50258" anchor="ctr">
                    <a:lnB w="12700" cap="flat" cmpd="sng" algn="ctr">
                      <a:noFill/>
                      <a:prstDash val="solid"/>
                      <a:round/>
                      <a:headEnd type="none" w="med" len="med"/>
                      <a:tailEnd type="none" w="med" len="med"/>
                    </a:lnB>
                  </a:tcPr>
                </a:tc>
                <a:tc>
                  <a:txBody>
                    <a:bodyPr/>
                    <a:lstStyle/>
                    <a:p>
                      <a:pPr algn="ctr"/>
                      <a:r>
                        <a:rPr lang="en-US" sz="1800" b="1" dirty="0">
                          <a:solidFill>
                            <a:srgbClr val="C00000"/>
                          </a:solidFill>
                        </a:rPr>
                        <a:t>292</a:t>
                      </a:r>
                    </a:p>
                  </a:txBody>
                  <a:tcPr marL="100515" marR="100515" marT="50258" marB="50258" anchor="ctr">
                    <a:lnB w="12700" cap="flat" cmpd="sng" algn="ctr">
                      <a:noFill/>
                      <a:prstDash val="solid"/>
                      <a:round/>
                      <a:headEnd type="none" w="med" len="med"/>
                      <a:tailEnd type="none" w="med" len="med"/>
                    </a:lnB>
                  </a:tcPr>
                </a:tc>
                <a:tc rowSpan="2">
                  <a:txBody>
                    <a:bodyPr/>
                    <a:lstStyle/>
                    <a:p>
                      <a:pPr algn="ctr"/>
                      <a:r>
                        <a:rPr lang="en-US" sz="1800" dirty="0"/>
                        <a:t>69%</a:t>
                      </a:r>
                    </a:p>
                  </a:txBody>
                  <a:tcPr marL="100515" marR="100515" marT="50258" marB="50258" anchor="ctr">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3001853888"/>
                  </a:ext>
                </a:extLst>
              </a:tr>
              <a:tr h="636597">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solidFill>
                      <a:srgbClr val="5B739B"/>
                    </a:solidFill>
                  </a:tcPr>
                </a:tc>
                <a:tc>
                  <a:txBody>
                    <a:bodyPr/>
                    <a:lstStyle/>
                    <a:p>
                      <a:r>
                        <a:rPr lang="en-US" sz="1800" dirty="0">
                          <a:solidFill>
                            <a:schemeClr val="bg1"/>
                          </a:solidFill>
                        </a:rPr>
                        <a:t>Percent Count One-Story Residential Buildings in Floodplain</a:t>
                      </a:r>
                    </a:p>
                  </a:txBody>
                  <a:tcPr marL="100515" marR="100515" marT="50258" marB="50258"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800" b="1" dirty="0">
                          <a:solidFill>
                            <a:srgbClr val="C00000"/>
                          </a:solidFill>
                        </a:rPr>
                        <a:t>79%</a:t>
                      </a:r>
                    </a:p>
                  </a:txBody>
                  <a:tcPr marL="100515" marR="100515" marT="50258" marB="50258"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b="1" dirty="0">
                          <a:solidFill>
                            <a:srgbClr val="C00000"/>
                          </a:solidFill>
                        </a:rPr>
                        <a:t>86%</a:t>
                      </a:r>
                    </a:p>
                  </a:txBody>
                  <a:tcPr marL="100515" marR="100515" marT="50258" marB="50258"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pPr algn="ctr"/>
                      <a:endParaRPr lang="en-US" sz="1600" dirty="0"/>
                    </a:p>
                  </a:txBody>
                  <a:tcPr anchor="ctr">
                    <a:lnT w="12700" cap="flat" cmpd="sng" algn="ctr">
                      <a:noFill/>
                      <a:prstDash val="solid"/>
                      <a:round/>
                      <a:headEnd type="none" w="med" len="med"/>
                      <a:tailEnd type="none" w="med" len="med"/>
                    </a:lnT>
                  </a:tcPr>
                </a:tc>
                <a:extLst>
                  <a:ext uri="{0D108BD9-81ED-4DB2-BD59-A6C34878D82A}">
                    <a16:rowId xmlns:a16="http://schemas.microsoft.com/office/drawing/2014/main" val="4135358807"/>
                  </a:ext>
                </a:extLst>
              </a:tr>
              <a:tr h="636597">
                <a:tc vMerge="1">
                  <a:txBody>
                    <a:bodyPr/>
                    <a:lstStyle/>
                    <a:p>
                      <a:pPr algn="ctr"/>
                      <a:endParaRPr lang="en-US" sz="1600" b="1" dirty="0">
                        <a:solidFill>
                          <a:schemeClr val="bg1"/>
                        </a:solidFill>
                      </a:endParaRPr>
                    </a:p>
                  </a:txBody>
                  <a:tcPr vert="vert270" anchor="ctr">
                    <a:solidFill>
                      <a:srgbClr val="5B739B"/>
                    </a:solidFill>
                  </a:tcPr>
                </a:tc>
                <a:tc>
                  <a:txBody>
                    <a:bodyPr/>
                    <a:lstStyle/>
                    <a:p>
                      <a:r>
                        <a:rPr lang="en-US" sz="1800" dirty="0">
                          <a:solidFill>
                            <a:schemeClr val="bg1"/>
                          </a:solidFill>
                        </a:rPr>
                        <a:t>Red Tag: Dilapidated/Vacant Residential &amp; Commercial Buildings</a:t>
                      </a:r>
                    </a:p>
                  </a:txBody>
                  <a:tcPr marL="100515" marR="100515" marT="50258" marB="50258" anchor="ctr">
                    <a:lnT w="12700" cap="flat" cmpd="sng" algn="ctr">
                      <a:solidFill>
                        <a:schemeClr val="bg1"/>
                      </a:solidFill>
                      <a:prstDash val="solid"/>
                      <a:round/>
                      <a:headEnd type="none" w="med" len="med"/>
                      <a:tailEnd type="none" w="med" len="med"/>
                    </a:lnT>
                    <a:solidFill>
                      <a:srgbClr val="5B739B"/>
                    </a:solidFill>
                  </a:tcPr>
                </a:tc>
                <a:tc>
                  <a:txBody>
                    <a:bodyPr/>
                    <a:lstStyle/>
                    <a:p>
                      <a:pPr algn="ctr"/>
                      <a:r>
                        <a:rPr lang="en-US" sz="1800" b="1" dirty="0">
                          <a:solidFill>
                            <a:schemeClr val="tx1"/>
                          </a:solidFill>
                        </a:rPr>
                        <a:t>14</a:t>
                      </a:r>
                    </a:p>
                  </a:txBody>
                  <a:tcPr marL="100515" marR="100515" marT="50258" marB="50258" anchor="ctr">
                    <a:lnT w="12700" cap="flat" cmpd="sng" algn="ctr">
                      <a:solidFill>
                        <a:schemeClr val="bg1"/>
                      </a:solidFill>
                      <a:prstDash val="solid"/>
                      <a:round/>
                      <a:headEnd type="none" w="med" len="med"/>
                      <a:tailEnd type="none" w="med" len="med"/>
                    </a:lnT>
                  </a:tcPr>
                </a:tc>
                <a:tc>
                  <a:txBody>
                    <a:bodyPr/>
                    <a:lstStyle/>
                    <a:p>
                      <a:pPr algn="ctr"/>
                      <a:r>
                        <a:rPr lang="en-US" sz="1800" b="1" dirty="0">
                          <a:solidFill>
                            <a:schemeClr val="tx1"/>
                          </a:solidFill>
                        </a:rPr>
                        <a:t>49</a:t>
                      </a:r>
                    </a:p>
                  </a:txBody>
                  <a:tcPr marL="100515" marR="100515" marT="50258" marB="50258" anchor="ctr">
                    <a:lnT w="12700" cap="flat" cmpd="sng" algn="ctr">
                      <a:solidFill>
                        <a:schemeClr val="bg1"/>
                      </a:solidFill>
                      <a:prstDash val="solid"/>
                      <a:round/>
                      <a:headEnd type="none" w="med" len="med"/>
                      <a:tailEnd type="none" w="med" len="med"/>
                    </a:lnT>
                  </a:tcPr>
                </a:tc>
                <a:tc>
                  <a:txBody>
                    <a:bodyPr/>
                    <a:lstStyle/>
                    <a:p>
                      <a:pPr algn="ctr"/>
                      <a:r>
                        <a:rPr lang="en-US" sz="1500" kern="1200" dirty="0">
                          <a:solidFill>
                            <a:schemeClr val="dk1"/>
                          </a:solidFill>
                          <a:latin typeface="+mn-lt"/>
                          <a:ea typeface="+mn-ea"/>
                          <a:cs typeface="+mn-cs"/>
                        </a:rPr>
                        <a:t>Not available</a:t>
                      </a:r>
                    </a:p>
                  </a:txBody>
                  <a:tcPr marL="100515" marR="100515" marT="50258" marB="50258" anchor="ctr">
                    <a:lnT w="12700" cap="flat" cmpd="sng" algn="ctr">
                      <a:solidFill>
                        <a:schemeClr val="bg1"/>
                      </a:solidFill>
                      <a:prstDash val="solid"/>
                      <a:round/>
                      <a:headEnd type="none" w="med" len="med"/>
                      <a:tailEnd type="none" w="med" len="med"/>
                    </a:lnT>
                    <a:solidFill>
                      <a:srgbClr val="EAEFF7"/>
                    </a:solidFill>
                  </a:tcPr>
                </a:tc>
                <a:extLst>
                  <a:ext uri="{0D108BD9-81ED-4DB2-BD59-A6C34878D82A}">
                    <a16:rowId xmlns:a16="http://schemas.microsoft.com/office/drawing/2014/main" val="1004664912"/>
                  </a:ext>
                </a:extLst>
              </a:tr>
            </a:tbl>
          </a:graphicData>
        </a:graphic>
      </p:graphicFrame>
      <p:sp>
        <p:nvSpPr>
          <p:cNvPr id="75" name="Text Box 2">
            <a:extLst>
              <a:ext uri="{FF2B5EF4-FFF2-40B4-BE49-F238E27FC236}">
                <a16:creationId xmlns:a16="http://schemas.microsoft.com/office/drawing/2014/main" id="{E0D9EAEE-D068-4CD3-B714-E1E840F5094D}"/>
              </a:ext>
            </a:extLst>
          </p:cNvPr>
          <p:cNvSpPr txBox="1">
            <a:spLocks noChangeArrowheads="1"/>
          </p:cNvSpPr>
          <p:nvPr/>
        </p:nvSpPr>
        <p:spPr bwMode="auto">
          <a:xfrm>
            <a:off x="228600" y="31766086"/>
            <a:ext cx="9708893" cy="1152314"/>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100" dirty="0">
                <a:latin typeface="Arial" panose="020B0604020202020204" pitchFamily="34" charset="0"/>
                <a:ea typeface="Calibri" panose="020F0502020204030204" pitchFamily="34" charset="0"/>
                <a:cs typeface="Times New Roman" panose="02020603050405020304" pitchFamily="18" charset="0"/>
              </a:rPr>
              <a:t>* For numbers and dollar values, used median, or average where the median was zero or too low, in the state’s 213 incorporated areas</a:t>
            </a:r>
          </a:p>
          <a:p>
            <a:pPr>
              <a:spcBef>
                <a:spcPts val="50"/>
              </a:spcBef>
            </a:pPr>
            <a:r>
              <a:rPr lang="en-US" sz="1100" dirty="0">
                <a:latin typeface="Arial" panose="020B0604020202020204" pitchFamily="34" charset="0"/>
                <a:ea typeface="Calibri" panose="020F0502020204030204" pitchFamily="34" charset="0"/>
                <a:cs typeface="Times New Roman" panose="02020603050405020304" pitchFamily="18" charset="0"/>
              </a:rPr>
              <a:t>** Floodway includes both the effective and advisory floodways (2012 &amp; 2022 checked manually)</a:t>
            </a:r>
          </a:p>
          <a:p>
            <a:pPr>
              <a:spcBef>
                <a:spcPts val="50"/>
              </a:spcBef>
            </a:pPr>
            <a:r>
              <a:rPr lang="en-US" sz="1100" dirty="0">
                <a:latin typeface="Arial" panose="020B0604020202020204" pitchFamily="34" charset="0"/>
                <a:ea typeface="Calibri" panose="020F0502020204030204" pitchFamily="34" charset="0"/>
                <a:cs typeface="Times New Roman" panose="02020603050405020304" pitchFamily="18" charset="0"/>
              </a:rPr>
              <a:t>*** Ranks mentioned based on the BLRA data of April 2022 where the community is among the top 20 incorporated areas in WV</a:t>
            </a:r>
          </a:p>
          <a:p>
            <a:pPr marL="0" marR="0">
              <a:spcBef>
                <a:spcPts val="50"/>
              </a:spcBef>
            </a:pPr>
            <a:r>
              <a:rPr lang="en-US" sz="1100" dirty="0">
                <a:solidFill>
                  <a:srgbClr val="C00000"/>
                </a:solidFill>
                <a:latin typeface="Arial" panose="020B0604020202020204" pitchFamily="34" charset="0"/>
                <a:ea typeface="Calibri" panose="020F0502020204030204" pitchFamily="34" charset="0"/>
                <a:cs typeface="Times New Roman" panose="02020603050405020304" pitchFamily="18" charset="0"/>
              </a:rPr>
              <a:t>The red texts show large difference, to the risk side, from the state ratios</a:t>
            </a:r>
            <a:r>
              <a:rPr lang="en-US" sz="11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a:t>
            </a:r>
          </a:p>
          <a:p>
            <a:pPr>
              <a:spcBef>
                <a:spcPts val="50"/>
              </a:spcBef>
            </a:pPr>
            <a:r>
              <a:rPr lang="en-US" sz="1100" dirty="0">
                <a:solidFill>
                  <a:schemeClr val="accent6">
                    <a:lumMod val="75000"/>
                  </a:schemeClr>
                </a:solidFill>
                <a:latin typeface="Arial" panose="020B0604020202020204" pitchFamily="34" charset="0"/>
                <a:cs typeface="Times New Roman" panose="02020603050405020304" pitchFamily="18" charset="0"/>
              </a:rPr>
              <a:t>The green texts show large difference, to the resilience side, from the state ratios.</a:t>
            </a:r>
          </a:p>
          <a:p>
            <a:pPr marL="0" marR="0">
              <a:lnSpc>
                <a:spcPct val="90000"/>
              </a:lnSpc>
              <a:spcBef>
                <a:spcPts val="0"/>
              </a:spcBef>
              <a:spcAft>
                <a:spcPts val="800"/>
              </a:spcAft>
            </a:pPr>
            <a:endParaRPr lang="en-US" sz="11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6" name="TextBox 75">
            <a:extLst>
              <a:ext uri="{FF2B5EF4-FFF2-40B4-BE49-F238E27FC236}">
                <a16:creationId xmlns:a16="http://schemas.microsoft.com/office/drawing/2014/main" id="{55B785B4-45A5-4811-8F1B-D931970073B4}"/>
              </a:ext>
            </a:extLst>
          </p:cNvPr>
          <p:cNvSpPr txBox="1"/>
          <p:nvPr/>
        </p:nvSpPr>
        <p:spPr>
          <a:xfrm>
            <a:off x="453463" y="342900"/>
            <a:ext cx="10290738" cy="2800767"/>
          </a:xfrm>
          <a:prstGeom prst="rect">
            <a:avLst/>
          </a:prstGeom>
          <a:noFill/>
          <a:ln w="28575">
            <a:noFill/>
          </a:ln>
        </p:spPr>
        <p:txBody>
          <a:bodyPr wrap="square" rtlCol="0">
            <a:spAutoFit/>
          </a:bodyPr>
          <a:lstStyle/>
          <a:p>
            <a:pPr marL="2971800" indent="-2971800"/>
            <a:r>
              <a:rPr lang="en-US" sz="4400" b="1" dirty="0">
                <a:solidFill>
                  <a:srgbClr val="1F4E79"/>
                </a:solidFill>
                <a:latin typeface="Arial" panose="020B0604020202020204" pitchFamily="34" charset="0"/>
                <a:cs typeface="Arial" panose="020B0604020202020204" pitchFamily="34" charset="0"/>
              </a:rPr>
              <a:t>Flood Risk in Rainelle:   </a:t>
            </a:r>
          </a:p>
          <a:p>
            <a:pPr marL="2971800" indent="-2971800"/>
            <a:r>
              <a:rPr lang="en-US" sz="4400" b="1" dirty="0">
                <a:solidFill>
                  <a:srgbClr val="1F4E79"/>
                </a:solidFill>
                <a:latin typeface="Arial" panose="020B0604020202020204" pitchFamily="34" charset="0"/>
                <a:cs typeface="Arial" panose="020B0604020202020204" pitchFamily="34" charset="0"/>
              </a:rPr>
              <a:t>                   Exposure,</a:t>
            </a:r>
          </a:p>
          <a:p>
            <a:pPr marL="2187575" indent="-2187575"/>
            <a:r>
              <a:rPr lang="en-US" sz="4400" b="1" dirty="0">
                <a:solidFill>
                  <a:srgbClr val="1F4E79"/>
                </a:solidFill>
                <a:latin typeface="Arial" panose="020B0604020202020204" pitchFamily="34" charset="0"/>
                <a:cs typeface="Arial" panose="020B0604020202020204" pitchFamily="34" charset="0"/>
              </a:rPr>
              <a:t>                   Vulnerability, and</a:t>
            </a:r>
          </a:p>
          <a:p>
            <a:pPr marL="2187575" indent="-2187575"/>
            <a:r>
              <a:rPr lang="en-US" sz="4400" b="1" dirty="0">
                <a:solidFill>
                  <a:srgbClr val="1F4E79"/>
                </a:solidFill>
                <a:latin typeface="Arial" panose="020B0604020202020204" pitchFamily="34" charset="0"/>
                <a:cs typeface="Arial" panose="020B0604020202020204" pitchFamily="34" charset="0"/>
              </a:rPr>
              <a:t>                   Loss Indicators</a:t>
            </a:r>
          </a:p>
        </p:txBody>
      </p:sp>
      <p:sp>
        <p:nvSpPr>
          <p:cNvPr id="77" name="Title 1">
            <a:extLst>
              <a:ext uri="{FF2B5EF4-FFF2-40B4-BE49-F238E27FC236}">
                <a16:creationId xmlns:a16="http://schemas.microsoft.com/office/drawing/2014/main" id="{D07F2AC1-DA97-4EE5-9A47-CACEBBBD9C7C}"/>
              </a:ext>
            </a:extLst>
          </p:cNvPr>
          <p:cNvSpPr txBox="1">
            <a:spLocks/>
          </p:cNvSpPr>
          <p:nvPr/>
        </p:nvSpPr>
        <p:spPr>
          <a:xfrm>
            <a:off x="215891" y="16617950"/>
            <a:ext cx="10528309" cy="1005861"/>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800" b="1" dirty="0">
                <a:solidFill>
                  <a:schemeClr val="bg1"/>
                </a:solidFill>
                <a:latin typeface="Arial" panose="020B0604020202020204" pitchFamily="34" charset="0"/>
                <a:cs typeface="Arial" panose="020B0604020202020204" pitchFamily="34" charset="0"/>
              </a:rPr>
              <a:t>Building/Parcel </a:t>
            </a:r>
            <a:r>
              <a:rPr lang="en-US" sz="2800" dirty="0">
                <a:solidFill>
                  <a:schemeClr val="bg1"/>
                </a:solidFill>
                <a:latin typeface="Arial" panose="020B0604020202020204" pitchFamily="34" charset="0"/>
                <a:cs typeface="Arial" panose="020B0604020202020204" pitchFamily="34" charset="0"/>
              </a:rPr>
              <a:t>Exposure…</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 and Rainelle</a:t>
            </a:r>
            <a:endParaRPr lang="en-US" sz="1100" dirty="0">
              <a:solidFill>
                <a:schemeClr val="bg1"/>
              </a:solidFill>
            </a:endParaRPr>
          </a:p>
        </p:txBody>
      </p:sp>
      <p:sp>
        <p:nvSpPr>
          <p:cNvPr id="78" name="Title 1">
            <a:extLst>
              <a:ext uri="{FF2B5EF4-FFF2-40B4-BE49-F238E27FC236}">
                <a16:creationId xmlns:a16="http://schemas.microsoft.com/office/drawing/2014/main" id="{6BE87B22-CBC6-4F7B-86D5-EDC311542250}"/>
              </a:ext>
            </a:extLst>
          </p:cNvPr>
          <p:cNvSpPr txBox="1">
            <a:spLocks/>
          </p:cNvSpPr>
          <p:nvPr/>
        </p:nvSpPr>
        <p:spPr>
          <a:xfrm>
            <a:off x="228600" y="24460200"/>
            <a:ext cx="10515600" cy="1005861"/>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800" b="1" dirty="0">
                <a:solidFill>
                  <a:schemeClr val="bg1"/>
                </a:solidFill>
                <a:latin typeface="Arial" panose="020B0604020202020204" pitchFamily="34" charset="0"/>
                <a:cs typeface="Arial" panose="020B0604020202020204" pitchFamily="34" charset="0"/>
              </a:rPr>
              <a:t>Building/Parcel </a:t>
            </a:r>
            <a:r>
              <a:rPr lang="en-US" sz="2800" dirty="0">
                <a:solidFill>
                  <a:schemeClr val="bg1"/>
                </a:solidFill>
                <a:latin typeface="Arial" panose="020B0604020202020204" pitchFamily="34" charset="0"/>
                <a:cs typeface="Arial" panose="020B0604020202020204" pitchFamily="34" charset="0"/>
              </a:rPr>
              <a:t>Exposure…</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 and Rainelle</a:t>
            </a:r>
            <a:endParaRPr lang="en-US" sz="1100" dirty="0">
              <a:solidFill>
                <a:schemeClr val="bg1"/>
              </a:solidFill>
            </a:endParaRPr>
          </a:p>
        </p:txBody>
      </p:sp>
      <p:sp>
        <p:nvSpPr>
          <p:cNvPr id="79" name="Title 1">
            <a:extLst>
              <a:ext uri="{FF2B5EF4-FFF2-40B4-BE49-F238E27FC236}">
                <a16:creationId xmlns:a16="http://schemas.microsoft.com/office/drawing/2014/main" id="{394B71B1-64CC-46CE-885B-D0A4F63C3A4E}"/>
              </a:ext>
            </a:extLst>
          </p:cNvPr>
          <p:cNvSpPr txBox="1">
            <a:spLocks/>
          </p:cNvSpPr>
          <p:nvPr/>
        </p:nvSpPr>
        <p:spPr>
          <a:xfrm>
            <a:off x="22181967" y="247649"/>
            <a:ext cx="10507833" cy="101375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800" b="1" dirty="0">
                <a:solidFill>
                  <a:schemeClr val="bg1"/>
                </a:solidFill>
                <a:latin typeface="Arial" panose="020B0604020202020204" pitchFamily="34" charset="0"/>
                <a:cs typeface="Arial" panose="020B0604020202020204" pitchFamily="34" charset="0"/>
              </a:rPr>
              <a:t>Critical Infrastructure</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 and Rainelle</a:t>
            </a:r>
            <a:r>
              <a:rPr lang="en-US" sz="1100" dirty="0">
                <a:solidFill>
                  <a:schemeClr val="bg1"/>
                </a:solidFill>
              </a:rPr>
              <a:t>     </a:t>
            </a:r>
          </a:p>
        </p:txBody>
      </p:sp>
      <p:sp>
        <p:nvSpPr>
          <p:cNvPr id="80" name="Text Box 2">
            <a:extLst>
              <a:ext uri="{FF2B5EF4-FFF2-40B4-BE49-F238E27FC236}">
                <a16:creationId xmlns:a16="http://schemas.microsoft.com/office/drawing/2014/main" id="{75A046C8-03BB-4512-A5D5-40E7215DDED8}"/>
              </a:ext>
            </a:extLst>
          </p:cNvPr>
          <p:cNvSpPr txBox="1">
            <a:spLocks noChangeArrowheads="1"/>
          </p:cNvSpPr>
          <p:nvPr/>
        </p:nvSpPr>
        <p:spPr bwMode="auto">
          <a:xfrm>
            <a:off x="22250402" y="4343400"/>
            <a:ext cx="9778987" cy="371018"/>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50"/>
              </a:spcBef>
            </a:pPr>
            <a:r>
              <a:rPr lang="en-US" sz="1000" dirty="0">
                <a:solidFill>
                  <a:srgbClr val="C00000"/>
                </a:solidFill>
                <a:latin typeface="Arial" panose="020B0604020202020204" pitchFamily="34" charset="0"/>
                <a:ea typeface="Calibri" panose="020F0502020204030204" pitchFamily="34" charset="0"/>
                <a:cs typeface="Times New Roman" panose="02020603050405020304" pitchFamily="18" charset="0"/>
              </a:rPr>
              <a:t>The red texts show large difference, to the risk side, from the state ratios</a:t>
            </a:r>
            <a:r>
              <a:rPr lang="en-US" sz="10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a:t>
            </a:r>
          </a:p>
        </p:txBody>
      </p:sp>
      <p:graphicFrame>
        <p:nvGraphicFramePr>
          <p:cNvPr id="81" name="Table 2">
            <a:extLst>
              <a:ext uri="{FF2B5EF4-FFF2-40B4-BE49-F238E27FC236}">
                <a16:creationId xmlns:a16="http://schemas.microsoft.com/office/drawing/2014/main" id="{339BD091-30B5-4388-AEED-18DDF4AAC3B2}"/>
              </a:ext>
            </a:extLst>
          </p:cNvPr>
          <p:cNvGraphicFramePr>
            <a:graphicFrameLocks noGrp="1"/>
          </p:cNvGraphicFramePr>
          <p:nvPr>
            <p:extLst>
              <p:ext uri="{D42A27DB-BD31-4B8C-83A1-F6EECF244321}">
                <p14:modId xmlns:p14="http://schemas.microsoft.com/office/powerpoint/2010/main" val="1138568802"/>
              </p:ext>
            </p:extLst>
          </p:nvPr>
        </p:nvGraphicFramePr>
        <p:xfrm>
          <a:off x="22181967" y="1412873"/>
          <a:ext cx="10507834" cy="2931008"/>
        </p:xfrm>
        <a:graphic>
          <a:graphicData uri="http://schemas.openxmlformats.org/drawingml/2006/table">
            <a:tbl>
              <a:tblPr firstRow="1" bandRow="1">
                <a:tableStyleId>{5C22544A-7EE6-4342-B048-85BDC9FD1C3A}</a:tableStyleId>
              </a:tblPr>
              <a:tblGrid>
                <a:gridCol w="1204173">
                  <a:extLst>
                    <a:ext uri="{9D8B030D-6E8A-4147-A177-3AD203B41FA5}">
                      <a16:colId xmlns:a16="http://schemas.microsoft.com/office/drawing/2014/main" val="4203218459"/>
                    </a:ext>
                  </a:extLst>
                </a:gridCol>
                <a:gridCol w="5168699">
                  <a:extLst>
                    <a:ext uri="{9D8B030D-6E8A-4147-A177-3AD203B41FA5}">
                      <a16:colId xmlns:a16="http://schemas.microsoft.com/office/drawing/2014/main" val="660922194"/>
                    </a:ext>
                  </a:extLst>
                </a:gridCol>
                <a:gridCol w="1344975">
                  <a:extLst>
                    <a:ext uri="{9D8B030D-6E8A-4147-A177-3AD203B41FA5}">
                      <a16:colId xmlns:a16="http://schemas.microsoft.com/office/drawing/2014/main" val="3934378209"/>
                    </a:ext>
                  </a:extLst>
                </a:gridCol>
                <a:gridCol w="1211587">
                  <a:extLst>
                    <a:ext uri="{9D8B030D-6E8A-4147-A177-3AD203B41FA5}">
                      <a16:colId xmlns:a16="http://schemas.microsoft.com/office/drawing/2014/main" val="3437275542"/>
                    </a:ext>
                  </a:extLst>
                </a:gridCol>
                <a:gridCol w="1578400">
                  <a:extLst>
                    <a:ext uri="{9D8B030D-6E8A-4147-A177-3AD203B41FA5}">
                      <a16:colId xmlns:a16="http://schemas.microsoft.com/office/drawing/2014/main" val="602500551"/>
                    </a:ext>
                  </a:extLst>
                </a:gridCol>
              </a:tblGrid>
              <a:tr h="1182720">
                <a:tc>
                  <a:txBody>
                    <a:bodyPr/>
                    <a:lstStyle/>
                    <a:p>
                      <a:r>
                        <a:rPr lang="en-US" sz="1800"/>
                        <a:t>Category</a:t>
                      </a:r>
                      <a:endParaRPr lang="en-US" sz="1800" dirty="0"/>
                    </a:p>
                  </a:txBody>
                  <a:tcPr marL="101376" marR="101376" marT="50688" marB="50688" anchor="ctr">
                    <a:solidFill>
                      <a:srgbClr val="5B739B"/>
                    </a:solidFill>
                  </a:tcPr>
                </a:tc>
                <a:tc>
                  <a:txBody>
                    <a:bodyPr/>
                    <a:lstStyle/>
                    <a:p>
                      <a:r>
                        <a:rPr lang="en-US" sz="1800" dirty="0"/>
                        <a:t>Exposure Indicator</a:t>
                      </a:r>
                    </a:p>
                  </a:txBody>
                  <a:tcPr marL="101376" marR="101376" marT="50688" marB="50688" anchor="ctr">
                    <a:solidFill>
                      <a:srgbClr val="5B739B"/>
                    </a:solidFill>
                  </a:tcPr>
                </a:tc>
                <a:tc>
                  <a:txBody>
                    <a:bodyPr/>
                    <a:lstStyle/>
                    <a:p>
                      <a:pPr algn="ctr"/>
                      <a:r>
                        <a:rPr lang="en-US" sz="1800" dirty="0"/>
                        <a:t>White Sulphur Springs</a:t>
                      </a:r>
                    </a:p>
                  </a:txBody>
                  <a:tcPr marL="101376" marR="101376" marT="50688" marB="50688" anchor="ctr">
                    <a:solidFill>
                      <a:srgbClr val="5B739B"/>
                    </a:solidFill>
                  </a:tcPr>
                </a:tc>
                <a:tc>
                  <a:txBody>
                    <a:bodyPr/>
                    <a:lstStyle/>
                    <a:p>
                      <a:pPr algn="ctr"/>
                      <a:r>
                        <a:rPr lang="en-US" sz="1800" dirty="0"/>
                        <a:t>Rainelle</a:t>
                      </a:r>
                    </a:p>
                  </a:txBody>
                  <a:tcPr marL="101376" marR="101376" marT="50688" marB="50688" anchor="ctr">
                    <a:solidFill>
                      <a:srgbClr val="5B739B"/>
                    </a:solidFill>
                  </a:tcPr>
                </a:tc>
                <a:tc>
                  <a:txBody>
                    <a:bodyPr/>
                    <a:lstStyle/>
                    <a:p>
                      <a:pPr algn="ctr"/>
                      <a:r>
                        <a:rPr lang="en-US" sz="1800" dirty="0"/>
                        <a:t>Average in WV Incorporated Areas (2021)</a:t>
                      </a:r>
                    </a:p>
                  </a:txBody>
                  <a:tcPr marL="101376" marR="101376" marT="50688" marB="50688" anchor="ctr">
                    <a:solidFill>
                      <a:srgbClr val="5B739B"/>
                    </a:solidFill>
                  </a:tcPr>
                </a:tc>
                <a:extLst>
                  <a:ext uri="{0D108BD9-81ED-4DB2-BD59-A6C34878D82A}">
                    <a16:rowId xmlns:a16="http://schemas.microsoft.com/office/drawing/2014/main" val="156113477"/>
                  </a:ext>
                </a:extLst>
              </a:tr>
              <a:tr h="853760">
                <a:tc rowSpan="2">
                  <a:txBody>
                    <a:bodyPr/>
                    <a:lstStyle/>
                    <a:p>
                      <a:pPr algn="ctr"/>
                      <a:r>
                        <a:rPr lang="en-US" sz="1600" b="1" dirty="0">
                          <a:solidFill>
                            <a:schemeClr val="bg1"/>
                          </a:solidFill>
                        </a:rPr>
                        <a:t>Significant Structures Count</a:t>
                      </a:r>
                    </a:p>
                  </a:txBody>
                  <a:tcPr marL="101376" marR="101376" marT="50688" marB="50688" vert="vert270" anchor="ctr">
                    <a:solidFill>
                      <a:srgbClr val="5B739B"/>
                    </a:solidFill>
                  </a:tcPr>
                </a:tc>
                <a:tc>
                  <a:txBody>
                    <a:bodyPr/>
                    <a:lstStyle/>
                    <a:p>
                      <a:r>
                        <a:rPr lang="en-US" sz="1800" dirty="0">
                          <a:solidFill>
                            <a:schemeClr val="bg1"/>
                          </a:solidFill>
                        </a:rPr>
                        <a:t>Number of Essential Facilities in the Moderate Risk 0.2%-Annual-Chance Floodplain</a:t>
                      </a:r>
                    </a:p>
                  </a:txBody>
                  <a:tcPr marL="101376" marR="101376" marT="50688" marB="50688" anchor="ctr">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800" b="1" dirty="0">
                          <a:solidFill>
                            <a:schemeClr val="tx1"/>
                          </a:solidFill>
                        </a:rPr>
                        <a:t>2</a:t>
                      </a:r>
                    </a:p>
                  </a:txBody>
                  <a:tcPr marL="101376" marR="101376" marT="50688" marB="50688" anchor="ctr">
                    <a:lnB w="12700" cap="flat" cmpd="sng" algn="ctr">
                      <a:solidFill>
                        <a:schemeClr val="bg1"/>
                      </a:solidFill>
                      <a:prstDash val="solid"/>
                      <a:round/>
                      <a:headEnd type="none" w="med" len="med"/>
                      <a:tailEnd type="none" w="med" len="med"/>
                    </a:lnB>
                  </a:tcPr>
                </a:tc>
                <a:tc>
                  <a:txBody>
                    <a:bodyPr/>
                    <a:lstStyle/>
                    <a:p>
                      <a:pPr algn="ctr"/>
                      <a:r>
                        <a:rPr lang="en-US" sz="1800" b="1" dirty="0">
                          <a:solidFill>
                            <a:schemeClr val="tx1"/>
                          </a:solidFill>
                        </a:rPr>
                        <a:t>1</a:t>
                      </a:r>
                    </a:p>
                  </a:txBody>
                  <a:tcPr marL="101376" marR="101376" marT="50688" marB="50688" anchor="ctr">
                    <a:lnB w="12700" cap="flat" cmpd="sng" algn="ctr">
                      <a:solidFill>
                        <a:schemeClr val="bg1"/>
                      </a:solidFill>
                      <a:prstDash val="solid"/>
                      <a:round/>
                      <a:headEnd type="none" w="med" len="med"/>
                      <a:tailEnd type="none" w="med" len="med"/>
                    </a:lnB>
                  </a:tcPr>
                </a:tc>
                <a:tc>
                  <a:txBody>
                    <a:bodyPr/>
                    <a:lstStyle/>
                    <a:p>
                      <a:pPr algn="ctr"/>
                      <a:r>
                        <a:rPr lang="en-US" sz="1800" dirty="0">
                          <a:solidFill>
                            <a:schemeClr val="tx1"/>
                          </a:solidFill>
                        </a:rPr>
                        <a:t>2</a:t>
                      </a:r>
                    </a:p>
                  </a:txBody>
                  <a:tcPr marL="101376" marR="101376" marT="50688" marB="50688" anchor="ct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30936814"/>
                  </a:ext>
                </a:extLst>
              </a:tr>
              <a:tr h="878592">
                <a:tc vMerge="1">
                  <a:txBody>
                    <a:bodyPr/>
                    <a:lstStyle/>
                    <a:p>
                      <a:endParaRPr lang="en-US" sz="1600" dirty="0"/>
                    </a:p>
                  </a:txBody>
                  <a:tcPr anchor="ctr">
                    <a:solidFill>
                      <a:srgbClr val="5B739B"/>
                    </a:solidFill>
                  </a:tcPr>
                </a:tc>
                <a:tc>
                  <a:txBody>
                    <a:bodyPr/>
                    <a:lstStyle/>
                    <a:p>
                      <a:r>
                        <a:rPr lang="en-US" sz="1800" dirty="0">
                          <a:solidFill>
                            <a:schemeClr val="bg1"/>
                          </a:solidFill>
                        </a:rPr>
                        <a:t>Number of Community Assets (Non-Historical) in the High-Risk 1%-Annual-Chance Floodplain</a:t>
                      </a:r>
                    </a:p>
                  </a:txBody>
                  <a:tcPr marL="101376" marR="101376" marT="50688" marB="50688" anchor="ctr">
                    <a:lnT w="12700" cap="flat" cmpd="sng" algn="ctr">
                      <a:solidFill>
                        <a:schemeClr val="bg1"/>
                      </a:solidFill>
                      <a:prstDash val="solid"/>
                      <a:round/>
                      <a:headEnd type="none" w="med" len="med"/>
                      <a:tailEnd type="none" w="med" len="med"/>
                    </a:lnT>
                    <a:solidFill>
                      <a:srgbClr val="5B739B"/>
                    </a:solidFill>
                  </a:tcPr>
                </a:tc>
                <a:tc>
                  <a:txBody>
                    <a:bodyPr/>
                    <a:lstStyle/>
                    <a:p>
                      <a:pPr algn="ctr"/>
                      <a:r>
                        <a:rPr lang="en-US" sz="1800" b="1" dirty="0">
                          <a:solidFill>
                            <a:srgbClr val="C00000"/>
                          </a:solidFill>
                        </a:rPr>
                        <a:t>8</a:t>
                      </a:r>
                    </a:p>
                  </a:txBody>
                  <a:tcPr marL="101376" marR="101376" marT="50688" marB="50688" anchor="ctr">
                    <a:lnT w="12700" cap="flat" cmpd="sng" algn="ctr">
                      <a:solidFill>
                        <a:schemeClr val="bg1"/>
                      </a:solidFill>
                      <a:prstDash val="solid"/>
                      <a:round/>
                      <a:headEnd type="none" w="med" len="med"/>
                      <a:tailEnd type="none" w="med" len="med"/>
                    </a:lnT>
                  </a:tcPr>
                </a:tc>
                <a:tc>
                  <a:txBody>
                    <a:bodyPr/>
                    <a:lstStyle/>
                    <a:p>
                      <a:pPr algn="ctr"/>
                      <a:r>
                        <a:rPr lang="en-US" sz="1800" b="1" dirty="0">
                          <a:solidFill>
                            <a:srgbClr val="C00000"/>
                          </a:solidFill>
                        </a:rPr>
                        <a:t>7</a:t>
                      </a:r>
                    </a:p>
                  </a:txBody>
                  <a:tcPr marL="101376" marR="101376" marT="50688" marB="50688" anchor="ctr">
                    <a:lnT w="12700" cap="flat" cmpd="sng" algn="ctr">
                      <a:solidFill>
                        <a:schemeClr val="bg1"/>
                      </a:solidFill>
                      <a:prstDash val="solid"/>
                      <a:round/>
                      <a:headEnd type="none" w="med" len="med"/>
                      <a:tailEnd type="none" w="med" len="med"/>
                    </a:lnT>
                  </a:tcPr>
                </a:tc>
                <a:tc>
                  <a:txBody>
                    <a:bodyPr/>
                    <a:lstStyle/>
                    <a:p>
                      <a:pPr algn="ctr"/>
                      <a:r>
                        <a:rPr lang="en-US" sz="1800" dirty="0"/>
                        <a:t>3</a:t>
                      </a:r>
                    </a:p>
                  </a:txBody>
                  <a:tcPr marL="101376" marR="101376" marT="50688" marB="50688"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898356691"/>
                  </a:ext>
                </a:extLst>
              </a:tr>
            </a:tbl>
          </a:graphicData>
        </a:graphic>
      </p:graphicFrame>
      <p:sp>
        <p:nvSpPr>
          <p:cNvPr id="84" name="Rectangle 83">
            <a:extLst>
              <a:ext uri="{FF2B5EF4-FFF2-40B4-BE49-F238E27FC236}">
                <a16:creationId xmlns:a16="http://schemas.microsoft.com/office/drawing/2014/main" id="{A94301AD-6868-4E5E-ADD2-CCBDD33441C2}"/>
              </a:ext>
            </a:extLst>
          </p:cNvPr>
          <p:cNvSpPr/>
          <p:nvPr/>
        </p:nvSpPr>
        <p:spPr>
          <a:xfrm>
            <a:off x="243257" y="247650"/>
            <a:ext cx="10493688" cy="4591858"/>
          </a:xfrm>
          <a:prstGeom prst="rect">
            <a:avLst/>
          </a:prstGeom>
          <a:noFill/>
          <a:ln w="57150">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itle 1">
            <a:extLst>
              <a:ext uri="{FF2B5EF4-FFF2-40B4-BE49-F238E27FC236}">
                <a16:creationId xmlns:a16="http://schemas.microsoft.com/office/drawing/2014/main" id="{B98276EC-3B55-4B50-93E3-AEF59067EF3B}"/>
              </a:ext>
            </a:extLst>
          </p:cNvPr>
          <p:cNvSpPr txBox="1">
            <a:spLocks/>
          </p:cNvSpPr>
          <p:nvPr/>
        </p:nvSpPr>
        <p:spPr>
          <a:xfrm>
            <a:off x="11220028" y="24471253"/>
            <a:ext cx="10507833" cy="1015948"/>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800" dirty="0">
                <a:solidFill>
                  <a:schemeClr val="bg1"/>
                </a:solidFill>
                <a:latin typeface="Arial" panose="020B0604020202020204" pitchFamily="34" charset="0"/>
                <a:cs typeface="Arial" panose="020B0604020202020204" pitchFamily="34" charset="0"/>
              </a:rPr>
              <a:t>Examples of </a:t>
            </a:r>
            <a:r>
              <a:rPr lang="en-US" sz="2800" b="1" dirty="0">
                <a:solidFill>
                  <a:schemeClr val="bg1"/>
                </a:solidFill>
                <a:latin typeface="Arial" panose="020B0604020202020204" pitchFamily="34" charset="0"/>
                <a:cs typeface="Arial" panose="020B0604020202020204" pitchFamily="34" charset="0"/>
              </a:rPr>
              <a:t>Low Valued Structures </a:t>
            </a:r>
            <a:r>
              <a:rPr lang="en-US" sz="2800" dirty="0">
                <a:solidFill>
                  <a:schemeClr val="bg1"/>
                </a:solidFill>
                <a:latin typeface="Arial" panose="020B0604020202020204" pitchFamily="34" charset="0"/>
                <a:cs typeface="Arial" panose="020B0604020202020204" pitchFamily="34" charset="0"/>
              </a:rPr>
              <a:t>in Floodplain</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Rainelle</a:t>
            </a:r>
            <a:endParaRPr lang="en-US" sz="1100" dirty="0">
              <a:solidFill>
                <a:schemeClr val="bg1"/>
              </a:solidFill>
            </a:endParaRPr>
          </a:p>
        </p:txBody>
      </p:sp>
      <p:sp>
        <p:nvSpPr>
          <p:cNvPr id="112" name="Title 1">
            <a:extLst>
              <a:ext uri="{FF2B5EF4-FFF2-40B4-BE49-F238E27FC236}">
                <a16:creationId xmlns:a16="http://schemas.microsoft.com/office/drawing/2014/main" id="{A99EAF0A-7128-4325-9441-E48A30630732}"/>
              </a:ext>
            </a:extLst>
          </p:cNvPr>
          <p:cNvSpPr txBox="1">
            <a:spLocks/>
          </p:cNvSpPr>
          <p:nvPr/>
        </p:nvSpPr>
        <p:spPr>
          <a:xfrm>
            <a:off x="22174200" y="24475699"/>
            <a:ext cx="10507834" cy="101375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800" b="1" dirty="0">
                <a:solidFill>
                  <a:schemeClr val="bg1"/>
                </a:solidFill>
                <a:latin typeface="Arial" panose="020B0604020202020204" pitchFamily="34" charset="0"/>
                <a:cs typeface="Arial" panose="020B0604020202020204" pitchFamily="34" charset="0"/>
              </a:rPr>
              <a:t>Human Exposure/Loss</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 and Rainelle</a:t>
            </a:r>
            <a:r>
              <a:rPr lang="en-US" sz="1100" dirty="0">
                <a:solidFill>
                  <a:schemeClr val="bg1"/>
                </a:solidFill>
              </a:rPr>
              <a:t>     </a:t>
            </a:r>
          </a:p>
        </p:txBody>
      </p:sp>
      <p:sp>
        <p:nvSpPr>
          <p:cNvPr id="116" name="TextBox 115">
            <a:extLst>
              <a:ext uri="{FF2B5EF4-FFF2-40B4-BE49-F238E27FC236}">
                <a16:creationId xmlns:a16="http://schemas.microsoft.com/office/drawing/2014/main" id="{3E156EC7-B561-43F9-A149-E216AD7F50BE}"/>
              </a:ext>
            </a:extLst>
          </p:cNvPr>
          <p:cNvSpPr txBox="1"/>
          <p:nvPr/>
        </p:nvSpPr>
        <p:spPr>
          <a:xfrm>
            <a:off x="453458" y="3657600"/>
            <a:ext cx="10290742" cy="1077218"/>
          </a:xfrm>
          <a:prstGeom prst="rect">
            <a:avLst/>
          </a:prstGeom>
          <a:noFill/>
          <a:ln w="28575">
            <a:noFill/>
          </a:ln>
        </p:spPr>
        <p:txBody>
          <a:bodyPr wrap="square" rtlCol="0">
            <a:spAutoFit/>
          </a:bodyPr>
          <a:lstStyle/>
          <a:p>
            <a:pPr marL="2187575" indent="-2187575"/>
            <a:r>
              <a:rPr lang="en-US" sz="3200" b="1" dirty="0">
                <a:solidFill>
                  <a:srgbClr val="1F4E79"/>
                </a:solidFill>
                <a:latin typeface="Arial" panose="020B0604020202020204" pitchFamily="34" charset="0"/>
                <a:cs typeface="Arial" panose="020B0604020202020204" pitchFamily="34" charset="0"/>
              </a:rPr>
              <a:t>WV GIS Technical Center</a:t>
            </a:r>
          </a:p>
          <a:p>
            <a:pPr marL="2187575" indent="-2187575"/>
            <a:r>
              <a:rPr lang="en-US" sz="3200" b="1" dirty="0">
                <a:solidFill>
                  <a:srgbClr val="1F4E79"/>
                </a:solidFill>
                <a:latin typeface="Arial" panose="020B0604020202020204" pitchFamily="34" charset="0"/>
                <a:cs typeface="Arial" panose="020B0604020202020204" pitchFamily="34" charset="0"/>
              </a:rPr>
              <a:t>November 2022</a:t>
            </a:r>
            <a:endParaRPr lang="en-US" sz="3200" dirty="0">
              <a:solidFill>
                <a:srgbClr val="1F4E79"/>
              </a:solidFill>
              <a:latin typeface="Arial" panose="020B0604020202020204" pitchFamily="34" charset="0"/>
              <a:cs typeface="Arial" panose="020B0604020202020204" pitchFamily="34" charset="0"/>
            </a:endParaRPr>
          </a:p>
        </p:txBody>
      </p:sp>
      <p:sp>
        <p:nvSpPr>
          <p:cNvPr id="117" name="Title 1">
            <a:extLst>
              <a:ext uri="{FF2B5EF4-FFF2-40B4-BE49-F238E27FC236}">
                <a16:creationId xmlns:a16="http://schemas.microsoft.com/office/drawing/2014/main" id="{CF154551-58B1-476D-B523-E83AC872ECF9}"/>
              </a:ext>
            </a:extLst>
          </p:cNvPr>
          <p:cNvSpPr txBox="1">
            <a:spLocks/>
          </p:cNvSpPr>
          <p:nvPr/>
        </p:nvSpPr>
        <p:spPr>
          <a:xfrm>
            <a:off x="22192966" y="16629070"/>
            <a:ext cx="10489068" cy="1012895"/>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800" b="1" dirty="0">
                <a:solidFill>
                  <a:schemeClr val="bg1"/>
                </a:solidFill>
                <a:latin typeface="Arial" panose="020B0604020202020204" pitchFamily="34" charset="0"/>
                <a:cs typeface="Arial" panose="020B0604020202020204" pitchFamily="34" charset="0"/>
              </a:rPr>
              <a:t>Physical Flood Loss</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 and Rainelle</a:t>
            </a:r>
            <a:r>
              <a:rPr lang="en-US" sz="1100" dirty="0">
                <a:solidFill>
                  <a:schemeClr val="bg1"/>
                </a:solidFill>
              </a:rPr>
              <a:t>     </a:t>
            </a:r>
          </a:p>
        </p:txBody>
      </p:sp>
      <p:graphicFrame>
        <p:nvGraphicFramePr>
          <p:cNvPr id="118" name="Table 2">
            <a:extLst>
              <a:ext uri="{FF2B5EF4-FFF2-40B4-BE49-F238E27FC236}">
                <a16:creationId xmlns:a16="http://schemas.microsoft.com/office/drawing/2014/main" id="{74433B90-B714-4669-A212-1EFAE4B3E671}"/>
              </a:ext>
            </a:extLst>
          </p:cNvPr>
          <p:cNvGraphicFramePr>
            <a:graphicFrameLocks noGrp="1"/>
          </p:cNvGraphicFramePr>
          <p:nvPr>
            <p:extLst>
              <p:ext uri="{D42A27DB-BD31-4B8C-83A1-F6EECF244321}">
                <p14:modId xmlns:p14="http://schemas.microsoft.com/office/powerpoint/2010/main" val="1539496157"/>
              </p:ext>
            </p:extLst>
          </p:nvPr>
        </p:nvGraphicFramePr>
        <p:xfrm>
          <a:off x="22181967" y="18048689"/>
          <a:ext cx="10515598" cy="5840011"/>
        </p:xfrm>
        <a:graphic>
          <a:graphicData uri="http://schemas.openxmlformats.org/drawingml/2006/table">
            <a:tbl>
              <a:tblPr firstRow="1" bandRow="1">
                <a:tableStyleId>{5C22544A-7EE6-4342-B048-85BDC9FD1C3A}</a:tableStyleId>
              </a:tblPr>
              <a:tblGrid>
                <a:gridCol w="1279855">
                  <a:extLst>
                    <a:ext uri="{9D8B030D-6E8A-4147-A177-3AD203B41FA5}">
                      <a16:colId xmlns:a16="http://schemas.microsoft.com/office/drawing/2014/main" val="778730652"/>
                    </a:ext>
                  </a:extLst>
                </a:gridCol>
                <a:gridCol w="4528934">
                  <a:extLst>
                    <a:ext uri="{9D8B030D-6E8A-4147-A177-3AD203B41FA5}">
                      <a16:colId xmlns:a16="http://schemas.microsoft.com/office/drawing/2014/main" val="660922194"/>
                    </a:ext>
                  </a:extLst>
                </a:gridCol>
                <a:gridCol w="1394208">
                  <a:extLst>
                    <a:ext uri="{9D8B030D-6E8A-4147-A177-3AD203B41FA5}">
                      <a16:colId xmlns:a16="http://schemas.microsoft.com/office/drawing/2014/main" val="3934378209"/>
                    </a:ext>
                  </a:extLst>
                </a:gridCol>
                <a:gridCol w="1420608">
                  <a:extLst>
                    <a:ext uri="{9D8B030D-6E8A-4147-A177-3AD203B41FA5}">
                      <a16:colId xmlns:a16="http://schemas.microsoft.com/office/drawing/2014/main" val="3437275542"/>
                    </a:ext>
                  </a:extLst>
                </a:gridCol>
                <a:gridCol w="1891993">
                  <a:extLst>
                    <a:ext uri="{9D8B030D-6E8A-4147-A177-3AD203B41FA5}">
                      <a16:colId xmlns:a16="http://schemas.microsoft.com/office/drawing/2014/main" val="602500551"/>
                    </a:ext>
                  </a:extLst>
                </a:gridCol>
              </a:tblGrid>
              <a:tr h="9116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Category</a:t>
                      </a:r>
                    </a:p>
                  </a:txBody>
                  <a:tcPr marL="101290" marR="101290" marT="50645" marB="50645" anchor="ctr">
                    <a:solidFill>
                      <a:srgbClr val="5B739B"/>
                    </a:solidFill>
                  </a:tcPr>
                </a:tc>
                <a:tc>
                  <a:txBody>
                    <a:bodyPr/>
                    <a:lstStyle/>
                    <a:p>
                      <a:r>
                        <a:rPr lang="en-US" sz="1800" dirty="0"/>
                        <a:t>Loss Indicator</a:t>
                      </a:r>
                    </a:p>
                  </a:txBody>
                  <a:tcPr marL="101290" marR="101290" marT="50645" marB="50645" anchor="ctr">
                    <a:solidFill>
                      <a:srgbClr val="5B739B"/>
                    </a:solidFill>
                  </a:tcPr>
                </a:tc>
                <a:tc>
                  <a:txBody>
                    <a:bodyPr/>
                    <a:lstStyle/>
                    <a:p>
                      <a:pPr algn="ctr"/>
                      <a:r>
                        <a:rPr lang="en-US" sz="1800" dirty="0"/>
                        <a:t>White Sulphur Springs</a:t>
                      </a:r>
                    </a:p>
                  </a:txBody>
                  <a:tcPr marL="101290" marR="101290" marT="50645" marB="50645" anchor="ctr">
                    <a:solidFill>
                      <a:srgbClr val="5B739B"/>
                    </a:solidFill>
                  </a:tcPr>
                </a:tc>
                <a:tc>
                  <a:txBody>
                    <a:bodyPr/>
                    <a:lstStyle/>
                    <a:p>
                      <a:pPr algn="ctr"/>
                      <a:r>
                        <a:rPr lang="en-US" sz="1800" dirty="0"/>
                        <a:t>Rainelle</a:t>
                      </a:r>
                    </a:p>
                  </a:txBody>
                  <a:tcPr marL="101290" marR="101290" marT="50645" marB="50645" anchor="ctr">
                    <a:solidFill>
                      <a:srgbClr val="5B739B"/>
                    </a:solidFill>
                  </a:tcPr>
                </a:tc>
                <a:tc>
                  <a:txBody>
                    <a:bodyPr/>
                    <a:lstStyle/>
                    <a:p>
                      <a:pPr algn="ctr"/>
                      <a:r>
                        <a:rPr lang="en-US" sz="1800" dirty="0"/>
                        <a:t>Rate* in WV Incorporated Areas (2021)</a:t>
                      </a:r>
                    </a:p>
                  </a:txBody>
                  <a:tcPr marL="101290" marR="101290" marT="50645" marB="50645" anchor="ctr">
                    <a:solidFill>
                      <a:srgbClr val="5B739B"/>
                    </a:solidFill>
                  </a:tcPr>
                </a:tc>
                <a:extLst>
                  <a:ext uri="{0D108BD9-81ED-4DB2-BD59-A6C34878D82A}">
                    <a16:rowId xmlns:a16="http://schemas.microsoft.com/office/drawing/2014/main" val="156113477"/>
                  </a:ext>
                </a:extLst>
              </a:tr>
              <a:tr h="371395">
                <a:tc rowSpan="11">
                  <a:txBody>
                    <a:bodyPr/>
                    <a:lstStyle/>
                    <a:p>
                      <a:pPr algn="ctr"/>
                      <a:r>
                        <a:rPr lang="en-US" sz="1800" b="1" dirty="0">
                          <a:solidFill>
                            <a:schemeClr val="bg1"/>
                          </a:solidFill>
                        </a:rPr>
                        <a:t>Physical (Building) Loss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rPr>
                        <a:t>By 1%-Annual-Chance Flood Event</a:t>
                      </a:r>
                    </a:p>
                  </a:txBody>
                  <a:tcPr marL="101290" marR="101290" marT="50645" marB="50645" vert="vert270" anchor="ctr">
                    <a:lnB w="12700" cap="flat" cmpd="sng" algn="ctr">
                      <a:solidFill>
                        <a:schemeClr val="bg1"/>
                      </a:solidFill>
                      <a:prstDash val="solid"/>
                      <a:round/>
                      <a:headEnd type="none" w="med" len="med"/>
                      <a:tailEnd type="none" w="med" len="med"/>
                    </a:lnB>
                    <a:solidFill>
                      <a:srgbClr val="5B739B"/>
                    </a:solidFill>
                  </a:tcPr>
                </a:tc>
                <a:tc>
                  <a:txBody>
                    <a:bodyPr/>
                    <a:lstStyle/>
                    <a:p>
                      <a:r>
                        <a:rPr lang="en-US" sz="1800" dirty="0">
                          <a:solidFill>
                            <a:schemeClr val="bg1"/>
                          </a:solidFill>
                        </a:rPr>
                        <a:t>TEIF Building Dollar Loss Estimates</a:t>
                      </a:r>
                    </a:p>
                  </a:txBody>
                  <a:tcPr marL="101290" marR="101290" marT="50645" marB="50645" anchor="ctr">
                    <a:lnB w="12700" cap="flat" cmpd="sng" algn="ctr">
                      <a:noFill/>
                      <a:prstDash val="solid"/>
                      <a:round/>
                      <a:headEnd type="none" w="med" len="med"/>
                      <a:tailEnd type="none" w="med" len="med"/>
                    </a:lnB>
                    <a:solidFill>
                      <a:srgbClr val="5B739B"/>
                    </a:solidFill>
                  </a:tcPr>
                </a:tc>
                <a:tc>
                  <a:txBody>
                    <a:bodyPr/>
                    <a:lstStyle/>
                    <a:p>
                      <a:pPr algn="ctr"/>
                      <a:r>
                        <a:rPr lang="en-US" sz="1800" b="1" dirty="0">
                          <a:solidFill>
                            <a:schemeClr val="tx1"/>
                          </a:solidFill>
                        </a:rPr>
                        <a:t>$1,225K</a:t>
                      </a:r>
                    </a:p>
                  </a:txBody>
                  <a:tcPr marL="101290" marR="101290" marT="50645" marB="50645" anchor="ctr">
                    <a:lnB w="12700" cap="flat" cmpd="sng" algn="ctr">
                      <a:noFill/>
                      <a:prstDash val="solid"/>
                      <a:round/>
                      <a:headEnd type="none" w="med" len="med"/>
                      <a:tailEnd type="none" w="med" len="med"/>
                    </a:lnB>
                  </a:tcPr>
                </a:tc>
                <a:tc>
                  <a:txBody>
                    <a:bodyPr/>
                    <a:lstStyle/>
                    <a:p>
                      <a:pPr algn="ctr"/>
                      <a:r>
                        <a:rPr lang="en-US" sz="1800" b="1" dirty="0">
                          <a:solidFill>
                            <a:schemeClr val="tx1"/>
                          </a:solidFill>
                        </a:rPr>
                        <a:t>$997K</a:t>
                      </a:r>
                    </a:p>
                  </a:txBody>
                  <a:tcPr marL="101290" marR="101290" marT="50645" marB="50645" anchor="ctr">
                    <a:lnB w="12700" cap="flat" cmpd="sng" algn="ctr">
                      <a:noFill/>
                      <a:prstDash val="solid"/>
                      <a:round/>
                      <a:headEnd type="none" w="med" len="med"/>
                      <a:tailEnd type="none" w="med" len="med"/>
                    </a:lnB>
                  </a:tcPr>
                </a:tc>
                <a:tc>
                  <a:txBody>
                    <a:bodyPr/>
                    <a:lstStyle/>
                    <a:p>
                      <a:pPr algn="ctr"/>
                      <a:r>
                        <a:rPr lang="en-US" sz="1800" dirty="0">
                          <a:solidFill>
                            <a:schemeClr val="tx1"/>
                          </a:solidFill>
                        </a:rPr>
                        <a:t>$1,246K (Avg.)</a:t>
                      </a:r>
                    </a:p>
                  </a:txBody>
                  <a:tcPr marL="101290" marR="101290" marT="50645" marB="50645" anchor="ctr">
                    <a:lnB w="12700" cap="flat" cmpd="sng" algn="ctr">
                      <a:noFill/>
                      <a:prstDash val="solid"/>
                      <a:round/>
                      <a:headEnd type="none" w="med" len="med"/>
                      <a:tailEnd type="none" w="med" len="med"/>
                    </a:lnB>
                  </a:tcPr>
                </a:tc>
                <a:extLst>
                  <a:ext uri="{0D108BD9-81ED-4DB2-BD59-A6C34878D82A}">
                    <a16:rowId xmlns:a16="http://schemas.microsoft.com/office/drawing/2014/main" val="2330936814"/>
                  </a:ext>
                </a:extLst>
              </a:tr>
              <a:tr h="371395">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solidFill>
                      <a:srgbClr val="5B739B"/>
                    </a:solidFill>
                  </a:tcPr>
                </a:tc>
                <a:tc>
                  <a:txBody>
                    <a:bodyPr/>
                    <a:lstStyle/>
                    <a:p>
                      <a:r>
                        <a:rPr lang="en-US" sz="1800" dirty="0">
                          <a:solidFill>
                            <a:schemeClr val="bg1"/>
                          </a:solidFill>
                        </a:rPr>
                        <a:t>TEIF Building Loss Ratio</a:t>
                      </a:r>
                    </a:p>
                  </a:txBody>
                  <a:tcPr marL="101290" marR="101290" marT="50645" marB="50645" anchor="ctr">
                    <a:lnT w="12700" cap="flat" cmpd="sng" algn="ctr">
                      <a:noFill/>
                      <a:prstDash val="solid"/>
                      <a:round/>
                      <a:headEnd type="none" w="med" len="med"/>
                      <a:tailEnd type="none" w="med" len="med"/>
                    </a:lnT>
                    <a:solidFill>
                      <a:srgbClr val="5B739B"/>
                    </a:solidFill>
                  </a:tcPr>
                </a:tc>
                <a:tc>
                  <a:txBody>
                    <a:bodyPr/>
                    <a:lstStyle/>
                    <a:p>
                      <a:pPr algn="ctr"/>
                      <a:r>
                        <a:rPr lang="en-US" sz="1800" b="1" dirty="0">
                          <a:solidFill>
                            <a:schemeClr val="accent6">
                              <a:lumMod val="75000"/>
                            </a:schemeClr>
                          </a:solidFill>
                        </a:rPr>
                        <a:t>3%</a:t>
                      </a:r>
                    </a:p>
                  </a:txBody>
                  <a:tcPr marL="101290" marR="101290" marT="50645" marB="50645" anchor="ctr">
                    <a:lnT w="12700" cap="flat" cmpd="sng" algn="ctr">
                      <a:noFill/>
                      <a:prstDash val="solid"/>
                      <a:round/>
                      <a:headEnd type="none" w="med" len="med"/>
                      <a:tailEnd type="none" w="med" len="med"/>
                    </a:lnT>
                  </a:tcPr>
                </a:tc>
                <a:tc>
                  <a:txBody>
                    <a:bodyPr/>
                    <a:lstStyle/>
                    <a:p>
                      <a:pPr algn="ctr"/>
                      <a:r>
                        <a:rPr lang="en-US" sz="1800" b="1" dirty="0">
                          <a:solidFill>
                            <a:schemeClr val="tx1"/>
                          </a:solidFill>
                        </a:rPr>
                        <a:t>6%</a:t>
                      </a:r>
                    </a:p>
                  </a:txBody>
                  <a:tcPr marL="101290" marR="101290" marT="50645" marB="50645" anchor="ctr">
                    <a:lnT w="12700" cap="flat" cmpd="sng" algn="ctr">
                      <a:noFill/>
                      <a:prstDash val="solid"/>
                      <a:round/>
                      <a:headEnd type="none" w="med" len="med"/>
                      <a:tailEnd type="none" w="med" len="med"/>
                    </a:lnT>
                  </a:tcPr>
                </a:tc>
                <a:tc>
                  <a:txBody>
                    <a:bodyPr/>
                    <a:lstStyle/>
                    <a:p>
                      <a:pPr algn="ctr"/>
                      <a:r>
                        <a:rPr lang="en-US" sz="1800" dirty="0"/>
                        <a:t>10%</a:t>
                      </a:r>
                    </a:p>
                  </a:txBody>
                  <a:tcPr marL="101290" marR="101290" marT="50645" marB="50645" anchor="ctr">
                    <a:lnT w="12700" cap="flat" cmpd="sng" algn="ctr">
                      <a:noFill/>
                      <a:prstDash val="solid"/>
                      <a:round/>
                      <a:headEnd type="none" w="med" len="med"/>
                      <a:tailEnd type="none" w="med" len="med"/>
                    </a:lnT>
                  </a:tcPr>
                </a:tc>
                <a:extLst>
                  <a:ext uri="{0D108BD9-81ED-4DB2-BD59-A6C34878D82A}">
                    <a16:rowId xmlns:a16="http://schemas.microsoft.com/office/drawing/2014/main" val="3898356691"/>
                  </a:ext>
                </a:extLst>
              </a:tr>
              <a:tr h="371395">
                <a:tc vMerge="1">
                  <a:txBody>
                    <a:bodyPr/>
                    <a:lstStyle/>
                    <a:p>
                      <a:endParaRPr lang="en-US" sz="1600" dirty="0">
                        <a:solidFill>
                          <a:schemeClr val="bg1"/>
                        </a:solidFill>
                      </a:endParaRPr>
                    </a:p>
                  </a:txBody>
                  <a:tcPr anchor="ctr">
                    <a:lnB w="12700" cap="flat" cmpd="sng" algn="ctr">
                      <a:solidFill>
                        <a:schemeClr val="bg1"/>
                      </a:solidFill>
                      <a:prstDash val="solid"/>
                      <a:round/>
                      <a:headEnd type="none" w="med" len="med"/>
                      <a:tailEnd type="none" w="med" len="med"/>
                    </a:lnB>
                    <a:solidFill>
                      <a:srgbClr val="5B739B"/>
                    </a:solidFill>
                  </a:tcPr>
                </a:tc>
                <a:tc>
                  <a:txBody>
                    <a:bodyPr/>
                    <a:lstStyle/>
                    <a:p>
                      <a:r>
                        <a:rPr lang="en-US" sz="1800" dirty="0">
                          <a:solidFill>
                            <a:schemeClr val="bg1"/>
                          </a:solidFill>
                        </a:rPr>
                        <a:t>Median Individual Building Damage</a:t>
                      </a:r>
                    </a:p>
                  </a:txBody>
                  <a:tcPr marL="101290" marR="101290" marT="50645" marB="50645" anchor="ctr">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800" b="1" dirty="0">
                          <a:solidFill>
                            <a:schemeClr val="accent6">
                              <a:lumMod val="75000"/>
                            </a:schemeClr>
                          </a:solidFill>
                        </a:rPr>
                        <a:t>$3K</a:t>
                      </a:r>
                    </a:p>
                  </a:txBody>
                  <a:tcPr marL="101290" marR="101290" marT="50645" marB="50645" anchor="ctr">
                    <a:lnB w="12700" cap="flat" cmpd="sng" algn="ctr">
                      <a:solidFill>
                        <a:schemeClr val="bg1"/>
                      </a:solidFill>
                      <a:prstDash val="solid"/>
                      <a:round/>
                      <a:headEnd type="none" w="med" len="med"/>
                      <a:tailEnd type="none" w="med" len="med"/>
                    </a:lnB>
                  </a:tcPr>
                </a:tc>
                <a:tc>
                  <a:txBody>
                    <a:bodyPr/>
                    <a:lstStyle/>
                    <a:p>
                      <a:pPr algn="ctr"/>
                      <a:r>
                        <a:rPr lang="en-US" sz="1800" b="1" dirty="0">
                          <a:solidFill>
                            <a:schemeClr val="accent6">
                              <a:lumMod val="75000"/>
                            </a:schemeClr>
                          </a:solidFill>
                        </a:rPr>
                        <a:t>$2K</a:t>
                      </a:r>
                    </a:p>
                  </a:txBody>
                  <a:tcPr marL="101290" marR="101290" marT="50645" marB="50645" anchor="ctr">
                    <a:lnB w="12700" cap="flat" cmpd="sng" algn="ctr">
                      <a:solidFill>
                        <a:schemeClr val="bg1"/>
                      </a:solidFill>
                      <a:prstDash val="solid"/>
                      <a:round/>
                      <a:headEnd type="none" w="med" len="med"/>
                      <a:tailEnd type="none" w="med" len="med"/>
                    </a:lnB>
                  </a:tcPr>
                </a:tc>
                <a:tc>
                  <a:txBody>
                    <a:bodyPr/>
                    <a:lstStyle/>
                    <a:p>
                      <a:pPr algn="ctr"/>
                      <a:r>
                        <a:rPr lang="en-US" sz="1800" dirty="0"/>
                        <a:t>$7K (Mdn.)</a:t>
                      </a:r>
                    </a:p>
                  </a:txBody>
                  <a:tcPr marL="101290" marR="101290" marT="50645" marB="50645" anchor="ct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1056148"/>
                  </a:ext>
                </a:extLst>
              </a:tr>
              <a:tr h="540211">
                <a:tc vMerge="1">
                  <a:txBody>
                    <a:bodyPr/>
                    <a:lstStyle/>
                    <a:p>
                      <a:endParaRPr lang="en-US" sz="1600" dirty="0">
                        <a:solidFill>
                          <a:schemeClr val="bg1"/>
                        </a:solidFill>
                      </a:endParaRPr>
                    </a:p>
                  </a:txBody>
                  <a:tcPr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5B739B"/>
                    </a:solidFill>
                  </a:tcPr>
                </a:tc>
                <a:tc>
                  <a:txBody>
                    <a:bodyPr/>
                    <a:lstStyle/>
                    <a:p>
                      <a:r>
                        <a:rPr lang="en-US" sz="1800" dirty="0">
                          <a:solidFill>
                            <a:schemeClr val="bg1"/>
                          </a:solidFill>
                        </a:rPr>
                        <a:t>Substantial Damage (&gt;50%) Estimates</a:t>
                      </a:r>
                    </a:p>
                  </a:txBody>
                  <a:tcPr marL="101290" marR="101290" marT="50645" marB="50645"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5B739B"/>
                    </a:solidFill>
                  </a:tcPr>
                </a:tc>
                <a:tc>
                  <a:txBody>
                    <a:bodyPr/>
                    <a:lstStyle/>
                    <a:p>
                      <a:pPr algn="ctr"/>
                      <a:r>
                        <a:rPr lang="en-US" sz="1800" b="1" dirty="0">
                          <a:solidFill>
                            <a:schemeClr val="accent6">
                              <a:lumMod val="75000"/>
                            </a:schemeClr>
                          </a:solidFill>
                        </a:rPr>
                        <a:t>0 </a:t>
                      </a:r>
                    </a:p>
                    <a:p>
                      <a:pPr algn="ctr"/>
                      <a:r>
                        <a:rPr lang="en-US" sz="1100" b="1" dirty="0">
                          <a:solidFill>
                            <a:schemeClr val="accent4">
                              <a:lumMod val="75000"/>
                            </a:schemeClr>
                          </a:solidFill>
                        </a:rPr>
                        <a:t>87 in 2016 Flood</a:t>
                      </a:r>
                    </a:p>
                  </a:txBody>
                  <a:tcPr marL="101290" marR="101290" marT="50645" marB="50645"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b="1" dirty="0">
                          <a:solidFill>
                            <a:schemeClr val="accent6">
                              <a:lumMod val="75000"/>
                            </a:schemeClr>
                          </a:solidFill>
                        </a:rPr>
                        <a:t>1</a:t>
                      </a:r>
                    </a:p>
                  </a:txBody>
                  <a:tcPr marL="101290" marR="101290" marT="50645" marB="50645"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t>7 (Avg.)</a:t>
                      </a:r>
                    </a:p>
                  </a:txBody>
                  <a:tcPr marL="101290" marR="101290" marT="50645" marB="50645"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784731491"/>
                  </a:ext>
                </a:extLst>
              </a:tr>
              <a:tr h="371395">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r>
                        <a:rPr lang="en-US" sz="1800" dirty="0">
                          <a:solidFill>
                            <a:schemeClr val="bg1"/>
                          </a:solidFill>
                        </a:rPr>
                        <a:t>Percent Substantial Damage Estimates</a:t>
                      </a:r>
                    </a:p>
                  </a:txBody>
                  <a:tcPr marL="101290" marR="101290" marT="50645" marB="50645"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800" b="1" dirty="0">
                          <a:solidFill>
                            <a:schemeClr val="accent6">
                              <a:lumMod val="75000"/>
                            </a:schemeClr>
                          </a:solidFill>
                        </a:rPr>
                        <a:t>0%</a:t>
                      </a:r>
                    </a:p>
                  </a:txBody>
                  <a:tcPr marL="101290" marR="101290" marT="50645" marB="50645"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b="1" dirty="0">
                          <a:solidFill>
                            <a:schemeClr val="accent6">
                              <a:lumMod val="75000"/>
                            </a:schemeClr>
                          </a:solidFill>
                        </a:rPr>
                        <a:t>0%</a:t>
                      </a:r>
                    </a:p>
                  </a:txBody>
                  <a:tcPr marL="101290" marR="101290" marT="50645" marB="50645"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dirty="0"/>
                        <a:t>6% (Avg.)</a:t>
                      </a:r>
                    </a:p>
                  </a:txBody>
                  <a:tcPr marL="101290" marR="101290" marT="50645" marB="50645"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01853888"/>
                  </a:ext>
                </a:extLst>
              </a:tr>
              <a:tr h="540211">
                <a:tc vMerge="1">
                  <a:txBody>
                    <a:bodyPr/>
                    <a:lstStyle/>
                    <a:p>
                      <a:endParaRPr lang="en-US"/>
                    </a:p>
                  </a:txBody>
                  <a:tcPr/>
                </a:tc>
                <a:tc>
                  <a:txBody>
                    <a:bodyPr/>
                    <a:lstStyle/>
                    <a:p>
                      <a:r>
                        <a:rPr lang="en-US" sz="1800" dirty="0">
                          <a:solidFill>
                            <a:schemeClr val="bg1"/>
                          </a:solidFill>
                        </a:rPr>
                        <a:t>Moderate Damage (10-50%) Estimates</a:t>
                      </a:r>
                    </a:p>
                  </a:txBody>
                  <a:tcPr marL="101290" marR="101290" marT="50645" marB="50645"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5B739B"/>
                    </a:solidFill>
                  </a:tcPr>
                </a:tc>
                <a:tc>
                  <a:txBody>
                    <a:bodyPr/>
                    <a:lstStyle/>
                    <a:p>
                      <a:pPr algn="ctr"/>
                      <a:r>
                        <a:rPr lang="en-US" sz="1800" b="1" dirty="0">
                          <a:solidFill>
                            <a:schemeClr val="tx1"/>
                          </a:solidFill>
                        </a:rPr>
                        <a:t>78</a:t>
                      </a:r>
                    </a:p>
                    <a:p>
                      <a:pPr algn="ctr"/>
                      <a:r>
                        <a:rPr lang="en-US" sz="1100" b="1" kern="1200" dirty="0">
                          <a:solidFill>
                            <a:schemeClr val="accent4">
                              <a:lumMod val="75000"/>
                            </a:schemeClr>
                          </a:solidFill>
                          <a:latin typeface="+mn-lt"/>
                          <a:ea typeface="+mn-ea"/>
                          <a:cs typeface="+mn-cs"/>
                        </a:rPr>
                        <a:t>98 in 2016 Flood</a:t>
                      </a:r>
                    </a:p>
                  </a:txBody>
                  <a:tcPr marL="101290" marR="101290" marT="50645" marB="50645"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b="1" dirty="0">
                          <a:solidFill>
                            <a:schemeClr val="tx1"/>
                          </a:solidFill>
                        </a:rPr>
                        <a:t>109</a:t>
                      </a:r>
                    </a:p>
                  </a:txBody>
                  <a:tcPr marL="101290" marR="101290" marT="50645" marB="50645"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t>47 (Avg.)</a:t>
                      </a:r>
                    </a:p>
                  </a:txBody>
                  <a:tcPr marL="101290" marR="101290" marT="50645" marB="50645"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581051600"/>
                  </a:ext>
                </a:extLst>
              </a:tr>
              <a:tr h="371395">
                <a:tc vMerge="1">
                  <a:txBody>
                    <a:bodyPr/>
                    <a:lstStyle/>
                    <a:p>
                      <a:endParaRPr lang="en-US"/>
                    </a:p>
                  </a:txBody>
                  <a:tcPr/>
                </a:tc>
                <a:tc>
                  <a:txBody>
                    <a:bodyPr/>
                    <a:lstStyle/>
                    <a:p>
                      <a:r>
                        <a:rPr lang="en-US" sz="1800" dirty="0">
                          <a:solidFill>
                            <a:schemeClr val="bg1"/>
                          </a:solidFill>
                        </a:rPr>
                        <a:t>Percent Moderate Damage Estimates</a:t>
                      </a:r>
                    </a:p>
                  </a:txBody>
                  <a:tcPr marL="101290" marR="101290" marT="50645" marB="50645"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800" b="1" dirty="0">
                          <a:solidFill>
                            <a:schemeClr val="accent6">
                              <a:lumMod val="75000"/>
                            </a:schemeClr>
                          </a:solidFill>
                        </a:rPr>
                        <a:t>18%</a:t>
                      </a:r>
                    </a:p>
                  </a:txBody>
                  <a:tcPr marL="101290" marR="101290" marT="50645" marB="50645"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b="1" dirty="0">
                          <a:solidFill>
                            <a:schemeClr val="tx1"/>
                          </a:solidFill>
                        </a:rPr>
                        <a:t>32%</a:t>
                      </a:r>
                    </a:p>
                  </a:txBody>
                  <a:tcPr marL="101290" marR="101290" marT="50645" marB="50645"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dirty="0"/>
                        <a:t>34% (Avg.)</a:t>
                      </a:r>
                    </a:p>
                  </a:txBody>
                  <a:tcPr marL="101290" marR="101290" marT="50645" marB="50645"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64581634"/>
                  </a:ext>
                </a:extLst>
              </a:tr>
              <a:tr h="371395">
                <a:tc vMerge="1">
                  <a:txBody>
                    <a:bodyPr/>
                    <a:lstStyle/>
                    <a:p>
                      <a:endParaRPr lang="en-US" sz="1600" dirty="0">
                        <a:solidFill>
                          <a:schemeClr val="bg1"/>
                        </a:solidFill>
                      </a:endParaRPr>
                    </a:p>
                  </a:txBody>
                  <a:tcPr anchor="ctr">
                    <a:lnT w="12700" cap="flat" cmpd="sng" algn="ctr">
                      <a:solidFill>
                        <a:schemeClr val="bg1"/>
                      </a:solidFill>
                      <a:prstDash val="solid"/>
                      <a:round/>
                      <a:headEnd type="none" w="med" len="med"/>
                      <a:tailEnd type="none" w="med" len="med"/>
                    </a:lnT>
                    <a:solidFill>
                      <a:srgbClr val="5B739B"/>
                    </a:solidFill>
                  </a:tcPr>
                </a:tc>
                <a:tc>
                  <a:txBody>
                    <a:bodyPr/>
                    <a:lstStyle/>
                    <a:p>
                      <a:r>
                        <a:rPr lang="en-US" sz="1800" dirty="0">
                          <a:solidFill>
                            <a:schemeClr val="bg1"/>
                          </a:solidFill>
                        </a:rPr>
                        <a:t>Building Debris Removal Estimates</a:t>
                      </a:r>
                    </a:p>
                  </a:txBody>
                  <a:tcPr marL="101290" marR="101290" marT="50645" marB="50645" anchor="ctr">
                    <a:lnT w="12700" cap="flat" cmpd="sng" algn="ctr">
                      <a:solidFill>
                        <a:schemeClr val="bg1"/>
                      </a:solidFill>
                      <a:prstDash val="solid"/>
                      <a:round/>
                      <a:headEnd type="none" w="med" len="med"/>
                      <a:tailEnd type="none" w="med" len="med"/>
                    </a:lnT>
                    <a:solidFill>
                      <a:srgbClr val="5B739B"/>
                    </a:solidFill>
                  </a:tcPr>
                </a:tc>
                <a:tc>
                  <a:txBody>
                    <a:bodyPr/>
                    <a:lstStyle/>
                    <a:p>
                      <a:pPr algn="ctr"/>
                      <a:r>
                        <a:rPr lang="en-US" sz="1800" b="1" dirty="0">
                          <a:solidFill>
                            <a:srgbClr val="C00000"/>
                          </a:solidFill>
                        </a:rPr>
                        <a:t>450 ton</a:t>
                      </a:r>
                    </a:p>
                  </a:txBody>
                  <a:tcPr marL="101290" marR="101290" marT="50645" marB="50645" anchor="ctr">
                    <a:lnT w="12700" cap="flat" cmpd="sng" algn="ctr">
                      <a:solidFill>
                        <a:schemeClr val="bg1"/>
                      </a:solidFill>
                      <a:prstDash val="solid"/>
                      <a:round/>
                      <a:headEnd type="none" w="med" len="med"/>
                      <a:tailEnd type="none" w="med" len="med"/>
                    </a:lnT>
                  </a:tcPr>
                </a:tc>
                <a:tc>
                  <a:txBody>
                    <a:bodyPr/>
                    <a:lstStyle/>
                    <a:p>
                      <a:pPr algn="ctr"/>
                      <a:r>
                        <a:rPr lang="en-US" sz="1800" b="1" dirty="0">
                          <a:solidFill>
                            <a:srgbClr val="C00000"/>
                          </a:solidFill>
                        </a:rPr>
                        <a:t>814 ton</a:t>
                      </a:r>
                    </a:p>
                  </a:txBody>
                  <a:tcPr marL="101290" marR="101290" marT="50645" marB="50645" anchor="ctr">
                    <a:lnT w="12700" cap="flat" cmpd="sng" algn="ctr">
                      <a:solidFill>
                        <a:schemeClr val="bg1"/>
                      </a:solidFill>
                      <a:prstDash val="solid"/>
                      <a:round/>
                      <a:headEnd type="none" w="med" len="med"/>
                      <a:tailEnd type="none" w="med" len="med"/>
                    </a:lnT>
                  </a:tcPr>
                </a:tc>
                <a:tc>
                  <a:txBody>
                    <a:bodyPr/>
                    <a:lstStyle/>
                    <a:p>
                      <a:pPr algn="ctr"/>
                      <a:r>
                        <a:rPr lang="en-US" sz="1800" dirty="0"/>
                        <a:t>165 ton (Mdn.)</a:t>
                      </a:r>
                    </a:p>
                  </a:txBody>
                  <a:tcPr marL="101290" marR="101290" marT="50645" marB="50645"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4135358807"/>
                  </a:ext>
                </a:extLst>
              </a:tr>
              <a:tr h="557093">
                <a:tc vMerge="1">
                  <a:txBody>
                    <a:bodyPr/>
                    <a:lstStyle/>
                    <a:p>
                      <a:endParaRPr lang="en-US"/>
                    </a:p>
                  </a:txBody>
                  <a:tcPr>
                    <a:lnT w="12700" cap="flat" cmpd="sng" algn="ctr">
                      <a:solidFill>
                        <a:schemeClr val="bg1"/>
                      </a:solidFill>
                      <a:prstDash val="solid"/>
                      <a:round/>
                      <a:headEnd type="none" w="med" len="med"/>
                      <a:tailEnd type="none" w="med" len="med"/>
                    </a:lnT>
                  </a:tcPr>
                </a:tc>
                <a:tc>
                  <a:txBody>
                    <a:bodyPr/>
                    <a:lstStyle/>
                    <a:p>
                      <a:r>
                        <a:rPr lang="en-US" sz="1800" dirty="0">
                          <a:solidFill>
                            <a:schemeClr val="bg1"/>
                          </a:solidFill>
                        </a:rPr>
                        <a:t>Number of Previous Paid Losses</a:t>
                      </a:r>
                    </a:p>
                  </a:txBody>
                  <a:tcPr marL="101290" marR="101290" marT="50645" marB="50645" anchor="ctr">
                    <a:solidFill>
                      <a:srgbClr val="5B739B"/>
                    </a:solidFill>
                  </a:tcPr>
                </a:tc>
                <a:tc>
                  <a:txBody>
                    <a:bodyPr/>
                    <a:lstStyle/>
                    <a:p>
                      <a:pPr algn="ctr"/>
                      <a:r>
                        <a:rPr lang="en-US" sz="1800" b="1" kern="1200" dirty="0">
                          <a:solidFill>
                            <a:schemeClr val="tx1"/>
                          </a:solidFill>
                          <a:latin typeface="+mn-lt"/>
                          <a:ea typeface="+mn-ea"/>
                          <a:cs typeface="+mn-cs"/>
                        </a:rPr>
                        <a:t>89</a:t>
                      </a:r>
                    </a:p>
                  </a:txBody>
                  <a:tcPr marL="101290" marR="101290" marT="50645" marB="50645" anchor="ctr"/>
                </a:tc>
                <a:tc>
                  <a:txBody>
                    <a:bodyPr/>
                    <a:lstStyle/>
                    <a:p>
                      <a:pPr algn="ctr"/>
                      <a:r>
                        <a:rPr lang="en-US" sz="1800" b="1" kern="1200" dirty="0">
                          <a:solidFill>
                            <a:srgbClr val="C00000"/>
                          </a:solidFill>
                          <a:latin typeface="+mn-lt"/>
                          <a:ea typeface="+mn-ea"/>
                          <a:cs typeface="+mn-cs"/>
                        </a:rPr>
                        <a:t>152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(Rank**: 20</a:t>
                      </a:r>
                      <a:r>
                        <a:rPr lang="en-US" sz="1200" b="0" baseline="30000" dirty="0">
                          <a:solidFill>
                            <a:schemeClr val="tx1"/>
                          </a:solidFill>
                        </a:rPr>
                        <a:t>th</a:t>
                      </a:r>
                      <a:r>
                        <a:rPr lang="en-US" sz="1200" b="0" dirty="0">
                          <a:solidFill>
                            <a:schemeClr val="tx1"/>
                          </a:solidFill>
                        </a:rPr>
                        <a:t>)</a:t>
                      </a:r>
                    </a:p>
                  </a:txBody>
                  <a:tcPr marL="101290" marR="101290" marT="50645" marB="50645" anchor="ctr"/>
                </a:tc>
                <a:tc>
                  <a:txBody>
                    <a:bodyPr/>
                    <a:lstStyle/>
                    <a:p>
                      <a:pPr algn="ctr"/>
                      <a:r>
                        <a:rPr lang="en-US" sz="1800" dirty="0"/>
                        <a:t>63 (Avg.)</a:t>
                      </a:r>
                    </a:p>
                  </a:txBody>
                  <a:tcPr marL="101290" marR="101290" marT="50645" marB="50645" anchor="ctr"/>
                </a:tc>
                <a:extLst>
                  <a:ext uri="{0D108BD9-81ED-4DB2-BD59-A6C34878D82A}">
                    <a16:rowId xmlns:a16="http://schemas.microsoft.com/office/drawing/2014/main" val="3708689779"/>
                  </a:ext>
                </a:extLst>
              </a:tr>
              <a:tr h="641501">
                <a:tc vMerge="1">
                  <a:txBody>
                    <a:bodyPr/>
                    <a:lstStyle/>
                    <a:p>
                      <a:endParaRPr lang="en-US" sz="1600" dirty="0">
                        <a:solidFill>
                          <a:schemeClr val="bg1"/>
                        </a:solidFill>
                      </a:endParaRPr>
                    </a:p>
                  </a:txBody>
                  <a:tcPr anchor="ctr">
                    <a:lnB w="12700" cap="flat" cmpd="sng" algn="ctr">
                      <a:solidFill>
                        <a:schemeClr val="bg1"/>
                      </a:solidFill>
                      <a:prstDash val="solid"/>
                      <a:round/>
                      <a:headEnd type="none" w="med" len="med"/>
                      <a:tailEnd type="none" w="med" len="med"/>
                    </a:lnB>
                    <a:solidFill>
                      <a:srgbClr val="5B739B"/>
                    </a:solidFill>
                  </a:tcPr>
                </a:tc>
                <a:tc>
                  <a:txBody>
                    <a:bodyPr/>
                    <a:lstStyle/>
                    <a:p>
                      <a:r>
                        <a:rPr lang="en-US" sz="1800" dirty="0">
                          <a:solidFill>
                            <a:schemeClr val="bg1"/>
                          </a:solidFill>
                        </a:rPr>
                        <a:t>Dollar Amount of Previous Insurance Claims</a:t>
                      </a:r>
                    </a:p>
                  </a:txBody>
                  <a:tcPr marL="101290" marR="101290" marT="50645" marB="50645" anchor="ctr">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800" b="1" kern="1200" dirty="0">
                          <a:solidFill>
                            <a:srgbClr val="C00000"/>
                          </a:solidFill>
                          <a:latin typeface="+mn-lt"/>
                          <a:ea typeface="+mn-ea"/>
                          <a:cs typeface="+mn-cs"/>
                        </a:rPr>
                        <a:t>$2,975K</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(Rank: 15</a:t>
                      </a:r>
                      <a:r>
                        <a:rPr lang="en-US" sz="1200" b="0" baseline="30000" dirty="0">
                          <a:solidFill>
                            <a:schemeClr val="tx1"/>
                          </a:solidFill>
                        </a:rPr>
                        <a:t>th</a:t>
                      </a:r>
                      <a:r>
                        <a:rPr lang="en-US" sz="1200" b="0" dirty="0">
                          <a:solidFill>
                            <a:schemeClr val="tx1"/>
                          </a:solidFill>
                        </a:rPr>
                        <a:t>)</a:t>
                      </a:r>
                    </a:p>
                  </a:txBody>
                  <a:tcPr marL="101290" marR="101290" marT="50645" marB="50645" anchor="ctr">
                    <a:lnB w="12700" cap="flat" cmpd="sng" algn="ctr">
                      <a:solidFill>
                        <a:schemeClr val="bg1"/>
                      </a:solidFill>
                      <a:prstDash val="solid"/>
                      <a:round/>
                      <a:headEnd type="none" w="med" len="med"/>
                      <a:tailEnd type="none" w="med" len="med"/>
                    </a:lnB>
                  </a:tcPr>
                </a:tc>
                <a:tc>
                  <a:txBody>
                    <a:bodyPr/>
                    <a:lstStyle/>
                    <a:p>
                      <a:pPr algn="ctr"/>
                      <a:r>
                        <a:rPr lang="en-US" sz="1800" b="1" kern="1200" dirty="0">
                          <a:solidFill>
                            <a:srgbClr val="C00000"/>
                          </a:solidFill>
                          <a:latin typeface="+mn-lt"/>
                          <a:ea typeface="+mn-ea"/>
                          <a:cs typeface="+mn-cs"/>
                        </a:rPr>
                        <a:t>$3,720K</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(Rank: 10</a:t>
                      </a:r>
                      <a:r>
                        <a:rPr lang="en-US" sz="1200" b="0" baseline="30000" dirty="0">
                          <a:solidFill>
                            <a:schemeClr val="tx1"/>
                          </a:solidFill>
                        </a:rPr>
                        <a:t>th</a:t>
                      </a:r>
                      <a:r>
                        <a:rPr lang="en-US" sz="1200" b="0" dirty="0">
                          <a:solidFill>
                            <a:schemeClr val="tx1"/>
                          </a:solidFill>
                        </a:rPr>
                        <a:t>)</a:t>
                      </a:r>
                    </a:p>
                  </a:txBody>
                  <a:tcPr marL="101290" marR="101290" marT="50645" marB="50645" anchor="ctr">
                    <a:lnB w="12700" cap="flat" cmpd="sng" algn="ctr">
                      <a:solidFill>
                        <a:schemeClr val="bg1"/>
                      </a:solidFill>
                      <a:prstDash val="solid"/>
                      <a:round/>
                      <a:headEnd type="none" w="med" len="med"/>
                      <a:tailEnd type="none" w="med" len="med"/>
                    </a:lnB>
                  </a:tcPr>
                </a:tc>
                <a:tc>
                  <a:txBody>
                    <a:bodyPr/>
                    <a:lstStyle/>
                    <a:p>
                      <a:pPr algn="ctr"/>
                      <a:r>
                        <a:rPr lang="en-US" sz="1800" dirty="0"/>
                        <a:t>$845K (Avg.)</a:t>
                      </a:r>
                    </a:p>
                  </a:txBody>
                  <a:tcPr marL="101290" marR="101290" marT="50645" marB="50645" anchor="ct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786470563"/>
                  </a:ext>
                </a:extLst>
              </a:tr>
              <a:tr h="371395">
                <a:tc vMerge="1">
                  <a:txBody>
                    <a:bodyPr/>
                    <a:lstStyle/>
                    <a:p>
                      <a:endParaRPr lang="en-US" sz="1600" dirty="0">
                        <a:solidFill>
                          <a:schemeClr val="bg1"/>
                        </a:solidFill>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r>
                        <a:rPr lang="en-US" sz="1800" dirty="0">
                          <a:solidFill>
                            <a:schemeClr val="bg1"/>
                          </a:solidFill>
                        </a:rPr>
                        <a:t>Number of Repetitive Loss Structures</a:t>
                      </a:r>
                    </a:p>
                  </a:txBody>
                  <a:tcPr marL="101290" marR="101290" marT="50645" marB="50645"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800" b="1" dirty="0"/>
                        <a:t>2</a:t>
                      </a:r>
                    </a:p>
                  </a:txBody>
                  <a:tcPr marL="101290" marR="101290" marT="50645" marB="50645"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b="1" dirty="0">
                          <a:solidFill>
                            <a:srgbClr val="C00000"/>
                          </a:solidFill>
                        </a:rPr>
                        <a:t>23</a:t>
                      </a:r>
                    </a:p>
                  </a:txBody>
                  <a:tcPr marL="101290" marR="101290" marT="50645" marB="50645"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dirty="0"/>
                        <a:t>3 (Mdn.)</a:t>
                      </a:r>
                    </a:p>
                  </a:txBody>
                  <a:tcPr marL="101290" marR="101290" marT="50645" marB="50645"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21797539"/>
                  </a:ext>
                </a:extLst>
              </a:tr>
            </a:tbl>
          </a:graphicData>
        </a:graphic>
      </p:graphicFrame>
      <p:sp>
        <p:nvSpPr>
          <p:cNvPr id="119" name="Title 1">
            <a:extLst>
              <a:ext uri="{FF2B5EF4-FFF2-40B4-BE49-F238E27FC236}">
                <a16:creationId xmlns:a16="http://schemas.microsoft.com/office/drawing/2014/main" id="{3F69DEDE-1965-460F-9097-19737FD68193}"/>
              </a:ext>
            </a:extLst>
          </p:cNvPr>
          <p:cNvSpPr txBox="1">
            <a:spLocks/>
          </p:cNvSpPr>
          <p:nvPr/>
        </p:nvSpPr>
        <p:spPr>
          <a:xfrm>
            <a:off x="33167470" y="24470389"/>
            <a:ext cx="10487362" cy="1016812"/>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800" dirty="0">
                <a:solidFill>
                  <a:schemeClr val="bg1"/>
                </a:solidFill>
                <a:latin typeface="Arial" panose="020B0604020202020204" pitchFamily="34" charset="0"/>
                <a:cs typeface="Arial" panose="020B0604020202020204" pitchFamily="34" charset="0"/>
              </a:rPr>
              <a:t>Structures with </a:t>
            </a:r>
            <a:r>
              <a:rPr lang="en-US" sz="2800" b="1" dirty="0">
                <a:solidFill>
                  <a:schemeClr val="bg1"/>
                </a:solidFill>
                <a:latin typeface="Arial" panose="020B0604020202020204" pitchFamily="34" charset="0"/>
                <a:cs typeface="Arial" panose="020B0604020202020204" pitchFamily="34" charset="0"/>
              </a:rPr>
              <a:t>High Building Loss (Estimated)</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Rainelle</a:t>
            </a:r>
            <a:endParaRPr lang="en-US" sz="1100" dirty="0">
              <a:solidFill>
                <a:schemeClr val="bg1"/>
              </a:solidFill>
            </a:endParaRPr>
          </a:p>
        </p:txBody>
      </p:sp>
      <p:sp>
        <p:nvSpPr>
          <p:cNvPr id="125" name="Title 1">
            <a:extLst>
              <a:ext uri="{FF2B5EF4-FFF2-40B4-BE49-F238E27FC236}">
                <a16:creationId xmlns:a16="http://schemas.microsoft.com/office/drawing/2014/main" id="{FA2AF4AE-075B-4DA5-8878-DF0FE967D98F}"/>
              </a:ext>
            </a:extLst>
          </p:cNvPr>
          <p:cNvSpPr txBox="1">
            <a:spLocks/>
          </p:cNvSpPr>
          <p:nvPr/>
        </p:nvSpPr>
        <p:spPr>
          <a:xfrm>
            <a:off x="11215548" y="253419"/>
            <a:ext cx="10493686" cy="1014284"/>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800" b="1" dirty="0">
                <a:solidFill>
                  <a:schemeClr val="bg1"/>
                </a:solidFill>
                <a:latin typeface="Arial" panose="020B0604020202020204" pitchFamily="34" charset="0"/>
                <a:cs typeface="Arial" panose="020B0604020202020204" pitchFamily="34" charset="0"/>
              </a:rPr>
              <a:t>Social Vulnerability </a:t>
            </a:r>
            <a:r>
              <a:rPr lang="en-US" sz="2800" dirty="0">
                <a:solidFill>
                  <a:schemeClr val="bg1"/>
                </a:solidFill>
                <a:latin typeface="Arial" panose="020B0604020202020204" pitchFamily="34" charset="0"/>
                <a:cs typeface="Arial" panose="020B0604020202020204" pitchFamily="34" charset="0"/>
              </a:rPr>
              <a:t>Indicators </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 and Rainelle</a:t>
            </a:r>
            <a:r>
              <a:rPr lang="en-US" sz="1100" dirty="0">
                <a:solidFill>
                  <a:schemeClr val="bg1"/>
                </a:solidFill>
              </a:rPr>
              <a:t>     </a:t>
            </a:r>
          </a:p>
        </p:txBody>
      </p:sp>
      <p:graphicFrame>
        <p:nvGraphicFramePr>
          <p:cNvPr id="126" name="Table 4">
            <a:extLst>
              <a:ext uri="{FF2B5EF4-FFF2-40B4-BE49-F238E27FC236}">
                <a16:creationId xmlns:a16="http://schemas.microsoft.com/office/drawing/2014/main" id="{233BE94E-8165-4F92-A59D-CB2A4B17D571}"/>
              </a:ext>
            </a:extLst>
          </p:cNvPr>
          <p:cNvGraphicFramePr>
            <a:graphicFrameLocks noGrp="1"/>
          </p:cNvGraphicFramePr>
          <p:nvPr>
            <p:extLst>
              <p:ext uri="{D42A27DB-BD31-4B8C-83A1-F6EECF244321}">
                <p14:modId xmlns:p14="http://schemas.microsoft.com/office/powerpoint/2010/main" val="509804559"/>
              </p:ext>
            </p:extLst>
          </p:nvPr>
        </p:nvGraphicFramePr>
        <p:xfrm>
          <a:off x="11215548" y="1819554"/>
          <a:ext cx="10493687" cy="6094982"/>
        </p:xfrm>
        <a:graphic>
          <a:graphicData uri="http://schemas.openxmlformats.org/drawingml/2006/table">
            <a:tbl>
              <a:tblPr firstRow="1" bandRow="1">
                <a:tableStyleId>{5C22544A-7EE6-4342-B048-85BDC9FD1C3A}</a:tableStyleId>
              </a:tblPr>
              <a:tblGrid>
                <a:gridCol w="776201">
                  <a:extLst>
                    <a:ext uri="{9D8B030D-6E8A-4147-A177-3AD203B41FA5}">
                      <a16:colId xmlns:a16="http://schemas.microsoft.com/office/drawing/2014/main" val="1264197615"/>
                    </a:ext>
                  </a:extLst>
                </a:gridCol>
                <a:gridCol w="3370267">
                  <a:extLst>
                    <a:ext uri="{9D8B030D-6E8A-4147-A177-3AD203B41FA5}">
                      <a16:colId xmlns:a16="http://schemas.microsoft.com/office/drawing/2014/main" val="1438507270"/>
                    </a:ext>
                  </a:extLst>
                </a:gridCol>
                <a:gridCol w="1641772">
                  <a:extLst>
                    <a:ext uri="{9D8B030D-6E8A-4147-A177-3AD203B41FA5}">
                      <a16:colId xmlns:a16="http://schemas.microsoft.com/office/drawing/2014/main" val="1218352812"/>
                    </a:ext>
                  </a:extLst>
                </a:gridCol>
                <a:gridCol w="1694734">
                  <a:extLst>
                    <a:ext uri="{9D8B030D-6E8A-4147-A177-3AD203B41FA5}">
                      <a16:colId xmlns:a16="http://schemas.microsoft.com/office/drawing/2014/main" val="796239596"/>
                    </a:ext>
                  </a:extLst>
                </a:gridCol>
                <a:gridCol w="1557035">
                  <a:extLst>
                    <a:ext uri="{9D8B030D-6E8A-4147-A177-3AD203B41FA5}">
                      <a16:colId xmlns:a16="http://schemas.microsoft.com/office/drawing/2014/main" val="717488461"/>
                    </a:ext>
                  </a:extLst>
                </a:gridCol>
                <a:gridCol w="1453678">
                  <a:extLst>
                    <a:ext uri="{9D8B030D-6E8A-4147-A177-3AD203B41FA5}">
                      <a16:colId xmlns:a16="http://schemas.microsoft.com/office/drawing/2014/main" val="1301006452"/>
                    </a:ext>
                  </a:extLst>
                </a:gridCol>
              </a:tblGrid>
              <a:tr h="1014285">
                <a:tc gridSpan="2">
                  <a:txBody>
                    <a:bodyPr/>
                    <a:lstStyle/>
                    <a:p>
                      <a:pPr algn="ctr"/>
                      <a:r>
                        <a:rPr lang="en-US" sz="2000" dirty="0"/>
                        <a:t>Vulnerability Indicators</a:t>
                      </a:r>
                    </a:p>
                  </a:txBody>
                  <a:tcPr marL="94653" marR="94653" marT="47326" marB="47326" anchor="ctr">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rgbClr val="5B739B"/>
                    </a:solidFill>
                  </a:tcPr>
                </a:tc>
                <a:tc hMerge="1">
                  <a:txBody>
                    <a:bodyPr/>
                    <a:lstStyle/>
                    <a:p>
                      <a:pPr algn="ctr"/>
                      <a:endParaRPr lang="en-US" sz="1800" dirty="0"/>
                    </a:p>
                  </a:txBody>
                  <a:tcPr anchor="ctr">
                    <a:solidFill>
                      <a:srgbClr val="5B739B"/>
                    </a:solidFill>
                  </a:tcPr>
                </a:tc>
                <a:tc>
                  <a:txBody>
                    <a:bodyPr/>
                    <a:lstStyle/>
                    <a:p>
                      <a:pPr algn="ctr"/>
                      <a:r>
                        <a:rPr lang="en-US" sz="2000" dirty="0"/>
                        <a:t>White Sulphur Springs</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rgbClr val="5B739B"/>
                    </a:solidFill>
                  </a:tcPr>
                </a:tc>
                <a:tc>
                  <a:txBody>
                    <a:bodyPr/>
                    <a:lstStyle/>
                    <a:p>
                      <a:pPr algn="ctr"/>
                      <a:r>
                        <a:rPr lang="en-US" sz="2000" dirty="0"/>
                        <a:t>Rainelle</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rgbClr val="5B739B"/>
                    </a:solidFill>
                  </a:tcPr>
                </a:tc>
                <a:tc>
                  <a:txBody>
                    <a:bodyPr/>
                    <a:lstStyle/>
                    <a:p>
                      <a:pPr algn="ctr"/>
                      <a:r>
                        <a:rPr lang="en-US" sz="2000" dirty="0"/>
                        <a:t>State Ratio</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rgbClr val="5B739B"/>
                    </a:solidFill>
                  </a:tcPr>
                </a:tc>
                <a:tc>
                  <a:txBody>
                    <a:bodyPr/>
                    <a:lstStyle/>
                    <a:p>
                      <a:pPr algn="ctr"/>
                      <a:r>
                        <a:rPr lang="en-US" sz="2000" dirty="0"/>
                        <a:t>National Ratio</a:t>
                      </a:r>
                    </a:p>
                  </a:txBody>
                  <a:tcPr marL="101429" marR="101429" marT="50714" marB="50714" anchor="ctr">
                    <a:lnL w="19050" cap="flat" cmpd="sng" algn="ctr">
                      <a:solidFill>
                        <a:schemeClr val="bg1"/>
                      </a:solidFill>
                      <a:prstDash val="solid"/>
                      <a:round/>
                      <a:headEnd type="none" w="med" len="med"/>
                      <a:tailEnd type="none" w="med" len="med"/>
                    </a:lnL>
                    <a:lnB w="19050" cap="flat" cmpd="sng" algn="ctr">
                      <a:solidFill>
                        <a:schemeClr val="bg1"/>
                      </a:solidFill>
                      <a:prstDash val="solid"/>
                      <a:round/>
                      <a:headEnd type="none" w="med" len="med"/>
                      <a:tailEnd type="none" w="med" len="med"/>
                    </a:lnB>
                    <a:solidFill>
                      <a:srgbClr val="5B739B"/>
                    </a:solidFill>
                  </a:tcPr>
                </a:tc>
                <a:extLst>
                  <a:ext uri="{0D108BD9-81ED-4DB2-BD59-A6C34878D82A}">
                    <a16:rowId xmlns:a16="http://schemas.microsoft.com/office/drawing/2014/main" val="3513940923"/>
                  </a:ext>
                </a:extLst>
              </a:tr>
              <a:tr h="714105">
                <a:tc>
                  <a:txBody>
                    <a:bodyPr/>
                    <a:lstStyle/>
                    <a:p>
                      <a:pPr algn="ctr"/>
                      <a:endParaRPr lang="en-US" sz="2000" dirty="0">
                        <a:solidFill>
                          <a:schemeClr val="bg1"/>
                        </a:solidFill>
                      </a:endParaRPr>
                    </a:p>
                  </a:txBody>
                  <a:tcPr marL="101429" marR="101429" marT="50714" marB="50714"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B739B"/>
                    </a:solidFill>
                  </a:tcPr>
                </a:tc>
                <a:tc>
                  <a:txBody>
                    <a:bodyPr/>
                    <a:lstStyle/>
                    <a:p>
                      <a:pPr algn="l"/>
                      <a:r>
                        <a:rPr lang="en-US" sz="1800" b="1" dirty="0">
                          <a:solidFill>
                            <a:schemeClr val="bg1"/>
                          </a:solidFill>
                        </a:rPr>
                        <a:t>Poverty Rate</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B739B"/>
                    </a:solidFill>
                  </a:tcPr>
                </a:tc>
                <a:tc>
                  <a:txBody>
                    <a:bodyPr/>
                    <a:lstStyle/>
                    <a:p>
                      <a:pPr algn="ctr"/>
                      <a:r>
                        <a:rPr lang="en-US" sz="2000" b="1" dirty="0">
                          <a:solidFill>
                            <a:srgbClr val="5B739B"/>
                          </a:solidFill>
                        </a:rPr>
                        <a:t>14.4%</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1" dirty="0">
                          <a:solidFill>
                            <a:srgbClr val="C00000"/>
                          </a:solidFill>
                        </a:rPr>
                        <a:t>37.0%</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0" dirty="0">
                          <a:solidFill>
                            <a:srgbClr val="5B739B"/>
                          </a:solidFill>
                        </a:rPr>
                        <a:t>17.3%</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0" dirty="0">
                          <a:solidFill>
                            <a:srgbClr val="5B739B"/>
                          </a:solidFill>
                        </a:rPr>
                        <a:t>12.9%</a:t>
                      </a:r>
                    </a:p>
                  </a:txBody>
                  <a:tcPr marL="101429" marR="101429" marT="50714" marB="50714"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extLst>
                  <a:ext uri="{0D108BD9-81ED-4DB2-BD59-A6C34878D82A}">
                    <a16:rowId xmlns:a16="http://schemas.microsoft.com/office/drawing/2014/main" val="4062377285"/>
                  </a:ext>
                </a:extLst>
              </a:tr>
              <a:tr h="714105">
                <a:tc>
                  <a:txBody>
                    <a:bodyPr/>
                    <a:lstStyle/>
                    <a:p>
                      <a:pPr algn="ctr"/>
                      <a:endParaRPr lang="en-US" sz="2000" dirty="0"/>
                    </a:p>
                  </a:txBody>
                  <a:tcPr marL="101429" marR="101429" marT="50714" marB="50714"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B739B"/>
                    </a:solidFill>
                  </a:tcPr>
                </a:tc>
                <a:tc>
                  <a:txBody>
                    <a:bodyPr/>
                    <a:lstStyle/>
                    <a:p>
                      <a:pPr algn="l"/>
                      <a:r>
                        <a:rPr lang="en-US" sz="1800" b="1" dirty="0">
                          <a:solidFill>
                            <a:schemeClr val="bg1"/>
                          </a:solidFill>
                        </a:rPr>
                        <a:t>Unemployment Rate</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B739B"/>
                    </a:solidFill>
                  </a:tcPr>
                </a:tc>
                <a:tc>
                  <a:txBody>
                    <a:bodyPr/>
                    <a:lstStyle/>
                    <a:p>
                      <a:pPr algn="ctr"/>
                      <a:r>
                        <a:rPr lang="en-US" sz="2000" b="1" dirty="0">
                          <a:solidFill>
                            <a:srgbClr val="5B739B"/>
                          </a:solidFill>
                        </a:rPr>
                        <a:t>21.4%</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1" dirty="0">
                          <a:solidFill>
                            <a:srgbClr val="C00000"/>
                          </a:solidFill>
                        </a:rPr>
                        <a:t>33.6%</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0" dirty="0">
                          <a:solidFill>
                            <a:srgbClr val="5B739B"/>
                          </a:solidFill>
                        </a:rPr>
                        <a:t>23.8%</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0" dirty="0">
                          <a:solidFill>
                            <a:srgbClr val="5B739B"/>
                          </a:solidFill>
                        </a:rPr>
                        <a:t>14.7%</a:t>
                      </a:r>
                    </a:p>
                  </a:txBody>
                  <a:tcPr marL="101429" marR="101429" marT="50714" marB="50714"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extLst>
                  <a:ext uri="{0D108BD9-81ED-4DB2-BD59-A6C34878D82A}">
                    <a16:rowId xmlns:a16="http://schemas.microsoft.com/office/drawing/2014/main" val="1342225796"/>
                  </a:ext>
                </a:extLst>
              </a:tr>
              <a:tr h="714105">
                <a:tc>
                  <a:txBody>
                    <a:bodyPr/>
                    <a:lstStyle/>
                    <a:p>
                      <a:pPr algn="ctr"/>
                      <a:endParaRPr lang="en-US" sz="2000" dirty="0"/>
                    </a:p>
                  </a:txBody>
                  <a:tcPr marL="101429" marR="101429" marT="50714" marB="50714"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B739B"/>
                    </a:solidFill>
                  </a:tcPr>
                </a:tc>
                <a:tc>
                  <a:txBody>
                    <a:bodyPr/>
                    <a:lstStyle/>
                    <a:p>
                      <a:pPr algn="l"/>
                      <a:r>
                        <a:rPr lang="en-US" sz="1800" b="1" dirty="0">
                          <a:solidFill>
                            <a:schemeClr val="bg1"/>
                          </a:solidFill>
                        </a:rPr>
                        <a:t>Vulnerable Ages Ratio</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B739B"/>
                    </a:solidFill>
                  </a:tcPr>
                </a:tc>
                <a:tc>
                  <a:txBody>
                    <a:bodyPr/>
                    <a:lstStyle/>
                    <a:p>
                      <a:pPr algn="ctr"/>
                      <a:r>
                        <a:rPr lang="en-US" sz="2000" b="1" dirty="0">
                          <a:solidFill>
                            <a:srgbClr val="C00000"/>
                          </a:solidFill>
                        </a:rPr>
                        <a:t>41.7%</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1" dirty="0">
                          <a:solidFill>
                            <a:srgbClr val="C00000"/>
                          </a:solidFill>
                        </a:rPr>
                        <a:t>39.8%</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0" dirty="0">
                          <a:solidFill>
                            <a:srgbClr val="5B739B"/>
                          </a:solidFill>
                        </a:rPr>
                        <a:t>30.8%</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0" dirty="0">
                          <a:solidFill>
                            <a:srgbClr val="5B739B"/>
                          </a:solidFill>
                        </a:rPr>
                        <a:t>28.3%</a:t>
                      </a:r>
                    </a:p>
                  </a:txBody>
                  <a:tcPr marL="101429" marR="101429" marT="50714" marB="50714"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extLst>
                  <a:ext uri="{0D108BD9-81ED-4DB2-BD59-A6C34878D82A}">
                    <a16:rowId xmlns:a16="http://schemas.microsoft.com/office/drawing/2014/main" val="941388248"/>
                  </a:ext>
                </a:extLst>
              </a:tr>
              <a:tr h="714105">
                <a:tc>
                  <a:txBody>
                    <a:bodyPr/>
                    <a:lstStyle/>
                    <a:p>
                      <a:pPr algn="ctr"/>
                      <a:endParaRPr lang="en-US" sz="2000" dirty="0"/>
                    </a:p>
                  </a:txBody>
                  <a:tcPr marL="101429" marR="101429" marT="50714" marB="50714"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B739B"/>
                    </a:solidFill>
                  </a:tcPr>
                </a:tc>
                <a:tc>
                  <a:txBody>
                    <a:bodyPr/>
                    <a:lstStyle/>
                    <a:p>
                      <a:pPr algn="l"/>
                      <a:r>
                        <a:rPr lang="en-US" sz="1800" b="1" dirty="0">
                          <a:solidFill>
                            <a:schemeClr val="bg1"/>
                          </a:solidFill>
                        </a:rPr>
                        <a:t>Disability Ratio</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B739B"/>
                    </a:solidFill>
                  </a:tcPr>
                </a:tc>
                <a:tc>
                  <a:txBody>
                    <a:bodyPr/>
                    <a:lstStyle/>
                    <a:p>
                      <a:pPr algn="ctr"/>
                      <a:r>
                        <a:rPr lang="en-US" sz="2000" b="1" dirty="0">
                          <a:solidFill>
                            <a:srgbClr val="5B739B"/>
                          </a:solidFill>
                        </a:rPr>
                        <a:t>17.8%</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1" dirty="0">
                          <a:solidFill>
                            <a:srgbClr val="C00000"/>
                          </a:solidFill>
                        </a:rPr>
                        <a:t>26.9%</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0" dirty="0">
                          <a:solidFill>
                            <a:srgbClr val="5B739B"/>
                          </a:solidFill>
                        </a:rPr>
                        <a:t>18.7%</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0" dirty="0">
                          <a:solidFill>
                            <a:srgbClr val="5B739B"/>
                          </a:solidFill>
                        </a:rPr>
                        <a:t>13.0%</a:t>
                      </a:r>
                    </a:p>
                  </a:txBody>
                  <a:tcPr marL="101429" marR="101429" marT="50714" marB="50714"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extLst>
                  <a:ext uri="{0D108BD9-81ED-4DB2-BD59-A6C34878D82A}">
                    <a16:rowId xmlns:a16="http://schemas.microsoft.com/office/drawing/2014/main" val="1660948193"/>
                  </a:ext>
                </a:extLst>
              </a:tr>
              <a:tr h="714105">
                <a:tc>
                  <a:txBody>
                    <a:bodyPr/>
                    <a:lstStyle/>
                    <a:p>
                      <a:pPr algn="ctr"/>
                      <a:endParaRPr lang="en-US" sz="2000" dirty="0"/>
                    </a:p>
                  </a:txBody>
                  <a:tcPr marL="101429" marR="101429" marT="50714" marB="50714"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B739B"/>
                    </a:solidFill>
                  </a:tcPr>
                </a:tc>
                <a:tc>
                  <a:txBody>
                    <a:bodyPr/>
                    <a:lstStyle/>
                    <a:p>
                      <a:pPr algn="l"/>
                      <a:r>
                        <a:rPr lang="en-US" sz="1800" b="1" dirty="0">
                          <a:solidFill>
                            <a:schemeClr val="bg1"/>
                          </a:solidFill>
                        </a:rPr>
                        <a:t>Population Growth Ratio</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B739B"/>
                    </a:solidFill>
                  </a:tcPr>
                </a:tc>
                <a:tc>
                  <a:txBody>
                    <a:bodyPr/>
                    <a:lstStyle/>
                    <a:p>
                      <a:pPr algn="ctr"/>
                      <a:r>
                        <a:rPr lang="en-US" sz="2000" b="1" dirty="0">
                          <a:solidFill>
                            <a:srgbClr val="C00000"/>
                          </a:solidFill>
                        </a:rPr>
                        <a:t>-9.1%</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1" dirty="0">
                          <a:solidFill>
                            <a:srgbClr val="C00000"/>
                          </a:solidFill>
                        </a:rPr>
                        <a:t>-20.9%</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0" dirty="0">
                          <a:solidFill>
                            <a:srgbClr val="5B739B"/>
                          </a:solidFill>
                        </a:rPr>
                        <a:t>-3.2%</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0" dirty="0">
                          <a:solidFill>
                            <a:srgbClr val="5B739B"/>
                          </a:solidFill>
                        </a:rPr>
                        <a:t>7.4%</a:t>
                      </a:r>
                    </a:p>
                  </a:txBody>
                  <a:tcPr marL="101429" marR="101429" marT="50714" marB="50714"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extLst>
                  <a:ext uri="{0D108BD9-81ED-4DB2-BD59-A6C34878D82A}">
                    <a16:rowId xmlns:a16="http://schemas.microsoft.com/office/drawing/2014/main" val="4129055087"/>
                  </a:ext>
                </a:extLst>
              </a:tr>
              <a:tr h="714105">
                <a:tc>
                  <a:txBody>
                    <a:bodyPr/>
                    <a:lstStyle/>
                    <a:p>
                      <a:pPr algn="ctr"/>
                      <a:endParaRPr lang="en-US" sz="2000" dirty="0"/>
                    </a:p>
                  </a:txBody>
                  <a:tcPr marL="101429" marR="101429" marT="50714" marB="50714"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B739B"/>
                    </a:solidFill>
                  </a:tcPr>
                </a:tc>
                <a:tc>
                  <a:txBody>
                    <a:bodyPr/>
                    <a:lstStyle/>
                    <a:p>
                      <a:pPr algn="l"/>
                      <a:r>
                        <a:rPr lang="en-US" sz="1800" b="1" dirty="0">
                          <a:solidFill>
                            <a:schemeClr val="bg1"/>
                          </a:solidFill>
                        </a:rPr>
                        <a:t>Renter-Occupied Ratio</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B739B"/>
                    </a:solidFill>
                  </a:tcPr>
                </a:tc>
                <a:tc>
                  <a:txBody>
                    <a:bodyPr/>
                    <a:lstStyle/>
                    <a:p>
                      <a:pPr algn="ctr"/>
                      <a:r>
                        <a:rPr lang="en-US" sz="2000" b="1" dirty="0">
                          <a:solidFill>
                            <a:srgbClr val="C00000"/>
                          </a:solidFill>
                        </a:rPr>
                        <a:t>42.8%</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1" dirty="0">
                          <a:solidFill>
                            <a:srgbClr val="C00000"/>
                          </a:solidFill>
                        </a:rPr>
                        <a:t>43.0%</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0" dirty="0">
                          <a:solidFill>
                            <a:srgbClr val="5B739B"/>
                          </a:solidFill>
                        </a:rPr>
                        <a:t>26.8%</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0" dirty="0">
                          <a:solidFill>
                            <a:srgbClr val="5B739B"/>
                          </a:solidFill>
                        </a:rPr>
                        <a:t>36.0%</a:t>
                      </a:r>
                    </a:p>
                  </a:txBody>
                  <a:tcPr marL="101429" marR="101429" marT="50714" marB="50714"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extLst>
                  <a:ext uri="{0D108BD9-81ED-4DB2-BD59-A6C34878D82A}">
                    <a16:rowId xmlns:a16="http://schemas.microsoft.com/office/drawing/2014/main" val="1221970460"/>
                  </a:ext>
                </a:extLst>
              </a:tr>
              <a:tr h="794524">
                <a:tc>
                  <a:txBody>
                    <a:bodyPr/>
                    <a:lstStyle/>
                    <a:p>
                      <a:pPr algn="ctr"/>
                      <a:endParaRPr lang="en-US" sz="2000" dirty="0"/>
                    </a:p>
                  </a:txBody>
                  <a:tcPr marL="101429" marR="101429" marT="50714" marB="50714"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5B739B"/>
                    </a:solidFill>
                  </a:tcPr>
                </a:tc>
                <a:tc>
                  <a:txBody>
                    <a:bodyPr/>
                    <a:lstStyle/>
                    <a:p>
                      <a:pPr algn="l"/>
                      <a:r>
                        <a:rPr lang="en-US" sz="1800" b="1" dirty="0">
                          <a:solidFill>
                            <a:schemeClr val="bg1"/>
                          </a:solidFill>
                        </a:rPr>
                        <a:t>Housing Values Less than $50K</a:t>
                      </a:r>
                    </a:p>
                    <a:p>
                      <a:pPr algn="l"/>
                      <a:endParaRPr lang="en-US" sz="500" b="1" dirty="0">
                        <a:solidFill>
                          <a:schemeClr val="bg1"/>
                        </a:solidFill>
                      </a:endParaRPr>
                    </a:p>
                    <a:p>
                      <a:pPr algn="l"/>
                      <a:r>
                        <a:rPr lang="en-US" sz="1800" b="1" dirty="0">
                          <a:solidFill>
                            <a:schemeClr val="bg1"/>
                          </a:solidFill>
                        </a:rPr>
                        <a:t>Housing Median Value</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5B739B"/>
                    </a:solidFill>
                  </a:tcPr>
                </a:tc>
                <a:tc>
                  <a:txBody>
                    <a:bodyPr/>
                    <a:lstStyle/>
                    <a:p>
                      <a:pPr algn="ctr"/>
                      <a:r>
                        <a:rPr lang="en-US" sz="2000" b="1" dirty="0">
                          <a:solidFill>
                            <a:srgbClr val="5B739B"/>
                          </a:solidFill>
                        </a:rPr>
                        <a:t>3.9%</a:t>
                      </a:r>
                    </a:p>
                    <a:p>
                      <a:pPr algn="ctr"/>
                      <a:endParaRPr lang="en-US" sz="500" b="1" dirty="0">
                        <a:solidFill>
                          <a:srgbClr val="5B739B"/>
                        </a:solidFill>
                      </a:endParaRPr>
                    </a:p>
                    <a:p>
                      <a:pPr algn="ctr"/>
                      <a:r>
                        <a:rPr lang="en-US" sz="2000" b="1" dirty="0">
                          <a:solidFill>
                            <a:srgbClr val="5B739B"/>
                          </a:solidFill>
                        </a:rPr>
                        <a:t>$125,700</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CAD7EE"/>
                    </a:solidFill>
                  </a:tcPr>
                </a:tc>
                <a:tc>
                  <a:txBody>
                    <a:bodyPr/>
                    <a:lstStyle/>
                    <a:p>
                      <a:pPr algn="ctr"/>
                      <a:r>
                        <a:rPr lang="en-US" sz="2000" b="1" dirty="0">
                          <a:solidFill>
                            <a:srgbClr val="C00000"/>
                          </a:solidFill>
                        </a:rPr>
                        <a:t>37.5%</a:t>
                      </a:r>
                    </a:p>
                    <a:p>
                      <a:pPr algn="ctr"/>
                      <a:endParaRPr lang="en-US" sz="500" b="1" dirty="0">
                        <a:solidFill>
                          <a:srgbClr val="C00000"/>
                        </a:solidFill>
                      </a:endParaRPr>
                    </a:p>
                    <a:p>
                      <a:pPr algn="ctr"/>
                      <a:r>
                        <a:rPr lang="en-US" sz="2000" b="1" dirty="0">
                          <a:solidFill>
                            <a:srgbClr val="C00000"/>
                          </a:solidFill>
                        </a:rPr>
                        <a:t>$59,400</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CAD7EE"/>
                    </a:solidFill>
                  </a:tcPr>
                </a:tc>
                <a:tc>
                  <a:txBody>
                    <a:bodyPr/>
                    <a:lstStyle/>
                    <a:p>
                      <a:pPr algn="ctr"/>
                      <a:r>
                        <a:rPr lang="en-US" sz="2000" b="0" dirty="0">
                          <a:solidFill>
                            <a:srgbClr val="5B739B"/>
                          </a:solidFill>
                        </a:rPr>
                        <a:t>16.9%</a:t>
                      </a:r>
                    </a:p>
                    <a:p>
                      <a:pPr algn="ctr"/>
                      <a:endParaRPr lang="en-US" sz="500" b="0" dirty="0">
                        <a:solidFill>
                          <a:srgbClr val="5B739B"/>
                        </a:solidFill>
                      </a:endParaRPr>
                    </a:p>
                    <a:p>
                      <a:pPr algn="ctr"/>
                      <a:r>
                        <a:rPr lang="en-US" sz="2000" b="0" dirty="0">
                          <a:solidFill>
                            <a:srgbClr val="5B739B"/>
                          </a:solidFill>
                        </a:rPr>
                        <a:t>$119,600</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CAD7EE"/>
                    </a:solidFill>
                  </a:tcPr>
                </a:tc>
                <a:tc>
                  <a:txBody>
                    <a:bodyPr/>
                    <a:lstStyle/>
                    <a:p>
                      <a:pPr algn="ctr"/>
                      <a:r>
                        <a:rPr lang="en-US" sz="2000" b="0" dirty="0">
                          <a:solidFill>
                            <a:srgbClr val="5B739B"/>
                          </a:solidFill>
                        </a:rPr>
                        <a:t>6.6%</a:t>
                      </a:r>
                    </a:p>
                    <a:p>
                      <a:pPr algn="ctr"/>
                      <a:endParaRPr lang="en-US" sz="500" b="0" dirty="0">
                        <a:solidFill>
                          <a:srgbClr val="5B739B"/>
                        </a:solidFill>
                      </a:endParaRPr>
                    </a:p>
                    <a:p>
                      <a:pPr algn="ctr"/>
                      <a:r>
                        <a:rPr lang="en-US" sz="2000" b="0" dirty="0">
                          <a:solidFill>
                            <a:srgbClr val="5B739B"/>
                          </a:solidFill>
                        </a:rPr>
                        <a:t>$229,800</a:t>
                      </a:r>
                    </a:p>
                  </a:txBody>
                  <a:tcPr marL="101429" marR="101429" marT="50714" marB="50714"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solidFill>
                      <a:srgbClr val="CAD7EE"/>
                    </a:solidFill>
                  </a:tcPr>
                </a:tc>
                <a:extLst>
                  <a:ext uri="{0D108BD9-81ED-4DB2-BD59-A6C34878D82A}">
                    <a16:rowId xmlns:a16="http://schemas.microsoft.com/office/drawing/2014/main" val="1544426867"/>
                  </a:ext>
                </a:extLst>
              </a:tr>
            </a:tbl>
          </a:graphicData>
        </a:graphic>
      </p:graphicFrame>
      <p:grpSp>
        <p:nvGrpSpPr>
          <p:cNvPr id="127" name="Group 126">
            <a:extLst>
              <a:ext uri="{FF2B5EF4-FFF2-40B4-BE49-F238E27FC236}">
                <a16:creationId xmlns:a16="http://schemas.microsoft.com/office/drawing/2014/main" id="{88CBF513-AC7B-4C1B-9FF4-DB0A6E80E7F7}"/>
              </a:ext>
            </a:extLst>
          </p:cNvPr>
          <p:cNvGrpSpPr/>
          <p:nvPr/>
        </p:nvGrpSpPr>
        <p:grpSpPr>
          <a:xfrm>
            <a:off x="11315348" y="2916841"/>
            <a:ext cx="590762" cy="4895146"/>
            <a:chOff x="318874" y="2074538"/>
            <a:chExt cx="532585" cy="4413083"/>
          </a:xfrm>
        </p:grpSpPr>
        <p:pic>
          <p:nvPicPr>
            <p:cNvPr id="128" name="Picture 127" descr="Icon&#10;&#10;Description automatically generated">
              <a:extLst>
                <a:ext uri="{FF2B5EF4-FFF2-40B4-BE49-F238E27FC236}">
                  <a16:creationId xmlns:a16="http://schemas.microsoft.com/office/drawing/2014/main" id="{BEE5AE70-CE51-42E1-A17F-7D26A68431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874" y="3354432"/>
              <a:ext cx="523875" cy="523875"/>
            </a:xfrm>
            <a:prstGeom prst="rect">
              <a:avLst/>
            </a:prstGeom>
          </p:spPr>
        </p:pic>
        <p:pic>
          <p:nvPicPr>
            <p:cNvPr id="129" name="Picture 128" descr="Icon&#10;&#10;Description automatically generated">
              <a:extLst>
                <a:ext uri="{FF2B5EF4-FFF2-40B4-BE49-F238E27FC236}">
                  <a16:creationId xmlns:a16="http://schemas.microsoft.com/office/drawing/2014/main" id="{DFC276ED-F10C-41B1-9198-6A7D90DF21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874" y="2074538"/>
              <a:ext cx="523875" cy="523875"/>
            </a:xfrm>
            <a:prstGeom prst="rect">
              <a:avLst/>
            </a:prstGeom>
          </p:spPr>
        </p:pic>
        <p:pic>
          <p:nvPicPr>
            <p:cNvPr id="130" name="Picture 129" descr="Logo, icon&#10;&#10;Description automatically generated">
              <a:extLst>
                <a:ext uri="{FF2B5EF4-FFF2-40B4-BE49-F238E27FC236}">
                  <a16:creationId xmlns:a16="http://schemas.microsoft.com/office/drawing/2014/main" id="{8EEDD8A7-8062-405C-A00C-B53DC35E41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8874" y="2708635"/>
              <a:ext cx="523875" cy="523875"/>
            </a:xfrm>
            <a:prstGeom prst="rect">
              <a:avLst/>
            </a:prstGeom>
          </p:spPr>
        </p:pic>
        <p:pic>
          <p:nvPicPr>
            <p:cNvPr id="131" name="Picture 130" descr="Icon&#10;&#10;Description automatically generated">
              <a:extLst>
                <a:ext uri="{FF2B5EF4-FFF2-40B4-BE49-F238E27FC236}">
                  <a16:creationId xmlns:a16="http://schemas.microsoft.com/office/drawing/2014/main" id="{69B63F27-59DB-41D6-B1F2-E8AEDCD6308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8874" y="3991520"/>
              <a:ext cx="523875" cy="523875"/>
            </a:xfrm>
            <a:prstGeom prst="rect">
              <a:avLst/>
            </a:prstGeom>
          </p:spPr>
        </p:pic>
        <p:pic>
          <p:nvPicPr>
            <p:cNvPr id="132" name="Picture 131" descr="Icon&#10;&#10;Description automatically generated">
              <a:extLst>
                <a:ext uri="{FF2B5EF4-FFF2-40B4-BE49-F238E27FC236}">
                  <a16:creationId xmlns:a16="http://schemas.microsoft.com/office/drawing/2014/main" id="{C532B0F1-5046-4E50-9B12-4D8236BD201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8874" y="4637318"/>
              <a:ext cx="523875" cy="523875"/>
            </a:xfrm>
            <a:prstGeom prst="rect">
              <a:avLst/>
            </a:prstGeom>
          </p:spPr>
        </p:pic>
        <p:pic>
          <p:nvPicPr>
            <p:cNvPr id="133" name="Picture 132" descr="Icon&#10;&#10;Description automatically generated">
              <a:extLst>
                <a:ext uri="{FF2B5EF4-FFF2-40B4-BE49-F238E27FC236}">
                  <a16:creationId xmlns:a16="http://schemas.microsoft.com/office/drawing/2014/main" id="{994FA127-7E2C-4D35-89E1-F96CEBD8AA2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8874" y="5274407"/>
              <a:ext cx="532585" cy="532585"/>
            </a:xfrm>
            <a:prstGeom prst="rect">
              <a:avLst/>
            </a:prstGeom>
          </p:spPr>
        </p:pic>
        <p:pic>
          <p:nvPicPr>
            <p:cNvPr id="134" name="Picture 133" descr="Icon&#10;&#10;Description automatically generated">
              <a:extLst>
                <a:ext uri="{FF2B5EF4-FFF2-40B4-BE49-F238E27FC236}">
                  <a16:creationId xmlns:a16="http://schemas.microsoft.com/office/drawing/2014/main" id="{51EE07D9-7A12-4C68-9652-99782D33782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8874" y="5955036"/>
              <a:ext cx="532585" cy="532585"/>
            </a:xfrm>
            <a:prstGeom prst="rect">
              <a:avLst/>
            </a:prstGeom>
          </p:spPr>
        </p:pic>
      </p:grpSp>
      <p:sp>
        <p:nvSpPr>
          <p:cNvPr id="135" name="Text Box 2">
            <a:extLst>
              <a:ext uri="{FF2B5EF4-FFF2-40B4-BE49-F238E27FC236}">
                <a16:creationId xmlns:a16="http://schemas.microsoft.com/office/drawing/2014/main" id="{794D67F8-9503-4AB5-BEE0-E4B3A698EA2E}"/>
              </a:ext>
            </a:extLst>
          </p:cNvPr>
          <p:cNvSpPr txBox="1">
            <a:spLocks noChangeArrowheads="1"/>
          </p:cNvSpPr>
          <p:nvPr/>
        </p:nvSpPr>
        <p:spPr bwMode="auto">
          <a:xfrm>
            <a:off x="11201400" y="7950481"/>
            <a:ext cx="7650604" cy="279119"/>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90000"/>
              </a:lnSpc>
              <a:spcBef>
                <a:spcPts val="0"/>
              </a:spcBef>
              <a:spcAft>
                <a:spcPts val="800"/>
              </a:spcAft>
            </a:pPr>
            <a:r>
              <a:rPr lang="en-US" sz="1100" dirty="0">
                <a:solidFill>
                  <a:srgbClr val="C00000"/>
                </a:solidFill>
                <a:latin typeface="Arial" panose="020B0604020202020204" pitchFamily="34" charset="0"/>
                <a:ea typeface="Calibri" panose="020F0502020204030204" pitchFamily="34" charset="0"/>
                <a:cs typeface="Times New Roman" panose="02020603050405020304" pitchFamily="18" charset="0"/>
              </a:rPr>
              <a:t>The red texts show more than 5% of difference, to the vulnerability side, from the state ratios</a:t>
            </a:r>
            <a:r>
              <a:rPr lang="en-US" sz="11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a:t>
            </a:r>
            <a:endParaRPr lang="en-US" sz="11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6" name="Title 1">
            <a:extLst>
              <a:ext uri="{FF2B5EF4-FFF2-40B4-BE49-F238E27FC236}">
                <a16:creationId xmlns:a16="http://schemas.microsoft.com/office/drawing/2014/main" id="{2457A248-F570-4A96-9DB2-6BE5D86F54A4}"/>
              </a:ext>
            </a:extLst>
          </p:cNvPr>
          <p:cNvSpPr txBox="1">
            <a:spLocks/>
          </p:cNvSpPr>
          <p:nvPr/>
        </p:nvSpPr>
        <p:spPr>
          <a:xfrm>
            <a:off x="33147000" y="8915879"/>
            <a:ext cx="10507832" cy="1024478"/>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800" b="1" dirty="0">
                <a:solidFill>
                  <a:schemeClr val="bg1"/>
                </a:solidFill>
                <a:latin typeface="Arial" panose="020B0604020202020204" pitchFamily="34" charset="0"/>
                <a:cs typeface="Arial" panose="020B0604020202020204" pitchFamily="34" charset="0"/>
              </a:rPr>
              <a:t>High-Value</a:t>
            </a:r>
            <a:r>
              <a:rPr lang="en-US" sz="2800" dirty="0">
                <a:solidFill>
                  <a:schemeClr val="bg1"/>
                </a:solidFill>
                <a:latin typeface="Arial" panose="020B0604020202020204" pitchFamily="34" charset="0"/>
                <a:cs typeface="Arial" panose="020B0604020202020204" pitchFamily="34" charset="0"/>
              </a:rPr>
              <a:t> Structures</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Rainelle</a:t>
            </a:r>
            <a:endParaRPr lang="en-US" sz="1100" dirty="0">
              <a:solidFill>
                <a:schemeClr val="bg1"/>
              </a:solidFill>
            </a:endParaRPr>
          </a:p>
        </p:txBody>
      </p:sp>
      <p:sp>
        <p:nvSpPr>
          <p:cNvPr id="145" name="Title 1">
            <a:extLst>
              <a:ext uri="{FF2B5EF4-FFF2-40B4-BE49-F238E27FC236}">
                <a16:creationId xmlns:a16="http://schemas.microsoft.com/office/drawing/2014/main" id="{2874C6F2-AC68-4EE8-ABCA-770B689BE964}"/>
              </a:ext>
            </a:extLst>
          </p:cNvPr>
          <p:cNvSpPr txBox="1">
            <a:spLocks/>
          </p:cNvSpPr>
          <p:nvPr/>
        </p:nvSpPr>
        <p:spPr>
          <a:xfrm>
            <a:off x="11210665" y="8937764"/>
            <a:ext cx="10507833" cy="101375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800" b="1" dirty="0">
                <a:solidFill>
                  <a:schemeClr val="bg1"/>
                </a:solidFill>
                <a:latin typeface="Arial" panose="020B0604020202020204" pitchFamily="34" charset="0"/>
                <a:cs typeface="Arial" panose="020B0604020202020204" pitchFamily="34" charset="0"/>
              </a:rPr>
              <a:t>Residential vs. Non-Residential</a:t>
            </a:r>
            <a:endParaRPr lang="en-US" sz="2800" dirty="0">
              <a:solidFill>
                <a:schemeClr val="bg1"/>
              </a:solidFill>
              <a:latin typeface="Arial" panose="020B0604020202020204" pitchFamily="34" charset="0"/>
              <a:cs typeface="Arial" panose="020B0604020202020204" pitchFamily="34" charset="0"/>
            </a:endParaRP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Rainelle</a:t>
            </a:r>
            <a:endParaRPr lang="en-US" sz="1100" dirty="0">
              <a:solidFill>
                <a:schemeClr val="bg1"/>
              </a:solidFill>
            </a:endParaRPr>
          </a:p>
        </p:txBody>
      </p:sp>
      <p:sp>
        <p:nvSpPr>
          <p:cNvPr id="146" name="Title 1">
            <a:extLst>
              <a:ext uri="{FF2B5EF4-FFF2-40B4-BE49-F238E27FC236}">
                <a16:creationId xmlns:a16="http://schemas.microsoft.com/office/drawing/2014/main" id="{AAEB5473-0886-4018-BAEA-287C328393D2}"/>
              </a:ext>
            </a:extLst>
          </p:cNvPr>
          <p:cNvSpPr txBox="1">
            <a:spLocks/>
          </p:cNvSpPr>
          <p:nvPr/>
        </p:nvSpPr>
        <p:spPr>
          <a:xfrm>
            <a:off x="11215548" y="16615723"/>
            <a:ext cx="10515600" cy="1005861"/>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800" dirty="0">
                <a:solidFill>
                  <a:schemeClr val="bg1"/>
                </a:solidFill>
                <a:latin typeface="Arial" panose="020B0604020202020204" pitchFamily="34" charset="0"/>
                <a:cs typeface="Arial" panose="020B0604020202020204" pitchFamily="34" charset="0"/>
              </a:rPr>
              <a:t>Tax Class, </a:t>
            </a:r>
            <a:r>
              <a:rPr lang="en-US" sz="2800" b="1" dirty="0">
                <a:solidFill>
                  <a:schemeClr val="bg1"/>
                </a:solidFill>
                <a:latin typeface="Arial" panose="020B0604020202020204" pitchFamily="34" charset="0"/>
                <a:cs typeface="Arial" panose="020B0604020202020204" pitchFamily="34" charset="0"/>
              </a:rPr>
              <a:t>Owner- vs. Renter-Occupied</a:t>
            </a:r>
            <a:endParaRPr lang="en-US" sz="2800" dirty="0">
              <a:solidFill>
                <a:schemeClr val="bg1"/>
              </a:solidFill>
              <a:latin typeface="Arial" panose="020B0604020202020204" pitchFamily="34" charset="0"/>
              <a:cs typeface="Arial" panose="020B0604020202020204" pitchFamily="34" charset="0"/>
            </a:endParaRP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Rainelle</a:t>
            </a:r>
            <a:endParaRPr lang="en-US" sz="1100" dirty="0">
              <a:solidFill>
                <a:schemeClr val="bg1"/>
              </a:solidFill>
            </a:endParaRPr>
          </a:p>
        </p:txBody>
      </p:sp>
      <p:sp>
        <p:nvSpPr>
          <p:cNvPr id="147" name="Title 1">
            <a:extLst>
              <a:ext uri="{FF2B5EF4-FFF2-40B4-BE49-F238E27FC236}">
                <a16:creationId xmlns:a16="http://schemas.microsoft.com/office/drawing/2014/main" id="{98081897-F438-4F68-B0D7-DDCC8713F351}"/>
              </a:ext>
            </a:extLst>
          </p:cNvPr>
          <p:cNvSpPr txBox="1">
            <a:spLocks/>
          </p:cNvSpPr>
          <p:nvPr/>
        </p:nvSpPr>
        <p:spPr>
          <a:xfrm>
            <a:off x="22181967" y="8913528"/>
            <a:ext cx="10507833" cy="101375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800" b="1" dirty="0">
                <a:solidFill>
                  <a:schemeClr val="bg1"/>
                </a:solidFill>
                <a:latin typeface="Arial" panose="020B0604020202020204" pitchFamily="34" charset="0"/>
                <a:cs typeface="Arial" panose="020B0604020202020204" pitchFamily="34" charset="0"/>
              </a:rPr>
              <a:t>Future Map Conditions</a:t>
            </a:r>
            <a:endParaRPr lang="en-US" sz="2800" dirty="0">
              <a:solidFill>
                <a:schemeClr val="bg1"/>
              </a:solidFill>
              <a:latin typeface="Arial" panose="020B0604020202020204" pitchFamily="34" charset="0"/>
              <a:cs typeface="Arial" panose="020B0604020202020204" pitchFamily="34" charset="0"/>
            </a:endParaRP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Rainelle</a:t>
            </a:r>
            <a:endParaRPr lang="en-US" sz="1100" dirty="0">
              <a:solidFill>
                <a:schemeClr val="bg1"/>
              </a:solidFill>
            </a:endParaRPr>
          </a:p>
        </p:txBody>
      </p:sp>
      <p:sp>
        <p:nvSpPr>
          <p:cNvPr id="149" name="Title 1">
            <a:extLst>
              <a:ext uri="{FF2B5EF4-FFF2-40B4-BE49-F238E27FC236}">
                <a16:creationId xmlns:a16="http://schemas.microsoft.com/office/drawing/2014/main" id="{B86840AF-6112-428C-BD68-095F2C87C634}"/>
              </a:ext>
            </a:extLst>
          </p:cNvPr>
          <p:cNvSpPr txBox="1">
            <a:spLocks/>
          </p:cNvSpPr>
          <p:nvPr/>
        </p:nvSpPr>
        <p:spPr>
          <a:xfrm>
            <a:off x="33167470" y="16629070"/>
            <a:ext cx="10489068" cy="1012895"/>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800" b="1" dirty="0">
                <a:solidFill>
                  <a:schemeClr val="bg1"/>
                </a:solidFill>
                <a:latin typeface="Arial" panose="020B0604020202020204" pitchFamily="34" charset="0"/>
                <a:cs typeface="Arial" panose="020B0604020202020204" pitchFamily="34" charset="0"/>
              </a:rPr>
              <a:t>Building Damage Loss Estimates</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Rainelle</a:t>
            </a:r>
            <a:endParaRPr lang="en-US" sz="1100" dirty="0">
              <a:solidFill>
                <a:schemeClr val="bg1"/>
              </a:solidFill>
            </a:endParaRPr>
          </a:p>
        </p:txBody>
      </p:sp>
      <p:sp>
        <p:nvSpPr>
          <p:cNvPr id="150" name="Title 1">
            <a:extLst>
              <a:ext uri="{FF2B5EF4-FFF2-40B4-BE49-F238E27FC236}">
                <a16:creationId xmlns:a16="http://schemas.microsoft.com/office/drawing/2014/main" id="{946F61C2-70D9-4942-835D-526A26F6B1D9}"/>
              </a:ext>
            </a:extLst>
          </p:cNvPr>
          <p:cNvSpPr txBox="1">
            <a:spLocks/>
          </p:cNvSpPr>
          <p:nvPr/>
        </p:nvSpPr>
        <p:spPr>
          <a:xfrm>
            <a:off x="33150883" y="242984"/>
            <a:ext cx="10507833" cy="101375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800" dirty="0">
                <a:solidFill>
                  <a:schemeClr val="bg1"/>
                </a:solidFill>
                <a:latin typeface="Arial" panose="020B0604020202020204" pitchFamily="34" charset="0"/>
                <a:cs typeface="Arial" panose="020B0604020202020204" pitchFamily="34" charset="0"/>
              </a:rPr>
              <a:t>Inundated</a:t>
            </a:r>
            <a:r>
              <a:rPr lang="en-US" sz="2800" b="1" dirty="0">
                <a:solidFill>
                  <a:schemeClr val="bg1"/>
                </a:solidFill>
                <a:latin typeface="Arial" panose="020B0604020202020204" pitchFamily="34" charset="0"/>
                <a:cs typeface="Arial" panose="020B0604020202020204" pitchFamily="34" charset="0"/>
              </a:rPr>
              <a:t> Transportation</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Rainelle</a:t>
            </a:r>
            <a:endParaRPr lang="en-US" sz="1100" dirty="0">
              <a:solidFill>
                <a:schemeClr val="bg1"/>
              </a:solidFill>
            </a:endParaRPr>
          </a:p>
        </p:txBody>
      </p:sp>
      <p:pic>
        <p:nvPicPr>
          <p:cNvPr id="20" name="Picture 19" descr="Graphical user interface, website&#10;&#10;Description automatically generated">
            <a:extLst>
              <a:ext uri="{FF2B5EF4-FFF2-40B4-BE49-F238E27FC236}">
                <a16:creationId xmlns:a16="http://schemas.microsoft.com/office/drawing/2014/main" id="{A54C45AA-DECD-4876-B516-E95E5DBC71FB}"/>
              </a:ext>
            </a:extLst>
          </p:cNvPr>
          <p:cNvPicPr>
            <a:picLocks noChangeAspect="1"/>
          </p:cNvPicPr>
          <p:nvPr/>
        </p:nvPicPr>
        <p:blipFill rotWithShape="1">
          <a:blip r:embed="rId9">
            <a:extLst>
              <a:ext uri="{28A0092B-C50C-407E-A947-70E740481C1C}">
                <a14:useLocalDpi xmlns:a14="http://schemas.microsoft.com/office/drawing/2010/main" val="0"/>
              </a:ext>
            </a:extLst>
          </a:blip>
          <a:srcRect l="1371" t="3447" r="1172" b="23366"/>
          <a:stretch/>
        </p:blipFill>
        <p:spPr>
          <a:xfrm>
            <a:off x="5811227" y="5195906"/>
            <a:ext cx="4932973" cy="3262294"/>
          </a:xfrm>
          <a:prstGeom prst="rect">
            <a:avLst/>
          </a:prstGeom>
        </p:spPr>
      </p:pic>
      <p:pic>
        <p:nvPicPr>
          <p:cNvPr id="22" name="Picture 21" descr="A picture containing text, wall, indoor&#10;&#10;Description automatically generated">
            <a:extLst>
              <a:ext uri="{FF2B5EF4-FFF2-40B4-BE49-F238E27FC236}">
                <a16:creationId xmlns:a16="http://schemas.microsoft.com/office/drawing/2014/main" id="{7445EE41-25D7-4CF1-AD48-6F63707A2C4F}"/>
              </a:ext>
            </a:extLst>
          </p:cNvPr>
          <p:cNvPicPr>
            <a:picLocks noChangeAspect="1"/>
          </p:cNvPicPr>
          <p:nvPr/>
        </p:nvPicPr>
        <p:blipFill rotWithShape="1">
          <a:blip r:embed="rId10">
            <a:extLst>
              <a:ext uri="{28A0092B-C50C-407E-A947-70E740481C1C}">
                <a14:useLocalDpi xmlns:a14="http://schemas.microsoft.com/office/drawing/2010/main" val="0"/>
              </a:ext>
            </a:extLst>
          </a:blip>
          <a:srcRect l="2424" r="9557" b="19901"/>
          <a:stretch/>
        </p:blipFill>
        <p:spPr>
          <a:xfrm>
            <a:off x="228599" y="5158793"/>
            <a:ext cx="4830301" cy="3299407"/>
          </a:xfrm>
          <a:prstGeom prst="rect">
            <a:avLst/>
          </a:prstGeom>
        </p:spPr>
      </p:pic>
      <p:sp>
        <p:nvSpPr>
          <p:cNvPr id="151" name="Text Box 2">
            <a:extLst>
              <a:ext uri="{FF2B5EF4-FFF2-40B4-BE49-F238E27FC236}">
                <a16:creationId xmlns:a16="http://schemas.microsoft.com/office/drawing/2014/main" id="{749B8A8F-67DE-489F-BA62-A7DC5861A29F}"/>
              </a:ext>
            </a:extLst>
          </p:cNvPr>
          <p:cNvSpPr txBox="1">
            <a:spLocks noChangeArrowheads="1"/>
          </p:cNvSpPr>
          <p:nvPr/>
        </p:nvSpPr>
        <p:spPr bwMode="auto">
          <a:xfrm>
            <a:off x="625791" y="8502931"/>
            <a:ext cx="4060509" cy="279119"/>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90000"/>
              </a:lnSpc>
              <a:spcBef>
                <a:spcPts val="0"/>
              </a:spcBef>
              <a:spcAft>
                <a:spcPts val="800"/>
              </a:spcAft>
            </a:pPr>
            <a:r>
              <a:rPr lang="en-US" sz="1100" dirty="0">
                <a:latin typeface="Arial" panose="020B0604020202020204" pitchFamily="34" charset="0"/>
                <a:ea typeface="Calibri" panose="020F0502020204030204" pitchFamily="34" charset="0"/>
                <a:cs typeface="Times New Roman" panose="02020603050405020304" pitchFamily="18" charset="0"/>
              </a:rPr>
              <a:t>Renters clearing away their belongings after the 2016 flood</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2" name="Text Box 2">
            <a:extLst>
              <a:ext uri="{FF2B5EF4-FFF2-40B4-BE49-F238E27FC236}">
                <a16:creationId xmlns:a16="http://schemas.microsoft.com/office/drawing/2014/main" id="{4AC099FA-66F2-4467-881C-3DF54B9A233C}"/>
              </a:ext>
            </a:extLst>
          </p:cNvPr>
          <p:cNvSpPr txBox="1">
            <a:spLocks noChangeArrowheads="1"/>
          </p:cNvSpPr>
          <p:nvPr/>
        </p:nvSpPr>
        <p:spPr bwMode="auto">
          <a:xfrm>
            <a:off x="6848963" y="8502931"/>
            <a:ext cx="2857500" cy="279119"/>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90000"/>
              </a:lnSpc>
              <a:spcBef>
                <a:spcPts val="0"/>
              </a:spcBef>
              <a:spcAft>
                <a:spcPts val="800"/>
              </a:spcAft>
            </a:pPr>
            <a:r>
              <a:rPr lang="en-US" sz="1100" dirty="0">
                <a:latin typeface="Arial" panose="020B0604020202020204" pitchFamily="34" charset="0"/>
                <a:ea typeface="Calibri" panose="020F0502020204030204" pitchFamily="34" charset="0"/>
                <a:cs typeface="Times New Roman" panose="02020603050405020304" pitchFamily="18" charset="0"/>
              </a:rPr>
              <a:t>An inundated basement in the 2016 flood</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53" name="Picture 152" descr="A picture containing grass, outdoor, tree, house&#10;&#10;Description automatically generated">
            <a:extLst>
              <a:ext uri="{FF2B5EF4-FFF2-40B4-BE49-F238E27FC236}">
                <a16:creationId xmlns:a16="http://schemas.microsoft.com/office/drawing/2014/main" id="{AE880B8A-59A5-4E6D-8E6E-C603E439BDEF}"/>
              </a:ext>
            </a:extLst>
          </p:cNvPr>
          <p:cNvPicPr>
            <a:picLocks noChangeAspect="1"/>
          </p:cNvPicPr>
          <p:nvPr/>
        </p:nvPicPr>
        <p:blipFill rotWithShape="1">
          <a:blip r:embed="rId11">
            <a:extLst>
              <a:ext uri="{28A0092B-C50C-407E-A947-70E740481C1C}">
                <a14:useLocalDpi xmlns:a14="http://schemas.microsoft.com/office/drawing/2010/main" val="0"/>
              </a:ext>
            </a:extLst>
          </a:blip>
          <a:srcRect t="11927" b="12429"/>
          <a:stretch/>
        </p:blipFill>
        <p:spPr>
          <a:xfrm>
            <a:off x="13456731" y="29603701"/>
            <a:ext cx="6049963" cy="2740736"/>
          </a:xfrm>
          <a:prstGeom prst="rect">
            <a:avLst/>
          </a:prstGeom>
        </p:spPr>
      </p:pic>
      <p:pic>
        <p:nvPicPr>
          <p:cNvPr id="154" name="Picture 153" descr="A picture containing grass, tree, outdoor, house&#10;&#10;Description automatically generated">
            <a:extLst>
              <a:ext uri="{FF2B5EF4-FFF2-40B4-BE49-F238E27FC236}">
                <a16:creationId xmlns:a16="http://schemas.microsoft.com/office/drawing/2014/main" id="{3F17D36D-45F4-4300-887B-478AAEF16ED2}"/>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t="8771" b="6973"/>
          <a:stretch/>
        </p:blipFill>
        <p:spPr>
          <a:xfrm>
            <a:off x="14079829" y="25760629"/>
            <a:ext cx="4826327" cy="3200083"/>
          </a:xfrm>
          <a:prstGeom prst="rect">
            <a:avLst/>
          </a:prstGeom>
        </p:spPr>
      </p:pic>
      <p:sp>
        <p:nvSpPr>
          <p:cNvPr id="155" name="Text Box 2">
            <a:extLst>
              <a:ext uri="{FF2B5EF4-FFF2-40B4-BE49-F238E27FC236}">
                <a16:creationId xmlns:a16="http://schemas.microsoft.com/office/drawing/2014/main" id="{0E6DF634-F159-4B5C-9E43-D2E6E1AEDCEA}"/>
              </a:ext>
            </a:extLst>
          </p:cNvPr>
          <p:cNvSpPr txBox="1">
            <a:spLocks noChangeArrowheads="1"/>
          </p:cNvSpPr>
          <p:nvPr/>
        </p:nvSpPr>
        <p:spPr bwMode="auto">
          <a:xfrm>
            <a:off x="13841304" y="28971551"/>
            <a:ext cx="5303379" cy="289249"/>
          </a:xfrm>
          <a:prstGeom prst="rect">
            <a:avLst/>
          </a:prstGeom>
          <a:noFill/>
          <a:ln w="9525">
            <a:noFill/>
            <a:miter lim="800000"/>
            <a:headEnd/>
            <a:tailEnd/>
          </a:ln>
        </p:spPr>
        <p:txBody>
          <a:bodyPr rot="0" vert="horz" wrap="square" lIns="91440" tIns="45720" rIns="91440" bIns="45720" anchor="t" anchorCtr="0">
            <a:noAutofit/>
          </a:bodyPr>
          <a:lstStyle/>
          <a:p>
            <a:pPr algn="ctr">
              <a:spcBef>
                <a:spcPts val="50"/>
              </a:spcBef>
            </a:pPr>
            <a:r>
              <a:rPr lang="en-US" sz="1200" dirty="0">
                <a:latin typeface="Arial" panose="020B0604020202020204" pitchFamily="34" charset="0"/>
                <a:cs typeface="Times New Roman" panose="02020603050405020304" pitchFamily="18" charset="0"/>
              </a:rPr>
              <a:t>Building ID: 13-13-0001-0176-0000_214</a:t>
            </a:r>
          </a:p>
        </p:txBody>
      </p:sp>
      <p:sp>
        <p:nvSpPr>
          <p:cNvPr id="156" name="Text Box 2">
            <a:extLst>
              <a:ext uri="{FF2B5EF4-FFF2-40B4-BE49-F238E27FC236}">
                <a16:creationId xmlns:a16="http://schemas.microsoft.com/office/drawing/2014/main" id="{750B4C5C-C707-4968-A1E6-2D7FEF6E0E7A}"/>
              </a:ext>
            </a:extLst>
          </p:cNvPr>
          <p:cNvSpPr txBox="1">
            <a:spLocks noChangeArrowheads="1"/>
          </p:cNvSpPr>
          <p:nvPr/>
        </p:nvSpPr>
        <p:spPr bwMode="auto">
          <a:xfrm>
            <a:off x="13818371" y="32453860"/>
            <a:ext cx="5303379" cy="350240"/>
          </a:xfrm>
          <a:prstGeom prst="rect">
            <a:avLst/>
          </a:prstGeom>
          <a:noFill/>
          <a:ln w="9525">
            <a:noFill/>
            <a:miter lim="800000"/>
            <a:headEnd/>
            <a:tailEnd/>
          </a:ln>
        </p:spPr>
        <p:txBody>
          <a:bodyPr rot="0" vert="horz" wrap="square" lIns="91440" tIns="45720" rIns="91440" bIns="45720" anchor="t" anchorCtr="0">
            <a:noAutofit/>
          </a:bodyPr>
          <a:lstStyle/>
          <a:p>
            <a:pPr algn="ctr">
              <a:spcBef>
                <a:spcPts val="50"/>
              </a:spcBef>
            </a:pPr>
            <a:r>
              <a:rPr lang="en-US" sz="1200" dirty="0">
                <a:latin typeface="Arial" panose="020B0604020202020204" pitchFamily="34" charset="0"/>
                <a:cs typeface="Times New Roman" panose="02020603050405020304" pitchFamily="18" charset="0"/>
              </a:rPr>
              <a:t>Building ID: 13-13-0001-0127-0000_178</a:t>
            </a:r>
          </a:p>
        </p:txBody>
      </p:sp>
      <p:pic>
        <p:nvPicPr>
          <p:cNvPr id="24" name="Picture 23" descr="Map&#10;&#10;Description automatically generated">
            <a:extLst>
              <a:ext uri="{FF2B5EF4-FFF2-40B4-BE49-F238E27FC236}">
                <a16:creationId xmlns:a16="http://schemas.microsoft.com/office/drawing/2014/main" id="{FB5EC35F-59B4-4861-BB7A-0F828AA924D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2198437" y="9940357"/>
            <a:ext cx="8567390" cy="6620256"/>
          </a:xfrm>
          <a:prstGeom prst="rect">
            <a:avLst/>
          </a:prstGeom>
        </p:spPr>
      </p:pic>
      <p:pic>
        <p:nvPicPr>
          <p:cNvPr id="26" name="Picture 25" descr="Map&#10;&#10;Description automatically generated">
            <a:extLst>
              <a:ext uri="{FF2B5EF4-FFF2-40B4-BE49-F238E27FC236}">
                <a16:creationId xmlns:a16="http://schemas.microsoft.com/office/drawing/2014/main" id="{360F97C7-5469-4556-B38D-BF6AEFADA03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2160339" y="17710422"/>
            <a:ext cx="8567390" cy="6620256"/>
          </a:xfrm>
          <a:prstGeom prst="rect">
            <a:avLst/>
          </a:prstGeom>
        </p:spPr>
      </p:pic>
      <p:sp>
        <p:nvSpPr>
          <p:cNvPr id="157" name="Text Box 2">
            <a:extLst>
              <a:ext uri="{FF2B5EF4-FFF2-40B4-BE49-F238E27FC236}">
                <a16:creationId xmlns:a16="http://schemas.microsoft.com/office/drawing/2014/main" id="{81BCAE62-4067-42E3-989C-4F54582708A3}"/>
              </a:ext>
            </a:extLst>
          </p:cNvPr>
          <p:cNvSpPr txBox="1">
            <a:spLocks noChangeArrowheads="1"/>
          </p:cNvSpPr>
          <p:nvPr/>
        </p:nvSpPr>
        <p:spPr bwMode="auto">
          <a:xfrm>
            <a:off x="25530009" y="7681022"/>
            <a:ext cx="4252659" cy="1032610"/>
          </a:xfrm>
          <a:prstGeom prst="rect">
            <a:avLst/>
          </a:prstGeom>
          <a:noFill/>
          <a:ln w="9525">
            <a:noFill/>
            <a:miter lim="800000"/>
            <a:headEnd/>
            <a:tailEnd/>
          </a:ln>
        </p:spPr>
        <p:txBody>
          <a:bodyPr rot="0" vert="horz" wrap="square" lIns="91440" tIns="45720" rIns="91440" bIns="45720" anchor="t" anchorCtr="0">
            <a:noAutofit/>
          </a:bodyPr>
          <a:lstStyle/>
          <a:p>
            <a:pPr algn="ctr">
              <a:spcBef>
                <a:spcPts val="50"/>
              </a:spcBef>
            </a:pPr>
            <a:r>
              <a:rPr lang="en-US" sz="1200" b="1" dirty="0">
                <a:latin typeface="Arial" panose="020B0604020202020204" pitchFamily="34" charset="0"/>
                <a:cs typeface="Times New Roman" panose="02020603050405020304" pitchFamily="18" charset="0"/>
              </a:rPr>
              <a:t>Church of God in Rainelle:</a:t>
            </a:r>
          </a:p>
          <a:p>
            <a:pPr algn="ctr">
              <a:spcBef>
                <a:spcPts val="50"/>
              </a:spcBef>
            </a:pPr>
            <a:r>
              <a:rPr lang="en-US" sz="1200" dirty="0">
                <a:latin typeface="Arial" panose="020B0604020202020204" pitchFamily="34" charset="0"/>
                <a:cs typeface="Times New Roman" panose="02020603050405020304" pitchFamily="18" charset="0"/>
              </a:rPr>
              <a:t>Building ID: 13-13-0005-0366-0000_373</a:t>
            </a:r>
          </a:p>
          <a:p>
            <a:pPr algn="ctr">
              <a:spcBef>
                <a:spcPts val="50"/>
              </a:spcBef>
            </a:pPr>
            <a:r>
              <a:rPr lang="en-US" sz="1200" dirty="0">
                <a:latin typeface="Arial" panose="020B0604020202020204" pitchFamily="34" charset="0"/>
                <a:cs typeface="Times New Roman" panose="02020603050405020304" pitchFamily="18" charset="0"/>
              </a:rPr>
              <a:t>Hazard occupancy Class: REL1 (Religious)</a:t>
            </a:r>
          </a:p>
          <a:p>
            <a:pPr algn="ctr">
              <a:spcBef>
                <a:spcPts val="50"/>
              </a:spcBef>
            </a:pPr>
            <a:r>
              <a:rPr lang="en-US" sz="1200" dirty="0">
                <a:latin typeface="Arial" panose="020B0604020202020204" pitchFamily="34" charset="0"/>
                <a:cs typeface="Times New Roman" panose="02020603050405020304" pitchFamily="18" charset="0"/>
              </a:rPr>
              <a:t>FIRM Status: Post-FIRM regulated to Pre-FIRM</a:t>
            </a:r>
          </a:p>
          <a:p>
            <a:pPr algn="ctr">
              <a:spcBef>
                <a:spcPts val="50"/>
              </a:spcBef>
            </a:pPr>
            <a:r>
              <a:rPr lang="en-US" sz="1200" dirty="0">
                <a:latin typeface="Arial" panose="020B0604020202020204" pitchFamily="34" charset="0"/>
                <a:cs typeface="Times New Roman" panose="02020603050405020304" pitchFamily="18" charset="0"/>
              </a:rPr>
              <a:t>Appraised Value: $435,000 (Highest in significant structures)</a:t>
            </a:r>
          </a:p>
          <a:p>
            <a:pPr>
              <a:spcBef>
                <a:spcPts val="50"/>
              </a:spcBef>
            </a:pPr>
            <a:endParaRPr lang="en-US" sz="1200" dirty="0">
              <a:latin typeface="Arial" panose="020B0604020202020204" pitchFamily="34" charset="0"/>
              <a:cs typeface="Times New Roman" panose="02020603050405020304" pitchFamily="18" charset="0"/>
            </a:endParaRPr>
          </a:p>
        </p:txBody>
      </p:sp>
      <p:pic>
        <p:nvPicPr>
          <p:cNvPr id="158" name="Picture 157" descr="A picture containing sky, outdoor, tree, house&#10;&#10;Description automatically generated">
            <a:extLst>
              <a:ext uri="{FF2B5EF4-FFF2-40B4-BE49-F238E27FC236}">
                <a16:creationId xmlns:a16="http://schemas.microsoft.com/office/drawing/2014/main" id="{A1B6E469-2EDD-464F-A100-9439FE61612A}"/>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t="14407" b="15240"/>
          <a:stretch/>
        </p:blipFill>
        <p:spPr>
          <a:xfrm>
            <a:off x="24459624" y="4791611"/>
            <a:ext cx="5944752" cy="2820954"/>
          </a:xfrm>
          <a:prstGeom prst="rect">
            <a:avLst/>
          </a:prstGeom>
        </p:spPr>
      </p:pic>
      <p:pic>
        <p:nvPicPr>
          <p:cNvPr id="28" name="Picture 27" descr="Map&#10;&#10;Description automatically generated">
            <a:extLst>
              <a:ext uri="{FF2B5EF4-FFF2-40B4-BE49-F238E27FC236}">
                <a16:creationId xmlns:a16="http://schemas.microsoft.com/office/drawing/2014/main" id="{EF09FE04-EC7E-4585-912C-07BFE4D127A5}"/>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3125375" y="9944818"/>
            <a:ext cx="8567390" cy="6620256"/>
          </a:xfrm>
          <a:prstGeom prst="rect">
            <a:avLst/>
          </a:prstGeom>
        </p:spPr>
      </p:pic>
      <p:pic>
        <p:nvPicPr>
          <p:cNvPr id="30" name="Picture 29" descr="Diagram&#10;&#10;Description automatically generated">
            <a:extLst>
              <a:ext uri="{FF2B5EF4-FFF2-40B4-BE49-F238E27FC236}">
                <a16:creationId xmlns:a16="http://schemas.microsoft.com/office/drawing/2014/main" id="{DCBECD3E-F27C-4216-B01C-1DCDB45186E5}"/>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3587294" y="1314722"/>
            <a:ext cx="9655988" cy="7461446"/>
          </a:xfrm>
          <a:prstGeom prst="rect">
            <a:avLst/>
          </a:prstGeom>
        </p:spPr>
      </p:pic>
      <p:pic>
        <p:nvPicPr>
          <p:cNvPr id="159" name="Picture 158">
            <a:extLst>
              <a:ext uri="{FF2B5EF4-FFF2-40B4-BE49-F238E27FC236}">
                <a16:creationId xmlns:a16="http://schemas.microsoft.com/office/drawing/2014/main" id="{4C53A0E2-737A-45EF-8C42-C346C987330E}"/>
              </a:ext>
            </a:extLst>
          </p:cNvPr>
          <p:cNvPicPr>
            <a:picLocks noChangeAspect="1"/>
          </p:cNvPicPr>
          <p:nvPr/>
        </p:nvPicPr>
        <p:blipFill rotWithShape="1">
          <a:blip r:embed="rId18">
            <a:extLst>
              <a:ext uri="{BEBA8EAE-BF5A-486C-A8C5-ECC9F3942E4B}">
                <a14:imgProps xmlns:a14="http://schemas.microsoft.com/office/drawing/2010/main">
                  <a14:imgLayer r:embed="rId19">
                    <a14:imgEffect>
                      <a14:brightnessContrast bright="20000"/>
                    </a14:imgEffect>
                  </a14:imgLayer>
                </a14:imgProps>
              </a:ext>
              <a:ext uri="{28A0092B-C50C-407E-A947-70E740481C1C}">
                <a14:useLocalDpi xmlns:a14="http://schemas.microsoft.com/office/drawing/2010/main" val="0"/>
              </a:ext>
            </a:extLst>
          </a:blip>
          <a:srcRect l="3270" r="9407"/>
          <a:stretch/>
        </p:blipFill>
        <p:spPr>
          <a:xfrm>
            <a:off x="36804600" y="10247983"/>
            <a:ext cx="6508658" cy="1619868"/>
          </a:xfrm>
          <a:prstGeom prst="rect">
            <a:avLst/>
          </a:prstGeom>
        </p:spPr>
      </p:pic>
      <p:sp>
        <p:nvSpPr>
          <p:cNvPr id="160" name="Text Box 2">
            <a:extLst>
              <a:ext uri="{FF2B5EF4-FFF2-40B4-BE49-F238E27FC236}">
                <a16:creationId xmlns:a16="http://schemas.microsoft.com/office/drawing/2014/main" id="{BA331272-B629-49BA-9165-02554B2791B7}"/>
              </a:ext>
            </a:extLst>
          </p:cNvPr>
          <p:cNvSpPr txBox="1">
            <a:spLocks noChangeArrowheads="1"/>
          </p:cNvSpPr>
          <p:nvPr/>
        </p:nvSpPr>
        <p:spPr bwMode="auto">
          <a:xfrm>
            <a:off x="33324298" y="10112304"/>
            <a:ext cx="3821876" cy="1601838"/>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600" b="1" dirty="0">
                <a:latin typeface="Arial" panose="020B0604020202020204" pitchFamily="34" charset="0"/>
                <a:cs typeface="Times New Roman" panose="02020603050405020304" pitchFamily="18" charset="0"/>
              </a:rPr>
              <a:t>Highest Value:</a:t>
            </a:r>
          </a:p>
          <a:p>
            <a:pPr>
              <a:spcBef>
                <a:spcPts val="50"/>
              </a:spcBef>
            </a:pPr>
            <a:endParaRPr lang="en-US" sz="500" dirty="0">
              <a:latin typeface="Arial" panose="020B0604020202020204" pitchFamily="34" charset="0"/>
              <a:cs typeface="Times New Roman" panose="02020603050405020304" pitchFamily="18" charset="0"/>
            </a:endParaRPr>
          </a:p>
          <a:p>
            <a:pPr>
              <a:spcBef>
                <a:spcPts val="50"/>
              </a:spcBef>
            </a:pPr>
            <a:r>
              <a:rPr lang="en-US" sz="1200" dirty="0">
                <a:latin typeface="Arial" panose="020B0604020202020204" pitchFamily="34" charset="0"/>
                <a:cs typeface="Times New Roman" panose="02020603050405020304" pitchFamily="18" charset="0"/>
              </a:rPr>
              <a:t>Building ID: 13-13-0004-0194-0000_506</a:t>
            </a:r>
          </a:p>
          <a:p>
            <a:pPr>
              <a:spcBef>
                <a:spcPts val="50"/>
              </a:spcBef>
            </a:pPr>
            <a:r>
              <a:rPr lang="en-US" sz="1200" dirty="0">
                <a:latin typeface="Arial" panose="020B0604020202020204" pitchFamily="34" charset="0"/>
                <a:cs typeface="Times New Roman" panose="02020603050405020304" pitchFamily="18" charset="0"/>
              </a:rPr>
              <a:t>Hazard Occupancy Class: </a:t>
            </a:r>
          </a:p>
          <a:p>
            <a:pPr>
              <a:spcBef>
                <a:spcPts val="50"/>
              </a:spcBef>
            </a:pPr>
            <a:r>
              <a:rPr lang="en-US" sz="1200" dirty="0">
                <a:latin typeface="Arial" panose="020B0604020202020204" pitchFamily="34" charset="0"/>
                <a:cs typeface="Times New Roman" panose="02020603050405020304" pitchFamily="18" charset="0"/>
              </a:rPr>
              <a:t>FIRM Status: Post-FIRM (1994)</a:t>
            </a:r>
          </a:p>
          <a:p>
            <a:pPr>
              <a:spcBef>
                <a:spcPts val="50"/>
              </a:spcBef>
            </a:pPr>
            <a:r>
              <a:rPr lang="en-US" sz="1200" dirty="0">
                <a:latin typeface="Arial" panose="020B0604020202020204" pitchFamily="34" charset="0"/>
                <a:cs typeface="Times New Roman" panose="02020603050405020304" pitchFamily="18" charset="0"/>
              </a:rPr>
              <a:t>    regulated to Pre-FIRM</a:t>
            </a:r>
          </a:p>
          <a:p>
            <a:pPr>
              <a:spcBef>
                <a:spcPts val="50"/>
              </a:spcBef>
            </a:pPr>
            <a:r>
              <a:rPr lang="en-US" sz="1200" dirty="0">
                <a:latin typeface="Arial" panose="020B0604020202020204" pitchFamily="34" charset="0"/>
                <a:cs typeface="Times New Roman" panose="02020603050405020304" pitchFamily="18" charset="0"/>
              </a:rPr>
              <a:t>Appraised Value: $1,443,900</a:t>
            </a:r>
          </a:p>
          <a:p>
            <a:pPr>
              <a:spcBef>
                <a:spcPts val="50"/>
              </a:spcBef>
            </a:pPr>
            <a:r>
              <a:rPr lang="en-US" sz="1200" dirty="0">
                <a:latin typeface="Arial" panose="020B0604020202020204" pitchFamily="34" charset="0"/>
                <a:cs typeface="Times New Roman" panose="02020603050405020304" pitchFamily="18" charset="0"/>
              </a:rPr>
              <a:t>(New flood study mapped-in SFHA)</a:t>
            </a:r>
          </a:p>
          <a:p>
            <a:pPr>
              <a:spcBef>
                <a:spcPts val="50"/>
              </a:spcBef>
            </a:pPr>
            <a:endParaRPr lang="en-US" sz="1200" dirty="0">
              <a:latin typeface="Arial" panose="020B0604020202020204" pitchFamily="34" charset="0"/>
              <a:cs typeface="Times New Roman" panose="02020603050405020304" pitchFamily="18" charset="0"/>
            </a:endParaRPr>
          </a:p>
        </p:txBody>
      </p:sp>
      <p:sp>
        <p:nvSpPr>
          <p:cNvPr id="161" name="Text Box 2">
            <a:extLst>
              <a:ext uri="{FF2B5EF4-FFF2-40B4-BE49-F238E27FC236}">
                <a16:creationId xmlns:a16="http://schemas.microsoft.com/office/drawing/2014/main" id="{CF3F609D-013A-4C56-921B-D8E5B72F775E}"/>
              </a:ext>
            </a:extLst>
          </p:cNvPr>
          <p:cNvSpPr txBox="1">
            <a:spLocks noChangeArrowheads="1"/>
          </p:cNvSpPr>
          <p:nvPr/>
        </p:nvSpPr>
        <p:spPr bwMode="auto">
          <a:xfrm>
            <a:off x="33324298" y="12042090"/>
            <a:ext cx="4058185" cy="1334271"/>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600" b="1" dirty="0">
                <a:latin typeface="Arial" panose="020B0604020202020204" pitchFamily="34" charset="0"/>
                <a:cs typeface="Times New Roman" panose="02020603050405020304" pitchFamily="18" charset="0"/>
              </a:rPr>
              <a:t>Highest Residential (RESx) Value:</a:t>
            </a:r>
          </a:p>
          <a:p>
            <a:pPr>
              <a:spcBef>
                <a:spcPts val="50"/>
              </a:spcBef>
            </a:pPr>
            <a:endParaRPr lang="en-US" sz="500" dirty="0">
              <a:latin typeface="Arial" panose="020B0604020202020204" pitchFamily="34" charset="0"/>
              <a:cs typeface="Times New Roman" panose="02020603050405020304" pitchFamily="18" charset="0"/>
            </a:endParaRPr>
          </a:p>
          <a:p>
            <a:pPr>
              <a:spcBef>
                <a:spcPts val="50"/>
              </a:spcBef>
            </a:pPr>
            <a:r>
              <a:rPr lang="en-US" sz="1200" dirty="0">
                <a:latin typeface="Arial" panose="020B0604020202020204" pitchFamily="34" charset="0"/>
                <a:cs typeface="Times New Roman" panose="02020603050405020304" pitchFamily="18" charset="0"/>
              </a:rPr>
              <a:t>Building ID: 13-13-0009-0011-0000_242</a:t>
            </a:r>
          </a:p>
          <a:p>
            <a:pPr>
              <a:spcBef>
                <a:spcPts val="50"/>
              </a:spcBef>
            </a:pPr>
            <a:r>
              <a:rPr lang="en-US" sz="1200" dirty="0">
                <a:latin typeface="Arial" panose="020B0604020202020204" pitchFamily="34" charset="0"/>
                <a:cs typeface="Times New Roman" panose="02020603050405020304" pitchFamily="18" charset="0"/>
              </a:rPr>
              <a:t>Hazard Occupancy Class: RES1 (Residential 1 Family)</a:t>
            </a:r>
          </a:p>
          <a:p>
            <a:pPr>
              <a:spcBef>
                <a:spcPts val="50"/>
              </a:spcBef>
            </a:pPr>
            <a:r>
              <a:rPr lang="en-US" sz="1200" dirty="0">
                <a:latin typeface="Arial" panose="020B0604020202020204" pitchFamily="34" charset="0"/>
                <a:cs typeface="Times New Roman" panose="02020603050405020304" pitchFamily="18" charset="0"/>
              </a:rPr>
              <a:t>FIRM Status: Pre-FIRM (1967)</a:t>
            </a:r>
          </a:p>
          <a:p>
            <a:pPr>
              <a:spcBef>
                <a:spcPts val="50"/>
              </a:spcBef>
            </a:pPr>
            <a:r>
              <a:rPr lang="en-US" sz="1200" dirty="0">
                <a:latin typeface="Arial" panose="020B0604020202020204" pitchFamily="34" charset="0"/>
                <a:cs typeface="Times New Roman" panose="02020603050405020304" pitchFamily="18" charset="0"/>
              </a:rPr>
              <a:t>Appraised Value: $107,400</a:t>
            </a:r>
          </a:p>
          <a:p>
            <a:pPr>
              <a:spcBef>
                <a:spcPts val="50"/>
              </a:spcBef>
            </a:pPr>
            <a:r>
              <a:rPr lang="en-US" sz="1200" dirty="0">
                <a:latin typeface="Arial" panose="020B0604020202020204" pitchFamily="34" charset="0"/>
                <a:cs typeface="Times New Roman" panose="02020603050405020304" pitchFamily="18" charset="0"/>
              </a:rPr>
              <a:t>(New flood study mapped-in SFHA)</a:t>
            </a:r>
          </a:p>
          <a:p>
            <a:pPr>
              <a:spcBef>
                <a:spcPts val="50"/>
              </a:spcBef>
            </a:pPr>
            <a:endParaRPr lang="en-US" sz="1200" dirty="0">
              <a:latin typeface="Arial" panose="020B0604020202020204" pitchFamily="34" charset="0"/>
              <a:cs typeface="Times New Roman" panose="02020603050405020304" pitchFamily="18" charset="0"/>
            </a:endParaRPr>
          </a:p>
          <a:p>
            <a:pPr>
              <a:spcBef>
                <a:spcPts val="50"/>
              </a:spcBef>
            </a:pPr>
            <a:endParaRPr lang="en-US" sz="1200" dirty="0">
              <a:latin typeface="Arial" panose="020B0604020202020204" pitchFamily="34" charset="0"/>
              <a:cs typeface="Times New Roman" panose="02020603050405020304" pitchFamily="18" charset="0"/>
            </a:endParaRPr>
          </a:p>
        </p:txBody>
      </p:sp>
      <p:sp>
        <p:nvSpPr>
          <p:cNvPr id="162" name="Text Box 2">
            <a:extLst>
              <a:ext uri="{FF2B5EF4-FFF2-40B4-BE49-F238E27FC236}">
                <a16:creationId xmlns:a16="http://schemas.microsoft.com/office/drawing/2014/main" id="{E2F816DB-D077-46BF-9742-2C7F31DEC570}"/>
              </a:ext>
            </a:extLst>
          </p:cNvPr>
          <p:cNvSpPr txBox="1">
            <a:spLocks noChangeArrowheads="1"/>
          </p:cNvSpPr>
          <p:nvPr/>
        </p:nvSpPr>
        <p:spPr bwMode="auto">
          <a:xfrm>
            <a:off x="33324298" y="14254226"/>
            <a:ext cx="4354266" cy="1333470"/>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600" b="1" dirty="0">
                <a:latin typeface="Arial" panose="020B0604020202020204" pitchFamily="34" charset="0"/>
                <a:cs typeface="Times New Roman" panose="02020603050405020304" pitchFamily="18" charset="0"/>
              </a:rPr>
              <a:t>Highest Apartment Building Value:</a:t>
            </a:r>
          </a:p>
          <a:p>
            <a:pPr>
              <a:spcBef>
                <a:spcPts val="50"/>
              </a:spcBef>
            </a:pPr>
            <a:endParaRPr lang="en-US" sz="500" dirty="0">
              <a:latin typeface="Arial" panose="020B0604020202020204" pitchFamily="34" charset="0"/>
              <a:cs typeface="Times New Roman" panose="02020603050405020304" pitchFamily="18" charset="0"/>
            </a:endParaRPr>
          </a:p>
          <a:p>
            <a:pPr>
              <a:spcBef>
                <a:spcPts val="50"/>
              </a:spcBef>
            </a:pPr>
            <a:r>
              <a:rPr lang="en-US" sz="1200" dirty="0">
                <a:latin typeface="Arial" panose="020B0604020202020204" pitchFamily="34" charset="0"/>
                <a:cs typeface="Times New Roman" panose="02020603050405020304" pitchFamily="18" charset="0"/>
              </a:rPr>
              <a:t>Building ID: 13-13-0005-0341-0000_249</a:t>
            </a:r>
          </a:p>
          <a:p>
            <a:pPr>
              <a:spcBef>
                <a:spcPts val="50"/>
              </a:spcBef>
            </a:pPr>
            <a:r>
              <a:rPr lang="en-US" sz="1200" dirty="0">
                <a:latin typeface="Arial" panose="020B0604020202020204" pitchFamily="34" charset="0"/>
                <a:cs typeface="Times New Roman" panose="02020603050405020304" pitchFamily="18" charset="0"/>
              </a:rPr>
              <a:t>Hazard Occupancy Class: RES3B (Multi-Family 3-4 Units)</a:t>
            </a:r>
          </a:p>
          <a:p>
            <a:pPr>
              <a:spcBef>
                <a:spcPts val="50"/>
              </a:spcBef>
            </a:pPr>
            <a:r>
              <a:rPr lang="en-US" sz="1200" dirty="0">
                <a:latin typeface="Arial" panose="020B0604020202020204" pitchFamily="34" charset="0"/>
                <a:cs typeface="Times New Roman" panose="02020603050405020304" pitchFamily="18" charset="0"/>
              </a:rPr>
              <a:t>FIRM Status: Pre-FIRM (1960)</a:t>
            </a:r>
          </a:p>
          <a:p>
            <a:pPr>
              <a:spcBef>
                <a:spcPts val="50"/>
              </a:spcBef>
            </a:pPr>
            <a:r>
              <a:rPr lang="en-US" sz="1200" dirty="0">
                <a:latin typeface="Arial" panose="020B0604020202020204" pitchFamily="34" charset="0"/>
                <a:cs typeface="Times New Roman" panose="02020603050405020304" pitchFamily="18" charset="0"/>
              </a:rPr>
              <a:t>Appraised Value: $63,900</a:t>
            </a:r>
          </a:p>
          <a:p>
            <a:pPr>
              <a:spcBef>
                <a:spcPts val="50"/>
              </a:spcBef>
            </a:pPr>
            <a:r>
              <a:rPr lang="en-US" sz="1200" dirty="0">
                <a:latin typeface="Arial" panose="020B0604020202020204" pitchFamily="34" charset="0"/>
                <a:cs typeface="Times New Roman" panose="02020603050405020304" pitchFamily="18" charset="0"/>
              </a:rPr>
              <a:t>(New flood study mapped-in SFHA)</a:t>
            </a:r>
          </a:p>
          <a:p>
            <a:pPr>
              <a:spcBef>
                <a:spcPts val="50"/>
              </a:spcBef>
            </a:pPr>
            <a:endParaRPr lang="en-US" sz="1200" dirty="0">
              <a:latin typeface="Arial" panose="020B0604020202020204" pitchFamily="34" charset="0"/>
              <a:cs typeface="Times New Roman" panose="02020603050405020304" pitchFamily="18" charset="0"/>
            </a:endParaRPr>
          </a:p>
          <a:p>
            <a:pPr>
              <a:spcBef>
                <a:spcPts val="50"/>
              </a:spcBef>
            </a:pPr>
            <a:endParaRPr lang="en-US" sz="1200" dirty="0">
              <a:latin typeface="Arial" panose="020B0604020202020204" pitchFamily="34" charset="0"/>
              <a:cs typeface="Times New Roman" panose="02020603050405020304" pitchFamily="18" charset="0"/>
            </a:endParaRPr>
          </a:p>
        </p:txBody>
      </p:sp>
      <p:pic>
        <p:nvPicPr>
          <p:cNvPr id="163" name="Picture 162">
            <a:extLst>
              <a:ext uri="{FF2B5EF4-FFF2-40B4-BE49-F238E27FC236}">
                <a16:creationId xmlns:a16="http://schemas.microsoft.com/office/drawing/2014/main" id="{89229136-7595-4832-A86D-3224C1AA3604}"/>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8723194" y="14373839"/>
            <a:ext cx="4585366" cy="2097061"/>
          </a:xfrm>
          <a:prstGeom prst="rect">
            <a:avLst/>
          </a:prstGeom>
        </p:spPr>
      </p:pic>
      <p:pic>
        <p:nvPicPr>
          <p:cNvPr id="164" name="Picture 163" descr="A picture containing text, bag&#10;&#10;Description automatically generated">
            <a:extLst>
              <a:ext uri="{FF2B5EF4-FFF2-40B4-BE49-F238E27FC236}">
                <a16:creationId xmlns:a16="http://schemas.microsoft.com/office/drawing/2014/main" id="{1D01000C-10B2-41E0-9943-A1D510D38047}"/>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38723195" y="12049245"/>
            <a:ext cx="4585365" cy="2175420"/>
          </a:xfrm>
          <a:prstGeom prst="rect">
            <a:avLst/>
          </a:prstGeom>
        </p:spPr>
      </p:pic>
      <p:pic>
        <p:nvPicPr>
          <p:cNvPr id="32" name="Picture 31" descr="Map&#10;&#10;Description automatically generated">
            <a:extLst>
              <a:ext uri="{FF2B5EF4-FFF2-40B4-BE49-F238E27FC236}">
                <a16:creationId xmlns:a16="http://schemas.microsoft.com/office/drawing/2014/main" id="{0691C4C8-FBC9-4407-9017-941E5A28FB7E}"/>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34098723" y="17710422"/>
            <a:ext cx="8567390" cy="6620256"/>
          </a:xfrm>
          <a:prstGeom prst="rect">
            <a:avLst/>
          </a:prstGeom>
        </p:spPr>
      </p:pic>
      <p:sp>
        <p:nvSpPr>
          <p:cNvPr id="165" name="Text Box 2">
            <a:extLst>
              <a:ext uri="{FF2B5EF4-FFF2-40B4-BE49-F238E27FC236}">
                <a16:creationId xmlns:a16="http://schemas.microsoft.com/office/drawing/2014/main" id="{5086B772-7EA3-415B-AD65-F7176189FA94}"/>
              </a:ext>
            </a:extLst>
          </p:cNvPr>
          <p:cNvSpPr txBox="1">
            <a:spLocks noChangeArrowheads="1"/>
          </p:cNvSpPr>
          <p:nvPr/>
        </p:nvSpPr>
        <p:spPr bwMode="auto">
          <a:xfrm>
            <a:off x="33324298" y="25844672"/>
            <a:ext cx="4257692" cy="2304310"/>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600" b="1" dirty="0">
                <a:latin typeface="Arial" panose="020B0604020202020204" pitchFamily="34" charset="0"/>
                <a:cs typeface="Times New Roman" panose="02020603050405020304" pitchFamily="18" charset="0"/>
              </a:rPr>
              <a:t>Highest Building Loss (USD)</a:t>
            </a:r>
          </a:p>
          <a:p>
            <a:pPr>
              <a:spcBef>
                <a:spcPts val="50"/>
              </a:spcBef>
            </a:pPr>
            <a:r>
              <a:rPr lang="en-US" sz="1600" b="1" dirty="0">
                <a:latin typeface="Arial" panose="020B0604020202020204" pitchFamily="34" charset="0"/>
                <a:cs typeface="Times New Roman" panose="02020603050405020304" pitchFamily="18" charset="0"/>
              </a:rPr>
              <a:t>in Rainelle:</a:t>
            </a:r>
          </a:p>
          <a:p>
            <a:pPr>
              <a:spcBef>
                <a:spcPts val="50"/>
              </a:spcBef>
            </a:pPr>
            <a:endParaRPr lang="en-US" sz="500" dirty="0">
              <a:latin typeface="Arial" panose="020B0604020202020204" pitchFamily="34" charset="0"/>
              <a:cs typeface="Times New Roman" panose="02020603050405020304" pitchFamily="18" charset="0"/>
            </a:endParaRPr>
          </a:p>
          <a:p>
            <a:pPr>
              <a:spcBef>
                <a:spcPts val="50"/>
              </a:spcBef>
            </a:pPr>
            <a:r>
              <a:rPr lang="en-US" sz="1200" dirty="0">
                <a:latin typeface="Arial" panose="020B0604020202020204" pitchFamily="34" charset="0"/>
                <a:cs typeface="Times New Roman" panose="02020603050405020304" pitchFamily="18" charset="0"/>
              </a:rPr>
              <a:t>Building ID: 13-13-0001-0077-0000_144 </a:t>
            </a:r>
          </a:p>
          <a:p>
            <a:pPr>
              <a:spcBef>
                <a:spcPts val="50"/>
              </a:spcBef>
            </a:pPr>
            <a:r>
              <a:rPr lang="en-US" sz="1200" dirty="0">
                <a:latin typeface="Arial" panose="020B0604020202020204" pitchFamily="34" charset="0"/>
                <a:cs typeface="Times New Roman" panose="02020603050405020304" pitchFamily="18" charset="0"/>
              </a:rPr>
              <a:t>Hazard Occupancy Class: RES1 (Residential 1 Family)</a:t>
            </a:r>
          </a:p>
          <a:p>
            <a:pPr>
              <a:spcBef>
                <a:spcPts val="50"/>
              </a:spcBef>
            </a:pPr>
            <a:r>
              <a:rPr lang="en-US" sz="1200" dirty="0">
                <a:latin typeface="Arial" panose="020B0604020202020204" pitchFamily="34" charset="0"/>
                <a:cs typeface="Times New Roman" panose="02020603050405020304" pitchFamily="18" charset="0"/>
              </a:rPr>
              <a:t>FIRM Status: Post-FIRM regulated to Pre-FIRM (2005)</a:t>
            </a:r>
          </a:p>
          <a:p>
            <a:pPr>
              <a:spcBef>
                <a:spcPts val="50"/>
              </a:spcBef>
            </a:pPr>
            <a:r>
              <a:rPr lang="en-US" sz="1200" dirty="0">
                <a:latin typeface="Arial" panose="020B0604020202020204" pitchFamily="34" charset="0"/>
                <a:cs typeface="Times New Roman" panose="02020603050405020304" pitchFamily="18" charset="0"/>
              </a:rPr>
              <a:t>Water Depth in Structure: 3.7 ft (minus rated -4 ft)</a:t>
            </a:r>
          </a:p>
          <a:p>
            <a:pPr>
              <a:spcBef>
                <a:spcPts val="50"/>
              </a:spcBef>
            </a:pPr>
            <a:r>
              <a:rPr lang="en-US" sz="1200" dirty="0">
                <a:latin typeface="Arial" panose="020B0604020202020204" pitchFamily="34" charset="0"/>
                <a:cs typeface="Times New Roman" panose="02020603050405020304" pitchFamily="18" charset="0"/>
              </a:rPr>
              <a:t>Appraised Value: $92,800</a:t>
            </a:r>
          </a:p>
          <a:p>
            <a:pPr>
              <a:spcBef>
                <a:spcPts val="50"/>
              </a:spcBef>
            </a:pPr>
            <a:r>
              <a:rPr lang="en-US" sz="1200" dirty="0">
                <a:latin typeface="Arial" panose="020B0604020202020204" pitchFamily="34" charset="0"/>
                <a:cs typeface="Times New Roman" panose="02020603050405020304" pitchFamily="18" charset="0"/>
              </a:rPr>
              <a:t>Estimated Building Loss: $41,667</a:t>
            </a:r>
          </a:p>
          <a:p>
            <a:pPr>
              <a:spcBef>
                <a:spcPts val="50"/>
              </a:spcBef>
            </a:pPr>
            <a:r>
              <a:rPr lang="en-US" sz="1200" dirty="0">
                <a:latin typeface="Arial" panose="020B0604020202020204" pitchFamily="34" charset="0"/>
                <a:cs typeface="Times New Roman" panose="02020603050405020304" pitchFamily="18" charset="0"/>
              </a:rPr>
              <a:t>Building Damage Percentage: 45%</a:t>
            </a:r>
          </a:p>
        </p:txBody>
      </p:sp>
      <p:pic>
        <p:nvPicPr>
          <p:cNvPr id="166" name="Picture 165" descr="A picture containing grass, outdoor, sky, house&#10;&#10;Description automatically generated">
            <a:extLst>
              <a:ext uri="{FF2B5EF4-FFF2-40B4-BE49-F238E27FC236}">
                <a16:creationId xmlns:a16="http://schemas.microsoft.com/office/drawing/2014/main" id="{9037A0A5-C1E2-4FC8-9604-1BC64399FCA4}"/>
              </a:ext>
            </a:extLst>
          </p:cNvPr>
          <p:cNvPicPr>
            <a:picLocks noChangeAspect="1"/>
          </p:cNvPicPr>
          <p:nvPr/>
        </p:nvPicPr>
        <p:blipFill rotWithShape="1">
          <a:blip r:embed="rId23" cstate="print">
            <a:extLst>
              <a:ext uri="{28A0092B-C50C-407E-A947-70E740481C1C}">
                <a14:useLocalDpi xmlns:a14="http://schemas.microsoft.com/office/drawing/2010/main" val="0"/>
              </a:ext>
            </a:extLst>
          </a:blip>
          <a:srcRect t="7766" r="3826" b="7766"/>
          <a:stretch/>
        </p:blipFill>
        <p:spPr>
          <a:xfrm>
            <a:off x="37389748" y="25844672"/>
            <a:ext cx="5940783" cy="2934016"/>
          </a:xfrm>
          <a:prstGeom prst="rect">
            <a:avLst/>
          </a:prstGeom>
        </p:spPr>
      </p:pic>
      <p:sp>
        <p:nvSpPr>
          <p:cNvPr id="167" name="Text Box 2">
            <a:extLst>
              <a:ext uri="{FF2B5EF4-FFF2-40B4-BE49-F238E27FC236}">
                <a16:creationId xmlns:a16="http://schemas.microsoft.com/office/drawing/2014/main" id="{D278B9E0-0290-4687-B081-F922478C6964}"/>
              </a:ext>
            </a:extLst>
          </p:cNvPr>
          <p:cNvSpPr txBox="1">
            <a:spLocks noChangeArrowheads="1"/>
          </p:cNvSpPr>
          <p:nvPr/>
        </p:nvSpPr>
        <p:spPr bwMode="auto">
          <a:xfrm>
            <a:off x="33372585" y="29765959"/>
            <a:ext cx="4257692" cy="2304310"/>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600" b="1" dirty="0">
                <a:latin typeface="Arial" panose="020B0604020202020204" pitchFamily="34" charset="0"/>
                <a:cs typeface="Times New Roman" panose="02020603050405020304" pitchFamily="18" charset="0"/>
              </a:rPr>
              <a:t>Highest Building Damage Percentage </a:t>
            </a:r>
          </a:p>
          <a:p>
            <a:pPr>
              <a:spcBef>
                <a:spcPts val="50"/>
              </a:spcBef>
            </a:pPr>
            <a:r>
              <a:rPr lang="en-US" sz="1600" b="1" dirty="0">
                <a:latin typeface="Arial" panose="020B0604020202020204" pitchFamily="34" charset="0"/>
                <a:cs typeface="Times New Roman" panose="02020603050405020304" pitchFamily="18" charset="0"/>
              </a:rPr>
              <a:t>in Rainelle:</a:t>
            </a:r>
          </a:p>
          <a:p>
            <a:pPr>
              <a:spcBef>
                <a:spcPts val="50"/>
              </a:spcBef>
            </a:pPr>
            <a:endParaRPr lang="en-US" sz="500" dirty="0">
              <a:latin typeface="Arial" panose="020B0604020202020204" pitchFamily="34" charset="0"/>
              <a:cs typeface="Times New Roman" panose="02020603050405020304" pitchFamily="18" charset="0"/>
            </a:endParaRPr>
          </a:p>
          <a:p>
            <a:pPr>
              <a:spcBef>
                <a:spcPts val="50"/>
              </a:spcBef>
            </a:pPr>
            <a:r>
              <a:rPr lang="en-US" sz="1200" dirty="0">
                <a:latin typeface="Arial" panose="020B0604020202020204" pitchFamily="34" charset="0"/>
                <a:cs typeface="Times New Roman" panose="02020603050405020304" pitchFamily="18" charset="0"/>
              </a:rPr>
              <a:t>Building ID: 13-13-0001-0091-0000_435</a:t>
            </a:r>
          </a:p>
          <a:p>
            <a:pPr>
              <a:spcBef>
                <a:spcPts val="50"/>
              </a:spcBef>
            </a:pPr>
            <a:r>
              <a:rPr lang="en-US" sz="1200" dirty="0">
                <a:latin typeface="Arial" panose="020B0604020202020204" pitchFamily="34" charset="0"/>
                <a:cs typeface="Times New Roman" panose="02020603050405020304" pitchFamily="18" charset="0"/>
              </a:rPr>
              <a:t>Hazard Occupancy Class: RES2 (Mobile Home)</a:t>
            </a:r>
          </a:p>
          <a:p>
            <a:pPr>
              <a:spcBef>
                <a:spcPts val="50"/>
              </a:spcBef>
            </a:pPr>
            <a:r>
              <a:rPr lang="en-US" sz="1200" dirty="0">
                <a:latin typeface="Arial" panose="020B0604020202020204" pitchFamily="34" charset="0"/>
                <a:cs typeface="Times New Roman" panose="02020603050405020304" pitchFamily="18" charset="0"/>
              </a:rPr>
              <a:t>FIRM Status: Pre-FIRM (1973)</a:t>
            </a:r>
          </a:p>
          <a:p>
            <a:pPr>
              <a:spcBef>
                <a:spcPts val="50"/>
              </a:spcBef>
            </a:pPr>
            <a:r>
              <a:rPr lang="en-US" sz="1200" dirty="0">
                <a:latin typeface="Arial" panose="020B0604020202020204" pitchFamily="34" charset="0"/>
                <a:cs typeface="Times New Roman" panose="02020603050405020304" pitchFamily="18" charset="0"/>
              </a:rPr>
              <a:t>Water Depth in Structure: 2.7 ft (minus rated -3 ft)</a:t>
            </a:r>
          </a:p>
          <a:p>
            <a:pPr>
              <a:spcBef>
                <a:spcPts val="50"/>
              </a:spcBef>
            </a:pPr>
            <a:r>
              <a:rPr lang="en-US" sz="1200" dirty="0">
                <a:latin typeface="Arial" panose="020B0604020202020204" pitchFamily="34" charset="0"/>
                <a:cs typeface="Times New Roman" panose="02020603050405020304" pitchFamily="18" charset="0"/>
              </a:rPr>
              <a:t>Appraised Value: $11,600</a:t>
            </a:r>
          </a:p>
          <a:p>
            <a:pPr>
              <a:spcBef>
                <a:spcPts val="50"/>
              </a:spcBef>
            </a:pPr>
            <a:r>
              <a:rPr lang="en-US" sz="1200" dirty="0">
                <a:latin typeface="Arial" panose="020B0604020202020204" pitchFamily="34" charset="0"/>
                <a:cs typeface="Times New Roman" panose="02020603050405020304" pitchFamily="18" charset="0"/>
              </a:rPr>
              <a:t>Estimated Building Loss: $8,120</a:t>
            </a:r>
          </a:p>
          <a:p>
            <a:pPr>
              <a:spcBef>
                <a:spcPts val="50"/>
              </a:spcBef>
            </a:pPr>
            <a:r>
              <a:rPr lang="en-US" sz="1200" dirty="0">
                <a:latin typeface="Arial" panose="020B0604020202020204" pitchFamily="34" charset="0"/>
                <a:cs typeface="Times New Roman" panose="02020603050405020304" pitchFamily="18" charset="0"/>
              </a:rPr>
              <a:t>Building Damage Percentage: 70%</a:t>
            </a:r>
          </a:p>
        </p:txBody>
      </p:sp>
      <p:pic>
        <p:nvPicPr>
          <p:cNvPr id="168" name="Picture 167" descr="A house with a fence around it&#10;&#10;Description automatically generated with low confidence">
            <a:extLst>
              <a:ext uri="{FF2B5EF4-FFF2-40B4-BE49-F238E27FC236}">
                <a16:creationId xmlns:a16="http://schemas.microsoft.com/office/drawing/2014/main" id="{13FE2127-99E1-4591-91CD-55B035CE94EC}"/>
              </a:ext>
            </a:extLst>
          </p:cNvPr>
          <p:cNvPicPr>
            <a:picLocks noChangeAspect="1"/>
          </p:cNvPicPr>
          <p:nvPr/>
        </p:nvPicPr>
        <p:blipFill rotWithShape="1">
          <a:blip r:embed="rId24" cstate="print">
            <a:extLst>
              <a:ext uri="{28A0092B-C50C-407E-A947-70E740481C1C}">
                <a14:useLocalDpi xmlns:a14="http://schemas.microsoft.com/office/drawing/2010/main" val="0"/>
              </a:ext>
            </a:extLst>
          </a:blip>
          <a:srcRect l="8148" b="10964"/>
          <a:stretch/>
        </p:blipFill>
        <p:spPr>
          <a:xfrm>
            <a:off x="37389749" y="29765959"/>
            <a:ext cx="5940782" cy="2909457"/>
          </a:xfrm>
          <a:prstGeom prst="rect">
            <a:avLst/>
          </a:prstGeom>
        </p:spPr>
      </p:pic>
      <p:graphicFrame>
        <p:nvGraphicFramePr>
          <p:cNvPr id="64" name="Table 2">
            <a:extLst>
              <a:ext uri="{FF2B5EF4-FFF2-40B4-BE49-F238E27FC236}">
                <a16:creationId xmlns:a16="http://schemas.microsoft.com/office/drawing/2014/main" id="{1C6D40FB-0ABC-411E-B59B-DB5A6A6C20CC}"/>
              </a:ext>
            </a:extLst>
          </p:cNvPr>
          <p:cNvGraphicFramePr>
            <a:graphicFrameLocks noGrp="1"/>
          </p:cNvGraphicFramePr>
          <p:nvPr>
            <p:extLst>
              <p:ext uri="{D42A27DB-BD31-4B8C-83A1-F6EECF244321}">
                <p14:modId xmlns:p14="http://schemas.microsoft.com/office/powerpoint/2010/main" val="227199006"/>
              </p:ext>
            </p:extLst>
          </p:nvPr>
        </p:nvGraphicFramePr>
        <p:xfrm>
          <a:off x="22181967" y="25946099"/>
          <a:ext cx="10507832" cy="4457700"/>
        </p:xfrm>
        <a:graphic>
          <a:graphicData uri="http://schemas.openxmlformats.org/drawingml/2006/table">
            <a:tbl>
              <a:tblPr firstRow="1" bandRow="1">
                <a:tableStyleId>{5C22544A-7EE6-4342-B048-85BDC9FD1C3A}</a:tableStyleId>
              </a:tblPr>
              <a:tblGrid>
                <a:gridCol w="1204172">
                  <a:extLst>
                    <a:ext uri="{9D8B030D-6E8A-4147-A177-3AD203B41FA5}">
                      <a16:colId xmlns:a16="http://schemas.microsoft.com/office/drawing/2014/main" val="4203218459"/>
                    </a:ext>
                  </a:extLst>
                </a:gridCol>
                <a:gridCol w="5168700">
                  <a:extLst>
                    <a:ext uri="{9D8B030D-6E8A-4147-A177-3AD203B41FA5}">
                      <a16:colId xmlns:a16="http://schemas.microsoft.com/office/drawing/2014/main" val="660922194"/>
                    </a:ext>
                  </a:extLst>
                </a:gridCol>
                <a:gridCol w="1344975">
                  <a:extLst>
                    <a:ext uri="{9D8B030D-6E8A-4147-A177-3AD203B41FA5}">
                      <a16:colId xmlns:a16="http://schemas.microsoft.com/office/drawing/2014/main" val="3934378209"/>
                    </a:ext>
                  </a:extLst>
                </a:gridCol>
                <a:gridCol w="1211586">
                  <a:extLst>
                    <a:ext uri="{9D8B030D-6E8A-4147-A177-3AD203B41FA5}">
                      <a16:colId xmlns:a16="http://schemas.microsoft.com/office/drawing/2014/main" val="3437275542"/>
                    </a:ext>
                  </a:extLst>
                </a:gridCol>
                <a:gridCol w="1578399">
                  <a:extLst>
                    <a:ext uri="{9D8B030D-6E8A-4147-A177-3AD203B41FA5}">
                      <a16:colId xmlns:a16="http://schemas.microsoft.com/office/drawing/2014/main" val="602500551"/>
                    </a:ext>
                  </a:extLst>
                </a:gridCol>
              </a:tblGrid>
              <a:tr h="1182720">
                <a:tc>
                  <a:txBody>
                    <a:bodyPr/>
                    <a:lstStyle/>
                    <a:p>
                      <a:r>
                        <a:rPr lang="en-US" sz="1700"/>
                        <a:t>Category</a:t>
                      </a:r>
                      <a:endParaRPr lang="en-US" sz="1700" dirty="0"/>
                    </a:p>
                  </a:txBody>
                  <a:tcPr marL="94811" marR="94811" marT="47405" marB="47405" anchor="ctr">
                    <a:solidFill>
                      <a:srgbClr val="5B739B"/>
                    </a:solidFill>
                  </a:tcPr>
                </a:tc>
                <a:tc>
                  <a:txBody>
                    <a:bodyPr/>
                    <a:lstStyle/>
                    <a:p>
                      <a:pPr algn="ctr"/>
                      <a:r>
                        <a:rPr lang="en-US" sz="1700" dirty="0"/>
                        <a:t>Exposure Indicator</a:t>
                      </a:r>
                    </a:p>
                  </a:txBody>
                  <a:tcPr marL="94811" marR="94811" marT="47405" marB="47405" anchor="ctr">
                    <a:solidFill>
                      <a:srgbClr val="5B739B"/>
                    </a:solidFill>
                  </a:tcPr>
                </a:tc>
                <a:tc>
                  <a:txBody>
                    <a:bodyPr/>
                    <a:lstStyle/>
                    <a:p>
                      <a:pPr algn="ctr"/>
                      <a:r>
                        <a:rPr lang="en-US" sz="1700" dirty="0"/>
                        <a:t>White Sulphur Springs</a:t>
                      </a:r>
                    </a:p>
                  </a:txBody>
                  <a:tcPr marL="94811" marR="94811" marT="47405" marB="47405" anchor="ctr">
                    <a:solidFill>
                      <a:srgbClr val="5B739B"/>
                    </a:solidFill>
                  </a:tcPr>
                </a:tc>
                <a:tc>
                  <a:txBody>
                    <a:bodyPr/>
                    <a:lstStyle/>
                    <a:p>
                      <a:pPr algn="ctr"/>
                      <a:r>
                        <a:rPr lang="en-US" sz="1700" dirty="0"/>
                        <a:t>Rainelle</a:t>
                      </a:r>
                    </a:p>
                  </a:txBody>
                  <a:tcPr marL="94811" marR="94811" marT="47405" marB="47405" anchor="ctr">
                    <a:solidFill>
                      <a:srgbClr val="5B739B"/>
                    </a:solidFill>
                  </a:tcPr>
                </a:tc>
                <a:tc>
                  <a:txBody>
                    <a:bodyPr/>
                    <a:lstStyle/>
                    <a:p>
                      <a:pPr algn="ctr"/>
                      <a:r>
                        <a:rPr lang="en-US" sz="1700" dirty="0"/>
                        <a:t>Median &amp; Ratio in WV Incorporated Areas (2021)</a:t>
                      </a:r>
                    </a:p>
                  </a:txBody>
                  <a:tcPr marL="94811" marR="94811" marT="47405" marB="47405" anchor="ctr">
                    <a:solidFill>
                      <a:srgbClr val="5B739B"/>
                    </a:solidFill>
                  </a:tcPr>
                </a:tc>
                <a:extLst>
                  <a:ext uri="{0D108BD9-81ED-4DB2-BD59-A6C34878D82A}">
                    <a16:rowId xmlns:a16="http://schemas.microsoft.com/office/drawing/2014/main" val="156113477"/>
                  </a:ext>
                </a:extLst>
              </a:tr>
              <a:tr h="874680">
                <a:tc rowSpan="2">
                  <a:txBody>
                    <a:bodyPr/>
                    <a:lstStyle/>
                    <a:p>
                      <a:pPr algn="ctr"/>
                      <a:r>
                        <a:rPr lang="en-US" sz="1700" b="1" dirty="0">
                          <a:solidFill>
                            <a:schemeClr val="bg1"/>
                          </a:solidFill>
                        </a:rPr>
                        <a:t>Human Exposure</a:t>
                      </a:r>
                    </a:p>
                  </a:txBody>
                  <a:tcPr marL="94811" marR="94811" marT="47405" marB="47405" vert="vert270" anchor="ctr">
                    <a:solidFill>
                      <a:srgbClr val="5B739B"/>
                    </a:solidFill>
                  </a:tcPr>
                </a:tc>
                <a:tc>
                  <a:txBody>
                    <a:bodyPr/>
                    <a:lstStyle/>
                    <a:p>
                      <a:r>
                        <a:rPr lang="en-US" sz="1700" dirty="0">
                          <a:solidFill>
                            <a:schemeClr val="bg1"/>
                          </a:solidFill>
                        </a:rPr>
                        <a:t>Estimated Population Residing in High-Risk Flood Zones</a:t>
                      </a:r>
                    </a:p>
                  </a:txBody>
                  <a:tcPr marL="94811" marR="94811" marT="47405" marB="47405" anchor="ctr">
                    <a:lnB w="12700" cap="flat" cmpd="sng" algn="ctr">
                      <a:noFill/>
                      <a:prstDash val="solid"/>
                      <a:round/>
                      <a:headEnd type="none" w="med" len="med"/>
                      <a:tailEnd type="none" w="med" len="med"/>
                    </a:lnB>
                    <a:solidFill>
                      <a:srgbClr val="5B739B"/>
                    </a:solidFill>
                  </a:tcPr>
                </a:tc>
                <a:tc>
                  <a:txBody>
                    <a:bodyPr/>
                    <a:lstStyle/>
                    <a:p>
                      <a:pPr algn="ctr"/>
                      <a:r>
                        <a:rPr lang="en-US" sz="1700" b="1" dirty="0">
                          <a:solidFill>
                            <a:srgbClr val="C00000"/>
                          </a:solidFill>
                        </a:rPr>
                        <a:t>1026</a:t>
                      </a:r>
                    </a:p>
                  </a:txBody>
                  <a:tcPr marL="94811" marR="94811" marT="47405" marB="47405" anchor="ctr">
                    <a:lnB w="12700" cap="flat" cmpd="sng" algn="ctr">
                      <a:noFill/>
                      <a:prstDash val="solid"/>
                      <a:round/>
                      <a:headEnd type="none" w="med" len="med"/>
                      <a:tailEnd type="none" w="med" len="med"/>
                    </a:lnB>
                  </a:tcPr>
                </a:tc>
                <a:tc>
                  <a:txBody>
                    <a:bodyPr/>
                    <a:lstStyle/>
                    <a:p>
                      <a:pPr algn="ctr"/>
                      <a:r>
                        <a:rPr lang="en-US" sz="1700" b="1" dirty="0">
                          <a:solidFill>
                            <a:srgbClr val="C00000"/>
                          </a:solidFill>
                        </a:rPr>
                        <a:t>582</a:t>
                      </a:r>
                    </a:p>
                  </a:txBody>
                  <a:tcPr marL="94811" marR="94811" marT="47405" marB="47405" anchor="ctr">
                    <a:lnB w="12700" cap="flat" cmpd="sng" algn="ctr">
                      <a:noFill/>
                      <a:prstDash val="solid"/>
                      <a:round/>
                      <a:headEnd type="none" w="med" len="med"/>
                      <a:tailEnd type="none" w="med" len="med"/>
                    </a:lnB>
                  </a:tcPr>
                </a:tc>
                <a:tc>
                  <a:txBody>
                    <a:bodyPr/>
                    <a:lstStyle/>
                    <a:p>
                      <a:pPr algn="ctr"/>
                      <a:r>
                        <a:rPr lang="en-US" sz="1700" dirty="0">
                          <a:solidFill>
                            <a:schemeClr val="tx1"/>
                          </a:solidFill>
                        </a:rPr>
                        <a:t>114</a:t>
                      </a:r>
                    </a:p>
                  </a:txBody>
                  <a:tcPr marL="94811" marR="94811" marT="47405" marB="47405" anchor="ctr">
                    <a:lnB w="12700" cap="flat" cmpd="sng" algn="ctr">
                      <a:noFill/>
                      <a:prstDash val="solid"/>
                      <a:round/>
                      <a:headEnd type="none" w="med" len="med"/>
                      <a:tailEnd type="none" w="med" len="med"/>
                    </a:lnB>
                  </a:tcPr>
                </a:tc>
                <a:extLst>
                  <a:ext uri="{0D108BD9-81ED-4DB2-BD59-A6C34878D82A}">
                    <a16:rowId xmlns:a16="http://schemas.microsoft.com/office/drawing/2014/main" val="2330936814"/>
                  </a:ext>
                </a:extLst>
              </a:tr>
              <a:tr h="800100">
                <a:tc vMerge="1">
                  <a:txBody>
                    <a:bodyPr/>
                    <a:lstStyle/>
                    <a:p>
                      <a:endParaRPr lang="en-US" sz="1600" dirty="0"/>
                    </a:p>
                  </a:txBody>
                  <a:tcPr anchor="ctr">
                    <a:solidFill>
                      <a:srgbClr val="5B739B"/>
                    </a:solidFill>
                  </a:tcPr>
                </a:tc>
                <a:tc>
                  <a:txBody>
                    <a:bodyPr/>
                    <a:lstStyle/>
                    <a:p>
                      <a:r>
                        <a:rPr lang="en-US" sz="1700" dirty="0">
                          <a:solidFill>
                            <a:schemeClr val="bg1"/>
                          </a:solidFill>
                        </a:rPr>
                        <a:t>Percentage of Population Residing in High-Risk Flood Zones</a:t>
                      </a:r>
                    </a:p>
                  </a:txBody>
                  <a:tcPr marL="94811" marR="94811" marT="47405" marB="47405"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700" b="1" dirty="0">
                          <a:solidFill>
                            <a:srgbClr val="C00000"/>
                          </a:solidFill>
                        </a:rPr>
                        <a:t>39%</a:t>
                      </a:r>
                    </a:p>
                  </a:txBody>
                  <a:tcPr marL="94811" marR="94811" marT="47405" marB="47405"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700" b="1" dirty="0">
                          <a:solidFill>
                            <a:srgbClr val="C00000"/>
                          </a:solidFill>
                        </a:rPr>
                        <a:t>43%</a:t>
                      </a:r>
                    </a:p>
                  </a:txBody>
                  <a:tcPr marL="94811" marR="94811" marT="47405" marB="47405"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700" dirty="0"/>
                        <a:t>10%</a:t>
                      </a:r>
                    </a:p>
                  </a:txBody>
                  <a:tcPr marL="94811" marR="94811" marT="47405" marB="47405"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98356691"/>
                  </a:ext>
                </a:extLst>
              </a:tr>
              <a:tr h="800100">
                <a:tc rowSpan="2">
                  <a:txBody>
                    <a:bodyPr/>
                    <a:lstStyle/>
                    <a:p>
                      <a:pPr algn="ctr"/>
                      <a:r>
                        <a:rPr lang="en-US" sz="1800" b="1" dirty="0">
                          <a:solidFill>
                            <a:schemeClr val="bg1"/>
                          </a:solidFill>
                        </a:rPr>
                        <a:t>Human Loss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rPr>
                        <a:t>By 1%-Annual-Chance Flood Event</a:t>
                      </a:r>
                    </a:p>
                  </a:txBody>
                  <a:tcPr marL="94811" marR="94811" marT="47405" marB="47405" vert="vert270" anchor="ctr">
                    <a:lnR w="12700" cap="flat" cmpd="sng" algn="ctr">
                      <a:solidFill>
                        <a:schemeClr val="bg1"/>
                      </a:solidFill>
                      <a:prstDash val="solid"/>
                      <a:round/>
                      <a:headEnd type="none" w="med" len="med"/>
                      <a:tailEnd type="none" w="med" len="med"/>
                    </a:lnR>
                    <a:solidFill>
                      <a:srgbClr val="5B739B"/>
                    </a:solidFill>
                  </a:tcPr>
                </a:tc>
                <a:tc>
                  <a:txBody>
                    <a:bodyPr/>
                    <a:lstStyle/>
                    <a:p>
                      <a:r>
                        <a:rPr lang="en-US" sz="1600" dirty="0">
                          <a:solidFill>
                            <a:schemeClr val="bg1"/>
                          </a:solidFill>
                        </a:rPr>
                        <a:t>Displaced Population Estimates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600" b="1" dirty="0">
                          <a:solidFill>
                            <a:srgbClr val="C00000"/>
                          </a:solidFill>
                        </a:rPr>
                        <a:t>481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(Rank: 17</a:t>
                      </a:r>
                      <a:r>
                        <a:rPr lang="en-US" sz="1100" b="0" baseline="30000" dirty="0">
                          <a:solidFill>
                            <a:schemeClr val="tx1"/>
                          </a:solidFill>
                        </a:rPr>
                        <a:t>th</a:t>
                      </a:r>
                      <a:r>
                        <a:rPr lang="en-US" sz="1100" b="0" dirty="0">
                          <a:solidFill>
                            <a:schemeClr val="tx1"/>
                          </a:solidFill>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b="1" dirty="0">
                          <a:solidFill>
                            <a:srgbClr val="C00000"/>
                          </a:solidFill>
                        </a:rPr>
                        <a:t>492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(Rank: 16</a:t>
                      </a:r>
                      <a:r>
                        <a:rPr lang="en-US" sz="1100" b="0" baseline="30000" dirty="0">
                          <a:solidFill>
                            <a:schemeClr val="tx1"/>
                          </a:solidFill>
                        </a:rPr>
                        <a:t>th</a:t>
                      </a:r>
                      <a:r>
                        <a:rPr lang="en-US" sz="1100" b="0" dirty="0">
                          <a:solidFill>
                            <a:schemeClr val="tx1"/>
                          </a:solidFill>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dirty="0"/>
                        <a:t>173 (Avg.)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7213155"/>
                  </a:ext>
                </a:extLst>
              </a:tr>
              <a:tr h="800100">
                <a:tc vMerge="1">
                  <a:txBody>
                    <a:bodyPr/>
                    <a:lstStyle/>
                    <a:p>
                      <a:pPr algn="ctr"/>
                      <a:endParaRPr lang="en-US" sz="1700" b="1" dirty="0">
                        <a:solidFill>
                          <a:schemeClr val="bg1"/>
                        </a:solidFill>
                      </a:endParaRPr>
                    </a:p>
                  </a:txBody>
                  <a:tcPr marL="94811" marR="94811" marT="47405" marB="47405" vert="vert270" anchor="ctr">
                    <a:solidFill>
                      <a:srgbClr val="5B739B"/>
                    </a:solidFill>
                  </a:tcPr>
                </a:tc>
                <a:tc>
                  <a:txBody>
                    <a:bodyPr/>
                    <a:lstStyle/>
                    <a:p>
                      <a:r>
                        <a:rPr lang="en-US" sz="1600" dirty="0">
                          <a:solidFill>
                            <a:schemeClr val="bg1"/>
                          </a:solidFill>
                        </a:rPr>
                        <a:t>Estimated Population in Need of Short-Term Shelter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600" b="1" dirty="0">
                          <a:solidFill>
                            <a:srgbClr val="C00000"/>
                          </a:solidFill>
                        </a:rPr>
                        <a:t>104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(Rank: 18</a:t>
                      </a:r>
                      <a:r>
                        <a:rPr lang="en-US" sz="1100" b="0" baseline="30000" dirty="0">
                          <a:solidFill>
                            <a:schemeClr val="tx1"/>
                          </a:solidFill>
                        </a:rPr>
                        <a:t>th</a:t>
                      </a:r>
                      <a:r>
                        <a:rPr lang="en-US" sz="1100" b="0" dirty="0">
                          <a:solidFill>
                            <a:schemeClr val="tx1"/>
                          </a:solidFill>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b="1" dirty="0">
                          <a:solidFill>
                            <a:srgbClr val="C00000"/>
                          </a:solidFill>
                        </a:rPr>
                        <a:t>123</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(Rank: 14</a:t>
                      </a:r>
                      <a:r>
                        <a:rPr lang="en-US" sz="1100" b="0" baseline="30000" dirty="0">
                          <a:solidFill>
                            <a:schemeClr val="tx1"/>
                          </a:solidFill>
                        </a:rPr>
                        <a:t>th</a:t>
                      </a:r>
                      <a:r>
                        <a:rPr lang="en-US" sz="1100" b="0" dirty="0">
                          <a:solidFill>
                            <a:schemeClr val="tx1"/>
                          </a:solidFill>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dirty="0"/>
                        <a:t>37 (Avg.)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30917437"/>
                  </a:ext>
                </a:extLst>
              </a:tr>
            </a:tbl>
          </a:graphicData>
        </a:graphic>
      </p:graphicFrame>
      <p:sp>
        <p:nvSpPr>
          <p:cNvPr id="65" name="Text Box 2">
            <a:extLst>
              <a:ext uri="{FF2B5EF4-FFF2-40B4-BE49-F238E27FC236}">
                <a16:creationId xmlns:a16="http://schemas.microsoft.com/office/drawing/2014/main" id="{5B2581F4-3705-4DFB-9522-5DB686B16755}"/>
              </a:ext>
            </a:extLst>
          </p:cNvPr>
          <p:cNvSpPr txBox="1">
            <a:spLocks noChangeArrowheads="1"/>
          </p:cNvSpPr>
          <p:nvPr/>
        </p:nvSpPr>
        <p:spPr bwMode="auto">
          <a:xfrm>
            <a:off x="22192966" y="30403800"/>
            <a:ext cx="9708893" cy="415927"/>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100" dirty="0">
                <a:latin typeface="Arial" panose="020B0604020202020204" pitchFamily="34" charset="0"/>
                <a:ea typeface="Calibri" panose="020F0502020204030204" pitchFamily="34" charset="0"/>
                <a:cs typeface="Times New Roman" panose="02020603050405020304" pitchFamily="18" charset="0"/>
              </a:rPr>
              <a:t>* For numbers and dollar values, used median, or average where the median was zero or too low, in the state’s 213 incorporated areas</a:t>
            </a:r>
          </a:p>
          <a:p>
            <a:pPr>
              <a:spcBef>
                <a:spcPts val="50"/>
              </a:spcBef>
            </a:pPr>
            <a:r>
              <a:rPr lang="en-US" sz="1100" dirty="0">
                <a:latin typeface="Arial" panose="020B0604020202020204" pitchFamily="34" charset="0"/>
                <a:ea typeface="Calibri" panose="020F0502020204030204" pitchFamily="34" charset="0"/>
                <a:cs typeface="Times New Roman" panose="02020603050405020304" pitchFamily="18" charset="0"/>
              </a:rPr>
              <a:t>** Ranks mentioned based on the BLRA data of April 2022 where the community is among the top 20 incorporated areas in WV</a:t>
            </a:r>
          </a:p>
          <a:p>
            <a:pPr marL="0" marR="0">
              <a:spcBef>
                <a:spcPts val="50"/>
              </a:spcBef>
            </a:pPr>
            <a:r>
              <a:rPr lang="en-US" sz="1100" dirty="0">
                <a:solidFill>
                  <a:srgbClr val="C00000"/>
                </a:solidFill>
                <a:latin typeface="Arial" panose="020B0604020202020204" pitchFamily="34" charset="0"/>
                <a:ea typeface="Calibri" panose="020F0502020204030204" pitchFamily="34" charset="0"/>
                <a:cs typeface="Times New Roman" panose="02020603050405020304" pitchFamily="18" charset="0"/>
              </a:rPr>
              <a:t>The red texts show large difference, to the risk side, from the state ratios</a:t>
            </a:r>
            <a:r>
              <a:rPr lang="en-US" sz="11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a:t>
            </a:r>
          </a:p>
          <a:p>
            <a:pPr marL="0" marR="0">
              <a:lnSpc>
                <a:spcPct val="90000"/>
              </a:lnSpc>
              <a:spcBef>
                <a:spcPts val="0"/>
              </a:spcBef>
              <a:spcAft>
                <a:spcPts val="800"/>
              </a:spcAft>
            </a:pPr>
            <a:endParaRPr lang="en-US" sz="11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6" name="Text Box 2">
            <a:extLst>
              <a:ext uri="{FF2B5EF4-FFF2-40B4-BE49-F238E27FC236}">
                <a16:creationId xmlns:a16="http://schemas.microsoft.com/office/drawing/2014/main" id="{4109D4D7-6B0E-443E-903E-7E591E9792B6}"/>
              </a:ext>
            </a:extLst>
          </p:cNvPr>
          <p:cNvSpPr txBox="1">
            <a:spLocks noChangeArrowheads="1"/>
          </p:cNvSpPr>
          <p:nvPr/>
        </p:nvSpPr>
        <p:spPr bwMode="auto">
          <a:xfrm>
            <a:off x="22174199" y="31098744"/>
            <a:ext cx="10523366" cy="1705356"/>
          </a:xfrm>
          <a:prstGeom prst="rect">
            <a:avLst/>
          </a:prstGeom>
          <a:noFill/>
          <a:ln w="9525">
            <a:noFill/>
            <a:miter lim="800000"/>
            <a:headEnd/>
            <a:tailEnd/>
          </a:ln>
        </p:spPr>
        <p:txBody>
          <a:bodyPr rot="0" vert="horz" wrap="square" lIns="91440" tIns="45720" rIns="91440" bIns="45720" anchor="t" anchorCtr="0">
            <a:noAutofit/>
          </a:bodyPr>
          <a:lstStyle/>
          <a:p>
            <a:pPr>
              <a:lnSpc>
                <a:spcPct val="150000"/>
              </a:lnSpc>
              <a:spcBef>
                <a:spcPts val="50"/>
              </a:spcBef>
            </a:pPr>
            <a:r>
              <a:rPr lang="en-US" sz="1400" dirty="0">
                <a:latin typeface="Arial" panose="020B0604020202020204" pitchFamily="34" charset="0"/>
                <a:ea typeface="Calibri" panose="020F0502020204030204" pitchFamily="34" charset="0"/>
                <a:cs typeface="Times New Roman" panose="02020603050405020304" pitchFamily="18" charset="0"/>
              </a:rPr>
              <a:t>For Greenbrier County, Red Cross sheltering data from the 2016 flood was compared to the shelter model estimates.  According to the Red Cross shelter data, a total of 114 people stayed at six designated Red Cross shelters during the flood event.  However, many displaced residents also stayed at unregistered shelters, including the 300 people at the Greenbrier Resort and 129 people at the Baptist Church gymnasium in Rainelle.  If the registered persons of the Red Cross Shelters requiring shelter are summed together at </a:t>
            </a:r>
            <a:r>
              <a:rPr lang="en-US" sz="1400" b="1" dirty="0">
                <a:latin typeface="Arial" panose="020B0604020202020204" pitchFamily="34" charset="0"/>
                <a:ea typeface="Calibri" panose="020F0502020204030204" pitchFamily="34" charset="0"/>
                <a:cs typeface="Times New Roman" panose="02020603050405020304" pitchFamily="18" charset="0"/>
              </a:rPr>
              <a:t>543 </a:t>
            </a:r>
            <a:r>
              <a:rPr lang="en-US" sz="1400" dirty="0">
                <a:latin typeface="Arial" panose="020B0604020202020204" pitchFamily="34" charset="0"/>
                <a:ea typeface="Calibri" panose="020F0502020204030204" pitchFamily="34" charset="0"/>
                <a:cs typeface="Times New Roman" panose="02020603050405020304" pitchFamily="18" charset="0"/>
              </a:rPr>
              <a:t>people, then this estimate is close to the shelter need model estimate of </a:t>
            </a:r>
            <a:r>
              <a:rPr lang="en-US" sz="1400" b="1" dirty="0">
                <a:latin typeface="Arial" panose="020B0604020202020204" pitchFamily="34" charset="0"/>
                <a:ea typeface="Calibri" panose="020F0502020204030204" pitchFamily="34" charset="0"/>
                <a:cs typeface="Times New Roman" panose="02020603050405020304" pitchFamily="18" charset="0"/>
              </a:rPr>
              <a:t>603</a:t>
            </a:r>
            <a:r>
              <a:rPr lang="en-US" sz="1400" dirty="0">
                <a:latin typeface="Arial" panose="020B0604020202020204" pitchFamily="34" charset="0"/>
                <a:ea typeface="Calibri" panose="020F0502020204030204" pitchFamily="34" charset="0"/>
                <a:cs typeface="Times New Roman" panose="02020603050405020304" pitchFamily="18" charset="0"/>
              </a:rPr>
              <a:t> people for Greenbrier County.</a:t>
            </a:r>
            <a:endParaRPr lang="en-US" sz="1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8625506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284</TotalTime>
  <Words>1679</Words>
  <Application>Microsoft Office PowerPoint</Application>
  <PresentationFormat>Custom</PresentationFormat>
  <Paragraphs>408</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Kuhn</dc:creator>
  <cp:lastModifiedBy>Behrang Bidadian</cp:lastModifiedBy>
  <cp:revision>52</cp:revision>
  <cp:lastPrinted>2022-11-16T15:29:32Z</cp:lastPrinted>
  <dcterms:created xsi:type="dcterms:W3CDTF">2022-11-15T21:06:20Z</dcterms:created>
  <dcterms:modified xsi:type="dcterms:W3CDTF">2022-11-16T22:13:53Z</dcterms:modified>
</cp:coreProperties>
</file>