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7" r:id="rId2"/>
    <p:sldId id="267" r:id="rId3"/>
    <p:sldId id="271" r:id="rId4"/>
    <p:sldId id="272" r:id="rId5"/>
    <p:sldId id="273" r:id="rId6"/>
    <p:sldId id="274" r:id="rId7"/>
    <p:sldId id="275" r:id="rId8"/>
    <p:sldId id="276" r:id="rId9"/>
    <p:sldId id="277" r:id="rId10"/>
    <p:sldId id="268" r:id="rId11"/>
    <p:sldId id="269" r:id="rId12"/>
    <p:sldId id="266" r:id="rId13"/>
    <p:sldId id="292" r:id="rId14"/>
    <p:sldId id="270" r:id="rId15"/>
    <p:sldId id="262" r:id="rId16"/>
    <p:sldId id="263" r:id="rId17"/>
    <p:sldId id="264" r:id="rId18"/>
    <p:sldId id="265" r:id="rId19"/>
    <p:sldId id="259" r:id="rId20"/>
    <p:sldId id="260" r:id="rId21"/>
    <p:sldId id="289" r:id="rId22"/>
    <p:sldId id="290" r:id="rId23"/>
    <p:sldId id="291" r:id="rId24"/>
    <p:sldId id="261" r:id="rId25"/>
    <p:sldId id="258" r:id="rId26"/>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CE7"/>
    <a:srgbClr val="D2DEEF"/>
    <a:srgbClr val="EAEFF7"/>
    <a:srgbClr val="DAE3F3"/>
    <a:srgbClr val="CAD7EE"/>
    <a:srgbClr val="5B739B"/>
    <a:srgbClr val="B9AB79"/>
    <a:srgbClr val="765A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5" autoAdjust="0"/>
    <p:restoredTop sz="94660"/>
  </p:normalViewPr>
  <p:slideViewPr>
    <p:cSldViewPr snapToGrid="0">
      <p:cViewPr varScale="1">
        <p:scale>
          <a:sx n="111" d="100"/>
          <a:sy n="111" d="100"/>
        </p:scale>
        <p:origin x="133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donalds\Desktop\NSF%20Docs\EXPOSURE\Building%20Values\Building%20value%20floodplain%20Rainelle-WSS%20chart%20and%20graph%202022111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Cumulative Building Values in Floodplain (2015-2022)</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Graph!$A$5</c:f>
              <c:strCache>
                <c:ptCount val="1"/>
                <c:pt idx="0">
                  <c:v>White Sulphur Springs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Graph!$B$4:$I$4</c:f>
              <c:numCache>
                <c:formatCode>General</c:formatCode>
                <c:ptCount val="8"/>
                <c:pt idx="0">
                  <c:v>2015</c:v>
                </c:pt>
                <c:pt idx="1">
                  <c:v>2016</c:v>
                </c:pt>
                <c:pt idx="2">
                  <c:v>2017</c:v>
                </c:pt>
                <c:pt idx="3">
                  <c:v>2018</c:v>
                </c:pt>
                <c:pt idx="4">
                  <c:v>2019</c:v>
                </c:pt>
                <c:pt idx="5">
                  <c:v>2020</c:v>
                </c:pt>
                <c:pt idx="6">
                  <c:v>2021</c:v>
                </c:pt>
                <c:pt idx="7">
                  <c:v>2022</c:v>
                </c:pt>
              </c:numCache>
            </c:numRef>
          </c:cat>
          <c:val>
            <c:numRef>
              <c:f>Graph!$B$5:$I$5</c:f>
              <c:numCache>
                <c:formatCode>#.0,,\ "Million"</c:formatCode>
                <c:ptCount val="8"/>
                <c:pt idx="0">
                  <c:v>22597283.333333328</c:v>
                </c:pt>
                <c:pt idx="1">
                  <c:v>23033150.000000004</c:v>
                </c:pt>
                <c:pt idx="2">
                  <c:v>13433616.666666668</c:v>
                </c:pt>
                <c:pt idx="3">
                  <c:v>21459933.333333332</c:v>
                </c:pt>
                <c:pt idx="4">
                  <c:v>22383366.666666668</c:v>
                </c:pt>
                <c:pt idx="5">
                  <c:v>22912900</c:v>
                </c:pt>
                <c:pt idx="6">
                  <c:v>26221233.333333332</c:v>
                </c:pt>
                <c:pt idx="7">
                  <c:v>29151350.000000004</c:v>
                </c:pt>
              </c:numCache>
            </c:numRef>
          </c:val>
          <c:smooth val="0"/>
          <c:extLst>
            <c:ext xmlns:c16="http://schemas.microsoft.com/office/drawing/2014/chart" uri="{C3380CC4-5D6E-409C-BE32-E72D297353CC}">
              <c16:uniqueId val="{00000000-7BA5-468D-A490-5F6D39755AD9}"/>
            </c:ext>
          </c:extLst>
        </c:ser>
        <c:ser>
          <c:idx val="1"/>
          <c:order val="1"/>
          <c:tx>
            <c:strRef>
              <c:f>Graph!$A$6</c:f>
              <c:strCache>
                <c:ptCount val="1"/>
                <c:pt idx="0">
                  <c:v>Rainelle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Graph!$B$4:$I$4</c:f>
              <c:numCache>
                <c:formatCode>General</c:formatCode>
                <c:ptCount val="8"/>
                <c:pt idx="0">
                  <c:v>2015</c:v>
                </c:pt>
                <c:pt idx="1">
                  <c:v>2016</c:v>
                </c:pt>
                <c:pt idx="2">
                  <c:v>2017</c:v>
                </c:pt>
                <c:pt idx="3">
                  <c:v>2018</c:v>
                </c:pt>
                <c:pt idx="4">
                  <c:v>2019</c:v>
                </c:pt>
                <c:pt idx="5">
                  <c:v>2020</c:v>
                </c:pt>
                <c:pt idx="6">
                  <c:v>2021</c:v>
                </c:pt>
                <c:pt idx="7">
                  <c:v>2022</c:v>
                </c:pt>
              </c:numCache>
            </c:numRef>
          </c:cat>
          <c:val>
            <c:numRef>
              <c:f>Graph!$B$6:$I$6</c:f>
              <c:numCache>
                <c:formatCode>#.0,,\ "Million"</c:formatCode>
                <c:ptCount val="8"/>
                <c:pt idx="0">
                  <c:v>13098033.333333336</c:v>
                </c:pt>
                <c:pt idx="1">
                  <c:v>13256766.666666666</c:v>
                </c:pt>
                <c:pt idx="2">
                  <c:v>5003433.333333334</c:v>
                </c:pt>
                <c:pt idx="3">
                  <c:v>9445883.3333333321</c:v>
                </c:pt>
                <c:pt idx="4">
                  <c:v>11004566.666666666</c:v>
                </c:pt>
                <c:pt idx="5">
                  <c:v>11092116.666666666</c:v>
                </c:pt>
                <c:pt idx="6">
                  <c:v>11349883.333333334</c:v>
                </c:pt>
                <c:pt idx="7">
                  <c:v>12304966.666666666</c:v>
                </c:pt>
              </c:numCache>
            </c:numRef>
          </c:val>
          <c:smooth val="0"/>
          <c:extLst>
            <c:ext xmlns:c16="http://schemas.microsoft.com/office/drawing/2014/chart" uri="{C3380CC4-5D6E-409C-BE32-E72D297353CC}">
              <c16:uniqueId val="{00000001-7BA5-468D-A490-5F6D39755AD9}"/>
            </c:ext>
          </c:extLst>
        </c:ser>
        <c:dLbls>
          <c:showLegendKey val="0"/>
          <c:showVal val="0"/>
          <c:showCatName val="0"/>
          <c:showSerName val="0"/>
          <c:showPercent val="0"/>
          <c:showBubbleSize val="0"/>
        </c:dLbls>
        <c:marker val="1"/>
        <c:smooth val="0"/>
        <c:axId val="404982992"/>
        <c:axId val="404983648"/>
      </c:lineChart>
      <c:catAx>
        <c:axId val="4049829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Tax Assessment Year</a:t>
                </a:r>
              </a:p>
            </c:rich>
          </c:tx>
          <c:layout>
            <c:manualLayout>
              <c:xMode val="edge"/>
              <c:yMode val="edge"/>
              <c:x val="0.40892960587011085"/>
              <c:y val="0.8986624140587748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3648"/>
        <c:crosses val="autoZero"/>
        <c:auto val="1"/>
        <c:lblAlgn val="ctr"/>
        <c:lblOffset val="100"/>
        <c:noMultiLvlLbl val="0"/>
      </c:catAx>
      <c:valAx>
        <c:axId val="404983648"/>
        <c:scaling>
          <c:orientation val="minMax"/>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Building Value</a:t>
                </a:r>
              </a:p>
            </c:rich>
          </c:tx>
          <c:layout>
            <c:manualLayout>
              <c:xMode val="edge"/>
              <c:yMode val="edge"/>
              <c:x val="1.2761552216331525E-2"/>
              <c:y val="0.372388670836310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quot;Million&quot;"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4982992"/>
        <c:crosses val="autoZero"/>
        <c:crossBetween val="between"/>
      </c:valAx>
      <c:spPr>
        <a:noFill/>
        <a:ln>
          <a:noFill/>
        </a:ln>
        <a:effectLst/>
      </c:spPr>
    </c:plotArea>
    <c:legend>
      <c:legendPos val="b"/>
      <c:layout>
        <c:manualLayout>
          <c:xMode val="edge"/>
          <c:yMode val="edge"/>
          <c:x val="0.68508127900906124"/>
          <c:y val="0.87864663224123718"/>
          <c:w val="0.26687063299648855"/>
          <c:h val="0.1209436743855881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D1BDC6D4-F6D5-4FE4-8B90-6D72AAAABE98}" type="datetimeFigureOut">
              <a:rPr lang="en-US" smtClean="0"/>
              <a:t>3/16/2023</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7BF1F862-4F65-4921-8157-1B3AE444A252}" type="slidenum">
              <a:rPr lang="en-US" smtClean="0"/>
              <a:t>‹#›</a:t>
            </a:fld>
            <a:endParaRPr lang="en-US"/>
          </a:p>
        </p:txBody>
      </p:sp>
    </p:spTree>
    <p:extLst>
      <p:ext uri="{BB962C8B-B14F-4D97-AF65-F5344CB8AC3E}">
        <p14:creationId xmlns:p14="http://schemas.microsoft.com/office/powerpoint/2010/main" val="2680987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a:t>
            </a:fld>
            <a:endParaRPr lang="en-US"/>
          </a:p>
        </p:txBody>
      </p:sp>
    </p:spTree>
    <p:extLst>
      <p:ext uri="{BB962C8B-B14F-4D97-AF65-F5344CB8AC3E}">
        <p14:creationId xmlns:p14="http://schemas.microsoft.com/office/powerpoint/2010/main" val="2548865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10</a:t>
            </a:fld>
            <a:endParaRPr lang="en-US"/>
          </a:p>
        </p:txBody>
      </p:sp>
    </p:spTree>
    <p:extLst>
      <p:ext uri="{BB962C8B-B14F-4D97-AF65-F5344CB8AC3E}">
        <p14:creationId xmlns:p14="http://schemas.microsoft.com/office/powerpoint/2010/main" val="3051772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11</a:t>
            </a:fld>
            <a:endParaRPr lang="en-US"/>
          </a:p>
        </p:txBody>
      </p:sp>
    </p:spTree>
    <p:extLst>
      <p:ext uri="{BB962C8B-B14F-4D97-AF65-F5344CB8AC3E}">
        <p14:creationId xmlns:p14="http://schemas.microsoft.com/office/powerpoint/2010/main" val="2043796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12</a:t>
            </a:fld>
            <a:endParaRPr lang="en-US"/>
          </a:p>
        </p:txBody>
      </p:sp>
    </p:spTree>
    <p:extLst>
      <p:ext uri="{BB962C8B-B14F-4D97-AF65-F5344CB8AC3E}">
        <p14:creationId xmlns:p14="http://schemas.microsoft.com/office/powerpoint/2010/main" val="3706866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13</a:t>
            </a:fld>
            <a:endParaRPr lang="en-US"/>
          </a:p>
        </p:txBody>
      </p:sp>
    </p:spTree>
    <p:extLst>
      <p:ext uri="{BB962C8B-B14F-4D97-AF65-F5344CB8AC3E}">
        <p14:creationId xmlns:p14="http://schemas.microsoft.com/office/powerpoint/2010/main" val="4178434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14</a:t>
            </a:fld>
            <a:endParaRPr lang="en-US"/>
          </a:p>
        </p:txBody>
      </p:sp>
    </p:spTree>
    <p:extLst>
      <p:ext uri="{BB962C8B-B14F-4D97-AF65-F5344CB8AC3E}">
        <p14:creationId xmlns:p14="http://schemas.microsoft.com/office/powerpoint/2010/main" val="979274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15</a:t>
            </a:fld>
            <a:endParaRPr lang="en-US"/>
          </a:p>
        </p:txBody>
      </p:sp>
    </p:spTree>
    <p:extLst>
      <p:ext uri="{BB962C8B-B14F-4D97-AF65-F5344CB8AC3E}">
        <p14:creationId xmlns:p14="http://schemas.microsoft.com/office/powerpoint/2010/main" val="4115783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16</a:t>
            </a:fld>
            <a:endParaRPr lang="en-US"/>
          </a:p>
        </p:txBody>
      </p:sp>
    </p:spTree>
    <p:extLst>
      <p:ext uri="{BB962C8B-B14F-4D97-AF65-F5344CB8AC3E}">
        <p14:creationId xmlns:p14="http://schemas.microsoft.com/office/powerpoint/2010/main" val="2235907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17</a:t>
            </a:fld>
            <a:endParaRPr lang="en-US"/>
          </a:p>
        </p:txBody>
      </p:sp>
    </p:spTree>
    <p:extLst>
      <p:ext uri="{BB962C8B-B14F-4D97-AF65-F5344CB8AC3E}">
        <p14:creationId xmlns:p14="http://schemas.microsoft.com/office/powerpoint/2010/main" val="2200738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18</a:t>
            </a:fld>
            <a:endParaRPr lang="en-US"/>
          </a:p>
        </p:txBody>
      </p:sp>
    </p:spTree>
    <p:extLst>
      <p:ext uri="{BB962C8B-B14F-4D97-AF65-F5344CB8AC3E}">
        <p14:creationId xmlns:p14="http://schemas.microsoft.com/office/powerpoint/2010/main" val="258046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19</a:t>
            </a:fld>
            <a:endParaRPr lang="en-US"/>
          </a:p>
        </p:txBody>
      </p:sp>
    </p:spTree>
    <p:extLst>
      <p:ext uri="{BB962C8B-B14F-4D97-AF65-F5344CB8AC3E}">
        <p14:creationId xmlns:p14="http://schemas.microsoft.com/office/powerpoint/2010/main" val="3239620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a:t>
            </a:fld>
            <a:endParaRPr lang="en-US"/>
          </a:p>
        </p:txBody>
      </p:sp>
    </p:spTree>
    <p:extLst>
      <p:ext uri="{BB962C8B-B14F-4D97-AF65-F5344CB8AC3E}">
        <p14:creationId xmlns:p14="http://schemas.microsoft.com/office/powerpoint/2010/main" val="2893791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20</a:t>
            </a:fld>
            <a:endParaRPr lang="en-US"/>
          </a:p>
        </p:txBody>
      </p:sp>
    </p:spTree>
    <p:extLst>
      <p:ext uri="{BB962C8B-B14F-4D97-AF65-F5344CB8AC3E}">
        <p14:creationId xmlns:p14="http://schemas.microsoft.com/office/powerpoint/2010/main" val="722334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21</a:t>
            </a:fld>
            <a:endParaRPr lang="en-US"/>
          </a:p>
        </p:txBody>
      </p:sp>
    </p:spTree>
    <p:extLst>
      <p:ext uri="{BB962C8B-B14F-4D97-AF65-F5344CB8AC3E}">
        <p14:creationId xmlns:p14="http://schemas.microsoft.com/office/powerpoint/2010/main" val="1310270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3815B-4713-4849-B552-D8796B9B5DC5}" type="slidenum">
              <a:rPr lang="en-US" smtClean="0"/>
              <a:t>22</a:t>
            </a:fld>
            <a:endParaRPr lang="en-US"/>
          </a:p>
        </p:txBody>
      </p:sp>
    </p:spTree>
    <p:extLst>
      <p:ext uri="{BB962C8B-B14F-4D97-AF65-F5344CB8AC3E}">
        <p14:creationId xmlns:p14="http://schemas.microsoft.com/office/powerpoint/2010/main" val="3383709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24</a:t>
            </a:fld>
            <a:endParaRPr lang="en-US"/>
          </a:p>
        </p:txBody>
      </p:sp>
    </p:spTree>
    <p:extLst>
      <p:ext uri="{BB962C8B-B14F-4D97-AF65-F5344CB8AC3E}">
        <p14:creationId xmlns:p14="http://schemas.microsoft.com/office/powerpoint/2010/main" val="919883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25</a:t>
            </a:fld>
            <a:endParaRPr lang="en-US"/>
          </a:p>
        </p:txBody>
      </p:sp>
    </p:spTree>
    <p:extLst>
      <p:ext uri="{BB962C8B-B14F-4D97-AF65-F5344CB8AC3E}">
        <p14:creationId xmlns:p14="http://schemas.microsoft.com/office/powerpoint/2010/main" val="362479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a:t>
            </a:fld>
            <a:endParaRPr lang="en-US"/>
          </a:p>
        </p:txBody>
      </p:sp>
    </p:spTree>
    <p:extLst>
      <p:ext uri="{BB962C8B-B14F-4D97-AF65-F5344CB8AC3E}">
        <p14:creationId xmlns:p14="http://schemas.microsoft.com/office/powerpoint/2010/main" val="2811972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a:t>
            </a:fld>
            <a:endParaRPr lang="en-US"/>
          </a:p>
        </p:txBody>
      </p:sp>
    </p:spTree>
    <p:extLst>
      <p:ext uri="{BB962C8B-B14F-4D97-AF65-F5344CB8AC3E}">
        <p14:creationId xmlns:p14="http://schemas.microsoft.com/office/powerpoint/2010/main" val="1976376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a:t>
            </a:fld>
            <a:endParaRPr lang="en-US"/>
          </a:p>
        </p:txBody>
      </p:sp>
    </p:spTree>
    <p:extLst>
      <p:ext uri="{BB962C8B-B14F-4D97-AF65-F5344CB8AC3E}">
        <p14:creationId xmlns:p14="http://schemas.microsoft.com/office/powerpoint/2010/main" val="2161475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a:t>
            </a:fld>
            <a:endParaRPr lang="en-US"/>
          </a:p>
        </p:txBody>
      </p:sp>
    </p:spTree>
    <p:extLst>
      <p:ext uri="{BB962C8B-B14F-4D97-AF65-F5344CB8AC3E}">
        <p14:creationId xmlns:p14="http://schemas.microsoft.com/office/powerpoint/2010/main" val="985171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a:t>
            </a:fld>
            <a:endParaRPr lang="en-US"/>
          </a:p>
        </p:txBody>
      </p:sp>
    </p:spTree>
    <p:extLst>
      <p:ext uri="{BB962C8B-B14F-4D97-AF65-F5344CB8AC3E}">
        <p14:creationId xmlns:p14="http://schemas.microsoft.com/office/powerpoint/2010/main" val="3782643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8</a:t>
            </a:fld>
            <a:endParaRPr lang="en-US"/>
          </a:p>
        </p:txBody>
      </p:sp>
    </p:spTree>
    <p:extLst>
      <p:ext uri="{BB962C8B-B14F-4D97-AF65-F5344CB8AC3E}">
        <p14:creationId xmlns:p14="http://schemas.microsoft.com/office/powerpoint/2010/main" val="1127666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9</a:t>
            </a:fld>
            <a:endParaRPr lang="en-US"/>
          </a:p>
        </p:txBody>
      </p:sp>
    </p:spTree>
    <p:extLst>
      <p:ext uri="{BB962C8B-B14F-4D97-AF65-F5344CB8AC3E}">
        <p14:creationId xmlns:p14="http://schemas.microsoft.com/office/powerpoint/2010/main" val="2887306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738286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571915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9988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791E1-4214-4A53-A041-ECA0A480359F}"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789054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0791E1-4214-4A53-A041-ECA0A480359F}" type="datetimeFigureOut">
              <a:rPr lang="en-US" smtClean="0"/>
              <a:t>3/16/2023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05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0791E1-4214-4A53-A041-ECA0A480359F}"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911800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0791E1-4214-4A53-A041-ECA0A480359F}" type="datetimeFigureOut">
              <a:rPr lang="en-US" smtClean="0"/>
              <a:t>3/16/2023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1208432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0791E1-4214-4A53-A041-ECA0A480359F}" type="datetimeFigureOut">
              <a:rPr lang="en-US" smtClean="0"/>
              <a:t>3/16/2023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4231494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0791E1-4214-4A53-A041-ECA0A480359F}" type="datetimeFigureOut">
              <a:rPr lang="en-US" smtClean="0"/>
              <a:t>3/16/2023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1388378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2496528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0791E1-4214-4A53-A041-ECA0A480359F}" type="datetimeFigureOut">
              <a:rPr lang="en-US" smtClean="0"/>
              <a:t>3/16/2023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20D75-3A3D-4E55-A76E-740D23178F2C}" type="slidenum">
              <a:rPr lang="en-US" smtClean="0"/>
              <a:t>‹#›</a:t>
            </a:fld>
            <a:endParaRPr lang="en-US"/>
          </a:p>
        </p:txBody>
      </p:sp>
    </p:spTree>
    <p:extLst>
      <p:ext uri="{BB962C8B-B14F-4D97-AF65-F5344CB8AC3E}">
        <p14:creationId xmlns:p14="http://schemas.microsoft.com/office/powerpoint/2010/main" val="3317466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791E1-4214-4A53-A041-ECA0A480359F}" type="datetimeFigureOut">
              <a:rPr lang="en-US" smtClean="0"/>
              <a:t>3/16/2023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A20D75-3A3D-4E55-A76E-740D23178F2C}" type="slidenum">
              <a:rPr lang="en-US" smtClean="0"/>
              <a:t>‹#›</a:t>
            </a:fld>
            <a:endParaRPr lang="en-US"/>
          </a:p>
        </p:txBody>
      </p:sp>
    </p:spTree>
    <p:extLst>
      <p:ext uri="{BB962C8B-B14F-4D97-AF65-F5344CB8AC3E}">
        <p14:creationId xmlns:p14="http://schemas.microsoft.com/office/powerpoint/2010/main" val="647584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mapwv.gov/flood/map/?wkid=102100&amp;x=-8990620&amp;y=4575591&amp;l=14&amp;v=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mapwv.gov/flood/map/?wkid=102100&amp;x=-8938980&amp;y=4550648&amp;l=13&amp;v=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V8ehFEtJsGo" TargetMode="External"/><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wvnstv.com/news/former-mayor-of-white-sulphur-springs-reflects-on-thousand-year-flood-as-the-five-year-anniversary-approaches/" TargetMode="External"/><Relationship Id="rId5" Type="http://schemas.openxmlformats.org/officeDocument/2006/relationships/image" Target="../media/image16.png"/><Relationship Id="rId10" Type="http://schemas.openxmlformats.org/officeDocument/2006/relationships/hyperlink" Target="https://mh3wv.org/" TargetMode="External"/><Relationship Id="rId4" Type="http://schemas.openxmlformats.org/officeDocument/2006/relationships/image" Target="../media/image15.png"/><Relationship Id="rId9" Type="http://schemas.openxmlformats.org/officeDocument/2006/relationships/hyperlink" Target="https://www.wvnstv.com/top-stories/top-stories-beckley/white-sulphur-springs-remembers-2016-as-flooding-strikes-southern-wv/"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www.mapwv.gov/flood/map/?wkid=102100&amp;x=-8938995&amp;y=4550869&amp;l=12&amp;v=2" TargetMode="External"/><Relationship Id="rId7"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www.mapwv.gov/flood/map/?wkid=102100&amp;x=-8938992&amp;y=4550951&amp;l=12&amp;v=2" TargetMode="External"/><Relationship Id="rId5" Type="http://schemas.openxmlformats.org/officeDocument/2006/relationships/image" Target="../media/image23.jpe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www.mapwv.gov/flood/map/?wkid=102100&amp;x=-8990624&amp;y=4575586&amp;l=12&amp;v=2" TargetMode="External"/><Relationship Id="rId3" Type="http://schemas.openxmlformats.org/officeDocument/2006/relationships/image" Target="../media/image25.jpg"/><Relationship Id="rId7"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www.mapwv.gov/flood/map/?wkid=102100&amp;x=-8990578&amp;y=4575371&amp;l=12&amp;v=2" TargetMode="External"/><Relationship Id="rId5" Type="http://schemas.openxmlformats.org/officeDocument/2006/relationships/image" Target="../media/image26.jpg"/><Relationship Id="rId4" Type="http://schemas.openxmlformats.org/officeDocument/2006/relationships/hyperlink" Target="https://www.mapwv.gov/flood/map/?wkid=102100&amp;x=-8990605&amp;y=4575720&amp;l=12&amp;v=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mapwv.gov/flood/map/?wkid=102100&amp;x=-8939044&amp;y=4550992&amp;l=12&amp;v=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mapwv.gov/flood/map/?wkid=102100&amp;x=-8990650&amp;y=4575619&amp;l=13&amp;v=2"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dirty="0">
                <a:solidFill>
                  <a:schemeClr val="bg1"/>
                </a:solidFill>
                <a:latin typeface="Arial" panose="020B0604020202020204" pitchFamily="34" charset="0"/>
                <a:cs typeface="Arial" panose="020B0604020202020204" pitchFamily="34" charset="0"/>
              </a:rPr>
              <a:t>Mitigation Measures</a:t>
            </a:r>
            <a:endParaRPr lang="en-US" sz="3600" dirty="0">
              <a:solidFill>
                <a:schemeClr val="bg1"/>
              </a:solidFill>
            </a:endParaRPr>
          </a:p>
        </p:txBody>
      </p:sp>
      <p:graphicFrame>
        <p:nvGraphicFramePr>
          <p:cNvPr id="2" name="Table 2">
            <a:extLst>
              <a:ext uri="{FF2B5EF4-FFF2-40B4-BE49-F238E27FC236}">
                <a16:creationId xmlns:a16="http://schemas.microsoft.com/office/drawing/2014/main" id="{DE937CD3-CCA5-4C5B-ACE5-2960B9B1ED50}"/>
              </a:ext>
            </a:extLst>
          </p:cNvPr>
          <p:cNvGraphicFramePr>
            <a:graphicFrameLocks noGrp="1"/>
          </p:cNvGraphicFramePr>
          <p:nvPr>
            <p:extLst>
              <p:ext uri="{D42A27DB-BD31-4B8C-83A1-F6EECF244321}">
                <p14:modId xmlns:p14="http://schemas.microsoft.com/office/powerpoint/2010/main" val="3354044685"/>
              </p:ext>
            </p:extLst>
          </p:nvPr>
        </p:nvGraphicFramePr>
        <p:xfrm>
          <a:off x="171258" y="1032417"/>
          <a:ext cx="8820534" cy="4966428"/>
        </p:xfrm>
        <a:graphic>
          <a:graphicData uri="http://schemas.openxmlformats.org/drawingml/2006/table">
            <a:tbl>
              <a:tblPr firstRow="1" bandRow="1">
                <a:tableStyleId>{5C22544A-7EE6-4342-B048-85BDC9FD1C3A}</a:tableStyleId>
              </a:tblPr>
              <a:tblGrid>
                <a:gridCol w="1512499">
                  <a:extLst>
                    <a:ext uri="{9D8B030D-6E8A-4147-A177-3AD203B41FA5}">
                      <a16:colId xmlns:a16="http://schemas.microsoft.com/office/drawing/2014/main" val="2130072375"/>
                    </a:ext>
                  </a:extLst>
                </a:gridCol>
                <a:gridCol w="4997583">
                  <a:extLst>
                    <a:ext uri="{9D8B030D-6E8A-4147-A177-3AD203B41FA5}">
                      <a16:colId xmlns:a16="http://schemas.microsoft.com/office/drawing/2014/main" val="660922194"/>
                    </a:ext>
                  </a:extLst>
                </a:gridCol>
                <a:gridCol w="1266695">
                  <a:extLst>
                    <a:ext uri="{9D8B030D-6E8A-4147-A177-3AD203B41FA5}">
                      <a16:colId xmlns:a16="http://schemas.microsoft.com/office/drawing/2014/main" val="3934378209"/>
                    </a:ext>
                  </a:extLst>
                </a:gridCol>
                <a:gridCol w="1043757">
                  <a:extLst>
                    <a:ext uri="{9D8B030D-6E8A-4147-A177-3AD203B41FA5}">
                      <a16:colId xmlns:a16="http://schemas.microsoft.com/office/drawing/2014/main" val="3437275542"/>
                    </a:ext>
                  </a:extLst>
                </a:gridCol>
              </a:tblGrid>
              <a:tr h="0">
                <a:tc>
                  <a:txBody>
                    <a:bodyPr/>
                    <a:lstStyle/>
                    <a:p>
                      <a:r>
                        <a:rPr lang="en-US" sz="1600" dirty="0"/>
                        <a:t>Category</a:t>
                      </a:r>
                    </a:p>
                  </a:txBody>
                  <a:tcPr anchor="ctr">
                    <a:solidFill>
                      <a:srgbClr val="5B739B"/>
                    </a:solidFill>
                  </a:tcPr>
                </a:tc>
                <a:tc>
                  <a:txBody>
                    <a:bodyPr/>
                    <a:lstStyle/>
                    <a:p>
                      <a:r>
                        <a:rPr lang="en-US" sz="1600" dirty="0"/>
                        <a:t>Mitigation Indicator</a:t>
                      </a:r>
                    </a:p>
                  </a:txBody>
                  <a:tcPr anchor="ctr">
                    <a:solidFill>
                      <a:srgbClr val="5B739B"/>
                    </a:solidFill>
                  </a:tcPr>
                </a:tc>
                <a:tc>
                  <a:txBody>
                    <a:bodyPr/>
                    <a:lstStyle/>
                    <a:p>
                      <a:pPr algn="ctr"/>
                      <a:r>
                        <a:rPr lang="en-US" sz="1600" dirty="0"/>
                        <a:t>White Sulphur Springs</a:t>
                      </a:r>
                    </a:p>
                  </a:txBody>
                  <a:tcPr anchor="ctr">
                    <a:solidFill>
                      <a:srgbClr val="5B739B"/>
                    </a:solidFill>
                  </a:tcPr>
                </a:tc>
                <a:tc>
                  <a:txBody>
                    <a:bodyPr/>
                    <a:lstStyle/>
                    <a:p>
                      <a:pPr algn="ctr"/>
                      <a:r>
                        <a:rPr lang="en-US" sz="1600" dirty="0"/>
                        <a:t>Rainelle</a:t>
                      </a:r>
                    </a:p>
                  </a:txBody>
                  <a:tcPr anchor="ctr">
                    <a:solidFill>
                      <a:srgbClr val="5B739B"/>
                    </a:solidFill>
                  </a:tcPr>
                </a:tc>
                <a:extLst>
                  <a:ext uri="{0D108BD9-81ED-4DB2-BD59-A6C34878D82A}">
                    <a16:rowId xmlns:a16="http://schemas.microsoft.com/office/drawing/2014/main" val="156113477"/>
                  </a:ext>
                </a:extLst>
              </a:tr>
              <a:tr h="0">
                <a:tc rowSpan="4">
                  <a:txBody>
                    <a:bodyPr/>
                    <a:lstStyle/>
                    <a:p>
                      <a:pPr algn="l"/>
                      <a:r>
                        <a:rPr lang="en-US" sz="1600" b="1" dirty="0">
                          <a:solidFill>
                            <a:schemeClr val="bg1"/>
                          </a:solidFill>
                        </a:rPr>
                        <a:t>Mitigated Structures</a:t>
                      </a:r>
                    </a:p>
                  </a:txBody>
                  <a:tcPr anchor="ctr">
                    <a:solidFill>
                      <a:srgbClr val="5B739B"/>
                    </a:solidFill>
                  </a:tcPr>
                </a:tc>
                <a:tc>
                  <a:txBody>
                    <a:bodyPr/>
                    <a:lstStyle/>
                    <a:p>
                      <a:r>
                        <a:rPr lang="en-US" sz="1600" dirty="0">
                          <a:solidFill>
                            <a:schemeClr val="bg1"/>
                          </a:solidFill>
                        </a:rPr>
                        <a:t>Mitigation Reconstruction</a:t>
                      </a:r>
                      <a:r>
                        <a:rPr lang="en-US" sz="1600" baseline="0" dirty="0">
                          <a:solidFill>
                            <a:schemeClr val="bg1"/>
                          </a:solidFill>
                        </a:rPr>
                        <a:t> or Elevated Structures to </a:t>
                      </a:r>
                      <a:r>
                        <a:rPr lang="en-US" sz="1600" dirty="0">
                          <a:solidFill>
                            <a:schemeClr val="bg1"/>
                          </a:solidFill>
                        </a:rPr>
                        <a:t>Design Flood Elevation (DFE)</a:t>
                      </a:r>
                    </a:p>
                  </a:txBody>
                  <a:tcPr anchor="ctr">
                    <a:lnB w="12700" cap="flat" cmpd="sng" algn="ctr">
                      <a:noFill/>
                      <a:prstDash val="solid"/>
                      <a:round/>
                      <a:headEnd type="none" w="med" len="med"/>
                      <a:tailEnd type="none" w="med" len="med"/>
                    </a:lnB>
                    <a:solidFill>
                      <a:srgbClr val="5B739B"/>
                    </a:solidFill>
                  </a:tcPr>
                </a:tc>
                <a:tc>
                  <a:txBody>
                    <a:bodyPr/>
                    <a:lstStyle/>
                    <a:p>
                      <a:pPr algn="ctr"/>
                      <a:r>
                        <a:rPr lang="en-US" sz="1600" b="1" dirty="0">
                          <a:solidFill>
                            <a:schemeClr val="tx1"/>
                          </a:solidFill>
                        </a:rPr>
                        <a:t>14</a:t>
                      </a:r>
                    </a:p>
                  </a:txBody>
                  <a:tcPr anchor="ctr">
                    <a:lnB w="12700" cap="flat" cmpd="sng" algn="ctr">
                      <a:noFill/>
                      <a:prstDash val="solid"/>
                      <a:round/>
                      <a:headEnd type="none" w="med" len="med"/>
                      <a:tailEnd type="none" w="med" len="med"/>
                    </a:lnB>
                  </a:tcPr>
                </a:tc>
                <a:tc>
                  <a:txBody>
                    <a:bodyPr/>
                    <a:lstStyle/>
                    <a:p>
                      <a:pPr algn="ctr"/>
                      <a:r>
                        <a:rPr lang="en-US" sz="1600" b="1" dirty="0">
                          <a:solidFill>
                            <a:schemeClr val="accent6">
                              <a:lumMod val="75000"/>
                            </a:schemeClr>
                          </a:solidFill>
                        </a:rPr>
                        <a:t>39</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2330936814"/>
                  </a:ext>
                </a:extLst>
              </a:tr>
              <a:tr h="394428">
                <a:tc vMerge="1">
                  <a:txBody>
                    <a:bodyPr/>
                    <a:lstStyle/>
                    <a:p>
                      <a:endParaRPr lang="en-US" sz="1600" b="1" dirty="0">
                        <a:solidFill>
                          <a:schemeClr val="bg1"/>
                        </a:solidFill>
                      </a:endParaRPr>
                    </a:p>
                  </a:txBody>
                  <a:tcPr anchor="ctr">
                    <a:lnT w="12700" cap="flat" cmpd="sng" algn="ctr">
                      <a:noFill/>
                      <a:prstDash val="solid"/>
                      <a:round/>
                      <a:headEnd type="none" w="med" len="med"/>
                      <a:tailEnd type="none" w="med" len="med"/>
                    </a:lnT>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rPr>
                        <a:t>Rehabilitated/Repaired</a:t>
                      </a:r>
                      <a:r>
                        <a:rPr lang="en-US" sz="1600" b="0" baseline="0" dirty="0">
                          <a:solidFill>
                            <a:schemeClr val="bg1"/>
                          </a:solidFill>
                        </a:rPr>
                        <a:t> Structures</a:t>
                      </a:r>
                      <a:endParaRPr lang="en-US" sz="1600" b="0" dirty="0"/>
                    </a:p>
                  </a:txBody>
                  <a:tcPr anchor="ctr">
                    <a:lnT w="12700" cap="flat" cmpd="sng" algn="ctr">
                      <a:noFill/>
                      <a:prstDash val="solid"/>
                      <a:round/>
                      <a:headEnd type="none" w="med" len="med"/>
                      <a:tailEnd type="none" w="med" len="med"/>
                    </a:lnT>
                    <a:solidFill>
                      <a:srgbClr val="5B739B"/>
                    </a:solidFill>
                  </a:tcPr>
                </a:tc>
                <a:tc>
                  <a:txBody>
                    <a:bodyPr/>
                    <a:lstStyle/>
                    <a:p>
                      <a:pPr algn="ctr"/>
                      <a:r>
                        <a:rPr lang="en-US" sz="1600" b="1" dirty="0">
                          <a:solidFill>
                            <a:schemeClr val="tx1"/>
                          </a:solidFill>
                        </a:rPr>
                        <a:t>394</a:t>
                      </a:r>
                    </a:p>
                  </a:txBody>
                  <a:tcPr anchor="ctr">
                    <a:lnT w="12700" cap="flat" cmpd="sng" algn="ctr">
                      <a:noFill/>
                      <a:prstDash val="solid"/>
                      <a:round/>
                      <a:headEnd type="none" w="med" len="med"/>
                      <a:tailEnd type="none" w="med" len="med"/>
                    </a:lnT>
                  </a:tcPr>
                </a:tc>
                <a:tc>
                  <a:txBody>
                    <a:bodyPr/>
                    <a:lstStyle/>
                    <a:p>
                      <a:pPr algn="ctr"/>
                      <a:r>
                        <a:rPr lang="en-US" sz="1600" b="1" dirty="0">
                          <a:solidFill>
                            <a:schemeClr val="tx1"/>
                          </a:solidFill>
                        </a:rPr>
                        <a:t>278</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3898356691"/>
                  </a:ext>
                </a:extLst>
              </a:tr>
              <a:tr h="169817">
                <a:tc vMerge="1">
                  <a:txBody>
                    <a:bodyPr/>
                    <a:lstStyle/>
                    <a:p>
                      <a:pPr algn="l"/>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rPr>
                        <a:t>Unmitigated Low Value Structures</a:t>
                      </a:r>
                      <a:endParaRPr lang="en-US" sz="1600" b="0" dirty="0"/>
                    </a:p>
                  </a:txBody>
                  <a:tcPr anchor="ctr">
                    <a:solidFill>
                      <a:srgbClr val="5B739B"/>
                    </a:solidFill>
                  </a:tcPr>
                </a:tc>
                <a:tc>
                  <a:txBody>
                    <a:bodyPr/>
                    <a:lstStyle/>
                    <a:p>
                      <a:pPr algn="ctr"/>
                      <a:r>
                        <a:rPr lang="en-US" sz="1600" b="1" dirty="0">
                          <a:solidFill>
                            <a:schemeClr val="tx1"/>
                          </a:solidFill>
                        </a:rPr>
                        <a:t>14</a:t>
                      </a:r>
                    </a:p>
                  </a:txBody>
                  <a:tcPr anchor="ctr"/>
                </a:tc>
                <a:tc>
                  <a:txBody>
                    <a:bodyPr/>
                    <a:lstStyle/>
                    <a:p>
                      <a:pPr algn="ctr"/>
                      <a:r>
                        <a:rPr lang="en-US" sz="1600" b="1" dirty="0">
                          <a:solidFill>
                            <a:srgbClr val="C00000"/>
                          </a:solidFill>
                        </a:rPr>
                        <a:t>47</a:t>
                      </a:r>
                    </a:p>
                  </a:txBody>
                  <a:tcPr anchor="ctr"/>
                </a:tc>
                <a:extLst>
                  <a:ext uri="{0D108BD9-81ED-4DB2-BD59-A6C34878D82A}">
                    <a16:rowId xmlns:a16="http://schemas.microsoft.com/office/drawing/2014/main" val="2854503012"/>
                  </a:ext>
                </a:extLst>
              </a:tr>
              <a:tr h="169817">
                <a:tc vMerge="1">
                  <a:txBody>
                    <a:bodyPr/>
                    <a:lstStyle/>
                    <a:p>
                      <a:pPr algn="l"/>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bg1"/>
                          </a:solidFill>
                        </a:rPr>
                        <a:t>Structures Removed (vacant parcel)</a:t>
                      </a:r>
                      <a:endParaRPr lang="en-US" sz="1600" b="0" dirty="0"/>
                    </a:p>
                  </a:txBody>
                  <a:tcPr anchor="ctr">
                    <a:solidFill>
                      <a:srgbClr val="5B739B"/>
                    </a:solidFill>
                  </a:tcPr>
                </a:tc>
                <a:tc>
                  <a:txBody>
                    <a:bodyPr/>
                    <a:lstStyle/>
                    <a:p>
                      <a:pPr algn="ctr"/>
                      <a:r>
                        <a:rPr lang="en-US" sz="1600" b="1" dirty="0">
                          <a:solidFill>
                            <a:schemeClr val="tx1"/>
                          </a:solidFill>
                        </a:rPr>
                        <a:t>49</a:t>
                      </a:r>
                    </a:p>
                  </a:txBody>
                  <a:tcPr anchor="ctr"/>
                </a:tc>
                <a:tc>
                  <a:txBody>
                    <a:bodyPr/>
                    <a:lstStyle/>
                    <a:p>
                      <a:pPr algn="ctr"/>
                      <a:r>
                        <a:rPr lang="en-US" sz="1600" b="1" dirty="0">
                          <a:solidFill>
                            <a:schemeClr val="tx1"/>
                          </a:solidFill>
                        </a:rPr>
                        <a:t>41</a:t>
                      </a:r>
                    </a:p>
                  </a:txBody>
                  <a:tcPr anchor="ctr"/>
                </a:tc>
                <a:extLst>
                  <a:ext uri="{0D108BD9-81ED-4DB2-BD59-A6C34878D82A}">
                    <a16:rowId xmlns:a16="http://schemas.microsoft.com/office/drawing/2014/main" val="2218066670"/>
                  </a:ext>
                </a:extLst>
              </a:tr>
              <a:tr h="169817">
                <a:tc rowSpan="4">
                  <a:txBody>
                    <a:bodyPr/>
                    <a:lstStyle/>
                    <a:p>
                      <a:pPr algn="l"/>
                      <a:r>
                        <a:rPr lang="en-US" sz="1600" b="1" dirty="0">
                          <a:solidFill>
                            <a:schemeClr val="bg1"/>
                          </a:solidFill>
                        </a:rPr>
                        <a:t>Open Space Preservation</a:t>
                      </a:r>
                    </a:p>
                  </a:txBody>
                  <a:tcPr anchor="ctr">
                    <a:solidFill>
                      <a:srgbClr val="5B739B"/>
                    </a:solidFill>
                  </a:tcPr>
                </a:tc>
                <a:tc>
                  <a:txBody>
                    <a:bodyPr/>
                    <a:lstStyle/>
                    <a:p>
                      <a:r>
                        <a:rPr lang="en-US" sz="1600" dirty="0">
                          <a:solidFill>
                            <a:schemeClr val="bg1"/>
                          </a:solidFill>
                        </a:rPr>
                        <a:t>Buyout Parcels (Deed Restricted)</a:t>
                      </a:r>
                    </a:p>
                  </a:txBody>
                  <a:tcPr anchor="ctr">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t>16</a:t>
                      </a:r>
                    </a:p>
                  </a:txBody>
                  <a:tcPr anchor="ctr">
                    <a:lnB w="12700" cap="flat" cmpd="sng" algn="ctr">
                      <a:solidFill>
                        <a:schemeClr val="bg1"/>
                      </a:solidFill>
                      <a:prstDash val="solid"/>
                      <a:round/>
                      <a:headEnd type="none" w="med" len="med"/>
                      <a:tailEnd type="none" w="med" len="med"/>
                    </a:lnB>
                  </a:tcPr>
                </a:tc>
                <a:tc>
                  <a:txBody>
                    <a:bodyPr/>
                    <a:lstStyle/>
                    <a:p>
                      <a:pPr algn="ctr"/>
                      <a:r>
                        <a:rPr lang="en-US" sz="1600" b="1" dirty="0"/>
                        <a:t>18</a:t>
                      </a:r>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1056148"/>
                  </a:ext>
                </a:extLst>
              </a:tr>
              <a:tr h="0">
                <a:tc vMerge="1">
                  <a:txBody>
                    <a:bodyPr/>
                    <a:lstStyle/>
                    <a:p>
                      <a:endParaRPr lang="en-US"/>
                    </a:p>
                  </a:txBody>
                  <a:tcPr/>
                </a:tc>
                <a:tc>
                  <a:txBody>
                    <a:bodyPr/>
                    <a:lstStyle/>
                    <a:p>
                      <a:r>
                        <a:rPr lang="en-US" sz="1600" dirty="0">
                          <a:solidFill>
                            <a:schemeClr val="bg1"/>
                          </a:solidFill>
                        </a:rPr>
                        <a:t>Community-Owned</a:t>
                      </a:r>
                      <a:r>
                        <a:rPr lang="en-US" sz="1600" baseline="0" dirty="0">
                          <a:solidFill>
                            <a:schemeClr val="bg1"/>
                          </a:solidFill>
                        </a:rPr>
                        <a:t> Vacant Parcels</a:t>
                      </a:r>
                      <a:endParaRPr lang="en-US" sz="1600" dirty="0">
                        <a:solidFill>
                          <a:schemeClr val="bg1"/>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tx1"/>
                          </a:solidFill>
                        </a:rPr>
                        <a:t>66</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600" b="1" dirty="0">
                          <a:solidFill>
                            <a:schemeClr val="tx1"/>
                          </a:solidFill>
                        </a:rPr>
                        <a:t>88</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11766492"/>
                  </a:ext>
                </a:extLst>
              </a:tr>
              <a:tr h="0">
                <a:tc vMerge="1">
                  <a:txBody>
                    <a:bodyPr/>
                    <a:lstStyle/>
                    <a:p>
                      <a:endParaRPr lang="en-US" sz="1600" b="1" dirty="0">
                        <a:solidFill>
                          <a:schemeClr val="bg1"/>
                        </a:solidFill>
                      </a:endParaRPr>
                    </a:p>
                  </a:txBody>
                  <a:tcPr anchor="ctr">
                    <a:lnB w="12700" cap="flat" cmpd="sng" algn="ctr">
                      <a:noFill/>
                      <a:prstDash val="solid"/>
                      <a:round/>
                      <a:headEnd type="none" w="med" len="med"/>
                      <a:tailEnd type="none" w="med" len="med"/>
                    </a:lnB>
                    <a:solidFill>
                      <a:srgbClr val="5B739B"/>
                    </a:solidFill>
                  </a:tcPr>
                </a:tc>
                <a:tc>
                  <a:txBody>
                    <a:bodyPr/>
                    <a:lstStyle/>
                    <a:p>
                      <a:r>
                        <a:rPr lang="en-US" sz="1600" dirty="0">
                          <a:solidFill>
                            <a:schemeClr val="bg1"/>
                          </a:solidFill>
                        </a:rPr>
                        <a:t>Area of Open Space Preservation (OSP)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tx1"/>
                          </a:solidFill>
                        </a:rPr>
                        <a:t>5 Acres</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b="1" dirty="0">
                          <a:solidFill>
                            <a:schemeClr val="tx1"/>
                          </a:solidFill>
                        </a:rPr>
                        <a:t>3 Acres</a:t>
                      </a:r>
                    </a:p>
                  </a:txBody>
                  <a:tcPr anchor="ct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001853888"/>
                  </a:ext>
                </a:extLst>
              </a:tr>
              <a:tr h="0">
                <a:tc vMerge="1">
                  <a:txBody>
                    <a:bodyPr/>
                    <a:lstStyle/>
                    <a:p>
                      <a:endParaRPr lang="en-US" sz="1600" b="1" dirty="0">
                        <a:solidFill>
                          <a:schemeClr val="bg1"/>
                        </a:solidFill>
                      </a:endParaRPr>
                    </a:p>
                  </a:txBody>
                  <a:tcPr anchor="ctr">
                    <a:lnT w="12700" cap="flat" cmpd="sng" algn="ctr">
                      <a:noFill/>
                      <a:prstDash val="solid"/>
                      <a:round/>
                      <a:headEnd type="none" w="med" len="med"/>
                      <a:tailEnd type="none" w="med" len="med"/>
                    </a:lnT>
                    <a:solidFill>
                      <a:srgbClr val="5B739B"/>
                    </a:solidFill>
                  </a:tcPr>
                </a:tc>
                <a:tc>
                  <a:txBody>
                    <a:bodyPr/>
                    <a:lstStyle/>
                    <a:p>
                      <a:r>
                        <a:rPr lang="en-US" sz="1600" dirty="0">
                          <a:solidFill>
                            <a:schemeClr val="bg1"/>
                          </a:solidFill>
                        </a:rPr>
                        <a:t>Ratio of Open Space Preservation (OSP to SFHA)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tx2">
                              <a:lumMod val="50000"/>
                            </a:schemeClr>
                          </a:solidFill>
                        </a:rPr>
                        <a:t>2.6%</a:t>
                      </a:r>
                    </a:p>
                  </a:txBody>
                  <a:tcPr anchor="ct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mpd="sng">
                      <a:noFill/>
                    </a:lnB>
                  </a:tcPr>
                </a:tc>
                <a:tc>
                  <a:txBody>
                    <a:bodyPr/>
                    <a:lstStyle/>
                    <a:p>
                      <a:pPr algn="ctr"/>
                      <a:r>
                        <a:rPr lang="en-US" sz="1600" b="1" dirty="0">
                          <a:solidFill>
                            <a:schemeClr val="tx1"/>
                          </a:solidFill>
                        </a:rPr>
                        <a:t>4.5%</a:t>
                      </a:r>
                    </a:p>
                  </a:txBody>
                  <a:tcPr anchor="ctr">
                    <a:lnT w="12700" cap="flat" cmpd="sng" algn="ctr">
                      <a:noFill/>
                      <a:prstDash val="solid"/>
                      <a:round/>
                      <a:headEnd type="none" w="med" len="med"/>
                      <a:tailEnd type="none" w="med" len="med"/>
                    </a:lnT>
                    <a:lnB w="12700" cmpd="sng">
                      <a:noFill/>
                    </a:lnB>
                  </a:tcPr>
                </a:tc>
                <a:extLst>
                  <a:ext uri="{0D108BD9-81ED-4DB2-BD59-A6C34878D82A}">
                    <a16:rowId xmlns:a16="http://schemas.microsoft.com/office/drawing/2014/main" val="4135358807"/>
                  </a:ext>
                </a:extLst>
              </a:tr>
              <a:tr h="0">
                <a:tc>
                  <a:txBody>
                    <a:bodyPr/>
                    <a:lstStyle/>
                    <a:p>
                      <a:pPr algn="l"/>
                      <a:r>
                        <a:rPr lang="en-US" sz="1600" b="1" dirty="0">
                          <a:solidFill>
                            <a:schemeClr val="bg1"/>
                          </a:solidFill>
                        </a:rPr>
                        <a:t>Building Value Recovery</a:t>
                      </a:r>
                    </a:p>
                  </a:txBody>
                  <a:tcPr anchor="ctr">
                    <a:lnR w="12700" cap="flat" cmpd="sng" algn="ctr">
                      <a:solidFill>
                        <a:schemeClr val="bg1"/>
                      </a:solidFill>
                      <a:prstDash val="solid"/>
                      <a:round/>
                      <a:headEnd type="none" w="med" len="med"/>
                      <a:tailEnd type="none" w="med" len="med"/>
                    </a:ln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Net Value 2016-2022 Tax Assessment Value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accent6">
                              <a:lumMod val="75000"/>
                            </a:schemeClr>
                          </a:solidFill>
                        </a:rPr>
                        <a:t>+ $6.1 Million</a:t>
                      </a:r>
                    </a:p>
                  </a:txBody>
                  <a:tcPr anchor="ct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lnB w="12700" cmpd="sng">
                      <a:noFill/>
                    </a:lnB>
                  </a:tcPr>
                </a:tc>
                <a:tc>
                  <a:txBody>
                    <a:bodyPr/>
                    <a:lstStyle/>
                    <a:p>
                      <a:pPr algn="ctr"/>
                      <a:r>
                        <a:rPr lang="en-US" sz="1600" b="1" dirty="0">
                          <a:solidFill>
                            <a:srgbClr val="C00000"/>
                          </a:solidFill>
                        </a:rPr>
                        <a:t>- $1.0 Million</a:t>
                      </a:r>
                    </a:p>
                  </a:txBody>
                  <a:tcPr anchor="ctr">
                    <a:lnT w="12700" cap="flat" cmpd="sng" algn="ctr">
                      <a:noFill/>
                      <a:prstDash val="solid"/>
                      <a:round/>
                      <a:headEnd type="none" w="med" len="med"/>
                      <a:tailEnd type="none" w="med" len="med"/>
                    </a:lnT>
                    <a:lnB w="12700" cmpd="sng">
                      <a:noFill/>
                    </a:lnB>
                  </a:tcPr>
                </a:tc>
                <a:extLst>
                  <a:ext uri="{0D108BD9-81ED-4DB2-BD59-A6C34878D82A}">
                    <a16:rowId xmlns:a16="http://schemas.microsoft.com/office/drawing/2014/main" val="3130931852"/>
                  </a:ext>
                </a:extLst>
              </a:tr>
              <a:tr h="0">
                <a:tc>
                  <a:txBody>
                    <a:bodyPr/>
                    <a:lstStyle/>
                    <a:p>
                      <a:pPr algn="l"/>
                      <a:r>
                        <a:rPr lang="en-US" sz="1600" b="1" dirty="0">
                          <a:solidFill>
                            <a:schemeClr val="bg1"/>
                          </a:solidFill>
                        </a:rPr>
                        <a:t>Loss Avoidance 100-year Flood</a:t>
                      </a:r>
                    </a:p>
                  </a:txBody>
                  <a:tcPr anchor="ctr">
                    <a:lnR w="12700" cap="flat" cmpd="sng" algn="ctr">
                      <a:solidFill>
                        <a:schemeClr val="bg1"/>
                      </a:solidFill>
                      <a:prstDash val="solid"/>
                      <a:round/>
                      <a:headEnd type="none" w="med" len="med"/>
                      <a:tailEnd type="none" w="med" len="med"/>
                    </a:lnR>
                    <a:solidFill>
                      <a:srgbClr val="5B739B"/>
                    </a:solidFill>
                  </a:tcPr>
                </a:tc>
                <a:tc>
                  <a:txBody>
                    <a:bodyPr/>
                    <a:lstStyle/>
                    <a:p>
                      <a:r>
                        <a:rPr lang="en-US" sz="1600" dirty="0">
                          <a:solidFill>
                            <a:schemeClr val="bg1"/>
                          </a:solidFill>
                        </a:rPr>
                        <a:t>Loss Avoidance by Elevating or Removing Structures (preliminary results)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ctr"/>
                      <a:r>
                        <a:rPr lang="en-US" sz="1600" b="1" dirty="0">
                          <a:solidFill>
                            <a:schemeClr val="accent6">
                              <a:lumMod val="75000"/>
                            </a:schemeClr>
                          </a:solidFill>
                        </a:rPr>
                        <a:t>$2.6 million</a:t>
                      </a:r>
                    </a:p>
                  </a:txBody>
                  <a:tcPr anchor="ctr">
                    <a:lnL w="12700" cap="flat" cmpd="sng" algn="ctr">
                      <a:solidFill>
                        <a:schemeClr val="bg1"/>
                      </a:solid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en-US" sz="1600" b="1" dirty="0">
                          <a:solidFill>
                            <a:schemeClr val="accent6">
                              <a:lumMod val="75000"/>
                            </a:schemeClr>
                          </a:solidFill>
                        </a:rPr>
                        <a:t>$2.3 million</a:t>
                      </a:r>
                    </a:p>
                  </a:txBody>
                  <a:tcPr anchor="ctr">
                    <a:lnT w="12700" cap="flat" cmpd="sng" algn="ctr">
                      <a:noFill/>
                      <a:prstDash val="solid"/>
                      <a:round/>
                      <a:headEnd type="none" w="med" len="med"/>
                      <a:tailEnd type="none" w="med" len="med"/>
                    </a:lnT>
                  </a:tcPr>
                </a:tc>
                <a:extLst>
                  <a:ext uri="{0D108BD9-81ED-4DB2-BD59-A6C34878D82A}">
                    <a16:rowId xmlns:a16="http://schemas.microsoft.com/office/drawing/2014/main" val="2528669745"/>
                  </a:ext>
                </a:extLst>
              </a:tr>
            </a:tbl>
          </a:graphicData>
        </a:graphic>
      </p:graphicFrame>
    </p:spTree>
    <p:extLst>
      <p:ext uri="{BB962C8B-B14F-4D97-AF65-F5344CB8AC3E}">
        <p14:creationId xmlns:p14="http://schemas.microsoft.com/office/powerpoint/2010/main" val="2262954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srcRect l="13479" t="-8919" r="20410" b="29121"/>
          <a:stretch/>
        </p:blipFill>
        <p:spPr>
          <a:xfrm>
            <a:off x="320954" y="1379420"/>
            <a:ext cx="8463592" cy="5002994"/>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Rainelle Mitigation Reconstruction</a:t>
            </a:r>
          </a:p>
        </p:txBody>
      </p:sp>
      <p:sp>
        <p:nvSpPr>
          <p:cNvPr id="3" name="TextBox 2"/>
          <p:cNvSpPr txBox="1"/>
          <p:nvPr/>
        </p:nvSpPr>
        <p:spPr>
          <a:xfrm>
            <a:off x="309050" y="1048019"/>
            <a:ext cx="8463592" cy="369332"/>
          </a:xfrm>
          <a:prstGeom prst="rect">
            <a:avLst/>
          </a:prstGeom>
          <a:solidFill>
            <a:schemeClr val="accent6">
              <a:lumMod val="60000"/>
              <a:lumOff val="40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ABOVE 2016 Flood HWM; 1-percent chance (100-yr) flood</a:t>
            </a:r>
            <a:endParaRPr lang="en-US" sz="1050" dirty="0">
              <a:latin typeface="Arial" panose="020B0604020202020204" pitchFamily="34" charset="0"/>
              <a:cs typeface="Arial" panose="020B0604020202020204" pitchFamily="34" charset="0"/>
            </a:endParaRPr>
          </a:p>
        </p:txBody>
      </p:sp>
      <p:sp>
        <p:nvSpPr>
          <p:cNvPr id="6" name="Rectangular Callout 5"/>
          <p:cNvSpPr/>
          <p:nvPr/>
        </p:nvSpPr>
        <p:spPr>
          <a:xfrm>
            <a:off x="363861" y="4896095"/>
            <a:ext cx="1409132" cy="140039"/>
          </a:xfrm>
          <a:prstGeom prst="wedgeRectCallout">
            <a:avLst>
              <a:gd name="adj1" fmla="val 537893"/>
              <a:gd name="adj2" fmla="val 19370"/>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5.9’   (FEMA 1% + 2’ FBD)</a:t>
            </a:r>
          </a:p>
        </p:txBody>
      </p:sp>
      <p:sp>
        <p:nvSpPr>
          <p:cNvPr id="7" name="Rectangular Callout 6"/>
          <p:cNvSpPr/>
          <p:nvPr/>
        </p:nvSpPr>
        <p:spPr>
          <a:xfrm>
            <a:off x="363861" y="4296985"/>
            <a:ext cx="1400112" cy="161345"/>
          </a:xfrm>
          <a:prstGeom prst="wedgeRectCallout">
            <a:avLst>
              <a:gd name="adj1" fmla="val 537874"/>
              <a:gd name="adj2" fmla="val -35669"/>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9.9’   (FEMA 1%+ / 100-Yr; 0.2%)</a:t>
            </a:r>
          </a:p>
        </p:txBody>
      </p:sp>
      <p:sp>
        <p:nvSpPr>
          <p:cNvPr id="8" name="Rectangular Callout 7"/>
          <p:cNvSpPr/>
          <p:nvPr/>
        </p:nvSpPr>
        <p:spPr>
          <a:xfrm>
            <a:off x="363861" y="4716122"/>
            <a:ext cx="1405720" cy="120223"/>
          </a:xfrm>
          <a:prstGeom prst="wedgeRectCallout">
            <a:avLst>
              <a:gd name="adj1" fmla="val 538209"/>
              <a:gd name="adj2" fmla="val 18537"/>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6.5’   (2016 High Water) </a:t>
            </a:r>
          </a:p>
        </p:txBody>
      </p:sp>
      <p:sp>
        <p:nvSpPr>
          <p:cNvPr id="9" name="Rectangular Callout 8"/>
          <p:cNvSpPr/>
          <p:nvPr/>
        </p:nvSpPr>
        <p:spPr>
          <a:xfrm>
            <a:off x="363861" y="4518080"/>
            <a:ext cx="1395483" cy="138582"/>
          </a:xfrm>
          <a:prstGeom prst="wedgeRectCallout">
            <a:avLst>
              <a:gd name="adj1" fmla="val 538964"/>
              <a:gd name="adj2" fmla="val -22689"/>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8.2’   (FSF 1% / 100-Yr)</a:t>
            </a:r>
          </a:p>
        </p:txBody>
      </p:sp>
      <p:sp>
        <p:nvSpPr>
          <p:cNvPr id="10" name="Rectangular Callout 9"/>
          <p:cNvSpPr/>
          <p:nvPr/>
        </p:nvSpPr>
        <p:spPr>
          <a:xfrm>
            <a:off x="363861" y="4101234"/>
            <a:ext cx="1396700" cy="138582"/>
          </a:xfrm>
          <a:prstGeom prst="wedgeRectCallout">
            <a:avLst>
              <a:gd name="adj1" fmla="val 537089"/>
              <a:gd name="adj2" fmla="val 25892"/>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12.2’ (FSF 0.2% / 500-Yr )</a:t>
            </a:r>
          </a:p>
        </p:txBody>
      </p:sp>
      <p:graphicFrame>
        <p:nvGraphicFramePr>
          <p:cNvPr id="11" name="Table 10"/>
          <p:cNvGraphicFramePr>
            <a:graphicFrameLocks noGrp="1"/>
          </p:cNvGraphicFramePr>
          <p:nvPr/>
        </p:nvGraphicFramePr>
        <p:xfrm>
          <a:off x="363863" y="1987120"/>
          <a:ext cx="1465728" cy="1694025"/>
        </p:xfrm>
        <a:graphic>
          <a:graphicData uri="http://schemas.openxmlformats.org/drawingml/2006/table">
            <a:tbl>
              <a:tblPr>
                <a:tableStyleId>{5C22544A-7EE6-4342-B048-85BDC9FD1C3A}</a:tableStyleId>
              </a:tblPr>
              <a:tblGrid>
                <a:gridCol w="900174">
                  <a:extLst>
                    <a:ext uri="{9D8B030D-6E8A-4147-A177-3AD203B41FA5}">
                      <a16:colId xmlns:a16="http://schemas.microsoft.com/office/drawing/2014/main" val="2046477427"/>
                    </a:ext>
                  </a:extLst>
                </a:gridCol>
                <a:gridCol w="565554">
                  <a:extLst>
                    <a:ext uri="{9D8B030D-6E8A-4147-A177-3AD203B41FA5}">
                      <a16:colId xmlns:a16="http://schemas.microsoft.com/office/drawing/2014/main" val="2529517874"/>
                    </a:ext>
                  </a:extLst>
                </a:gridCol>
              </a:tblGrid>
              <a:tr h="152401">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800" u="none" strike="noStrike" dirty="0">
                          <a:effectLst/>
                        </a:rPr>
                        <a:t>HEIGHT (ft.)</a:t>
                      </a:r>
                      <a:endParaRPr lang="en-US" sz="800" b="0"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21987">
                <a:tc>
                  <a:txBody>
                    <a:bodyPr/>
                    <a:lstStyle/>
                    <a:p>
                      <a:pPr algn="l" fontAlgn="b"/>
                      <a:r>
                        <a:rPr lang="en-US" sz="800" b="1" u="none" strike="noStrike" dirty="0">
                          <a:effectLst/>
                        </a:rPr>
                        <a:t>BUILDING </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95338125"/>
                  </a:ext>
                </a:extLst>
              </a:tr>
              <a:tr h="121987">
                <a:tc>
                  <a:txBody>
                    <a:bodyPr/>
                    <a:lstStyle/>
                    <a:p>
                      <a:pPr algn="l" fontAlgn="b"/>
                      <a:r>
                        <a:rPr lang="en-US" sz="800" u="none" strike="noStrike" dirty="0">
                          <a:effectLst/>
                        </a:rPr>
                        <a:t>First Flood Height</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9</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41545975"/>
                  </a:ext>
                </a:extLst>
              </a:tr>
              <a:tr h="121987">
                <a:tc>
                  <a:txBody>
                    <a:bodyPr/>
                    <a:lstStyle/>
                    <a:p>
                      <a:pPr algn="l" fontAlgn="b"/>
                      <a:r>
                        <a:rPr lang="en-US" sz="800" u="none" strike="noStrike" dirty="0">
                          <a:effectLst/>
                        </a:rPr>
                        <a:t>Freeboard (FBD)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4907731"/>
                  </a:ext>
                </a:extLst>
              </a:tr>
              <a:tr h="121987">
                <a:tc>
                  <a:txBody>
                    <a:bodyPr/>
                    <a:lstStyle/>
                    <a:p>
                      <a:pPr algn="l" fontAlgn="b"/>
                      <a:r>
                        <a:rPr lang="en-US" sz="800" b="1" u="none" strike="noStrike" dirty="0">
                          <a:effectLst/>
                        </a:rPr>
                        <a:t>FLOOD DEPTH</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15486144"/>
                  </a:ext>
                </a:extLst>
              </a:tr>
              <a:tr h="121987">
                <a:tc>
                  <a:txBody>
                    <a:bodyPr/>
                    <a:lstStyle/>
                    <a:p>
                      <a:pPr algn="l" fontAlgn="b"/>
                      <a:r>
                        <a:rPr lang="en-US" sz="800" b="0" i="0" u="none" strike="noStrike" dirty="0">
                          <a:solidFill>
                            <a:srgbClr val="000000"/>
                          </a:solidFill>
                          <a:effectLst/>
                          <a:latin typeface="Calibri" panose="020F0502020204030204" pitchFamily="34" charset="0"/>
                        </a:rPr>
                        <a:t>FSF</a:t>
                      </a:r>
                      <a:r>
                        <a:rPr lang="en-US" sz="800" b="0" i="0" u="none" strike="noStrike" baseline="0" dirty="0">
                          <a:solidFill>
                            <a:srgbClr val="000000"/>
                          </a:solidFill>
                          <a:effectLst/>
                          <a:latin typeface="Calibri" panose="020F0502020204030204" pitchFamily="34" charset="0"/>
                        </a:rPr>
                        <a:t> 20% (5-Yr)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b="0" i="0" u="none" strike="noStrike" dirty="0">
                          <a:solidFill>
                            <a:srgbClr val="000000"/>
                          </a:solidFill>
                          <a:effectLst/>
                          <a:latin typeface="Calibri" panose="020F0502020204030204" pitchFamily="34" charset="0"/>
                        </a:rPr>
                        <a:t>2.3</a:t>
                      </a:r>
                    </a:p>
                  </a:txBody>
                  <a:tcPr marL="7144" marR="7144" marT="7144" marB="0" anchor="b"/>
                </a:tc>
                <a:extLst>
                  <a:ext uri="{0D108BD9-81ED-4DB2-BD59-A6C34878D82A}">
                    <a16:rowId xmlns:a16="http://schemas.microsoft.com/office/drawing/2014/main" val="1165418921"/>
                  </a:ext>
                </a:extLst>
              </a:tr>
              <a:tr h="121987">
                <a:tc>
                  <a:txBody>
                    <a:bodyPr/>
                    <a:lstStyle/>
                    <a:p>
                      <a:pPr algn="l" fontAlgn="b"/>
                      <a:r>
                        <a:rPr lang="en-US" sz="800" u="none" strike="noStrike" dirty="0">
                          <a:effectLst/>
                        </a:rPr>
                        <a:t>FEMA 1% (100-Yr) </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3.9</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536308481"/>
                  </a:ext>
                </a:extLst>
              </a:tr>
              <a:tr h="237120">
                <a:tc>
                  <a:txBody>
                    <a:bodyPr/>
                    <a:lstStyle/>
                    <a:p>
                      <a:pPr algn="l" fontAlgn="b"/>
                      <a:r>
                        <a:rPr lang="en-US" sz="800" u="none" strike="noStrike" dirty="0">
                          <a:effectLst/>
                        </a:rPr>
                        <a:t>FEMA 100-Yr +</a:t>
                      </a:r>
                      <a:br>
                        <a:rPr lang="en-US" sz="800" u="none" strike="noStrike" dirty="0">
                          <a:effectLst/>
                        </a:rPr>
                      </a:br>
                      <a:r>
                        <a:rPr lang="en-US" sz="800" u="none" strike="noStrike" dirty="0">
                          <a:effectLst/>
                        </a:rPr>
                        <a:t> 2.0 Ft. Freeboard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5.9</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1339228928"/>
                  </a:ext>
                </a:extLst>
              </a:tr>
              <a:tr h="121987">
                <a:tc>
                  <a:txBody>
                    <a:bodyPr/>
                    <a:lstStyle/>
                    <a:p>
                      <a:pPr algn="l" fontAlgn="b"/>
                      <a:r>
                        <a:rPr lang="en-US" sz="800" u="none" strike="noStrike" dirty="0">
                          <a:effectLst/>
                        </a:rPr>
                        <a:t>2016 Flood HWM</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6.5</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07593507"/>
                  </a:ext>
                </a:extLst>
              </a:tr>
              <a:tr h="121987">
                <a:tc>
                  <a:txBody>
                    <a:bodyPr/>
                    <a:lstStyle/>
                    <a:p>
                      <a:pPr algn="l" fontAlgn="b"/>
                      <a:r>
                        <a:rPr lang="en-US" sz="800" u="none" strike="noStrike" dirty="0">
                          <a:effectLst/>
                        </a:rPr>
                        <a:t>FSF 1% (100-Yr)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8.2</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83780853"/>
                  </a:ext>
                </a:extLst>
              </a:tr>
              <a:tr h="121987">
                <a:tc>
                  <a:txBody>
                    <a:bodyPr/>
                    <a:lstStyle/>
                    <a:p>
                      <a:pPr algn="l" fontAlgn="b"/>
                      <a:r>
                        <a:rPr lang="en-US" sz="800" u="none" strike="noStrike" dirty="0">
                          <a:effectLst/>
                        </a:rPr>
                        <a:t>FEMA 1%+,</a:t>
                      </a:r>
                      <a:r>
                        <a:rPr lang="en-US" sz="800" u="none" strike="noStrike" baseline="0" dirty="0">
                          <a:effectLst/>
                        </a:rPr>
                        <a:t> 0.2%</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9.9</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3781653846"/>
                  </a:ext>
                </a:extLst>
              </a:tr>
              <a:tr h="121987">
                <a:tc>
                  <a:txBody>
                    <a:bodyPr/>
                    <a:lstStyle/>
                    <a:p>
                      <a:pPr algn="l" fontAlgn="b"/>
                      <a:r>
                        <a:rPr lang="en-US" sz="800" u="none" strike="noStrike" dirty="0">
                          <a:effectLst/>
                        </a:rPr>
                        <a:t>FSF 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12.2</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2060924349"/>
                  </a:ext>
                </a:extLst>
              </a:tr>
            </a:tbl>
          </a:graphicData>
        </a:graphic>
      </p:graphicFrame>
      <p:sp>
        <p:nvSpPr>
          <p:cNvPr id="12" name="TextBox 11"/>
          <p:cNvSpPr txBox="1"/>
          <p:nvPr/>
        </p:nvSpPr>
        <p:spPr>
          <a:xfrm>
            <a:off x="5664649" y="6018620"/>
            <a:ext cx="3101789" cy="300082"/>
          </a:xfrm>
          <a:prstGeom prst="rect">
            <a:avLst/>
          </a:prstGeom>
          <a:noFill/>
        </p:spPr>
        <p:txBody>
          <a:bodyPr wrap="square" rtlCol="0">
            <a:spAutoFit/>
          </a:bodyPr>
          <a:lstStyle/>
          <a:p>
            <a:r>
              <a:rPr lang="en-US" sz="1350" b="1" dirty="0">
                <a:solidFill>
                  <a:schemeClr val="bg1"/>
                </a:solidFill>
              </a:rPr>
              <a:t>182 Seventh Street, Rainelle, WV, 25962</a:t>
            </a:r>
          </a:p>
        </p:txBody>
      </p:sp>
      <p:sp>
        <p:nvSpPr>
          <p:cNvPr id="13" name="TextBox 12"/>
          <p:cNvSpPr txBox="1"/>
          <p:nvPr/>
        </p:nvSpPr>
        <p:spPr>
          <a:xfrm>
            <a:off x="1991821" y="3214573"/>
            <a:ext cx="2061883" cy="230832"/>
          </a:xfrm>
          <a:prstGeom prst="rect">
            <a:avLst/>
          </a:prstGeom>
          <a:noFill/>
        </p:spPr>
        <p:txBody>
          <a:bodyPr wrap="square" rtlCol="0">
            <a:spAutoFit/>
          </a:bodyPr>
          <a:lstStyle/>
          <a:p>
            <a:r>
              <a:rPr lang="en-US" sz="900" dirty="0"/>
              <a:t>Building </a:t>
            </a:r>
            <a:r>
              <a:rPr lang="en-US" sz="900" u="sng" dirty="0">
                <a:hlinkClick r:id="rId4"/>
              </a:rPr>
              <a:t>13-13-0001-0054-0000_182</a:t>
            </a:r>
            <a:r>
              <a:rPr lang="en-US" sz="900" dirty="0"/>
              <a:t> </a:t>
            </a:r>
          </a:p>
        </p:txBody>
      </p:sp>
      <p:sp>
        <p:nvSpPr>
          <p:cNvPr id="16" name="Rectangular Callout 15"/>
          <p:cNvSpPr/>
          <p:nvPr/>
        </p:nvSpPr>
        <p:spPr>
          <a:xfrm>
            <a:off x="363860" y="5213923"/>
            <a:ext cx="1395483" cy="138582"/>
          </a:xfrm>
          <a:prstGeom prst="wedgeRectCallout">
            <a:avLst>
              <a:gd name="adj1" fmla="val 537542"/>
              <a:gd name="adj2" fmla="val -15260"/>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3.9’   (FEMA 1% / 100-Yr) </a:t>
            </a:r>
          </a:p>
        </p:txBody>
      </p:sp>
      <p:sp>
        <p:nvSpPr>
          <p:cNvPr id="17" name="Rectangular Callout 16"/>
          <p:cNvSpPr/>
          <p:nvPr/>
        </p:nvSpPr>
        <p:spPr>
          <a:xfrm>
            <a:off x="363861" y="5414149"/>
            <a:ext cx="1395482" cy="138582"/>
          </a:xfrm>
          <a:prstGeom prst="wedgeRectCallout">
            <a:avLst>
              <a:gd name="adj1" fmla="val 536739"/>
              <a:gd name="adj2" fmla="val -15260"/>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2.3’   (FSF 20% / 5-Yr)</a:t>
            </a:r>
          </a:p>
        </p:txBody>
      </p:sp>
      <p:sp>
        <p:nvSpPr>
          <p:cNvPr id="2" name="Rectangle 1"/>
          <p:cNvSpPr/>
          <p:nvPr/>
        </p:nvSpPr>
        <p:spPr>
          <a:xfrm>
            <a:off x="3729512" y="6550797"/>
            <a:ext cx="318052" cy="140608"/>
          </a:xfrm>
          <a:prstGeom prst="rect">
            <a:avLst/>
          </a:prstGeom>
          <a:solidFill>
            <a:schemeClr val="tx2"/>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97869" y="6474629"/>
            <a:ext cx="1965609" cy="276999"/>
          </a:xfrm>
          <a:prstGeom prst="rect">
            <a:avLst/>
          </a:prstGeom>
          <a:noFill/>
        </p:spPr>
        <p:txBody>
          <a:bodyPr wrap="square" rtlCol="0">
            <a:spAutoFit/>
          </a:bodyPr>
          <a:lstStyle/>
          <a:p>
            <a:r>
              <a:rPr lang="en-US" sz="1200" dirty="0"/>
              <a:t>First Street Foundation (FSF)</a:t>
            </a:r>
          </a:p>
        </p:txBody>
      </p:sp>
      <p:sp>
        <p:nvSpPr>
          <p:cNvPr id="19" name="TextBox 18"/>
          <p:cNvSpPr txBox="1"/>
          <p:nvPr/>
        </p:nvSpPr>
        <p:spPr>
          <a:xfrm>
            <a:off x="309050" y="6478884"/>
            <a:ext cx="1223914" cy="276999"/>
          </a:xfrm>
          <a:prstGeom prst="rect">
            <a:avLst/>
          </a:prstGeom>
          <a:noFill/>
        </p:spPr>
        <p:txBody>
          <a:bodyPr wrap="square" rtlCol="0">
            <a:spAutoFit/>
          </a:bodyPr>
          <a:lstStyle/>
          <a:p>
            <a:r>
              <a:rPr lang="en-US" sz="1200" dirty="0"/>
              <a:t>FLOOD DEPTHS:</a:t>
            </a:r>
          </a:p>
        </p:txBody>
      </p:sp>
      <p:sp>
        <p:nvSpPr>
          <p:cNvPr id="20" name="Rectangle 19"/>
          <p:cNvSpPr/>
          <p:nvPr/>
        </p:nvSpPr>
        <p:spPr>
          <a:xfrm>
            <a:off x="1857641" y="6550797"/>
            <a:ext cx="318052" cy="140608"/>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125998" y="6474629"/>
            <a:ext cx="590701" cy="276999"/>
          </a:xfrm>
          <a:prstGeom prst="rect">
            <a:avLst/>
          </a:prstGeom>
          <a:noFill/>
        </p:spPr>
        <p:txBody>
          <a:bodyPr wrap="square" rtlCol="0">
            <a:spAutoFit/>
          </a:bodyPr>
          <a:lstStyle/>
          <a:p>
            <a:r>
              <a:rPr lang="en-US" sz="1200" dirty="0"/>
              <a:t>FEMA</a:t>
            </a:r>
          </a:p>
        </p:txBody>
      </p:sp>
      <p:sp>
        <p:nvSpPr>
          <p:cNvPr id="22" name="Rectangle 21"/>
          <p:cNvSpPr/>
          <p:nvPr/>
        </p:nvSpPr>
        <p:spPr>
          <a:xfrm>
            <a:off x="6340846" y="6531324"/>
            <a:ext cx="281610" cy="13729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572759" y="6451848"/>
            <a:ext cx="2404493" cy="276999"/>
          </a:xfrm>
          <a:prstGeom prst="rect">
            <a:avLst/>
          </a:prstGeom>
          <a:noFill/>
        </p:spPr>
        <p:txBody>
          <a:bodyPr wrap="square" rtlCol="0">
            <a:spAutoFit/>
          </a:bodyPr>
          <a:lstStyle/>
          <a:p>
            <a:r>
              <a:rPr lang="en-US" sz="1200" dirty="0"/>
              <a:t>USGS 2016 Flood High Water Mark</a:t>
            </a:r>
          </a:p>
        </p:txBody>
      </p:sp>
      <p:sp>
        <p:nvSpPr>
          <p:cNvPr id="27" name="TextBox 26"/>
          <p:cNvSpPr txBox="1"/>
          <p:nvPr/>
        </p:nvSpPr>
        <p:spPr>
          <a:xfrm>
            <a:off x="302846" y="1518223"/>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BELOW 1%+, 0.2-percent chance (500-yr) floods</a:t>
            </a:r>
            <a:endParaRPr lang="en-US" sz="1050" dirty="0">
              <a:latin typeface="Arial" panose="020B0604020202020204" pitchFamily="34" charset="0"/>
              <a:cs typeface="Arial" panose="020B0604020202020204" pitchFamily="34" charset="0"/>
            </a:endParaRPr>
          </a:p>
        </p:txBody>
      </p:sp>
      <p:sp>
        <p:nvSpPr>
          <p:cNvPr id="4" name="Rectangle 3"/>
          <p:cNvSpPr/>
          <p:nvPr/>
        </p:nvSpPr>
        <p:spPr>
          <a:xfrm>
            <a:off x="363860" y="5872000"/>
            <a:ext cx="4839858" cy="454612"/>
          </a:xfrm>
          <a:prstGeom prst="rect">
            <a:avLst/>
          </a:prstGeom>
          <a:solidFill>
            <a:schemeClr val="accent6">
              <a:lumMod val="75000"/>
            </a:schemeClr>
          </a:solidFill>
        </p:spPr>
        <p:txBody>
          <a:bodyPr wrap="square">
            <a:spAutoFit/>
          </a:bodyPr>
          <a:lstStyle/>
          <a:p>
            <a:pPr>
              <a:lnSpc>
                <a:spcPct val="107000"/>
              </a:lnSpc>
              <a:spcAft>
                <a:spcPts val="800"/>
              </a:spcAft>
            </a:pPr>
            <a:r>
              <a:rPr lang="en-US" sz="110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Design Flood Elevation (DFE) should be the BFE plus 2 feet of freeboard.  The DFE should also be above the high-water marks of the 2016 flood plus freeboard.</a:t>
            </a:r>
          </a:p>
        </p:txBody>
      </p:sp>
    </p:spTree>
    <p:extLst>
      <p:ext uri="{BB962C8B-B14F-4D97-AF65-F5344CB8AC3E}">
        <p14:creationId xmlns:p14="http://schemas.microsoft.com/office/powerpoint/2010/main" val="1207213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536B461-AD1C-477F-B82A-D01FD605E3F4}"/>
              </a:ext>
            </a:extLst>
          </p:cNvPr>
          <p:cNvPicPr>
            <a:picLocks noChangeAspect="1"/>
          </p:cNvPicPr>
          <p:nvPr/>
        </p:nvPicPr>
        <p:blipFill rotWithShape="1">
          <a:blip r:embed="rId3"/>
          <a:srcRect l="6975" r="466"/>
          <a:stretch/>
        </p:blipFill>
        <p:spPr>
          <a:xfrm>
            <a:off x="302846" y="2108897"/>
            <a:ext cx="8463592" cy="427351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WSS Mitigation Reconstruction</a:t>
            </a:r>
          </a:p>
        </p:txBody>
      </p:sp>
      <p:sp>
        <p:nvSpPr>
          <p:cNvPr id="3" name="TextBox 2"/>
          <p:cNvSpPr txBox="1"/>
          <p:nvPr/>
        </p:nvSpPr>
        <p:spPr>
          <a:xfrm>
            <a:off x="309050" y="1048019"/>
            <a:ext cx="8463592" cy="369332"/>
          </a:xfrm>
          <a:prstGeom prst="rect">
            <a:avLst/>
          </a:prstGeom>
          <a:solidFill>
            <a:schemeClr val="accent6">
              <a:lumMod val="60000"/>
              <a:lumOff val="40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(FFH) ABOVE 1-percent chance (100-yr) flood</a:t>
            </a:r>
            <a:endParaRPr lang="en-US" sz="1050" dirty="0">
              <a:latin typeface="Arial" panose="020B0604020202020204" pitchFamily="34" charset="0"/>
              <a:cs typeface="Arial" panose="020B0604020202020204" pitchFamily="34" charset="0"/>
            </a:endParaRPr>
          </a:p>
        </p:txBody>
      </p:sp>
      <p:sp>
        <p:nvSpPr>
          <p:cNvPr id="6" name="Rectangular Callout 5"/>
          <p:cNvSpPr/>
          <p:nvPr/>
        </p:nvSpPr>
        <p:spPr>
          <a:xfrm>
            <a:off x="4563079" y="4175635"/>
            <a:ext cx="1494305" cy="140039"/>
          </a:xfrm>
          <a:prstGeom prst="wedgeRectCallout">
            <a:avLst>
              <a:gd name="adj1" fmla="val 71775"/>
              <a:gd name="adj2" fmla="val 51559"/>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7.4’   (FEMA 1% / 100-Yr + 2’ FBD)</a:t>
            </a:r>
          </a:p>
        </p:txBody>
      </p:sp>
      <p:sp>
        <p:nvSpPr>
          <p:cNvPr id="7" name="Rectangular Callout 6"/>
          <p:cNvSpPr/>
          <p:nvPr/>
        </p:nvSpPr>
        <p:spPr>
          <a:xfrm>
            <a:off x="1801290" y="4601040"/>
            <a:ext cx="1465727" cy="161345"/>
          </a:xfrm>
          <a:prstGeom prst="wedgeRectCallout">
            <a:avLst>
              <a:gd name="adj1" fmla="val 403784"/>
              <a:gd name="adj2" fmla="val -16565"/>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6.4’  (FEMA 1%+;  Climate BFE+1)</a:t>
            </a:r>
          </a:p>
        </p:txBody>
      </p:sp>
      <p:sp>
        <p:nvSpPr>
          <p:cNvPr id="8" name="Rectangular Callout 7"/>
          <p:cNvSpPr/>
          <p:nvPr/>
        </p:nvSpPr>
        <p:spPr>
          <a:xfrm>
            <a:off x="334345" y="4449759"/>
            <a:ext cx="1396700" cy="138582"/>
          </a:xfrm>
          <a:prstGeom prst="wedgeRectCallout">
            <a:avLst>
              <a:gd name="adj1" fmla="val 531594"/>
              <a:gd name="adj2" fmla="val 22884"/>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6.5’   (2016 High Water) </a:t>
            </a:r>
          </a:p>
        </p:txBody>
      </p:sp>
      <p:sp>
        <p:nvSpPr>
          <p:cNvPr id="9" name="Rectangular Callout 8"/>
          <p:cNvSpPr/>
          <p:nvPr/>
        </p:nvSpPr>
        <p:spPr>
          <a:xfrm>
            <a:off x="6999990" y="4185840"/>
            <a:ext cx="1395483" cy="138582"/>
          </a:xfrm>
          <a:prstGeom prst="wedgeRectCallout">
            <a:avLst>
              <a:gd name="adj1" fmla="val -83068"/>
              <a:gd name="adj2" fmla="val 42366"/>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7.4’  (FSF 0.2% / 500-Yr)</a:t>
            </a:r>
          </a:p>
        </p:txBody>
      </p:sp>
      <p:sp>
        <p:nvSpPr>
          <p:cNvPr id="10" name="Rectangular Callout 9"/>
          <p:cNvSpPr/>
          <p:nvPr/>
        </p:nvSpPr>
        <p:spPr>
          <a:xfrm>
            <a:off x="335563" y="4255131"/>
            <a:ext cx="1396700" cy="138582"/>
          </a:xfrm>
          <a:prstGeom prst="wedgeRectCallout">
            <a:avLst>
              <a:gd name="adj1" fmla="val 531095"/>
              <a:gd name="adj2" fmla="val 35186"/>
            </a:avLst>
          </a:prstGeom>
          <a:solidFill>
            <a:schemeClr val="accent1"/>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7.2’  (FEMA 0.2% / 500-Yr )</a:t>
            </a:r>
          </a:p>
        </p:txBody>
      </p:sp>
      <p:graphicFrame>
        <p:nvGraphicFramePr>
          <p:cNvPr id="11" name="Table 10"/>
          <p:cNvGraphicFramePr>
            <a:graphicFrameLocks noGrp="1"/>
          </p:cNvGraphicFramePr>
          <p:nvPr/>
        </p:nvGraphicFramePr>
        <p:xfrm>
          <a:off x="5015923" y="2162913"/>
          <a:ext cx="1465728" cy="1823089"/>
        </p:xfrm>
        <a:graphic>
          <a:graphicData uri="http://schemas.openxmlformats.org/drawingml/2006/table">
            <a:tbl>
              <a:tblPr>
                <a:tableStyleId>{5C22544A-7EE6-4342-B048-85BDC9FD1C3A}</a:tableStyleId>
              </a:tblPr>
              <a:tblGrid>
                <a:gridCol w="900174">
                  <a:extLst>
                    <a:ext uri="{9D8B030D-6E8A-4147-A177-3AD203B41FA5}">
                      <a16:colId xmlns:a16="http://schemas.microsoft.com/office/drawing/2014/main" val="2046477427"/>
                    </a:ext>
                  </a:extLst>
                </a:gridCol>
                <a:gridCol w="565554">
                  <a:extLst>
                    <a:ext uri="{9D8B030D-6E8A-4147-A177-3AD203B41FA5}">
                      <a16:colId xmlns:a16="http://schemas.microsoft.com/office/drawing/2014/main" val="2529517874"/>
                    </a:ext>
                  </a:extLst>
                </a:gridCol>
              </a:tblGrid>
              <a:tr h="152401">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800" u="none" strike="noStrike" dirty="0">
                          <a:effectLst/>
                        </a:rPr>
                        <a:t>HEIGHT (ft.)</a:t>
                      </a:r>
                      <a:endParaRPr lang="en-US" sz="800" b="0"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21987">
                <a:tc>
                  <a:txBody>
                    <a:bodyPr/>
                    <a:lstStyle/>
                    <a:p>
                      <a:pPr algn="l" fontAlgn="b"/>
                      <a:r>
                        <a:rPr lang="en-US" sz="800" b="1" u="none" strike="noStrike" dirty="0">
                          <a:effectLst/>
                        </a:rPr>
                        <a:t>BUILDING </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95338125"/>
                  </a:ext>
                </a:extLst>
              </a:tr>
              <a:tr h="121987">
                <a:tc>
                  <a:txBody>
                    <a:bodyPr/>
                    <a:lstStyle/>
                    <a:p>
                      <a:pPr algn="l" fontAlgn="b"/>
                      <a:r>
                        <a:rPr lang="en-US" sz="800" u="none" strike="noStrike" dirty="0">
                          <a:effectLst/>
                        </a:rPr>
                        <a:t>First Flood Height</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6.4</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41545975"/>
                  </a:ext>
                </a:extLst>
              </a:tr>
              <a:tr h="121987">
                <a:tc>
                  <a:txBody>
                    <a:bodyPr/>
                    <a:lstStyle/>
                    <a:p>
                      <a:pPr algn="l" fontAlgn="b"/>
                      <a:r>
                        <a:rPr lang="en-US" sz="800" u="none" strike="noStrike" dirty="0">
                          <a:effectLst/>
                        </a:rPr>
                        <a:t>Freeboard (FBD)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4907731"/>
                  </a:ext>
                </a:extLst>
              </a:tr>
              <a:tr h="121987">
                <a:tc>
                  <a:txBody>
                    <a:bodyPr/>
                    <a:lstStyle/>
                    <a:p>
                      <a:pPr algn="l" fontAlgn="b"/>
                      <a:r>
                        <a:rPr lang="en-US" sz="800" b="1" u="none" strike="noStrike" dirty="0">
                          <a:effectLst/>
                        </a:rPr>
                        <a:t>FLOOD DEPTH</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15486144"/>
                  </a:ext>
                </a:extLst>
              </a:tr>
              <a:tr h="121987">
                <a:tc>
                  <a:txBody>
                    <a:bodyPr/>
                    <a:lstStyle/>
                    <a:p>
                      <a:pPr algn="l" fontAlgn="b"/>
                      <a:r>
                        <a:rPr lang="en-US" sz="800" b="0" i="0" u="none" strike="noStrike" dirty="0">
                          <a:solidFill>
                            <a:srgbClr val="000000"/>
                          </a:solidFill>
                          <a:effectLst/>
                          <a:latin typeface="Calibri" panose="020F0502020204030204" pitchFamily="34" charset="0"/>
                        </a:rPr>
                        <a:t>FSF</a:t>
                      </a:r>
                      <a:r>
                        <a:rPr lang="en-US" sz="800" b="0" i="0" u="none" strike="noStrike" baseline="0" dirty="0">
                          <a:solidFill>
                            <a:srgbClr val="000000"/>
                          </a:solidFill>
                          <a:effectLst/>
                          <a:latin typeface="Calibri" panose="020F0502020204030204" pitchFamily="34" charset="0"/>
                        </a:rPr>
                        <a:t> 20% (5-Yr)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b="0" i="0" u="none" strike="noStrike" dirty="0">
                          <a:solidFill>
                            <a:srgbClr val="000000"/>
                          </a:solidFill>
                          <a:effectLst/>
                          <a:latin typeface="Calibri" panose="020F0502020204030204" pitchFamily="34" charset="0"/>
                        </a:rPr>
                        <a:t>3.4</a:t>
                      </a:r>
                    </a:p>
                  </a:txBody>
                  <a:tcPr marL="7144" marR="7144" marT="7144" marB="0" anchor="b"/>
                </a:tc>
                <a:extLst>
                  <a:ext uri="{0D108BD9-81ED-4DB2-BD59-A6C34878D82A}">
                    <a16:rowId xmlns:a16="http://schemas.microsoft.com/office/drawing/2014/main" val="1165418921"/>
                  </a:ext>
                </a:extLst>
              </a:tr>
              <a:tr h="121987">
                <a:tc>
                  <a:txBody>
                    <a:bodyPr/>
                    <a:lstStyle/>
                    <a:p>
                      <a:pPr algn="l" fontAlgn="b"/>
                      <a:r>
                        <a:rPr lang="en-US" sz="800" u="none" strike="noStrike" dirty="0">
                          <a:effectLst/>
                        </a:rPr>
                        <a:t>FEMA 1% (100-Yr) </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5.4</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536308481"/>
                  </a:ext>
                </a:extLst>
              </a:tr>
              <a:tr h="121987">
                <a:tc>
                  <a:txBody>
                    <a:bodyPr/>
                    <a:lstStyle/>
                    <a:p>
                      <a:pPr algn="l" fontAlgn="b"/>
                      <a:r>
                        <a:rPr lang="en-US" sz="800" u="none" strike="noStrike" dirty="0">
                          <a:effectLst/>
                        </a:rPr>
                        <a:t>FSF 1% (100-Yr)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5.7</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83780853"/>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u="none" strike="noStrike" dirty="0">
                          <a:effectLst/>
                        </a:rPr>
                        <a:t>FEMA 1%+; Climate</a:t>
                      </a:r>
                      <a:br>
                        <a:rPr lang="en-US" sz="800" u="none" strike="noStrike" dirty="0">
                          <a:effectLst/>
                        </a:rPr>
                      </a:br>
                      <a:r>
                        <a:rPr lang="en-US" sz="800" u="none" strike="noStrike" dirty="0">
                          <a:effectLst/>
                        </a:rPr>
                        <a:t>(BFE + 1ft)</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6.4</a:t>
                      </a:r>
                    </a:p>
                  </a:txBody>
                  <a:tcPr marL="7144" marR="7144" marT="7144" marB="0" anchor="b">
                    <a:solidFill>
                      <a:schemeClr val="accent2">
                        <a:lumMod val="60000"/>
                        <a:lumOff val="40000"/>
                      </a:schemeClr>
                    </a:solidFill>
                  </a:tcPr>
                </a:tc>
                <a:extLst>
                  <a:ext uri="{0D108BD9-81ED-4DB2-BD59-A6C34878D82A}">
                    <a16:rowId xmlns:a16="http://schemas.microsoft.com/office/drawing/2014/main" val="2576018308"/>
                  </a:ext>
                </a:extLst>
              </a:tr>
              <a:tr h="121987">
                <a:tc>
                  <a:txBody>
                    <a:bodyPr/>
                    <a:lstStyle/>
                    <a:p>
                      <a:pPr algn="l" fontAlgn="b"/>
                      <a:r>
                        <a:rPr lang="en-US" sz="800" u="none" strike="noStrike" dirty="0">
                          <a:effectLst/>
                        </a:rPr>
                        <a:t>2016 Flood HWM</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6.5</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823741667"/>
                  </a:ext>
                </a:extLst>
              </a:tr>
              <a:tr h="121987">
                <a:tc>
                  <a:txBody>
                    <a:bodyPr/>
                    <a:lstStyle/>
                    <a:p>
                      <a:pPr algn="l" fontAlgn="b"/>
                      <a:r>
                        <a:rPr lang="en-US" sz="800" u="none" strike="noStrike" dirty="0">
                          <a:effectLst/>
                        </a:rPr>
                        <a:t>FEMA </a:t>
                      </a:r>
                      <a:r>
                        <a:rPr lang="en-US" sz="800" u="none" strike="noStrike" baseline="0" dirty="0">
                          <a:effectLst/>
                        </a:rPr>
                        <a:t>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7.2</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3781653846"/>
                  </a:ext>
                </a:extLst>
              </a:tr>
              <a:tr h="121987">
                <a:tc>
                  <a:txBody>
                    <a:bodyPr/>
                    <a:lstStyle/>
                    <a:p>
                      <a:pPr algn="l" fontAlgn="b"/>
                      <a:r>
                        <a:rPr lang="en-US" sz="800" u="none" strike="noStrike" dirty="0">
                          <a:effectLst/>
                        </a:rPr>
                        <a:t>FEMA 100-Yr + FBD</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7.4</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571880593"/>
                  </a:ext>
                </a:extLst>
              </a:tr>
              <a:tr h="121987">
                <a:tc>
                  <a:txBody>
                    <a:bodyPr/>
                    <a:lstStyle/>
                    <a:p>
                      <a:pPr algn="l" fontAlgn="b"/>
                      <a:r>
                        <a:rPr lang="en-US" sz="800" u="none" strike="noStrike" dirty="0">
                          <a:effectLst/>
                        </a:rPr>
                        <a:t>FSF 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7.4</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2060924349"/>
                  </a:ext>
                </a:extLst>
              </a:tr>
            </a:tbl>
          </a:graphicData>
        </a:graphic>
      </p:graphicFrame>
      <p:sp>
        <p:nvSpPr>
          <p:cNvPr id="12" name="TextBox 11"/>
          <p:cNvSpPr txBox="1"/>
          <p:nvPr/>
        </p:nvSpPr>
        <p:spPr>
          <a:xfrm>
            <a:off x="4855335" y="6018620"/>
            <a:ext cx="3911104" cy="300082"/>
          </a:xfrm>
          <a:prstGeom prst="rect">
            <a:avLst/>
          </a:prstGeom>
          <a:noFill/>
        </p:spPr>
        <p:txBody>
          <a:bodyPr wrap="square" rtlCol="0">
            <a:spAutoFit/>
          </a:bodyPr>
          <a:lstStyle/>
          <a:p>
            <a:r>
              <a:rPr lang="en-US" sz="1350" b="1" dirty="0">
                <a:solidFill>
                  <a:schemeClr val="bg1"/>
                </a:solidFill>
              </a:rPr>
              <a:t>138 Mill Street, White Sulphur Springs, WV, 24986</a:t>
            </a:r>
          </a:p>
        </p:txBody>
      </p:sp>
      <p:sp>
        <p:nvSpPr>
          <p:cNvPr id="13" name="TextBox 12"/>
          <p:cNvSpPr txBox="1"/>
          <p:nvPr/>
        </p:nvSpPr>
        <p:spPr>
          <a:xfrm>
            <a:off x="6468029" y="5051731"/>
            <a:ext cx="2061883" cy="230832"/>
          </a:xfrm>
          <a:prstGeom prst="rect">
            <a:avLst/>
          </a:prstGeom>
          <a:noFill/>
        </p:spPr>
        <p:txBody>
          <a:bodyPr wrap="square" rtlCol="0">
            <a:spAutoFit/>
          </a:bodyPr>
          <a:lstStyle/>
          <a:p>
            <a:r>
              <a:rPr lang="en-US" sz="900" dirty="0"/>
              <a:t>Building </a:t>
            </a:r>
            <a:r>
              <a:rPr lang="en-US" sz="900" u="sng" dirty="0">
                <a:hlinkClick r:id="rId4"/>
              </a:rPr>
              <a:t>13-17-0009-0026-0000_138</a:t>
            </a:r>
            <a:r>
              <a:rPr lang="en-US" sz="900" dirty="0"/>
              <a:t> </a:t>
            </a:r>
          </a:p>
        </p:txBody>
      </p:sp>
      <p:sp>
        <p:nvSpPr>
          <p:cNvPr id="16" name="Rectangular Callout 15"/>
          <p:cNvSpPr/>
          <p:nvPr/>
        </p:nvSpPr>
        <p:spPr>
          <a:xfrm>
            <a:off x="335563" y="4853918"/>
            <a:ext cx="1395483" cy="138582"/>
          </a:xfrm>
          <a:prstGeom prst="wedgeRectCallout">
            <a:avLst>
              <a:gd name="adj1" fmla="val 531543"/>
              <a:gd name="adj2" fmla="val -10614"/>
            </a:avLst>
          </a:prstGeom>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5.4’   (FEMA 1% / 100-Yr) </a:t>
            </a:r>
          </a:p>
        </p:txBody>
      </p:sp>
      <p:sp>
        <p:nvSpPr>
          <p:cNvPr id="17" name="Rectangular Callout 16"/>
          <p:cNvSpPr/>
          <p:nvPr/>
        </p:nvSpPr>
        <p:spPr>
          <a:xfrm>
            <a:off x="335563" y="5312750"/>
            <a:ext cx="1395482" cy="138582"/>
          </a:xfrm>
          <a:prstGeom prst="wedgeRectCallout">
            <a:avLst>
              <a:gd name="adj1" fmla="val 533047"/>
              <a:gd name="adj2" fmla="val -15260"/>
            </a:avLst>
          </a:prstGeom>
          <a:solidFill>
            <a:schemeClr val="accent1">
              <a:lumMod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3.4’   (FSF 20% / 5-Yr)</a:t>
            </a:r>
          </a:p>
        </p:txBody>
      </p:sp>
      <p:sp>
        <p:nvSpPr>
          <p:cNvPr id="2" name="Rectangle 1"/>
          <p:cNvSpPr/>
          <p:nvPr/>
        </p:nvSpPr>
        <p:spPr>
          <a:xfrm>
            <a:off x="3729512" y="6550797"/>
            <a:ext cx="318052" cy="140608"/>
          </a:xfrm>
          <a:prstGeom prst="rect">
            <a:avLst/>
          </a:prstGeom>
          <a:solidFill>
            <a:schemeClr val="tx2"/>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97869" y="6474629"/>
            <a:ext cx="1965609" cy="276999"/>
          </a:xfrm>
          <a:prstGeom prst="rect">
            <a:avLst/>
          </a:prstGeom>
          <a:noFill/>
        </p:spPr>
        <p:txBody>
          <a:bodyPr wrap="square" rtlCol="0">
            <a:spAutoFit/>
          </a:bodyPr>
          <a:lstStyle/>
          <a:p>
            <a:r>
              <a:rPr lang="en-US" sz="1200" dirty="0"/>
              <a:t>First Street Foundation (FSF)</a:t>
            </a:r>
          </a:p>
        </p:txBody>
      </p:sp>
      <p:sp>
        <p:nvSpPr>
          <p:cNvPr id="19" name="TextBox 18"/>
          <p:cNvSpPr txBox="1"/>
          <p:nvPr/>
        </p:nvSpPr>
        <p:spPr>
          <a:xfrm>
            <a:off x="309050" y="6478884"/>
            <a:ext cx="1223914" cy="276999"/>
          </a:xfrm>
          <a:prstGeom prst="rect">
            <a:avLst/>
          </a:prstGeom>
          <a:noFill/>
        </p:spPr>
        <p:txBody>
          <a:bodyPr wrap="square" rtlCol="0">
            <a:spAutoFit/>
          </a:bodyPr>
          <a:lstStyle/>
          <a:p>
            <a:r>
              <a:rPr lang="en-US" sz="1200" dirty="0"/>
              <a:t>FLOOD DEPTHS:</a:t>
            </a:r>
          </a:p>
        </p:txBody>
      </p:sp>
      <p:sp>
        <p:nvSpPr>
          <p:cNvPr id="20" name="Rectangle 19"/>
          <p:cNvSpPr/>
          <p:nvPr/>
        </p:nvSpPr>
        <p:spPr>
          <a:xfrm>
            <a:off x="1857641" y="6550797"/>
            <a:ext cx="318052" cy="140608"/>
          </a:xfrm>
          <a:prstGeom prst="rect">
            <a:avLst/>
          </a:prstGeom>
          <a:solidFill>
            <a:schemeClr val="accent1"/>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125998" y="6474629"/>
            <a:ext cx="590701" cy="276999"/>
          </a:xfrm>
          <a:prstGeom prst="rect">
            <a:avLst/>
          </a:prstGeom>
          <a:noFill/>
        </p:spPr>
        <p:txBody>
          <a:bodyPr wrap="square" rtlCol="0">
            <a:spAutoFit/>
          </a:bodyPr>
          <a:lstStyle/>
          <a:p>
            <a:r>
              <a:rPr lang="en-US" sz="1200" dirty="0"/>
              <a:t>FEMA</a:t>
            </a:r>
          </a:p>
        </p:txBody>
      </p:sp>
      <p:sp>
        <p:nvSpPr>
          <p:cNvPr id="22" name="Rectangle 21"/>
          <p:cNvSpPr/>
          <p:nvPr/>
        </p:nvSpPr>
        <p:spPr>
          <a:xfrm>
            <a:off x="6340846" y="6531324"/>
            <a:ext cx="281610" cy="13729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572759" y="6451848"/>
            <a:ext cx="2404493" cy="276999"/>
          </a:xfrm>
          <a:prstGeom prst="rect">
            <a:avLst/>
          </a:prstGeom>
          <a:noFill/>
        </p:spPr>
        <p:txBody>
          <a:bodyPr wrap="square" rtlCol="0">
            <a:spAutoFit/>
          </a:bodyPr>
          <a:lstStyle/>
          <a:p>
            <a:r>
              <a:rPr lang="en-US" sz="1200" dirty="0"/>
              <a:t>USGS 2016 Flood High Water Mark</a:t>
            </a:r>
          </a:p>
        </p:txBody>
      </p:sp>
      <p:sp>
        <p:nvSpPr>
          <p:cNvPr id="27" name="TextBox 26"/>
          <p:cNvSpPr txBox="1"/>
          <p:nvPr/>
        </p:nvSpPr>
        <p:spPr>
          <a:xfrm>
            <a:off x="302846" y="1518223"/>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BELOW 2016 HWM; 1%+,0.2-percent chance (500-yr) floods</a:t>
            </a:r>
            <a:endParaRPr lang="en-US"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0760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New </a:t>
            </a:r>
            <a:r>
              <a:rPr lang="en-US" sz="2400" dirty="0" err="1">
                <a:solidFill>
                  <a:schemeClr val="bg1"/>
                </a:solidFill>
                <a:latin typeface="Arial" panose="020B0604020202020204" pitchFamily="34" charset="0"/>
                <a:cs typeface="Arial" panose="020B0604020202020204" pitchFamily="34" charset="0"/>
              </a:rPr>
              <a:t>Streamgages</a:t>
            </a:r>
            <a:endParaRPr lang="en-US" sz="2400" dirty="0">
              <a:solidFill>
                <a:schemeClr val="bg1"/>
              </a:solidFill>
              <a:latin typeface="Arial" panose="020B0604020202020204" pitchFamily="34" charset="0"/>
              <a:cs typeface="Arial" panose="020B0604020202020204" pitchFamily="34" charset="0"/>
            </a:endParaRP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White Sulphur Springs</a:t>
            </a:r>
            <a:endParaRPr lang="en-US" sz="1100" dirty="0">
              <a:solidFill>
                <a:schemeClr val="bg1"/>
              </a:solidFill>
            </a:endParaRPr>
          </a:p>
        </p:txBody>
      </p:sp>
      <p:pic>
        <p:nvPicPr>
          <p:cNvPr id="24" name="Picture 23" descr="A picture containing grass, tree, outdoor, river&#10;&#10;Description automatically generated">
            <a:extLst>
              <a:ext uri="{FF2B5EF4-FFF2-40B4-BE49-F238E27FC236}">
                <a16:creationId xmlns:a16="http://schemas.microsoft.com/office/drawing/2014/main" id="{4EE615A8-20C4-4888-8B57-79A6516AD153}"/>
              </a:ext>
            </a:extLst>
          </p:cNvPr>
          <p:cNvPicPr>
            <a:picLocks noChangeAspect="1"/>
          </p:cNvPicPr>
          <p:nvPr/>
        </p:nvPicPr>
        <p:blipFill rotWithShape="1">
          <a:blip r:embed="rId3">
            <a:extLst>
              <a:ext uri="{28A0092B-C50C-407E-A947-70E740481C1C}">
                <a14:useLocalDpi xmlns:a14="http://schemas.microsoft.com/office/drawing/2010/main" val="0"/>
              </a:ext>
            </a:extLst>
          </a:blip>
          <a:srcRect l="16559"/>
          <a:stretch/>
        </p:blipFill>
        <p:spPr>
          <a:xfrm>
            <a:off x="2532470" y="3987508"/>
            <a:ext cx="4079059" cy="2713764"/>
          </a:xfrm>
          <a:prstGeom prst="rect">
            <a:avLst/>
          </a:prstGeom>
        </p:spPr>
      </p:pic>
      <p:pic>
        <p:nvPicPr>
          <p:cNvPr id="26" name="Picture 25" descr="A bridge over a river&#10;&#10;Description automatically generated with low confidence">
            <a:extLst>
              <a:ext uri="{FF2B5EF4-FFF2-40B4-BE49-F238E27FC236}">
                <a16:creationId xmlns:a16="http://schemas.microsoft.com/office/drawing/2014/main" id="{D7A6AEE6-8B6E-42DD-BF6E-77D80786DB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127" r="12688" b="6159"/>
          <a:stretch/>
        </p:blipFill>
        <p:spPr>
          <a:xfrm>
            <a:off x="2532470" y="1020493"/>
            <a:ext cx="4079059" cy="2801156"/>
          </a:xfrm>
          <a:prstGeom prst="rect">
            <a:avLst/>
          </a:prstGeom>
        </p:spPr>
      </p:pic>
    </p:spTree>
    <p:extLst>
      <p:ext uri="{BB962C8B-B14F-4D97-AF65-F5344CB8AC3E}">
        <p14:creationId xmlns:p14="http://schemas.microsoft.com/office/powerpoint/2010/main" val="3255084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New </a:t>
            </a:r>
            <a:r>
              <a:rPr lang="en-US" sz="2400" dirty="0" err="1">
                <a:solidFill>
                  <a:schemeClr val="bg1"/>
                </a:solidFill>
                <a:latin typeface="Arial" panose="020B0604020202020204" pitchFamily="34" charset="0"/>
                <a:cs typeface="Arial" panose="020B0604020202020204" pitchFamily="34" charset="0"/>
              </a:rPr>
              <a:t>Streamgages</a:t>
            </a:r>
            <a:endParaRPr lang="en-US" sz="2400" dirty="0">
              <a:solidFill>
                <a:schemeClr val="bg1"/>
              </a:solidFill>
              <a:latin typeface="Arial" panose="020B0604020202020204" pitchFamily="34" charset="0"/>
              <a:cs typeface="Arial" panose="020B0604020202020204" pitchFamily="34" charset="0"/>
            </a:endParaRP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Rainelle</a:t>
            </a:r>
            <a:endParaRPr lang="en-US" sz="1100" dirty="0">
              <a:solidFill>
                <a:schemeClr val="bg1"/>
              </a:solidFill>
            </a:endParaRPr>
          </a:p>
        </p:txBody>
      </p:sp>
      <p:pic>
        <p:nvPicPr>
          <p:cNvPr id="3" name="Picture 2" descr="A picture containing grass, outdoor, sky, tree&#10;&#10;Description automatically generated">
            <a:extLst>
              <a:ext uri="{FF2B5EF4-FFF2-40B4-BE49-F238E27FC236}">
                <a16:creationId xmlns:a16="http://schemas.microsoft.com/office/drawing/2014/main" id="{CB7DD228-501C-493C-9A9A-4BB3222613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8597" y="2200281"/>
            <a:ext cx="2493517" cy="3324690"/>
          </a:xfrm>
          <a:prstGeom prst="rect">
            <a:avLst/>
          </a:prstGeom>
        </p:spPr>
      </p:pic>
      <p:pic>
        <p:nvPicPr>
          <p:cNvPr id="18" name="Picture 17" descr="A group of men standing in front of a sign&#10;&#10;Description automatically generated with medium confidence">
            <a:extLst>
              <a:ext uri="{FF2B5EF4-FFF2-40B4-BE49-F238E27FC236}">
                <a16:creationId xmlns:a16="http://schemas.microsoft.com/office/drawing/2014/main" id="{1462FFAA-E0EF-45BB-8C21-82798D59FC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1054" y="2200281"/>
            <a:ext cx="2493517" cy="3324689"/>
          </a:xfrm>
          <a:prstGeom prst="rect">
            <a:avLst/>
          </a:prstGeom>
        </p:spPr>
      </p:pic>
      <p:pic>
        <p:nvPicPr>
          <p:cNvPr id="22" name="Picture 21" descr="A picture containing grass, sky, outdoor, field&#10;&#10;Description automatically generated">
            <a:extLst>
              <a:ext uri="{FF2B5EF4-FFF2-40B4-BE49-F238E27FC236}">
                <a16:creationId xmlns:a16="http://schemas.microsoft.com/office/drawing/2014/main" id="{6AF1924A-91B0-477E-B83E-3D4AF7AB8E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972" t="12190" r="21863" b="26603"/>
          <a:stretch/>
        </p:blipFill>
        <p:spPr>
          <a:xfrm>
            <a:off x="339280" y="2200282"/>
            <a:ext cx="2817748" cy="3324688"/>
          </a:xfrm>
          <a:prstGeom prst="rect">
            <a:avLst/>
          </a:prstGeom>
        </p:spPr>
      </p:pic>
    </p:spTree>
    <p:extLst>
      <p:ext uri="{BB962C8B-B14F-4D97-AF65-F5344CB8AC3E}">
        <p14:creationId xmlns:p14="http://schemas.microsoft.com/office/powerpoint/2010/main" val="2722318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444596" y="4087919"/>
            <a:ext cx="6254808" cy="1992578"/>
          </a:xfrm>
          <a:prstGeom prst="rect">
            <a:avLst/>
          </a:prstGeom>
          <a:ln>
            <a:solidFill>
              <a:schemeClr val="tx1"/>
            </a:solidFill>
          </a:ln>
        </p:spPr>
      </p:pic>
      <p:pic>
        <p:nvPicPr>
          <p:cNvPr id="13" name="Picture 12"/>
          <p:cNvPicPr>
            <a:picLocks noChangeAspect="1"/>
          </p:cNvPicPr>
          <p:nvPr/>
        </p:nvPicPr>
        <p:blipFill>
          <a:blip r:embed="rId4"/>
          <a:stretch>
            <a:fillRect/>
          </a:stretch>
        </p:blipFill>
        <p:spPr>
          <a:xfrm>
            <a:off x="215153" y="2626112"/>
            <a:ext cx="4120426" cy="1053808"/>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Thousand Year Flood?</a:t>
            </a:r>
          </a:p>
        </p:txBody>
      </p:sp>
      <p:pic>
        <p:nvPicPr>
          <p:cNvPr id="2" name="Picture 1"/>
          <p:cNvPicPr>
            <a:picLocks noChangeAspect="1"/>
          </p:cNvPicPr>
          <p:nvPr/>
        </p:nvPicPr>
        <p:blipFill>
          <a:blip r:embed="rId5"/>
          <a:stretch>
            <a:fillRect/>
          </a:stretch>
        </p:blipFill>
        <p:spPr>
          <a:xfrm>
            <a:off x="215153" y="1102198"/>
            <a:ext cx="3958830" cy="1302906"/>
          </a:xfrm>
          <a:prstGeom prst="rect">
            <a:avLst/>
          </a:prstGeom>
        </p:spPr>
      </p:pic>
      <p:sp>
        <p:nvSpPr>
          <p:cNvPr id="3" name="TextBox 2"/>
          <p:cNvSpPr txBox="1"/>
          <p:nvPr/>
        </p:nvSpPr>
        <p:spPr>
          <a:xfrm>
            <a:off x="1221763" y="2099208"/>
            <a:ext cx="1121869" cy="276999"/>
          </a:xfrm>
          <a:prstGeom prst="rect">
            <a:avLst/>
          </a:prstGeom>
          <a:noFill/>
        </p:spPr>
        <p:txBody>
          <a:bodyPr wrap="square" rtlCol="0">
            <a:spAutoFit/>
          </a:bodyPr>
          <a:lstStyle/>
          <a:p>
            <a:r>
              <a:rPr lang="en-US" sz="1200" dirty="0">
                <a:hlinkClick r:id="rId6"/>
              </a:rPr>
              <a:t>WVNSTV 2021</a:t>
            </a:r>
            <a:endParaRPr lang="en-US" sz="1200" dirty="0"/>
          </a:p>
        </p:txBody>
      </p:sp>
      <p:pic>
        <p:nvPicPr>
          <p:cNvPr id="4" name="Picture 3"/>
          <p:cNvPicPr>
            <a:picLocks noChangeAspect="1"/>
          </p:cNvPicPr>
          <p:nvPr/>
        </p:nvPicPr>
        <p:blipFill>
          <a:blip r:embed="rId7"/>
          <a:stretch>
            <a:fillRect/>
          </a:stretch>
        </p:blipFill>
        <p:spPr>
          <a:xfrm>
            <a:off x="4710312" y="1287606"/>
            <a:ext cx="4287450" cy="1850170"/>
          </a:xfrm>
          <a:prstGeom prst="rect">
            <a:avLst/>
          </a:prstGeom>
        </p:spPr>
      </p:pic>
      <p:sp>
        <p:nvSpPr>
          <p:cNvPr id="8" name="TextBox 7"/>
          <p:cNvSpPr txBox="1"/>
          <p:nvPr/>
        </p:nvSpPr>
        <p:spPr>
          <a:xfrm>
            <a:off x="5824497" y="2405104"/>
            <a:ext cx="2189950" cy="276999"/>
          </a:xfrm>
          <a:prstGeom prst="rect">
            <a:avLst/>
          </a:prstGeom>
          <a:noFill/>
        </p:spPr>
        <p:txBody>
          <a:bodyPr wrap="square" rtlCol="0">
            <a:spAutoFit/>
          </a:bodyPr>
          <a:lstStyle/>
          <a:p>
            <a:r>
              <a:rPr lang="en-US" sz="1200" dirty="0">
                <a:hlinkClick r:id="rId8"/>
              </a:rPr>
              <a:t>WV Public Broadcasting 2016</a:t>
            </a:r>
            <a:endParaRPr lang="en-US" sz="1200" dirty="0"/>
          </a:p>
        </p:txBody>
      </p:sp>
      <p:sp>
        <p:nvSpPr>
          <p:cNvPr id="18" name="TextBox 17"/>
          <p:cNvSpPr txBox="1"/>
          <p:nvPr/>
        </p:nvSpPr>
        <p:spPr>
          <a:xfrm>
            <a:off x="1295535" y="3402921"/>
            <a:ext cx="1132619" cy="276999"/>
          </a:xfrm>
          <a:prstGeom prst="rect">
            <a:avLst/>
          </a:prstGeom>
          <a:noFill/>
        </p:spPr>
        <p:txBody>
          <a:bodyPr wrap="square" rtlCol="0">
            <a:spAutoFit/>
          </a:bodyPr>
          <a:lstStyle/>
          <a:p>
            <a:r>
              <a:rPr lang="en-US" sz="1200" dirty="0">
                <a:hlinkClick r:id="rId9"/>
              </a:rPr>
              <a:t>WVNSTV 2022</a:t>
            </a:r>
            <a:endParaRPr lang="en-US" sz="1200" dirty="0"/>
          </a:p>
        </p:txBody>
      </p:sp>
      <p:sp>
        <p:nvSpPr>
          <p:cNvPr id="19" name="TextBox 18"/>
          <p:cNvSpPr txBox="1"/>
          <p:nvPr/>
        </p:nvSpPr>
        <p:spPr>
          <a:xfrm>
            <a:off x="4426003" y="4472108"/>
            <a:ext cx="2996773" cy="738664"/>
          </a:xfrm>
          <a:prstGeom prst="rect">
            <a:avLst/>
          </a:prstGeom>
          <a:solidFill>
            <a:schemeClr val="accent2">
              <a:lumMod val="20000"/>
              <a:lumOff val="80000"/>
            </a:schemeClr>
          </a:solidFill>
        </p:spPr>
        <p:txBody>
          <a:bodyPr wrap="square" rtlCol="0">
            <a:spAutoFit/>
          </a:bodyPr>
          <a:lstStyle/>
          <a:p>
            <a:r>
              <a:rPr lang="en-US" sz="1400" dirty="0"/>
              <a:t>Some websites like </a:t>
            </a:r>
            <a:r>
              <a:rPr lang="en-US" sz="1400" dirty="0">
                <a:hlinkClick r:id="rId10"/>
              </a:rPr>
              <a:t>MH3WV</a:t>
            </a:r>
            <a:r>
              <a:rPr lang="en-US" sz="1400" dirty="0"/>
              <a:t> clarify it as a 1,000-year rainfall event according to the NWS</a:t>
            </a:r>
          </a:p>
        </p:txBody>
      </p:sp>
    </p:spTree>
    <p:extLst>
      <p:ext uri="{BB962C8B-B14F-4D97-AF65-F5344CB8AC3E}">
        <p14:creationId xmlns:p14="http://schemas.microsoft.com/office/powerpoint/2010/main" val="89290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Damage (2016 Flood) and Mitigation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Central Ave., White Sulphur Springs</a:t>
            </a:r>
            <a:endParaRPr lang="en-US" sz="1100" dirty="0">
              <a:solidFill>
                <a:schemeClr val="bg1"/>
              </a:solidFill>
            </a:endParaRPr>
          </a:p>
        </p:txBody>
      </p:sp>
      <p:pic>
        <p:nvPicPr>
          <p:cNvPr id="4" name="Picture 3">
            <a:extLst>
              <a:ext uri="{FF2B5EF4-FFF2-40B4-BE49-F238E27FC236}">
                <a16:creationId xmlns:a16="http://schemas.microsoft.com/office/drawing/2014/main" id="{6ED41482-C266-4C3E-B1EC-76097C2880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57641"/>
            <a:ext cx="9144000" cy="4404568"/>
          </a:xfrm>
          <a:prstGeom prst="rect">
            <a:avLst/>
          </a:prstGeom>
        </p:spPr>
      </p:pic>
    </p:spTree>
    <p:extLst>
      <p:ext uri="{BB962C8B-B14F-4D97-AF65-F5344CB8AC3E}">
        <p14:creationId xmlns:p14="http://schemas.microsoft.com/office/powerpoint/2010/main" val="3530331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Damage (2016 Flood) and Mitigation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Freeland Ave., White Sulphur Springs</a:t>
            </a:r>
            <a:endParaRPr lang="en-US" sz="1100" dirty="0">
              <a:solidFill>
                <a:schemeClr val="bg1"/>
              </a:solidFill>
            </a:endParaRPr>
          </a:p>
        </p:txBody>
      </p:sp>
      <p:pic>
        <p:nvPicPr>
          <p:cNvPr id="3" name="Picture 2">
            <a:extLst>
              <a:ext uri="{FF2B5EF4-FFF2-40B4-BE49-F238E27FC236}">
                <a16:creationId xmlns:a16="http://schemas.microsoft.com/office/drawing/2014/main" id="{C1624B88-5205-4084-8411-47C8592F9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27310"/>
            <a:ext cx="9143999" cy="4404568"/>
          </a:xfrm>
          <a:prstGeom prst="rect">
            <a:avLst/>
          </a:prstGeom>
        </p:spPr>
      </p:pic>
    </p:spTree>
    <p:extLst>
      <p:ext uri="{BB962C8B-B14F-4D97-AF65-F5344CB8AC3E}">
        <p14:creationId xmlns:p14="http://schemas.microsoft.com/office/powerpoint/2010/main" val="3621691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Removed Structures (2016 Flood) and Mitigation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7</a:t>
            </a:r>
            <a:r>
              <a:rPr lang="en-US" sz="2400" baseline="30000" dirty="0">
                <a:solidFill>
                  <a:schemeClr val="bg1"/>
                </a:solidFill>
                <a:latin typeface="Arial" panose="020B0604020202020204" pitchFamily="34" charset="0"/>
                <a:cs typeface="Arial" panose="020B0604020202020204" pitchFamily="34" charset="0"/>
              </a:rPr>
              <a:t>th</a:t>
            </a:r>
            <a:r>
              <a:rPr lang="en-US" sz="2400" dirty="0">
                <a:solidFill>
                  <a:schemeClr val="bg1"/>
                </a:solidFill>
                <a:latin typeface="Arial" panose="020B0604020202020204" pitchFamily="34" charset="0"/>
                <a:cs typeface="Arial" panose="020B0604020202020204" pitchFamily="34" charset="0"/>
              </a:rPr>
              <a:t> St, Rainelle</a:t>
            </a:r>
          </a:p>
        </p:txBody>
      </p:sp>
      <p:pic>
        <p:nvPicPr>
          <p:cNvPr id="4" name="Picture 3">
            <a:extLst>
              <a:ext uri="{FF2B5EF4-FFF2-40B4-BE49-F238E27FC236}">
                <a16:creationId xmlns:a16="http://schemas.microsoft.com/office/drawing/2014/main" id="{19CAB4EF-73C5-4331-A8B3-E1015499C2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53436"/>
            <a:ext cx="9143999" cy="4404568"/>
          </a:xfrm>
          <a:prstGeom prst="rect">
            <a:avLst/>
          </a:prstGeom>
        </p:spPr>
      </p:pic>
    </p:spTree>
    <p:extLst>
      <p:ext uri="{BB962C8B-B14F-4D97-AF65-F5344CB8AC3E}">
        <p14:creationId xmlns:p14="http://schemas.microsoft.com/office/powerpoint/2010/main" val="1000529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Removed Structures (2016 Flood) and Mitigation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Greenbrier Ave., Rainelle</a:t>
            </a:r>
          </a:p>
        </p:txBody>
      </p:sp>
      <p:pic>
        <p:nvPicPr>
          <p:cNvPr id="3" name="Picture 2">
            <a:extLst>
              <a:ext uri="{FF2B5EF4-FFF2-40B4-BE49-F238E27FC236}">
                <a16:creationId xmlns:a16="http://schemas.microsoft.com/office/drawing/2014/main" id="{3B4FB808-53FD-48F0-B97E-24B08B937E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53436"/>
            <a:ext cx="9143999" cy="4404568"/>
          </a:xfrm>
          <a:prstGeom prst="rect">
            <a:avLst/>
          </a:prstGeom>
        </p:spPr>
      </p:pic>
    </p:spTree>
    <p:extLst>
      <p:ext uri="{BB962C8B-B14F-4D97-AF65-F5344CB8AC3E}">
        <p14:creationId xmlns:p14="http://schemas.microsoft.com/office/powerpoint/2010/main" val="2280604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Examples of Mitigation Reconstruction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White Sulphur Springs</a:t>
            </a:r>
            <a:endParaRPr lang="en-US" sz="1100" dirty="0">
              <a:solidFill>
                <a:schemeClr val="bg1"/>
              </a:solidFill>
            </a:endParaRPr>
          </a:p>
        </p:txBody>
      </p:sp>
      <p:sp>
        <p:nvSpPr>
          <p:cNvPr id="5" name="Text Box 2">
            <a:extLst>
              <a:ext uri="{FF2B5EF4-FFF2-40B4-BE49-F238E27FC236}">
                <a16:creationId xmlns:a16="http://schemas.microsoft.com/office/drawing/2014/main" id="{F4F5AC2D-0C52-4F66-B898-3A8DC05C0F71}"/>
              </a:ext>
            </a:extLst>
          </p:cNvPr>
          <p:cNvSpPr txBox="1">
            <a:spLocks noChangeArrowheads="1"/>
          </p:cNvSpPr>
          <p:nvPr/>
        </p:nvSpPr>
        <p:spPr bwMode="auto">
          <a:xfrm>
            <a:off x="5170014" y="6309050"/>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13-17-0008-0152-0000_195</a:t>
            </a:r>
          </a:p>
          <a:p>
            <a:pPr algn="ctr">
              <a:spcBef>
                <a:spcPts val="50"/>
              </a:spcBef>
            </a:pPr>
            <a:r>
              <a:rPr lang="en-US" sz="1200" dirty="0">
                <a:latin typeface="Arial" panose="020B0604020202020204" pitchFamily="34" charset="0"/>
                <a:cs typeface="Times New Roman" panose="02020603050405020304" pitchFamily="18" charset="0"/>
                <a:hlinkClick r:id="rId3"/>
              </a:rPr>
              <a:t>Flood Tool Link</a:t>
            </a:r>
            <a:endParaRPr lang="en-US" sz="1200" dirty="0">
              <a:latin typeface="Arial" panose="020B0604020202020204" pitchFamily="34" charset="0"/>
              <a:cs typeface="Times New Roman" panose="02020603050405020304" pitchFamily="18" charset="0"/>
            </a:endParaRPr>
          </a:p>
        </p:txBody>
      </p:sp>
      <p:pic>
        <p:nvPicPr>
          <p:cNvPr id="9" name="Picture 8" descr="A picture containing grass, outdoor, house, building&#10;&#10;Description automatically generated">
            <a:extLst>
              <a:ext uri="{FF2B5EF4-FFF2-40B4-BE49-F238E27FC236}">
                <a16:creationId xmlns:a16="http://schemas.microsoft.com/office/drawing/2014/main" id="{C23AE043-26FE-4F30-A77D-9FA694EA2F58}"/>
              </a:ext>
            </a:extLst>
          </p:cNvPr>
          <p:cNvPicPr>
            <a:picLocks noChangeAspect="1"/>
          </p:cNvPicPr>
          <p:nvPr/>
        </p:nvPicPr>
        <p:blipFill rotWithShape="1">
          <a:blip r:embed="rId4">
            <a:extLst>
              <a:ext uri="{28A0092B-C50C-407E-A947-70E740481C1C}">
                <a14:useLocalDpi xmlns:a14="http://schemas.microsoft.com/office/drawing/2010/main" val="0"/>
              </a:ext>
            </a:extLst>
          </a:blip>
          <a:srcRect l="5299" b="19868"/>
          <a:stretch/>
        </p:blipFill>
        <p:spPr>
          <a:xfrm>
            <a:off x="4649342" y="3631318"/>
            <a:ext cx="4247960" cy="2688483"/>
          </a:xfrm>
          <a:prstGeom prst="rect">
            <a:avLst/>
          </a:prstGeom>
        </p:spPr>
      </p:pic>
      <p:pic>
        <p:nvPicPr>
          <p:cNvPr id="11" name="Picture 10" descr="A house with a car parked in front of it&#10;&#10;Description automatically generated with medium confidence">
            <a:extLst>
              <a:ext uri="{FF2B5EF4-FFF2-40B4-BE49-F238E27FC236}">
                <a16:creationId xmlns:a16="http://schemas.microsoft.com/office/drawing/2014/main" id="{48305586-0444-4E3E-A557-69109584A4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403"/>
          <a:stretch/>
        </p:blipFill>
        <p:spPr>
          <a:xfrm>
            <a:off x="246698" y="3631319"/>
            <a:ext cx="4187947" cy="2688483"/>
          </a:xfrm>
          <a:prstGeom prst="rect">
            <a:avLst/>
          </a:prstGeom>
        </p:spPr>
      </p:pic>
      <p:sp>
        <p:nvSpPr>
          <p:cNvPr id="12" name="Text Box 2">
            <a:extLst>
              <a:ext uri="{FF2B5EF4-FFF2-40B4-BE49-F238E27FC236}">
                <a16:creationId xmlns:a16="http://schemas.microsoft.com/office/drawing/2014/main" id="{307BDAFA-A8B6-413E-8348-5BEA733B375D}"/>
              </a:ext>
            </a:extLst>
          </p:cNvPr>
          <p:cNvSpPr txBox="1">
            <a:spLocks noChangeArrowheads="1"/>
          </p:cNvSpPr>
          <p:nvPr/>
        </p:nvSpPr>
        <p:spPr bwMode="auto">
          <a:xfrm>
            <a:off x="749953" y="6309631"/>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13-17-0009-0009-0000_148</a:t>
            </a:r>
          </a:p>
          <a:p>
            <a:pPr algn="ctr">
              <a:spcBef>
                <a:spcPts val="50"/>
              </a:spcBef>
            </a:pPr>
            <a:r>
              <a:rPr lang="en-US" sz="1200" dirty="0">
                <a:latin typeface="Arial" panose="020B0604020202020204" pitchFamily="34" charset="0"/>
                <a:cs typeface="Times New Roman" panose="02020603050405020304" pitchFamily="18" charset="0"/>
                <a:hlinkClick r:id="rId6"/>
              </a:rPr>
              <a:t>Flood Tool Link</a:t>
            </a:r>
            <a:endParaRPr lang="en-US" sz="1200" dirty="0">
              <a:latin typeface="Arial" panose="020B0604020202020204" pitchFamily="34" charset="0"/>
              <a:cs typeface="Times New Roman" panose="02020603050405020304" pitchFamily="18" charset="0"/>
            </a:endParaRPr>
          </a:p>
        </p:txBody>
      </p:sp>
      <p:pic>
        <p:nvPicPr>
          <p:cNvPr id="14" name="Picture 13" descr="A car parked in front of a house&#10;&#10;Description automatically generated">
            <a:extLst>
              <a:ext uri="{FF2B5EF4-FFF2-40B4-BE49-F238E27FC236}">
                <a16:creationId xmlns:a16="http://schemas.microsoft.com/office/drawing/2014/main" id="{37099625-C97C-41A2-82CA-3FB90ADD1CF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888" b="25597"/>
          <a:stretch/>
        </p:blipFill>
        <p:spPr>
          <a:xfrm>
            <a:off x="1706880" y="1061858"/>
            <a:ext cx="5730240" cy="1986484"/>
          </a:xfrm>
          <a:prstGeom prst="rect">
            <a:avLst/>
          </a:prstGeom>
        </p:spPr>
      </p:pic>
      <p:sp>
        <p:nvSpPr>
          <p:cNvPr id="15" name="Text Box 2">
            <a:extLst>
              <a:ext uri="{FF2B5EF4-FFF2-40B4-BE49-F238E27FC236}">
                <a16:creationId xmlns:a16="http://schemas.microsoft.com/office/drawing/2014/main" id="{8CE3353A-EB28-453D-95B4-8E02E2832D41}"/>
              </a:ext>
            </a:extLst>
          </p:cNvPr>
          <p:cNvSpPr txBox="1">
            <a:spLocks noChangeArrowheads="1"/>
          </p:cNvSpPr>
          <p:nvPr/>
        </p:nvSpPr>
        <p:spPr bwMode="auto">
          <a:xfrm>
            <a:off x="2831337" y="3030712"/>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13-17-0009-0009-0000_148</a:t>
            </a:r>
          </a:p>
          <a:p>
            <a:pPr algn="ctr">
              <a:spcBef>
                <a:spcPts val="50"/>
              </a:spcBef>
            </a:pPr>
            <a:r>
              <a:rPr lang="en-US" sz="1200" dirty="0">
                <a:latin typeface="Arial" panose="020B0604020202020204" pitchFamily="34" charset="0"/>
                <a:cs typeface="Times New Roman" panose="02020603050405020304" pitchFamily="18" charset="0"/>
                <a:hlinkClick r:id="rId6"/>
              </a:rPr>
              <a:t>Flood Tool Link</a:t>
            </a:r>
            <a:endParaRPr lang="en-US" sz="1200"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997731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3200" dirty="0">
                <a:solidFill>
                  <a:schemeClr val="bg1"/>
                </a:solidFill>
                <a:latin typeface="Arial" panose="020B0604020202020204" pitchFamily="34" charset="0"/>
                <a:cs typeface="Arial" panose="020B0604020202020204" pitchFamily="34" charset="0"/>
              </a:rPr>
              <a:t>Mitigation Measures (continued)</a:t>
            </a:r>
            <a:endParaRPr lang="en-US" sz="3200" dirty="0">
              <a:solidFill>
                <a:schemeClr val="bg1"/>
              </a:solidFill>
            </a:endParaRPr>
          </a:p>
        </p:txBody>
      </p:sp>
      <p:graphicFrame>
        <p:nvGraphicFramePr>
          <p:cNvPr id="2" name="Table 2">
            <a:extLst>
              <a:ext uri="{FF2B5EF4-FFF2-40B4-BE49-F238E27FC236}">
                <a16:creationId xmlns:a16="http://schemas.microsoft.com/office/drawing/2014/main" id="{DE937CD3-CCA5-4C5B-ACE5-2960B9B1ED50}"/>
              </a:ext>
            </a:extLst>
          </p:cNvPr>
          <p:cNvGraphicFramePr>
            <a:graphicFrameLocks noGrp="1"/>
          </p:cNvGraphicFramePr>
          <p:nvPr>
            <p:extLst>
              <p:ext uri="{D42A27DB-BD31-4B8C-83A1-F6EECF244321}">
                <p14:modId xmlns:p14="http://schemas.microsoft.com/office/powerpoint/2010/main" val="768012499"/>
              </p:ext>
            </p:extLst>
          </p:nvPr>
        </p:nvGraphicFramePr>
        <p:xfrm>
          <a:off x="313572" y="1261017"/>
          <a:ext cx="8516856" cy="5303520"/>
        </p:xfrm>
        <a:graphic>
          <a:graphicData uri="http://schemas.openxmlformats.org/drawingml/2006/table">
            <a:tbl>
              <a:tblPr firstRow="1" bandRow="1">
                <a:tableStyleId>{5C22544A-7EE6-4342-B048-85BDC9FD1C3A}</a:tableStyleId>
              </a:tblPr>
              <a:tblGrid>
                <a:gridCol w="1668381">
                  <a:extLst>
                    <a:ext uri="{9D8B030D-6E8A-4147-A177-3AD203B41FA5}">
                      <a16:colId xmlns:a16="http://schemas.microsoft.com/office/drawing/2014/main" val="2130072375"/>
                    </a:ext>
                  </a:extLst>
                </a:gridCol>
                <a:gridCol w="4617569">
                  <a:extLst>
                    <a:ext uri="{9D8B030D-6E8A-4147-A177-3AD203B41FA5}">
                      <a16:colId xmlns:a16="http://schemas.microsoft.com/office/drawing/2014/main" val="660922194"/>
                    </a:ext>
                  </a:extLst>
                </a:gridCol>
                <a:gridCol w="1223084">
                  <a:extLst>
                    <a:ext uri="{9D8B030D-6E8A-4147-A177-3AD203B41FA5}">
                      <a16:colId xmlns:a16="http://schemas.microsoft.com/office/drawing/2014/main" val="3934378209"/>
                    </a:ext>
                  </a:extLst>
                </a:gridCol>
                <a:gridCol w="1007822">
                  <a:extLst>
                    <a:ext uri="{9D8B030D-6E8A-4147-A177-3AD203B41FA5}">
                      <a16:colId xmlns:a16="http://schemas.microsoft.com/office/drawing/2014/main" val="3437275542"/>
                    </a:ext>
                  </a:extLst>
                </a:gridCol>
              </a:tblGrid>
              <a:tr h="0">
                <a:tc>
                  <a:txBody>
                    <a:bodyPr/>
                    <a:lstStyle/>
                    <a:p>
                      <a:pPr algn="ctr"/>
                      <a:r>
                        <a:rPr lang="en-US" sz="1600" dirty="0"/>
                        <a:t>Category</a:t>
                      </a:r>
                    </a:p>
                  </a:txBody>
                  <a:tcPr anchor="ctr">
                    <a:solidFill>
                      <a:srgbClr val="5B739B"/>
                    </a:solidFill>
                  </a:tcPr>
                </a:tc>
                <a:tc>
                  <a:txBody>
                    <a:bodyPr/>
                    <a:lstStyle/>
                    <a:p>
                      <a:pPr algn="ctr"/>
                      <a:r>
                        <a:rPr lang="en-US" sz="1600" dirty="0"/>
                        <a:t>Mitigation Indicator</a:t>
                      </a:r>
                    </a:p>
                  </a:txBody>
                  <a:tcPr anchor="ctr">
                    <a:solidFill>
                      <a:srgbClr val="5B739B"/>
                    </a:solidFill>
                  </a:tcPr>
                </a:tc>
                <a:tc>
                  <a:txBody>
                    <a:bodyPr/>
                    <a:lstStyle/>
                    <a:p>
                      <a:pPr algn="ctr"/>
                      <a:r>
                        <a:rPr lang="en-US" sz="1600" dirty="0"/>
                        <a:t>White Sulphur Springs</a:t>
                      </a:r>
                    </a:p>
                  </a:txBody>
                  <a:tcPr anchor="ctr">
                    <a:solidFill>
                      <a:srgbClr val="5B739B"/>
                    </a:solidFill>
                  </a:tcPr>
                </a:tc>
                <a:tc>
                  <a:txBody>
                    <a:bodyPr/>
                    <a:lstStyle/>
                    <a:p>
                      <a:pPr algn="ctr"/>
                      <a:r>
                        <a:rPr lang="en-US" sz="1600" dirty="0"/>
                        <a:t>Rainelle</a:t>
                      </a:r>
                    </a:p>
                  </a:txBody>
                  <a:tcPr anchor="ctr">
                    <a:solidFill>
                      <a:srgbClr val="5B739B"/>
                    </a:solidFill>
                  </a:tcPr>
                </a:tc>
                <a:extLst>
                  <a:ext uri="{0D108BD9-81ED-4DB2-BD59-A6C34878D82A}">
                    <a16:rowId xmlns:a16="http://schemas.microsoft.com/office/drawing/2014/main" val="156113477"/>
                  </a:ext>
                </a:extLst>
              </a:tr>
              <a:tr h="167640">
                <a:tc>
                  <a:txBody>
                    <a:bodyPr/>
                    <a:lstStyle/>
                    <a:p>
                      <a:pPr algn="l"/>
                      <a:r>
                        <a:rPr lang="en-US" sz="1600" b="1" dirty="0">
                          <a:solidFill>
                            <a:schemeClr val="bg1"/>
                          </a:solidFill>
                        </a:rPr>
                        <a:t>Resiliency</a:t>
                      </a:r>
                      <a:r>
                        <a:rPr lang="en-US" sz="1600" b="1" baseline="0" dirty="0">
                          <a:solidFill>
                            <a:schemeClr val="bg1"/>
                          </a:solidFill>
                        </a:rPr>
                        <a:t> to Future Floods</a:t>
                      </a:r>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Percent Residential Structures in 100-year floodplain elevated to Design Flood Elevation (DFE)</a:t>
                      </a:r>
                    </a:p>
                  </a:txBody>
                  <a:tcPr anchor="ctr">
                    <a:solidFill>
                      <a:srgbClr val="5B739B"/>
                    </a:solidFill>
                  </a:tcPr>
                </a:tc>
                <a:tc>
                  <a:txBody>
                    <a:bodyPr/>
                    <a:lstStyle/>
                    <a:p>
                      <a:pPr algn="ctr"/>
                      <a:r>
                        <a:rPr lang="en-US" sz="1600" b="1" dirty="0">
                          <a:solidFill>
                            <a:schemeClr val="tx1"/>
                          </a:solidFill>
                        </a:rPr>
                        <a:t>58%</a:t>
                      </a:r>
                    </a:p>
                  </a:txBody>
                  <a:tcPr anchor="ctr"/>
                </a:tc>
                <a:tc>
                  <a:txBody>
                    <a:bodyPr/>
                    <a:lstStyle/>
                    <a:p>
                      <a:pPr algn="ctr"/>
                      <a:r>
                        <a:rPr lang="en-US" sz="1600" b="1" dirty="0">
                          <a:solidFill>
                            <a:schemeClr val="tx1"/>
                          </a:solidFill>
                        </a:rPr>
                        <a:t>30%</a:t>
                      </a:r>
                    </a:p>
                  </a:txBody>
                  <a:tcPr anchor="ctr"/>
                </a:tc>
                <a:extLst>
                  <a:ext uri="{0D108BD9-81ED-4DB2-BD59-A6C34878D82A}">
                    <a16:rowId xmlns:a16="http://schemas.microsoft.com/office/drawing/2014/main" val="1748243930"/>
                  </a:ext>
                </a:extLst>
              </a:tr>
              <a:tr h="167640">
                <a:tc rowSpan="2">
                  <a:txBody>
                    <a:bodyPr/>
                    <a:lstStyle/>
                    <a:p>
                      <a:pPr algn="l"/>
                      <a:r>
                        <a:rPr lang="en-US" sz="1600" b="1" dirty="0">
                          <a:solidFill>
                            <a:schemeClr val="bg1"/>
                          </a:solidFill>
                        </a:rPr>
                        <a:t>Higher</a:t>
                      </a:r>
                      <a:r>
                        <a:rPr lang="en-US" sz="1600" b="1" baseline="0" dirty="0">
                          <a:solidFill>
                            <a:schemeClr val="bg1"/>
                          </a:solidFill>
                        </a:rPr>
                        <a:t> Standards</a:t>
                      </a:r>
                      <a:endParaRPr lang="en-US" sz="1600" b="1" dirty="0">
                        <a:solidFill>
                          <a:schemeClr val="bg1"/>
                        </a:solidFill>
                      </a:endParaRPr>
                    </a:p>
                  </a:txBody>
                  <a:tcPr anchor="ctr">
                    <a:solidFill>
                      <a:srgbClr val="5B739B"/>
                    </a:solidFill>
                  </a:tcPr>
                </a:tc>
                <a:tc>
                  <a:txBody>
                    <a:bodyPr/>
                    <a:lstStyle/>
                    <a:p>
                      <a:r>
                        <a:rPr lang="en-US" sz="1600" dirty="0">
                          <a:solidFill>
                            <a:schemeClr val="bg1"/>
                          </a:solidFill>
                        </a:rPr>
                        <a:t>Freeboard (safety</a:t>
                      </a:r>
                      <a:r>
                        <a:rPr lang="en-US" sz="1600" baseline="0" dirty="0">
                          <a:solidFill>
                            <a:schemeClr val="bg1"/>
                          </a:solidFill>
                        </a:rPr>
                        <a:t> elevation factor above BFE)</a:t>
                      </a:r>
                      <a:endParaRPr lang="en-US" sz="1600" dirty="0">
                        <a:solidFill>
                          <a:schemeClr val="bg1"/>
                        </a:solidFill>
                      </a:endParaRPr>
                    </a:p>
                  </a:txBody>
                  <a:tcPr anchor="ctr">
                    <a:solidFill>
                      <a:srgbClr val="5B739B"/>
                    </a:solidFill>
                  </a:tcPr>
                </a:tc>
                <a:tc>
                  <a:txBody>
                    <a:bodyPr/>
                    <a:lstStyle/>
                    <a:p>
                      <a:pPr algn="ctr"/>
                      <a:r>
                        <a:rPr lang="en-US" sz="1600" b="1" dirty="0">
                          <a:solidFill>
                            <a:schemeClr val="accent6">
                              <a:lumMod val="75000"/>
                            </a:schemeClr>
                          </a:solidFill>
                        </a:rPr>
                        <a:t>2 ft.</a:t>
                      </a:r>
                    </a:p>
                  </a:txBody>
                  <a:tcPr anchor="ctr"/>
                </a:tc>
                <a:tc>
                  <a:txBody>
                    <a:bodyPr/>
                    <a:lstStyle/>
                    <a:p>
                      <a:pPr algn="ctr"/>
                      <a:r>
                        <a:rPr lang="en-US" sz="1600" b="1" dirty="0">
                          <a:solidFill>
                            <a:schemeClr val="accent6">
                              <a:lumMod val="75000"/>
                            </a:schemeClr>
                          </a:solidFill>
                        </a:rPr>
                        <a:t>2 ft.</a:t>
                      </a:r>
                      <a:endParaRPr lang="en-US" sz="1600" b="1" dirty="0">
                        <a:solidFill>
                          <a:srgbClr val="FF0000"/>
                        </a:solidFill>
                      </a:endParaRPr>
                    </a:p>
                  </a:txBody>
                  <a:tcPr anchor="ctr"/>
                </a:tc>
                <a:extLst>
                  <a:ext uri="{0D108BD9-81ED-4DB2-BD59-A6C34878D82A}">
                    <a16:rowId xmlns:a16="http://schemas.microsoft.com/office/drawing/2014/main" val="2353977355"/>
                  </a:ext>
                </a:extLst>
              </a:tr>
              <a:tr h="167640">
                <a:tc vMerge="1">
                  <a:txBody>
                    <a:bodyPr/>
                    <a:lstStyle/>
                    <a:p>
                      <a:pPr algn="l"/>
                      <a:endParaRPr lang="en-US" sz="1600" b="1" dirty="0">
                        <a:solidFill>
                          <a:schemeClr val="bg1"/>
                        </a:solidFill>
                      </a:endParaRPr>
                    </a:p>
                  </a:txBody>
                  <a:tcPr anchor="ctr">
                    <a:solidFill>
                      <a:srgbClr val="5B739B"/>
                    </a:solidFill>
                  </a:tcPr>
                </a:tc>
                <a:tc>
                  <a:txBody>
                    <a:bodyPr/>
                    <a:lstStyle/>
                    <a:p>
                      <a:r>
                        <a:rPr lang="en-US" sz="1600" dirty="0">
                          <a:solidFill>
                            <a:schemeClr val="bg1"/>
                          </a:solidFill>
                        </a:rPr>
                        <a:t>Community Rating System</a:t>
                      </a:r>
                      <a:r>
                        <a:rPr lang="en-US" sz="1600" baseline="0" dirty="0">
                          <a:solidFill>
                            <a:schemeClr val="bg1"/>
                          </a:solidFill>
                        </a:rPr>
                        <a:t> (above min. requirements)</a:t>
                      </a:r>
                      <a:endParaRPr lang="en-US" sz="1600" dirty="0">
                        <a:solidFill>
                          <a:schemeClr val="bg1"/>
                        </a:solidFill>
                      </a:endParaRPr>
                    </a:p>
                  </a:txBody>
                  <a:tcPr anchor="ctr">
                    <a:solidFill>
                      <a:srgbClr val="5B739B"/>
                    </a:solidFill>
                  </a:tcPr>
                </a:tc>
                <a:tc>
                  <a:txBody>
                    <a:bodyPr/>
                    <a:lstStyle/>
                    <a:p>
                      <a:pPr algn="ctr"/>
                      <a:r>
                        <a:rPr lang="en-US" sz="1600" b="1" dirty="0">
                          <a:solidFill>
                            <a:schemeClr val="tx1"/>
                          </a:solidFill>
                        </a:rPr>
                        <a:t>No</a:t>
                      </a:r>
                    </a:p>
                  </a:txBody>
                  <a:tcPr anchor="ctr"/>
                </a:tc>
                <a:tc>
                  <a:txBody>
                    <a:bodyPr/>
                    <a:lstStyle/>
                    <a:p>
                      <a:pPr algn="ctr"/>
                      <a:r>
                        <a:rPr lang="en-US" sz="1600" b="1" dirty="0">
                          <a:solidFill>
                            <a:schemeClr val="tx1"/>
                          </a:solidFill>
                        </a:rPr>
                        <a:t>No</a:t>
                      </a:r>
                    </a:p>
                  </a:txBody>
                  <a:tcPr anchor="ctr"/>
                </a:tc>
                <a:extLst>
                  <a:ext uri="{0D108BD9-81ED-4DB2-BD59-A6C34878D82A}">
                    <a16:rowId xmlns:a16="http://schemas.microsoft.com/office/drawing/2014/main" val="2902505558"/>
                  </a:ext>
                </a:extLst>
              </a:tr>
              <a:tr h="289560">
                <a:tc rowSpan="3">
                  <a:txBody>
                    <a:bodyPr/>
                    <a:lstStyle/>
                    <a:p>
                      <a:pPr algn="l"/>
                      <a:r>
                        <a:rPr lang="en-US" sz="1600" b="1" dirty="0">
                          <a:solidFill>
                            <a:schemeClr val="bg1"/>
                          </a:solidFill>
                        </a:rPr>
                        <a:t>Floodplain Management</a:t>
                      </a:r>
                    </a:p>
                  </a:txBody>
                  <a:tcPr anchor="ctr">
                    <a:solidFill>
                      <a:srgbClr val="5B739B"/>
                    </a:solidFill>
                  </a:tcPr>
                </a:tc>
                <a:tc>
                  <a:txBody>
                    <a:bodyPr/>
                    <a:lstStyle/>
                    <a:p>
                      <a:r>
                        <a:rPr lang="en-US" sz="1600" dirty="0">
                          <a:solidFill>
                            <a:schemeClr val="bg1"/>
                          </a:solidFill>
                        </a:rPr>
                        <a:t>Incorporated</a:t>
                      </a:r>
                      <a:r>
                        <a:rPr lang="en-US" sz="1600" baseline="0" dirty="0">
                          <a:solidFill>
                            <a:schemeClr val="bg1"/>
                          </a:solidFill>
                        </a:rPr>
                        <a:t> Place a c</a:t>
                      </a:r>
                      <a:r>
                        <a:rPr lang="en-US" sz="1600" dirty="0">
                          <a:solidFill>
                            <a:schemeClr val="bg1"/>
                          </a:solidFill>
                        </a:rPr>
                        <a:t>ompacted</a:t>
                      </a:r>
                      <a:r>
                        <a:rPr lang="en-US" sz="1600" baseline="0" dirty="0">
                          <a:solidFill>
                            <a:schemeClr val="bg1"/>
                          </a:solidFill>
                        </a:rPr>
                        <a:t> floodplain management area to enforce floodplain ordinance</a:t>
                      </a:r>
                      <a:endParaRPr lang="en-US" sz="1600" dirty="0">
                        <a:solidFill>
                          <a:schemeClr val="bg1"/>
                        </a:solidFill>
                      </a:endParaRPr>
                    </a:p>
                  </a:txBody>
                  <a:tcPr anchor="ctr">
                    <a:solidFill>
                      <a:srgbClr val="5B739B"/>
                    </a:solidFill>
                  </a:tcPr>
                </a:tc>
                <a:tc>
                  <a:txBody>
                    <a:bodyPr/>
                    <a:lstStyle/>
                    <a:p>
                      <a:pPr algn="ctr"/>
                      <a:r>
                        <a:rPr lang="en-US" sz="1600" b="1" dirty="0"/>
                        <a:t>Yes</a:t>
                      </a:r>
                    </a:p>
                  </a:txBody>
                  <a:tcPr anchor="ctr"/>
                </a:tc>
                <a:tc>
                  <a:txBody>
                    <a:bodyPr/>
                    <a:lstStyle/>
                    <a:p>
                      <a:pPr algn="ctr"/>
                      <a:r>
                        <a:rPr lang="en-US" sz="1600" b="1" dirty="0"/>
                        <a:t>Yes</a:t>
                      </a:r>
                    </a:p>
                  </a:txBody>
                  <a:tcPr anchor="ctr"/>
                </a:tc>
                <a:extLst>
                  <a:ext uri="{0D108BD9-81ED-4DB2-BD59-A6C34878D82A}">
                    <a16:rowId xmlns:a16="http://schemas.microsoft.com/office/drawing/2014/main" val="3226595754"/>
                  </a:ext>
                </a:extLst>
              </a:tr>
              <a:tr h="16764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Continuity</a:t>
                      </a:r>
                      <a:r>
                        <a:rPr lang="en-US" sz="1600" baseline="0" dirty="0">
                          <a:solidFill>
                            <a:schemeClr val="bg1"/>
                          </a:solidFill>
                        </a:rPr>
                        <a:t> of operations and immediate response to disasters</a:t>
                      </a:r>
                      <a:endParaRPr lang="en-US" sz="1600" dirty="0">
                        <a:solidFill>
                          <a:schemeClr val="bg1"/>
                        </a:solidFill>
                      </a:endParaRPr>
                    </a:p>
                  </a:txBody>
                  <a:tcPr anchor="ctr">
                    <a:solidFill>
                      <a:srgbClr val="5B739B"/>
                    </a:solidFill>
                  </a:tcPr>
                </a:tc>
                <a:tc>
                  <a:txBody>
                    <a:bodyPr/>
                    <a:lstStyle/>
                    <a:p>
                      <a:pPr algn="ctr"/>
                      <a:r>
                        <a:rPr lang="en-US" sz="1600" b="1" dirty="0"/>
                        <a:t>?</a:t>
                      </a:r>
                    </a:p>
                  </a:txBody>
                  <a:tcPr anchor="ctr"/>
                </a:tc>
                <a:tc>
                  <a:txBody>
                    <a:bodyPr/>
                    <a:lstStyle/>
                    <a:p>
                      <a:pPr algn="ctr"/>
                      <a:r>
                        <a:rPr lang="en-US" sz="1600" b="1" dirty="0"/>
                        <a:t>?</a:t>
                      </a:r>
                    </a:p>
                  </a:txBody>
                  <a:tcPr anchor="ctr"/>
                </a:tc>
                <a:extLst>
                  <a:ext uri="{0D108BD9-81ED-4DB2-BD59-A6C34878D82A}">
                    <a16:rowId xmlns:a16="http://schemas.microsoft.com/office/drawing/2014/main" val="1213452890"/>
                  </a:ext>
                </a:extLst>
              </a:tr>
              <a:tr h="16764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Record keeping</a:t>
                      </a:r>
                      <a:r>
                        <a:rPr lang="en-US" sz="1600" baseline="0" dirty="0">
                          <a:solidFill>
                            <a:schemeClr val="bg1"/>
                          </a:solidFill>
                        </a:rPr>
                        <a:t> (permits, EC’s, substantial damage)</a:t>
                      </a:r>
                      <a:endParaRPr lang="en-US" sz="1600" dirty="0">
                        <a:solidFill>
                          <a:schemeClr val="bg1"/>
                        </a:solidFill>
                      </a:endParaRPr>
                    </a:p>
                  </a:txBody>
                  <a:tcPr anchor="ctr">
                    <a:solidFill>
                      <a:srgbClr val="5B739B"/>
                    </a:solidFill>
                  </a:tcPr>
                </a:tc>
                <a:tc>
                  <a:txBody>
                    <a:bodyPr/>
                    <a:lstStyle/>
                    <a:p>
                      <a:pPr algn="ctr"/>
                      <a:r>
                        <a:rPr lang="en-US" sz="1600" b="1" dirty="0"/>
                        <a:t>?</a:t>
                      </a:r>
                    </a:p>
                  </a:txBody>
                  <a:tcPr anchor="ctr"/>
                </a:tc>
                <a:tc>
                  <a:txBody>
                    <a:bodyPr/>
                    <a:lstStyle/>
                    <a:p>
                      <a:pPr algn="ctr"/>
                      <a:r>
                        <a:rPr lang="en-US" sz="1600" b="1" dirty="0"/>
                        <a:t>?</a:t>
                      </a:r>
                    </a:p>
                  </a:txBody>
                  <a:tcPr anchor="ctr"/>
                </a:tc>
                <a:extLst>
                  <a:ext uri="{0D108BD9-81ED-4DB2-BD59-A6C34878D82A}">
                    <a16:rowId xmlns:a16="http://schemas.microsoft.com/office/drawing/2014/main" val="2022271208"/>
                  </a:ext>
                </a:extLst>
              </a:tr>
              <a:tr h="6687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
                      </a:r>
                      <a:br>
                        <a:rPr lang="en-US" sz="1600" b="1" dirty="0">
                          <a:solidFill>
                            <a:schemeClr val="bg1"/>
                          </a:solidFill>
                        </a:rPr>
                      </a:br>
                      <a:r>
                        <a:rPr lang="en-US" sz="1600" b="1" dirty="0">
                          <a:solidFill>
                            <a:schemeClr val="bg1"/>
                          </a:solidFill>
                        </a:rPr>
                        <a:t>Flood Insurance</a:t>
                      </a:r>
                    </a:p>
                    <a:p>
                      <a:pPr algn="l"/>
                      <a:endParaRPr lang="en-US" sz="1600" b="1" dirty="0">
                        <a:solidFill>
                          <a:schemeClr val="bg1"/>
                        </a:solidFill>
                      </a:endParaRPr>
                    </a:p>
                  </a:txBody>
                  <a:tcPr anchor="c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
                      </a:r>
                      <a:br>
                        <a:rPr lang="en-US" sz="1600" dirty="0">
                          <a:solidFill>
                            <a:schemeClr val="bg1"/>
                          </a:solidFill>
                        </a:rPr>
                      </a:br>
                      <a:r>
                        <a:rPr lang="en-US" sz="1600" dirty="0">
                          <a:solidFill>
                            <a:schemeClr val="bg1"/>
                          </a:solidFill>
                        </a:rPr>
                        <a:t>Number of Policies 2019</a:t>
                      </a:r>
                    </a:p>
                    <a:p>
                      <a:pPr algn="l"/>
                      <a:endParaRPr lang="en-US" sz="1600" dirty="0">
                        <a:solidFill>
                          <a:schemeClr val="bg1"/>
                        </a:solidFill>
                      </a:endParaRPr>
                    </a:p>
                  </a:txBody>
                  <a:tcPr anchor="ctr">
                    <a:solidFill>
                      <a:srgbClr val="5B739B"/>
                    </a:solidFill>
                  </a:tcPr>
                </a:tc>
                <a:tc>
                  <a:txBody>
                    <a:bodyPr/>
                    <a:lstStyle/>
                    <a:p>
                      <a:pPr algn="ctr"/>
                      <a:r>
                        <a:rPr lang="en-US" sz="1600" b="1" dirty="0">
                          <a:solidFill>
                            <a:srgbClr val="C00000"/>
                          </a:solidFill>
                        </a:rPr>
                        <a:t>133</a:t>
                      </a:r>
                    </a:p>
                  </a:txBody>
                  <a:tcPr anchor="ctr"/>
                </a:tc>
                <a:tc>
                  <a:txBody>
                    <a:bodyPr/>
                    <a:lstStyle/>
                    <a:p>
                      <a:pPr algn="ctr"/>
                      <a:r>
                        <a:rPr lang="en-US" sz="1600" b="1" dirty="0">
                          <a:solidFill>
                            <a:srgbClr val="C00000"/>
                          </a:solidFill>
                        </a:rPr>
                        <a:t>44</a:t>
                      </a:r>
                    </a:p>
                  </a:txBody>
                  <a:tcPr anchor="ctr"/>
                </a:tc>
                <a:extLst>
                  <a:ext uri="{0D108BD9-81ED-4DB2-BD59-A6C34878D82A}">
                    <a16:rowId xmlns:a16="http://schemas.microsoft.com/office/drawing/2014/main" val="3607165000"/>
                  </a:ext>
                </a:extLst>
              </a:tr>
              <a:tr h="118187">
                <a:tc rowSpan="2">
                  <a:txBody>
                    <a:bodyPr/>
                    <a:lstStyle/>
                    <a:p>
                      <a:pPr algn="l"/>
                      <a:r>
                        <a:rPr lang="en-US" sz="1600" b="1" dirty="0">
                          <a:solidFill>
                            <a:schemeClr val="bg1"/>
                          </a:solidFill>
                        </a:rPr>
                        <a:t>Risk Communications</a:t>
                      </a:r>
                    </a:p>
                  </a:txBody>
                  <a:tcPr anchor="ctr">
                    <a:solidFill>
                      <a:srgbClr val="5B739B"/>
                    </a:solidFill>
                  </a:tcPr>
                </a:tc>
                <a:tc>
                  <a:txBody>
                    <a:bodyPr/>
                    <a:lstStyle/>
                    <a:p>
                      <a:r>
                        <a:rPr lang="en-US" sz="1600" dirty="0">
                          <a:solidFill>
                            <a:schemeClr val="bg1"/>
                          </a:solidFill>
                        </a:rPr>
                        <a:t>Flood Risk Disclosure Laws in</a:t>
                      </a:r>
                      <a:r>
                        <a:rPr lang="en-US" sz="1600" baseline="0" dirty="0">
                          <a:solidFill>
                            <a:schemeClr val="bg1"/>
                          </a:solidFill>
                        </a:rPr>
                        <a:t> West Virginia</a:t>
                      </a:r>
                      <a:endParaRPr lang="en-US" sz="1600" dirty="0">
                        <a:solidFill>
                          <a:schemeClr val="bg1"/>
                        </a:solidFill>
                      </a:endParaRPr>
                    </a:p>
                  </a:txBody>
                  <a:tcPr anchor="ctr">
                    <a:solidFill>
                      <a:srgbClr val="5B739B"/>
                    </a:solidFill>
                  </a:tcPr>
                </a:tc>
                <a:tc>
                  <a:txBody>
                    <a:bodyPr/>
                    <a:lstStyle/>
                    <a:p>
                      <a:pPr algn="ctr"/>
                      <a:r>
                        <a:rPr lang="en-US" sz="1600" b="1" dirty="0">
                          <a:solidFill>
                            <a:srgbClr val="C00000"/>
                          </a:solidFill>
                        </a:rPr>
                        <a:t>F grade</a:t>
                      </a:r>
                    </a:p>
                  </a:txBody>
                  <a:tcPr anchor="ctr"/>
                </a:tc>
                <a:tc>
                  <a:txBody>
                    <a:bodyPr/>
                    <a:lstStyle/>
                    <a:p>
                      <a:pPr algn="ctr"/>
                      <a:r>
                        <a:rPr lang="en-US" sz="1600" b="1" dirty="0">
                          <a:solidFill>
                            <a:srgbClr val="C00000"/>
                          </a:solidFill>
                        </a:rPr>
                        <a:t>F grade</a:t>
                      </a:r>
                    </a:p>
                  </a:txBody>
                  <a:tcPr anchor="ctr"/>
                </a:tc>
                <a:extLst>
                  <a:ext uri="{0D108BD9-81ED-4DB2-BD59-A6C34878D82A}">
                    <a16:rowId xmlns:a16="http://schemas.microsoft.com/office/drawing/2014/main" val="3086470809"/>
                  </a:ext>
                </a:extLst>
              </a:tr>
              <a:tr h="118187">
                <a:tc vMerge="1">
                  <a:txBody>
                    <a:bodyPr/>
                    <a:lstStyle/>
                    <a:p>
                      <a:pPr algn="l"/>
                      <a:endParaRPr lang="en-US" sz="1600" b="1" dirty="0">
                        <a:solidFill>
                          <a:schemeClr val="bg1"/>
                        </a:solidFill>
                      </a:endParaRPr>
                    </a:p>
                  </a:txBody>
                  <a:tcPr anchor="ctr">
                    <a:solidFill>
                      <a:srgbClr val="5B739B"/>
                    </a:solidFill>
                  </a:tcPr>
                </a:tc>
                <a:tc>
                  <a:txBody>
                    <a:bodyPr/>
                    <a:lstStyle/>
                    <a:p>
                      <a:r>
                        <a:rPr lang="en-US" sz="1600" dirty="0">
                          <a:solidFill>
                            <a:schemeClr val="bg1"/>
                          </a:solidFill>
                        </a:rPr>
                        <a:t>Outreach to property owners about</a:t>
                      </a:r>
                      <a:r>
                        <a:rPr lang="en-US" sz="1600" baseline="0" dirty="0">
                          <a:solidFill>
                            <a:schemeClr val="bg1"/>
                          </a:solidFill>
                        </a:rPr>
                        <a:t> changes to flood maps (mapped in/mapped out of SFHA)</a:t>
                      </a:r>
                      <a:endParaRPr lang="en-US" sz="1600" dirty="0">
                        <a:solidFill>
                          <a:schemeClr val="bg1"/>
                        </a:solidFill>
                      </a:endParaRPr>
                    </a:p>
                  </a:txBody>
                  <a:tcPr anchor="ctr">
                    <a:solidFill>
                      <a:srgbClr val="5B739B"/>
                    </a:solidFill>
                  </a:tcPr>
                </a:tc>
                <a:tc>
                  <a:txBody>
                    <a:bodyPr/>
                    <a:lstStyle/>
                    <a:p>
                      <a:pPr algn="ctr"/>
                      <a:r>
                        <a:rPr lang="en-US" sz="1600" b="1" dirty="0"/>
                        <a:t>?</a:t>
                      </a:r>
                    </a:p>
                  </a:txBody>
                  <a:tcPr anchor="ctr"/>
                </a:tc>
                <a:tc>
                  <a:txBody>
                    <a:bodyPr/>
                    <a:lstStyle/>
                    <a:p>
                      <a:pPr algn="ctr"/>
                      <a:r>
                        <a:rPr lang="en-US" sz="1600" b="1" dirty="0"/>
                        <a:t>?</a:t>
                      </a:r>
                    </a:p>
                  </a:txBody>
                  <a:tcPr anchor="ctr"/>
                </a:tc>
                <a:extLst>
                  <a:ext uri="{0D108BD9-81ED-4DB2-BD59-A6C34878D82A}">
                    <a16:rowId xmlns:a16="http://schemas.microsoft.com/office/drawing/2014/main" val="2883156233"/>
                  </a:ext>
                </a:extLst>
              </a:tr>
            </a:tbl>
          </a:graphicData>
        </a:graphic>
      </p:graphicFrame>
    </p:spTree>
    <p:extLst>
      <p:ext uri="{BB962C8B-B14F-4D97-AF65-F5344CB8AC3E}">
        <p14:creationId xmlns:p14="http://schemas.microsoft.com/office/powerpoint/2010/main" val="4129456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Example of Mitigation Reconstruction</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Rainelle</a:t>
            </a:r>
            <a:r>
              <a:rPr lang="en-US" sz="1100" dirty="0">
                <a:solidFill>
                  <a:schemeClr val="bg1"/>
                </a:solidFill>
              </a:rPr>
              <a:t>     </a:t>
            </a:r>
          </a:p>
        </p:txBody>
      </p:sp>
      <p:pic>
        <p:nvPicPr>
          <p:cNvPr id="7" name="Picture 6" descr="A picture containing outdoor, grass, tree, sky&#10;&#10;Description automatically generated">
            <a:extLst>
              <a:ext uri="{FF2B5EF4-FFF2-40B4-BE49-F238E27FC236}">
                <a16:creationId xmlns:a16="http://schemas.microsoft.com/office/drawing/2014/main" id="{EB5AA61C-CF2E-491D-A117-481485D410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6" t="3459" r="16952" b="6084"/>
          <a:stretch/>
        </p:blipFill>
        <p:spPr>
          <a:xfrm>
            <a:off x="4559164" y="1057091"/>
            <a:ext cx="4378570" cy="2757259"/>
          </a:xfrm>
          <a:prstGeom prst="rect">
            <a:avLst/>
          </a:prstGeom>
        </p:spPr>
      </p:pic>
      <p:sp>
        <p:nvSpPr>
          <p:cNvPr id="8" name="Text Box 2">
            <a:extLst>
              <a:ext uri="{FF2B5EF4-FFF2-40B4-BE49-F238E27FC236}">
                <a16:creationId xmlns:a16="http://schemas.microsoft.com/office/drawing/2014/main" id="{0AF0E778-FADA-41BA-A008-D8DA5E4C7B62}"/>
              </a:ext>
            </a:extLst>
          </p:cNvPr>
          <p:cNvSpPr txBox="1">
            <a:spLocks noChangeArrowheads="1"/>
          </p:cNvSpPr>
          <p:nvPr/>
        </p:nvSpPr>
        <p:spPr bwMode="auto">
          <a:xfrm>
            <a:off x="5145141" y="3778270"/>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13-13-0001-0069-0000_108</a:t>
            </a:r>
          </a:p>
          <a:p>
            <a:pPr algn="ctr">
              <a:spcBef>
                <a:spcPts val="50"/>
              </a:spcBef>
            </a:pPr>
            <a:r>
              <a:rPr lang="en-US" sz="1200" dirty="0">
                <a:latin typeface="Arial" panose="020B0604020202020204" pitchFamily="34" charset="0"/>
                <a:cs typeface="Times New Roman" panose="02020603050405020304" pitchFamily="18" charset="0"/>
                <a:hlinkClick r:id="rId4"/>
              </a:rPr>
              <a:t>Flood Tool Link</a:t>
            </a:r>
            <a:endParaRPr lang="en-US" sz="1200" dirty="0">
              <a:latin typeface="Arial" panose="020B0604020202020204" pitchFamily="34" charset="0"/>
              <a:cs typeface="Times New Roman" panose="02020603050405020304" pitchFamily="18" charset="0"/>
            </a:endParaRPr>
          </a:p>
        </p:txBody>
      </p:sp>
      <p:pic>
        <p:nvPicPr>
          <p:cNvPr id="10" name="Picture 9" descr="A picture containing grass, sky, outdoor, house&#10;&#10;Description automatically generated">
            <a:extLst>
              <a:ext uri="{FF2B5EF4-FFF2-40B4-BE49-F238E27FC236}">
                <a16:creationId xmlns:a16="http://schemas.microsoft.com/office/drawing/2014/main" id="{CD733511-D45E-449A-8506-5AE815AC74E3}"/>
              </a:ext>
            </a:extLst>
          </p:cNvPr>
          <p:cNvPicPr>
            <a:picLocks noChangeAspect="1"/>
          </p:cNvPicPr>
          <p:nvPr/>
        </p:nvPicPr>
        <p:blipFill rotWithShape="1">
          <a:blip r:embed="rId5">
            <a:extLst>
              <a:ext uri="{28A0092B-C50C-407E-A947-70E740481C1C}">
                <a14:useLocalDpi xmlns:a14="http://schemas.microsoft.com/office/drawing/2010/main" val="0"/>
              </a:ext>
            </a:extLst>
          </a:blip>
          <a:srcRect l="13736" t="9604" r="25756" b="26412"/>
          <a:stretch/>
        </p:blipFill>
        <p:spPr>
          <a:xfrm>
            <a:off x="206266" y="1057090"/>
            <a:ext cx="4121894" cy="2757260"/>
          </a:xfrm>
          <a:prstGeom prst="rect">
            <a:avLst/>
          </a:prstGeom>
        </p:spPr>
      </p:pic>
      <p:sp>
        <p:nvSpPr>
          <p:cNvPr id="11" name="Text Box 2">
            <a:extLst>
              <a:ext uri="{FF2B5EF4-FFF2-40B4-BE49-F238E27FC236}">
                <a16:creationId xmlns:a16="http://schemas.microsoft.com/office/drawing/2014/main" id="{680923C8-3401-43F5-8567-1E082D5297FF}"/>
              </a:ext>
            </a:extLst>
          </p:cNvPr>
          <p:cNvSpPr txBox="1">
            <a:spLocks noChangeArrowheads="1"/>
          </p:cNvSpPr>
          <p:nvPr/>
        </p:nvSpPr>
        <p:spPr bwMode="auto">
          <a:xfrm>
            <a:off x="663905" y="3778269"/>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13-13-0005-0165-0000_256</a:t>
            </a:r>
          </a:p>
          <a:p>
            <a:pPr algn="ctr">
              <a:spcBef>
                <a:spcPts val="50"/>
              </a:spcBef>
            </a:pPr>
            <a:r>
              <a:rPr lang="en-US" sz="1200" dirty="0">
                <a:latin typeface="Arial" panose="020B0604020202020204" pitchFamily="34" charset="0"/>
                <a:cs typeface="Times New Roman" panose="02020603050405020304" pitchFamily="18" charset="0"/>
                <a:hlinkClick r:id="rId6"/>
              </a:rPr>
              <a:t>Flood Tool Link</a:t>
            </a:r>
            <a:endParaRPr lang="en-US" sz="1200" dirty="0">
              <a:latin typeface="Arial" panose="020B0604020202020204" pitchFamily="34" charset="0"/>
              <a:cs typeface="Times New Roman" panose="02020603050405020304" pitchFamily="18" charset="0"/>
            </a:endParaRPr>
          </a:p>
        </p:txBody>
      </p:sp>
      <p:pic>
        <p:nvPicPr>
          <p:cNvPr id="13" name="Picture 12" descr="A picture containing tree, outdoor, grass, ground&#10;&#10;Description automatically generated">
            <a:extLst>
              <a:ext uri="{FF2B5EF4-FFF2-40B4-BE49-F238E27FC236}">
                <a16:creationId xmlns:a16="http://schemas.microsoft.com/office/drawing/2014/main" id="{675D5E1B-067C-43D2-BDD9-BDD92C5B7B6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2275" r="7428" b="22868"/>
          <a:stretch/>
        </p:blipFill>
        <p:spPr>
          <a:xfrm>
            <a:off x="1534448" y="4332228"/>
            <a:ext cx="6075103" cy="2025025"/>
          </a:xfrm>
          <a:prstGeom prst="rect">
            <a:avLst/>
          </a:prstGeom>
        </p:spPr>
      </p:pic>
      <p:sp>
        <p:nvSpPr>
          <p:cNvPr id="14" name="Text Box 2">
            <a:extLst>
              <a:ext uri="{FF2B5EF4-FFF2-40B4-BE49-F238E27FC236}">
                <a16:creationId xmlns:a16="http://schemas.microsoft.com/office/drawing/2014/main" id="{D1B3CC80-459F-4AD5-8ADF-10A6B1904976}"/>
              </a:ext>
            </a:extLst>
          </p:cNvPr>
          <p:cNvSpPr txBox="1">
            <a:spLocks noChangeArrowheads="1"/>
          </p:cNvSpPr>
          <p:nvPr/>
        </p:nvSpPr>
        <p:spPr bwMode="auto">
          <a:xfrm>
            <a:off x="3097950" y="6325869"/>
            <a:ext cx="3206616" cy="491755"/>
          </a:xfrm>
          <a:prstGeom prst="rect">
            <a:avLst/>
          </a:prstGeom>
          <a:noFill/>
          <a:ln w="9525">
            <a:noFill/>
            <a:miter lim="800000"/>
            <a:headEnd/>
            <a:tailEnd/>
          </a:ln>
        </p:spPr>
        <p:txBody>
          <a:bodyPr rot="0" vert="horz" wrap="square" lIns="91440" tIns="45720" rIns="91440" bIns="45720" anchor="t" anchorCtr="0">
            <a:noAutofit/>
          </a:bodyPr>
          <a:lstStyle/>
          <a:p>
            <a:pPr algn="ctr">
              <a:spcBef>
                <a:spcPts val="50"/>
              </a:spcBef>
            </a:pPr>
            <a:r>
              <a:rPr lang="en-US" sz="1200" dirty="0">
                <a:latin typeface="Arial" panose="020B0604020202020204" pitchFamily="34" charset="0"/>
                <a:cs typeface="Times New Roman" panose="02020603050405020304" pitchFamily="18" charset="0"/>
              </a:rPr>
              <a:t>Building ID: 13-13-0001-0054-0000_182</a:t>
            </a:r>
          </a:p>
          <a:p>
            <a:pPr algn="ctr">
              <a:spcBef>
                <a:spcPts val="50"/>
              </a:spcBef>
            </a:pPr>
            <a:r>
              <a:rPr lang="en-US" sz="1200" dirty="0">
                <a:latin typeface="Arial" panose="020B0604020202020204" pitchFamily="34" charset="0"/>
                <a:cs typeface="Times New Roman" panose="02020603050405020304" pitchFamily="18" charset="0"/>
                <a:hlinkClick r:id="rId8"/>
              </a:rPr>
              <a:t>Flood Tool Link</a:t>
            </a:r>
            <a:endParaRPr lang="en-US" sz="1200" dirty="0">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0798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ata.wvgis.wvu.edu/pub/Clearinghouse/hazards/BldgPhotos/13-17-0008-0139-0000_2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342" y="2134738"/>
            <a:ext cx="8686800" cy="39719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9050" y="1048019"/>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(FFH) BELOW FEMA 1-percent chance (100-yr) flood</a:t>
            </a:r>
            <a:endParaRPr lang="en-US" sz="1050" dirty="0">
              <a:latin typeface="Arial" panose="020B0604020202020204" pitchFamily="34" charset="0"/>
              <a:cs typeface="Arial" panose="020B0604020202020204" pitchFamily="34" charset="0"/>
            </a:endParaRPr>
          </a:p>
        </p:txBody>
      </p:sp>
      <p:sp>
        <p:nvSpPr>
          <p:cNvPr id="6" name="Rectangular Callout 5"/>
          <p:cNvSpPr/>
          <p:nvPr/>
        </p:nvSpPr>
        <p:spPr>
          <a:xfrm>
            <a:off x="4003520" y="3854914"/>
            <a:ext cx="1494305" cy="140039"/>
          </a:xfrm>
          <a:prstGeom prst="wedgeRectCallout">
            <a:avLst>
              <a:gd name="adj1" fmla="val 182744"/>
              <a:gd name="adj2" fmla="val 17448"/>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6.0’   (FEMA 1% / 100-Yr + 2’ FBD)</a:t>
            </a:r>
          </a:p>
        </p:txBody>
      </p:sp>
      <p:sp>
        <p:nvSpPr>
          <p:cNvPr id="7" name="Rectangular Callout 6"/>
          <p:cNvSpPr/>
          <p:nvPr/>
        </p:nvSpPr>
        <p:spPr>
          <a:xfrm>
            <a:off x="2824872" y="4048307"/>
            <a:ext cx="1465727" cy="161345"/>
          </a:xfrm>
          <a:prstGeom prst="wedgeRectCallout">
            <a:avLst>
              <a:gd name="adj1" fmla="val 93254"/>
              <a:gd name="adj2" fmla="val 38416"/>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4.5’  (FEMA 1%+; Climate)</a:t>
            </a:r>
          </a:p>
        </p:txBody>
      </p:sp>
      <p:sp>
        <p:nvSpPr>
          <p:cNvPr id="8" name="Rectangular Callout 7"/>
          <p:cNvSpPr/>
          <p:nvPr/>
        </p:nvSpPr>
        <p:spPr>
          <a:xfrm>
            <a:off x="7513066" y="4217749"/>
            <a:ext cx="1396700" cy="138582"/>
          </a:xfrm>
          <a:prstGeom prst="wedgeRectCallout">
            <a:avLst>
              <a:gd name="adj1" fmla="val -237418"/>
              <a:gd name="adj2" fmla="val -21433"/>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4.0’   (2016 High Water) </a:t>
            </a:r>
          </a:p>
        </p:txBody>
      </p:sp>
      <p:sp>
        <p:nvSpPr>
          <p:cNvPr id="9" name="Rectangular Callout 8"/>
          <p:cNvSpPr/>
          <p:nvPr/>
        </p:nvSpPr>
        <p:spPr>
          <a:xfrm>
            <a:off x="4318204" y="4342789"/>
            <a:ext cx="1395483" cy="138582"/>
          </a:xfrm>
          <a:prstGeom prst="wedgeRectCallout">
            <a:avLst>
              <a:gd name="adj1" fmla="val -117298"/>
              <a:gd name="adj2" fmla="val -21646"/>
            </a:avLst>
          </a:prstGeom>
          <a:solidFill>
            <a:schemeClr val="accent1">
              <a:lumMod val="50000"/>
            </a:schemeClr>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3.4’  (FSF 0.2% / 500-Yr)</a:t>
            </a:r>
          </a:p>
        </p:txBody>
      </p:sp>
      <p:sp>
        <p:nvSpPr>
          <p:cNvPr id="10" name="Rectangular Callout 9"/>
          <p:cNvSpPr/>
          <p:nvPr/>
        </p:nvSpPr>
        <p:spPr>
          <a:xfrm>
            <a:off x="7534757" y="4016297"/>
            <a:ext cx="1396700" cy="138582"/>
          </a:xfrm>
          <a:prstGeom prst="wedgeRectCallout">
            <a:avLst>
              <a:gd name="adj1" fmla="val -265277"/>
              <a:gd name="adj2" fmla="val -23905"/>
            </a:avLst>
          </a:prstGeom>
          <a:solidFill>
            <a:schemeClr val="accent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5.3’  (FEMA 0.2% / 500-Yr )</a:t>
            </a:r>
          </a:p>
        </p:txBody>
      </p:sp>
      <p:graphicFrame>
        <p:nvGraphicFramePr>
          <p:cNvPr id="11" name="Table 10"/>
          <p:cNvGraphicFramePr>
            <a:graphicFrameLocks noGrp="1"/>
          </p:cNvGraphicFramePr>
          <p:nvPr/>
        </p:nvGraphicFramePr>
        <p:xfrm>
          <a:off x="273326" y="2237976"/>
          <a:ext cx="1465728" cy="1701169"/>
        </p:xfrm>
        <a:graphic>
          <a:graphicData uri="http://schemas.openxmlformats.org/drawingml/2006/table">
            <a:tbl>
              <a:tblPr>
                <a:tableStyleId>{5C22544A-7EE6-4342-B048-85BDC9FD1C3A}</a:tableStyleId>
              </a:tblPr>
              <a:tblGrid>
                <a:gridCol w="900174">
                  <a:extLst>
                    <a:ext uri="{9D8B030D-6E8A-4147-A177-3AD203B41FA5}">
                      <a16:colId xmlns:a16="http://schemas.microsoft.com/office/drawing/2014/main" val="2046477427"/>
                    </a:ext>
                  </a:extLst>
                </a:gridCol>
                <a:gridCol w="565554">
                  <a:extLst>
                    <a:ext uri="{9D8B030D-6E8A-4147-A177-3AD203B41FA5}">
                      <a16:colId xmlns:a16="http://schemas.microsoft.com/office/drawing/2014/main" val="2529517874"/>
                    </a:ext>
                  </a:extLst>
                </a:gridCol>
              </a:tblGrid>
              <a:tr h="152401">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800" u="none" strike="noStrike" dirty="0">
                          <a:effectLst/>
                        </a:rPr>
                        <a:t>HEIGHT (ft.)</a:t>
                      </a:r>
                      <a:endParaRPr lang="en-US" sz="800" b="0"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21987">
                <a:tc>
                  <a:txBody>
                    <a:bodyPr/>
                    <a:lstStyle/>
                    <a:p>
                      <a:pPr algn="l" fontAlgn="b"/>
                      <a:r>
                        <a:rPr lang="en-US" sz="800" b="1" u="none" strike="noStrike" dirty="0">
                          <a:effectLst/>
                        </a:rPr>
                        <a:t>BUILDING </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95338125"/>
                  </a:ext>
                </a:extLst>
              </a:tr>
              <a:tr h="121987">
                <a:tc>
                  <a:txBody>
                    <a:bodyPr/>
                    <a:lstStyle/>
                    <a:p>
                      <a:pPr algn="l" fontAlgn="b"/>
                      <a:r>
                        <a:rPr lang="en-US" sz="800" u="none" strike="noStrike" dirty="0">
                          <a:effectLst/>
                        </a:rPr>
                        <a:t>First Floor Height</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41545975"/>
                  </a:ext>
                </a:extLst>
              </a:tr>
              <a:tr h="121987">
                <a:tc>
                  <a:txBody>
                    <a:bodyPr/>
                    <a:lstStyle/>
                    <a:p>
                      <a:pPr algn="l" fontAlgn="b"/>
                      <a:r>
                        <a:rPr lang="en-US" sz="800" u="none" strike="noStrike" dirty="0">
                          <a:effectLst/>
                        </a:rPr>
                        <a:t>Freeboard (FBD)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4907731"/>
                  </a:ext>
                </a:extLst>
              </a:tr>
              <a:tr h="121987">
                <a:tc>
                  <a:txBody>
                    <a:bodyPr/>
                    <a:lstStyle/>
                    <a:p>
                      <a:pPr algn="l" fontAlgn="b"/>
                      <a:r>
                        <a:rPr lang="en-US" sz="800" b="1" u="none" strike="noStrike" dirty="0">
                          <a:effectLst/>
                        </a:rPr>
                        <a:t>FLOOD DEPTH</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15486144"/>
                  </a:ext>
                </a:extLst>
              </a:tr>
              <a:tr h="121987">
                <a:tc>
                  <a:txBody>
                    <a:bodyPr/>
                    <a:lstStyle/>
                    <a:p>
                      <a:pPr algn="l" fontAlgn="b"/>
                      <a:r>
                        <a:rPr lang="en-US" sz="800" b="0" i="0" u="none" strike="noStrike" dirty="0">
                          <a:solidFill>
                            <a:srgbClr val="000000"/>
                          </a:solidFill>
                          <a:effectLst/>
                          <a:latin typeface="Calibri" panose="020F0502020204030204" pitchFamily="34" charset="0"/>
                        </a:rPr>
                        <a:t>FSF</a:t>
                      </a:r>
                      <a:r>
                        <a:rPr lang="en-US" sz="800" b="0" i="0" u="none" strike="noStrike" baseline="0" dirty="0">
                          <a:solidFill>
                            <a:srgbClr val="000000"/>
                          </a:solidFill>
                          <a:effectLst/>
                          <a:latin typeface="Calibri" panose="020F0502020204030204" pitchFamily="34" charset="0"/>
                        </a:rPr>
                        <a:t> 20% (5-Yr)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b="0" i="0" u="none" strike="noStrike" dirty="0">
                          <a:solidFill>
                            <a:srgbClr val="000000"/>
                          </a:solidFill>
                          <a:effectLst/>
                          <a:latin typeface="Calibri" panose="020F0502020204030204" pitchFamily="34" charset="0"/>
                        </a:rPr>
                        <a:t>0.0</a:t>
                      </a:r>
                    </a:p>
                  </a:txBody>
                  <a:tcPr marL="7144" marR="7144" marT="7144" marB="0" anchor="b"/>
                </a:tc>
                <a:extLst>
                  <a:ext uri="{0D108BD9-81ED-4DB2-BD59-A6C34878D82A}">
                    <a16:rowId xmlns:a16="http://schemas.microsoft.com/office/drawing/2014/main" val="1165418921"/>
                  </a:ext>
                </a:extLst>
              </a:tr>
              <a:tr h="121987">
                <a:tc>
                  <a:txBody>
                    <a:bodyPr/>
                    <a:lstStyle/>
                    <a:p>
                      <a:pPr algn="l" fontAlgn="b"/>
                      <a:r>
                        <a:rPr lang="en-US" sz="800" u="none" strike="noStrike" dirty="0">
                          <a:effectLst/>
                        </a:rPr>
                        <a:t>FSF 1% (100-Yr)</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1.5</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683780853"/>
                  </a:ext>
                </a:extLst>
              </a:tr>
              <a:tr h="0">
                <a:tc>
                  <a:txBody>
                    <a:bodyPr/>
                    <a:lstStyle/>
                    <a:p>
                      <a:pPr algn="l" fontAlgn="b"/>
                      <a:r>
                        <a:rPr lang="en-US" sz="800" u="none" strike="noStrike" dirty="0">
                          <a:effectLst/>
                        </a:rPr>
                        <a:t>FSF 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3.4</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2451855798"/>
                  </a:ext>
                </a:extLst>
              </a:tr>
              <a:tr h="0">
                <a:tc>
                  <a:txBody>
                    <a:bodyPr/>
                    <a:lstStyle/>
                    <a:p>
                      <a:pPr algn="l" fontAlgn="b"/>
                      <a:r>
                        <a:rPr lang="en-US" sz="800" u="none" strike="noStrike" dirty="0">
                          <a:effectLst/>
                        </a:rPr>
                        <a:t>FEMA 1% (100-Yr)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chemeClr val="dk1"/>
                          </a:solidFill>
                          <a:effectLst/>
                          <a:latin typeface="+mn-lt"/>
                        </a:rPr>
                        <a:t>4.0</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408798514"/>
                  </a:ext>
                </a:extLst>
              </a:tr>
              <a:tr h="0">
                <a:tc>
                  <a:txBody>
                    <a:bodyPr/>
                    <a:lstStyle/>
                    <a:p>
                      <a:pPr algn="l" fontAlgn="b"/>
                      <a:r>
                        <a:rPr lang="en-US" sz="800" u="none" strike="noStrike" dirty="0">
                          <a:effectLst/>
                        </a:rPr>
                        <a:t>2016 Flood HWM</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chemeClr val="dk1"/>
                          </a:solidFill>
                          <a:effectLst/>
                          <a:latin typeface="+mn-lt"/>
                        </a:rPr>
                        <a:t>4.0</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1150803067"/>
                  </a:ext>
                </a:extLst>
              </a:tr>
              <a:tr h="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u="none" strike="noStrike" dirty="0">
                          <a:effectLst/>
                        </a:rPr>
                        <a:t>FEMA 1%+ (Climate)</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4.5</a:t>
                      </a:r>
                    </a:p>
                  </a:txBody>
                  <a:tcPr marL="7144" marR="7144" marT="7144" marB="0" anchor="b">
                    <a:solidFill>
                      <a:schemeClr val="accent2">
                        <a:lumMod val="60000"/>
                        <a:lumOff val="40000"/>
                      </a:schemeClr>
                    </a:solidFill>
                  </a:tcPr>
                </a:tc>
                <a:extLst>
                  <a:ext uri="{0D108BD9-81ED-4DB2-BD59-A6C34878D82A}">
                    <a16:rowId xmlns:a16="http://schemas.microsoft.com/office/drawing/2014/main" val="2576018308"/>
                  </a:ext>
                </a:extLst>
              </a:tr>
              <a:tr h="121987">
                <a:tc>
                  <a:txBody>
                    <a:bodyPr/>
                    <a:lstStyle/>
                    <a:p>
                      <a:pPr algn="l" fontAlgn="b"/>
                      <a:r>
                        <a:rPr lang="en-US" sz="800" u="none" strike="noStrike" dirty="0">
                          <a:effectLst/>
                        </a:rPr>
                        <a:t>FEMA </a:t>
                      </a:r>
                      <a:r>
                        <a:rPr lang="en-US" sz="800" u="none" strike="noStrike" baseline="0" dirty="0">
                          <a:effectLst/>
                        </a:rPr>
                        <a:t>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5.3</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3781653846"/>
                  </a:ext>
                </a:extLst>
              </a:tr>
              <a:tr h="121987">
                <a:tc>
                  <a:txBody>
                    <a:bodyPr/>
                    <a:lstStyle/>
                    <a:p>
                      <a:pPr algn="l" fontAlgn="b"/>
                      <a:r>
                        <a:rPr lang="en-US" sz="800" u="none" strike="noStrike" dirty="0">
                          <a:effectLst/>
                        </a:rPr>
                        <a:t>FEMA 100-Yr + FBD</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u="none" strike="noStrike" dirty="0">
                          <a:effectLst/>
                        </a:rPr>
                        <a:t>6.0</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571880593"/>
                  </a:ext>
                </a:extLst>
              </a:tr>
            </a:tbl>
          </a:graphicData>
        </a:graphic>
      </p:graphicFrame>
      <p:sp>
        <p:nvSpPr>
          <p:cNvPr id="12" name="TextBox 11"/>
          <p:cNvSpPr txBox="1"/>
          <p:nvPr/>
        </p:nvSpPr>
        <p:spPr>
          <a:xfrm>
            <a:off x="4838131" y="5800256"/>
            <a:ext cx="4194439" cy="300082"/>
          </a:xfrm>
          <a:prstGeom prst="rect">
            <a:avLst/>
          </a:prstGeom>
          <a:noFill/>
        </p:spPr>
        <p:txBody>
          <a:bodyPr wrap="square" rtlCol="0">
            <a:spAutoFit/>
          </a:bodyPr>
          <a:lstStyle/>
          <a:p>
            <a:r>
              <a:rPr lang="en-US" sz="1350" b="1" dirty="0">
                <a:solidFill>
                  <a:schemeClr val="bg1"/>
                </a:solidFill>
              </a:rPr>
              <a:t>220 Central Avenue, White Sulphur Springs, WV, 24986</a:t>
            </a:r>
          </a:p>
        </p:txBody>
      </p:sp>
      <p:sp>
        <p:nvSpPr>
          <p:cNvPr id="13" name="TextBox 12"/>
          <p:cNvSpPr txBox="1"/>
          <p:nvPr/>
        </p:nvSpPr>
        <p:spPr>
          <a:xfrm>
            <a:off x="7082117" y="6245911"/>
            <a:ext cx="2061883" cy="230832"/>
          </a:xfrm>
          <a:prstGeom prst="rect">
            <a:avLst/>
          </a:prstGeom>
          <a:noFill/>
        </p:spPr>
        <p:txBody>
          <a:bodyPr wrap="square" rtlCol="0">
            <a:spAutoFit/>
          </a:bodyPr>
          <a:lstStyle/>
          <a:p>
            <a:r>
              <a:rPr lang="en-US" sz="900" dirty="0"/>
              <a:t>Building </a:t>
            </a:r>
            <a:r>
              <a:rPr lang="en-US" sz="900" u="sng" dirty="0">
                <a:solidFill>
                  <a:schemeClr val="accent1">
                    <a:lumMod val="75000"/>
                  </a:schemeClr>
                </a:solidFill>
                <a:hlinkClick r:id="rId4"/>
              </a:rPr>
              <a:t>13-17-0008-0139-0000_220</a:t>
            </a:r>
            <a:r>
              <a:rPr lang="en-US" sz="900" dirty="0"/>
              <a:t> </a:t>
            </a:r>
          </a:p>
        </p:txBody>
      </p:sp>
      <p:sp>
        <p:nvSpPr>
          <p:cNvPr id="16" name="Rectangular Callout 15"/>
          <p:cNvSpPr/>
          <p:nvPr/>
        </p:nvSpPr>
        <p:spPr>
          <a:xfrm>
            <a:off x="308268" y="4205650"/>
            <a:ext cx="1395483" cy="138582"/>
          </a:xfrm>
          <a:prstGeom prst="wedgeRectCallout">
            <a:avLst>
              <a:gd name="adj1" fmla="val 262105"/>
              <a:gd name="adj2" fmla="val -10614"/>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4.0’   (FEMA 1% / 100-Yr) </a:t>
            </a:r>
          </a:p>
        </p:txBody>
      </p:sp>
      <p:sp>
        <p:nvSpPr>
          <p:cNvPr id="2" name="Rectangle 1"/>
          <p:cNvSpPr/>
          <p:nvPr/>
        </p:nvSpPr>
        <p:spPr>
          <a:xfrm>
            <a:off x="3729512" y="6550797"/>
            <a:ext cx="318052" cy="140608"/>
          </a:xfrm>
          <a:prstGeom prst="rect">
            <a:avLst/>
          </a:prstGeom>
          <a:solidFill>
            <a:schemeClr val="tx2"/>
          </a:solidFill>
          <a:ln w="190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97869" y="6474629"/>
            <a:ext cx="1965609" cy="276999"/>
          </a:xfrm>
          <a:prstGeom prst="rect">
            <a:avLst/>
          </a:prstGeom>
          <a:noFill/>
        </p:spPr>
        <p:txBody>
          <a:bodyPr wrap="square" rtlCol="0">
            <a:spAutoFit/>
          </a:bodyPr>
          <a:lstStyle/>
          <a:p>
            <a:r>
              <a:rPr lang="en-US" sz="1200" dirty="0"/>
              <a:t>First Street Foundation (FSF)</a:t>
            </a:r>
          </a:p>
        </p:txBody>
      </p:sp>
      <p:sp>
        <p:nvSpPr>
          <p:cNvPr id="19" name="TextBox 18"/>
          <p:cNvSpPr txBox="1"/>
          <p:nvPr/>
        </p:nvSpPr>
        <p:spPr>
          <a:xfrm>
            <a:off x="309050" y="6478884"/>
            <a:ext cx="1223914" cy="276999"/>
          </a:xfrm>
          <a:prstGeom prst="rect">
            <a:avLst/>
          </a:prstGeom>
          <a:noFill/>
        </p:spPr>
        <p:txBody>
          <a:bodyPr wrap="square" rtlCol="0">
            <a:spAutoFit/>
          </a:bodyPr>
          <a:lstStyle/>
          <a:p>
            <a:r>
              <a:rPr lang="en-US" sz="1200" dirty="0"/>
              <a:t>FLOOD DEPTHS:</a:t>
            </a:r>
          </a:p>
        </p:txBody>
      </p:sp>
      <p:sp>
        <p:nvSpPr>
          <p:cNvPr id="20" name="Rectangle 19"/>
          <p:cNvSpPr/>
          <p:nvPr/>
        </p:nvSpPr>
        <p:spPr>
          <a:xfrm>
            <a:off x="1857641" y="6550797"/>
            <a:ext cx="318052" cy="140608"/>
          </a:xfrm>
          <a:prstGeom prst="rect">
            <a:avLst/>
          </a:prstGeom>
          <a:solidFill>
            <a:schemeClr val="accent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125998" y="6474629"/>
            <a:ext cx="590701" cy="276999"/>
          </a:xfrm>
          <a:prstGeom prst="rect">
            <a:avLst/>
          </a:prstGeom>
          <a:noFill/>
        </p:spPr>
        <p:txBody>
          <a:bodyPr wrap="square" rtlCol="0">
            <a:spAutoFit/>
          </a:bodyPr>
          <a:lstStyle/>
          <a:p>
            <a:r>
              <a:rPr lang="en-US" sz="1200" dirty="0"/>
              <a:t>FEMA</a:t>
            </a:r>
          </a:p>
        </p:txBody>
      </p:sp>
      <p:sp>
        <p:nvSpPr>
          <p:cNvPr id="22" name="Rectangle 21"/>
          <p:cNvSpPr/>
          <p:nvPr/>
        </p:nvSpPr>
        <p:spPr>
          <a:xfrm>
            <a:off x="6340846" y="6531324"/>
            <a:ext cx="281610" cy="13729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572759" y="6451848"/>
            <a:ext cx="2404493" cy="276999"/>
          </a:xfrm>
          <a:prstGeom prst="rect">
            <a:avLst/>
          </a:prstGeom>
          <a:noFill/>
        </p:spPr>
        <p:txBody>
          <a:bodyPr wrap="square" rtlCol="0">
            <a:spAutoFit/>
          </a:bodyPr>
          <a:lstStyle/>
          <a:p>
            <a:r>
              <a:rPr lang="en-US" sz="1200" dirty="0"/>
              <a:t>USGS 2016 Flood High Water Mark</a:t>
            </a:r>
          </a:p>
        </p:txBody>
      </p:sp>
      <p:sp>
        <p:nvSpPr>
          <p:cNvPr id="27" name="TextBox 26"/>
          <p:cNvSpPr txBox="1"/>
          <p:nvPr/>
        </p:nvSpPr>
        <p:spPr>
          <a:xfrm>
            <a:off x="302846" y="1518223"/>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BELOW 2016 HWM; 1%+,0.2-percent chance (500-yr) floods</a:t>
            </a:r>
            <a:endParaRPr lang="en-US" sz="1050" dirty="0">
              <a:latin typeface="Arial" panose="020B0604020202020204" pitchFamily="34" charset="0"/>
              <a:cs typeface="Arial" panose="020B0604020202020204" pitchFamily="34" charset="0"/>
            </a:endParaRPr>
          </a:p>
        </p:txBody>
      </p:sp>
      <p:cxnSp>
        <p:nvCxnSpPr>
          <p:cNvPr id="24" name="Straight Connector 23"/>
          <p:cNvCxnSpPr/>
          <p:nvPr/>
        </p:nvCxnSpPr>
        <p:spPr>
          <a:xfrm>
            <a:off x="-573206" y="5991366"/>
            <a:ext cx="12283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ular Callout 27"/>
          <p:cNvSpPr/>
          <p:nvPr/>
        </p:nvSpPr>
        <p:spPr>
          <a:xfrm>
            <a:off x="3221833" y="4611195"/>
            <a:ext cx="1395483" cy="138582"/>
          </a:xfrm>
          <a:prstGeom prst="wedgeRectCallout">
            <a:avLst>
              <a:gd name="adj1" fmla="val 251896"/>
              <a:gd name="adj2" fmla="val -31495"/>
            </a:avLst>
          </a:prstGeom>
          <a:solidFill>
            <a:schemeClr val="accent1">
              <a:lumMod val="50000"/>
            </a:schemeClr>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1.5’  (FSF 1% / 100-Yr)</a:t>
            </a:r>
          </a:p>
        </p:txBody>
      </p:sp>
      <p:sp>
        <p:nvSpPr>
          <p:cNvPr id="25" name="Title 1">
            <a:extLst>
              <a:ext uri="{FF2B5EF4-FFF2-40B4-BE49-F238E27FC236}">
                <a16:creationId xmlns:a16="http://schemas.microsoft.com/office/drawing/2014/main" id="{056DEB71-8016-4E89-BB23-254ABF49E7D9}"/>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Unmitigated Example</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White Sulphur Springs</a:t>
            </a:r>
            <a:r>
              <a:rPr lang="en-US" sz="1100" dirty="0">
                <a:solidFill>
                  <a:schemeClr val="bg1"/>
                </a:solidFill>
              </a:rPr>
              <a:t>   </a:t>
            </a:r>
          </a:p>
        </p:txBody>
      </p:sp>
    </p:spTree>
    <p:extLst>
      <p:ext uri="{BB962C8B-B14F-4D97-AF65-F5344CB8AC3E}">
        <p14:creationId xmlns:p14="http://schemas.microsoft.com/office/powerpoint/2010/main" val="416606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736891" y="1987880"/>
            <a:ext cx="5605605" cy="4323777"/>
          </a:xfrm>
          <a:prstGeom prst="rect">
            <a:avLst/>
          </a:prstGeom>
        </p:spPr>
      </p:pic>
      <p:sp>
        <p:nvSpPr>
          <p:cNvPr id="3" name="TextBox 2"/>
          <p:cNvSpPr txBox="1"/>
          <p:nvPr/>
        </p:nvSpPr>
        <p:spPr>
          <a:xfrm>
            <a:off x="309050" y="1048019"/>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Height (FFH) BELOW FEMA 1-percent chance (100-yr) flood</a:t>
            </a:r>
            <a:endParaRPr lang="en-US" sz="1050" dirty="0">
              <a:latin typeface="Arial" panose="020B0604020202020204" pitchFamily="34" charset="0"/>
              <a:cs typeface="Arial" panose="020B0604020202020204" pitchFamily="34" charset="0"/>
            </a:endParaRPr>
          </a:p>
        </p:txBody>
      </p:sp>
      <p:sp>
        <p:nvSpPr>
          <p:cNvPr id="6" name="Rectangular Callout 5"/>
          <p:cNvSpPr/>
          <p:nvPr/>
        </p:nvSpPr>
        <p:spPr>
          <a:xfrm>
            <a:off x="612051" y="4516830"/>
            <a:ext cx="1494305" cy="140039"/>
          </a:xfrm>
          <a:prstGeom prst="wedgeRectCallout">
            <a:avLst>
              <a:gd name="adj1" fmla="val 323852"/>
              <a:gd name="adj2" fmla="val -55645"/>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6.0’   (FEMA 1% / 100-Yr + 2’ FBD)</a:t>
            </a:r>
          </a:p>
        </p:txBody>
      </p:sp>
      <p:sp>
        <p:nvSpPr>
          <p:cNvPr id="7" name="Rectangular Callout 6"/>
          <p:cNvSpPr/>
          <p:nvPr/>
        </p:nvSpPr>
        <p:spPr>
          <a:xfrm>
            <a:off x="7062716" y="3835021"/>
            <a:ext cx="1398897" cy="116006"/>
          </a:xfrm>
          <a:prstGeom prst="wedgeRectCallout">
            <a:avLst>
              <a:gd name="adj1" fmla="val -332062"/>
              <a:gd name="adj2" fmla="val -20795"/>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10.1’  (FEMA 1%+; Climate)</a:t>
            </a:r>
          </a:p>
        </p:txBody>
      </p:sp>
      <p:sp>
        <p:nvSpPr>
          <p:cNvPr id="8" name="Rectangular Callout 7"/>
          <p:cNvSpPr/>
          <p:nvPr/>
        </p:nvSpPr>
        <p:spPr>
          <a:xfrm>
            <a:off x="7069511" y="4019858"/>
            <a:ext cx="1396700" cy="138582"/>
          </a:xfrm>
          <a:prstGeom prst="wedgeRectCallout">
            <a:avLst>
              <a:gd name="adj1" fmla="val -329758"/>
              <a:gd name="adj2" fmla="val 37656"/>
            </a:avLst>
          </a:prstGeom>
          <a:ln w="28575">
            <a:solidFill>
              <a:schemeClr val="accent4">
                <a:lumMod val="60000"/>
                <a:lumOff val="4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8.3’   (2016 High Water) </a:t>
            </a:r>
          </a:p>
        </p:txBody>
      </p:sp>
      <p:sp>
        <p:nvSpPr>
          <p:cNvPr id="9" name="Rectangular Callout 8"/>
          <p:cNvSpPr/>
          <p:nvPr/>
        </p:nvSpPr>
        <p:spPr>
          <a:xfrm>
            <a:off x="7088700" y="3435213"/>
            <a:ext cx="1395483" cy="138582"/>
          </a:xfrm>
          <a:prstGeom prst="wedgeRectCallout">
            <a:avLst>
              <a:gd name="adj1" fmla="val -334902"/>
              <a:gd name="adj2" fmla="val 2976"/>
            </a:avLst>
          </a:prstGeom>
          <a:solidFill>
            <a:schemeClr val="accent1">
              <a:lumMod val="50000"/>
            </a:schemeClr>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12.1’  (FSF 0.2% / 500-Yr)</a:t>
            </a:r>
          </a:p>
        </p:txBody>
      </p:sp>
      <p:sp>
        <p:nvSpPr>
          <p:cNvPr id="10" name="Rectangular Callout 9"/>
          <p:cNvSpPr/>
          <p:nvPr/>
        </p:nvSpPr>
        <p:spPr>
          <a:xfrm>
            <a:off x="601695" y="3818404"/>
            <a:ext cx="1396700" cy="138582"/>
          </a:xfrm>
          <a:prstGeom prst="wedgeRectCallout">
            <a:avLst>
              <a:gd name="adj1" fmla="val 340062"/>
              <a:gd name="adj2" fmla="val 35185"/>
            </a:avLst>
          </a:prstGeom>
          <a:solidFill>
            <a:schemeClr val="accent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9.9’  (FEMA 0.2% / 500-Yr )</a:t>
            </a:r>
          </a:p>
        </p:txBody>
      </p:sp>
      <p:graphicFrame>
        <p:nvGraphicFramePr>
          <p:cNvPr id="11" name="Table 10"/>
          <p:cNvGraphicFramePr>
            <a:graphicFrameLocks noGrp="1"/>
          </p:cNvGraphicFramePr>
          <p:nvPr/>
        </p:nvGraphicFramePr>
        <p:xfrm>
          <a:off x="423451" y="1951374"/>
          <a:ext cx="1465728" cy="1734537"/>
        </p:xfrm>
        <a:graphic>
          <a:graphicData uri="http://schemas.openxmlformats.org/drawingml/2006/table">
            <a:tbl>
              <a:tblPr>
                <a:tableStyleId>{5C22544A-7EE6-4342-B048-85BDC9FD1C3A}</a:tableStyleId>
              </a:tblPr>
              <a:tblGrid>
                <a:gridCol w="900174">
                  <a:extLst>
                    <a:ext uri="{9D8B030D-6E8A-4147-A177-3AD203B41FA5}">
                      <a16:colId xmlns:a16="http://schemas.microsoft.com/office/drawing/2014/main" val="2046477427"/>
                    </a:ext>
                  </a:extLst>
                </a:gridCol>
                <a:gridCol w="565554">
                  <a:extLst>
                    <a:ext uri="{9D8B030D-6E8A-4147-A177-3AD203B41FA5}">
                      <a16:colId xmlns:a16="http://schemas.microsoft.com/office/drawing/2014/main" val="2529517874"/>
                    </a:ext>
                  </a:extLst>
                </a:gridCol>
              </a:tblGrid>
              <a:tr h="152401">
                <a:tc>
                  <a:txBody>
                    <a:bodyPr/>
                    <a:lstStyle/>
                    <a:p>
                      <a:pPr algn="l"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tc>
                  <a:txBody>
                    <a:bodyPr/>
                    <a:lstStyle/>
                    <a:p>
                      <a:pPr algn="ctr" fontAlgn="b"/>
                      <a:r>
                        <a:rPr lang="en-US" sz="800" u="none" strike="noStrike" dirty="0">
                          <a:effectLst/>
                        </a:rPr>
                        <a:t>HEIGHT (ft.)</a:t>
                      </a:r>
                      <a:endParaRPr lang="en-US" sz="800" b="0" i="1" u="none" strike="noStrike" dirty="0">
                        <a:solidFill>
                          <a:srgbClr val="000000"/>
                        </a:solidFill>
                        <a:effectLst/>
                        <a:latin typeface="Calibri" panose="020F0502020204030204" pitchFamily="34" charset="0"/>
                      </a:endParaRPr>
                    </a:p>
                  </a:txBody>
                  <a:tcPr marL="7144" marR="7144" marT="7144" marB="0" anchor="b">
                    <a:solidFill>
                      <a:schemeClr val="accent1">
                        <a:lumMod val="40000"/>
                        <a:lumOff val="60000"/>
                      </a:schemeClr>
                    </a:solidFill>
                  </a:tcPr>
                </a:tc>
                <a:extLst>
                  <a:ext uri="{0D108BD9-81ED-4DB2-BD59-A6C34878D82A}">
                    <a16:rowId xmlns:a16="http://schemas.microsoft.com/office/drawing/2014/main" val="1176766124"/>
                  </a:ext>
                </a:extLst>
              </a:tr>
              <a:tr h="121987">
                <a:tc>
                  <a:txBody>
                    <a:bodyPr/>
                    <a:lstStyle/>
                    <a:p>
                      <a:pPr algn="l" fontAlgn="b"/>
                      <a:r>
                        <a:rPr lang="en-US" sz="800" b="1" u="none" strike="noStrike" dirty="0">
                          <a:effectLst/>
                        </a:rPr>
                        <a:t>BUILDING </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a:effectLst/>
                        </a:rPr>
                        <a:t> </a:t>
                      </a:r>
                      <a:endParaRPr lang="en-US" sz="800" b="0" i="0" u="none" strike="noStrike">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3695338125"/>
                  </a:ext>
                </a:extLst>
              </a:tr>
              <a:tr h="121987">
                <a:tc>
                  <a:txBody>
                    <a:bodyPr/>
                    <a:lstStyle/>
                    <a:p>
                      <a:pPr algn="l" fontAlgn="b"/>
                      <a:r>
                        <a:rPr lang="en-US" sz="800" u="none" strike="noStrike" dirty="0">
                          <a:effectLst/>
                        </a:rPr>
                        <a:t>First Floor Height</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0.0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341545975"/>
                  </a:ext>
                </a:extLst>
              </a:tr>
              <a:tr h="121987">
                <a:tc>
                  <a:txBody>
                    <a:bodyPr/>
                    <a:lstStyle/>
                    <a:p>
                      <a:pPr algn="l" fontAlgn="b"/>
                      <a:r>
                        <a:rPr lang="en-US" sz="800" u="none" strike="noStrike" dirty="0">
                          <a:effectLst/>
                        </a:rPr>
                        <a:t>Freeboard (FBD)</a:t>
                      </a:r>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2.0</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264907731"/>
                  </a:ext>
                </a:extLst>
              </a:tr>
              <a:tr h="121987">
                <a:tc>
                  <a:txBody>
                    <a:bodyPr/>
                    <a:lstStyle/>
                    <a:p>
                      <a:pPr algn="l" fontAlgn="b"/>
                      <a:r>
                        <a:rPr lang="en-US" sz="800" b="1" u="none" strike="noStrike" dirty="0">
                          <a:effectLst/>
                        </a:rPr>
                        <a:t>FLOOD DEPTH</a:t>
                      </a:r>
                      <a:endParaRPr lang="en-US" sz="800" b="1" i="1" u="none" strike="noStrike" dirty="0">
                        <a:solidFill>
                          <a:srgbClr val="000000"/>
                        </a:solidFill>
                        <a:effectLst/>
                        <a:latin typeface="Calibri" panose="020F0502020204030204" pitchFamily="34" charset="0"/>
                      </a:endParaRPr>
                    </a:p>
                  </a:txBody>
                  <a:tcPr marL="7144" marR="7144" marT="7144" marB="0" anchor="b"/>
                </a:tc>
                <a:tc>
                  <a:txBody>
                    <a:bodyPr/>
                    <a:lstStyle/>
                    <a:p>
                      <a:pPr algn="ctr" fontAlgn="b"/>
                      <a:r>
                        <a:rPr lang="en-US" sz="800" u="none" strike="noStrike" dirty="0">
                          <a:effectLst/>
                        </a:rPr>
                        <a:t> </a:t>
                      </a:r>
                      <a:endParaRPr lang="en-US" sz="800" b="0" i="0" u="none" strike="noStrike" dirty="0">
                        <a:solidFill>
                          <a:srgbClr val="000000"/>
                        </a:solidFill>
                        <a:effectLst/>
                        <a:latin typeface="Calibri" panose="020F0502020204030204" pitchFamily="34" charset="0"/>
                      </a:endParaRPr>
                    </a:p>
                  </a:txBody>
                  <a:tcPr marL="7144" marR="7144" marT="7144" marB="0" anchor="b"/>
                </a:tc>
                <a:extLst>
                  <a:ext uri="{0D108BD9-81ED-4DB2-BD59-A6C34878D82A}">
                    <a16:rowId xmlns:a16="http://schemas.microsoft.com/office/drawing/2014/main" val="4115486144"/>
                  </a:ext>
                </a:extLst>
              </a:tr>
              <a:tr h="121987">
                <a:tc>
                  <a:txBody>
                    <a:bodyPr/>
                    <a:lstStyle/>
                    <a:p>
                      <a:pPr algn="l" fontAlgn="b"/>
                      <a:r>
                        <a:rPr lang="en-US" sz="800" b="0" i="0" u="none" strike="noStrike" dirty="0">
                          <a:solidFill>
                            <a:srgbClr val="000000"/>
                          </a:solidFill>
                          <a:effectLst/>
                          <a:latin typeface="Calibri" panose="020F0502020204030204" pitchFamily="34" charset="0"/>
                        </a:rPr>
                        <a:t>FSF</a:t>
                      </a:r>
                      <a:r>
                        <a:rPr lang="en-US" sz="800" b="0" i="0" u="none" strike="noStrike" baseline="0" dirty="0">
                          <a:solidFill>
                            <a:srgbClr val="000000"/>
                          </a:solidFill>
                          <a:effectLst/>
                          <a:latin typeface="Calibri" panose="020F0502020204030204" pitchFamily="34" charset="0"/>
                        </a:rPr>
                        <a:t> 20% (5-Yr)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2.1</a:t>
                      </a:r>
                    </a:p>
                  </a:txBody>
                  <a:tcPr marL="7144" marR="7144" marT="7144" marB="0" anchor="b">
                    <a:solidFill>
                      <a:schemeClr val="accent2">
                        <a:lumMod val="60000"/>
                        <a:lumOff val="40000"/>
                      </a:schemeClr>
                    </a:solidFill>
                  </a:tcPr>
                </a:tc>
                <a:extLst>
                  <a:ext uri="{0D108BD9-81ED-4DB2-BD59-A6C34878D82A}">
                    <a16:rowId xmlns:a16="http://schemas.microsoft.com/office/drawing/2014/main" val="1165418921"/>
                  </a:ext>
                </a:extLst>
              </a:tr>
              <a:tr h="121987">
                <a:tc>
                  <a:txBody>
                    <a:bodyPr/>
                    <a:lstStyle/>
                    <a:p>
                      <a:pPr algn="l" fontAlgn="b"/>
                      <a:r>
                        <a:rPr lang="en-US" sz="800" u="none" strike="noStrike" dirty="0">
                          <a:effectLst/>
                        </a:rPr>
                        <a:t>FEMA 1% (100-Yr) </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4.0</a:t>
                      </a:r>
                    </a:p>
                  </a:txBody>
                  <a:tcPr marL="7144" marR="7144" marT="7144" marB="0" anchor="b">
                    <a:solidFill>
                      <a:schemeClr val="accent2">
                        <a:lumMod val="60000"/>
                        <a:lumOff val="40000"/>
                      </a:schemeClr>
                    </a:solidFill>
                  </a:tcPr>
                </a:tc>
                <a:extLst>
                  <a:ext uri="{0D108BD9-81ED-4DB2-BD59-A6C34878D82A}">
                    <a16:rowId xmlns:a16="http://schemas.microsoft.com/office/drawing/2014/main" val="1200727858"/>
                  </a:ext>
                </a:extLst>
              </a:tr>
              <a:tr h="121987">
                <a:tc>
                  <a:txBody>
                    <a:bodyPr/>
                    <a:lstStyle/>
                    <a:p>
                      <a:pPr algn="l" fontAlgn="b"/>
                      <a:r>
                        <a:rPr lang="en-US" sz="800" u="none" strike="noStrike" dirty="0">
                          <a:effectLst/>
                        </a:rPr>
                        <a:t>FEMA 100-Yr + FBD</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6.0</a:t>
                      </a:r>
                    </a:p>
                  </a:txBody>
                  <a:tcPr marL="7144" marR="7144" marT="7144" marB="0" anchor="b">
                    <a:solidFill>
                      <a:schemeClr val="accent2">
                        <a:lumMod val="60000"/>
                        <a:lumOff val="40000"/>
                      </a:schemeClr>
                    </a:solidFill>
                  </a:tcPr>
                </a:tc>
                <a:extLst>
                  <a:ext uri="{0D108BD9-81ED-4DB2-BD59-A6C34878D82A}">
                    <a16:rowId xmlns:a16="http://schemas.microsoft.com/office/drawing/2014/main" val="367194066"/>
                  </a:ext>
                </a:extLst>
              </a:tr>
              <a:tr h="137406">
                <a:tc>
                  <a:txBody>
                    <a:bodyPr/>
                    <a:lstStyle/>
                    <a:p>
                      <a:pPr algn="l" fontAlgn="b"/>
                      <a:r>
                        <a:rPr lang="en-US" sz="800" u="none" strike="noStrike" dirty="0">
                          <a:effectLst/>
                        </a:rPr>
                        <a:t>FSF 1% (100-Yr)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chemeClr val="dk1"/>
                          </a:solidFill>
                          <a:effectLst/>
                          <a:latin typeface="+mn-lt"/>
                        </a:rPr>
                        <a:t>8.1</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683780853"/>
                  </a:ext>
                </a:extLst>
              </a:tr>
              <a:tr h="137406">
                <a:tc>
                  <a:txBody>
                    <a:bodyPr/>
                    <a:lstStyle/>
                    <a:p>
                      <a:pPr algn="l" fontAlgn="b"/>
                      <a:r>
                        <a:rPr lang="en-US" sz="800" u="none" strike="noStrike" dirty="0">
                          <a:effectLst/>
                        </a:rPr>
                        <a:t>2016 Flood HWM</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8.3</a:t>
                      </a:r>
                    </a:p>
                  </a:txBody>
                  <a:tcPr marL="7144" marR="7144" marT="7144" marB="0" anchor="b">
                    <a:solidFill>
                      <a:schemeClr val="accent2">
                        <a:lumMod val="60000"/>
                        <a:lumOff val="40000"/>
                      </a:schemeClr>
                    </a:solidFill>
                  </a:tcPr>
                </a:tc>
                <a:extLst>
                  <a:ext uri="{0D108BD9-81ED-4DB2-BD59-A6C34878D82A}">
                    <a16:rowId xmlns:a16="http://schemas.microsoft.com/office/drawing/2014/main" val="3031640683"/>
                  </a:ext>
                </a:extLst>
              </a:tr>
              <a:tr h="137406">
                <a:tc>
                  <a:txBody>
                    <a:bodyPr/>
                    <a:lstStyle/>
                    <a:p>
                      <a:pPr algn="l" fontAlgn="b"/>
                      <a:r>
                        <a:rPr lang="en-US" sz="800" u="none" strike="noStrike" dirty="0">
                          <a:effectLst/>
                        </a:rPr>
                        <a:t>FEMA </a:t>
                      </a:r>
                      <a:r>
                        <a:rPr lang="en-US" sz="800" u="none" strike="noStrike" baseline="0" dirty="0">
                          <a:effectLst/>
                        </a:rPr>
                        <a:t>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9.9</a:t>
                      </a:r>
                    </a:p>
                  </a:txBody>
                  <a:tcPr marL="7144" marR="7144" marT="7144" marB="0" anchor="b">
                    <a:solidFill>
                      <a:schemeClr val="accent2">
                        <a:lumMod val="60000"/>
                        <a:lumOff val="40000"/>
                      </a:schemeClr>
                    </a:solidFill>
                  </a:tcPr>
                </a:tc>
                <a:extLst>
                  <a:ext uri="{0D108BD9-81ED-4DB2-BD59-A6C34878D82A}">
                    <a16:rowId xmlns:a16="http://schemas.microsoft.com/office/drawing/2014/main" val="2576914326"/>
                  </a:ext>
                </a:extLst>
              </a:tr>
              <a:tr h="13740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u="none" strike="noStrike" dirty="0">
                          <a:effectLst/>
                        </a:rPr>
                        <a:t>FEMA 1%+ (Climate)</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rgbClr val="000000"/>
                          </a:solidFill>
                          <a:effectLst/>
                          <a:latin typeface="Calibri" panose="020F0502020204030204" pitchFamily="34" charset="0"/>
                        </a:rPr>
                        <a:t>10.1</a:t>
                      </a:r>
                    </a:p>
                  </a:txBody>
                  <a:tcPr marL="7144" marR="7144" marT="7144" marB="0" anchor="b">
                    <a:solidFill>
                      <a:schemeClr val="accent2">
                        <a:lumMod val="60000"/>
                        <a:lumOff val="40000"/>
                      </a:schemeClr>
                    </a:solidFill>
                  </a:tcPr>
                </a:tc>
                <a:extLst>
                  <a:ext uri="{0D108BD9-81ED-4DB2-BD59-A6C34878D82A}">
                    <a16:rowId xmlns:a16="http://schemas.microsoft.com/office/drawing/2014/main" val="671464759"/>
                  </a:ext>
                </a:extLst>
              </a:tr>
              <a:tr h="0">
                <a:tc>
                  <a:txBody>
                    <a:bodyPr/>
                    <a:lstStyle/>
                    <a:p>
                      <a:pPr algn="l" fontAlgn="b"/>
                      <a:r>
                        <a:rPr lang="en-US" sz="800" u="none" strike="noStrike" dirty="0">
                          <a:effectLst/>
                        </a:rPr>
                        <a:t>FSF 0.2% (500-Yr)</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tc>
                  <a:txBody>
                    <a:bodyPr/>
                    <a:lstStyle/>
                    <a:p>
                      <a:pPr algn="ctr" fontAlgn="b"/>
                      <a:r>
                        <a:rPr lang="en-US" sz="800" b="0" i="0" u="none" strike="noStrike" dirty="0">
                          <a:solidFill>
                            <a:schemeClr val="dk1"/>
                          </a:solidFill>
                          <a:effectLst/>
                          <a:latin typeface="+mn-lt"/>
                        </a:rPr>
                        <a:t>12.1</a:t>
                      </a:r>
                      <a:endParaRPr lang="en-US" sz="800" b="0" i="0" u="none" strike="noStrike" dirty="0">
                        <a:solidFill>
                          <a:srgbClr val="000000"/>
                        </a:solidFill>
                        <a:effectLst/>
                        <a:latin typeface="Calibri" panose="020F0502020204030204" pitchFamily="34" charset="0"/>
                      </a:endParaRPr>
                    </a:p>
                  </a:txBody>
                  <a:tcPr marL="7144" marR="7144" marT="7144" marB="0" anchor="b">
                    <a:solidFill>
                      <a:schemeClr val="accent2">
                        <a:lumMod val="60000"/>
                        <a:lumOff val="40000"/>
                      </a:schemeClr>
                    </a:solidFill>
                  </a:tcPr>
                </a:tc>
                <a:extLst>
                  <a:ext uri="{0D108BD9-81ED-4DB2-BD59-A6C34878D82A}">
                    <a16:rowId xmlns:a16="http://schemas.microsoft.com/office/drawing/2014/main" val="2451855798"/>
                  </a:ext>
                </a:extLst>
              </a:tr>
            </a:tbl>
          </a:graphicData>
        </a:graphic>
      </p:graphicFrame>
      <p:sp>
        <p:nvSpPr>
          <p:cNvPr id="12" name="TextBox 11"/>
          <p:cNvSpPr txBox="1"/>
          <p:nvPr/>
        </p:nvSpPr>
        <p:spPr>
          <a:xfrm>
            <a:off x="4684738" y="5984500"/>
            <a:ext cx="3911104" cy="300082"/>
          </a:xfrm>
          <a:prstGeom prst="rect">
            <a:avLst/>
          </a:prstGeom>
          <a:noFill/>
        </p:spPr>
        <p:txBody>
          <a:bodyPr wrap="square" rtlCol="0">
            <a:spAutoFit/>
          </a:bodyPr>
          <a:lstStyle/>
          <a:p>
            <a:r>
              <a:rPr lang="en-US" sz="1350" b="1" dirty="0">
                <a:solidFill>
                  <a:schemeClr val="bg1"/>
                </a:solidFill>
              </a:rPr>
              <a:t>166 7</a:t>
            </a:r>
            <a:r>
              <a:rPr lang="en-US" sz="1350" b="1" baseline="30000" dirty="0">
                <a:solidFill>
                  <a:schemeClr val="bg1"/>
                </a:solidFill>
              </a:rPr>
              <a:t>th</a:t>
            </a:r>
            <a:r>
              <a:rPr lang="en-US" sz="1350" b="1" dirty="0">
                <a:solidFill>
                  <a:schemeClr val="bg1"/>
                </a:solidFill>
              </a:rPr>
              <a:t> Street, Rainelle, WV, 25962</a:t>
            </a:r>
          </a:p>
        </p:txBody>
      </p:sp>
      <p:sp>
        <p:nvSpPr>
          <p:cNvPr id="13" name="TextBox 12"/>
          <p:cNvSpPr txBox="1"/>
          <p:nvPr/>
        </p:nvSpPr>
        <p:spPr>
          <a:xfrm>
            <a:off x="7027587" y="6307326"/>
            <a:ext cx="2061883" cy="230832"/>
          </a:xfrm>
          <a:prstGeom prst="rect">
            <a:avLst/>
          </a:prstGeom>
          <a:noFill/>
        </p:spPr>
        <p:txBody>
          <a:bodyPr wrap="square" rtlCol="0">
            <a:spAutoFit/>
          </a:bodyPr>
          <a:lstStyle/>
          <a:p>
            <a:r>
              <a:rPr lang="en-US" sz="900" dirty="0"/>
              <a:t>Building </a:t>
            </a:r>
            <a:r>
              <a:rPr lang="en-US" sz="900" u="sng" dirty="0">
                <a:solidFill>
                  <a:schemeClr val="accent1">
                    <a:lumMod val="75000"/>
                  </a:schemeClr>
                </a:solidFill>
                <a:hlinkClick r:id="rId4"/>
              </a:rPr>
              <a:t>13-13-0001-0047-0000_166</a:t>
            </a:r>
            <a:r>
              <a:rPr lang="en-US" sz="900" dirty="0"/>
              <a:t> </a:t>
            </a:r>
          </a:p>
        </p:txBody>
      </p:sp>
      <p:sp>
        <p:nvSpPr>
          <p:cNvPr id="16" name="Rectangular Callout 15"/>
          <p:cNvSpPr/>
          <p:nvPr/>
        </p:nvSpPr>
        <p:spPr>
          <a:xfrm>
            <a:off x="622167" y="4853918"/>
            <a:ext cx="1395483" cy="138582"/>
          </a:xfrm>
          <a:prstGeom prst="wedgeRectCallout">
            <a:avLst>
              <a:gd name="adj1" fmla="val 348658"/>
              <a:gd name="adj2" fmla="val -40157"/>
            </a:avLst>
          </a:prstGeom>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4.0’   (FEMA 1% / 100-Yr) </a:t>
            </a:r>
          </a:p>
        </p:txBody>
      </p:sp>
      <p:sp>
        <p:nvSpPr>
          <p:cNvPr id="2" name="Rectangle 1"/>
          <p:cNvSpPr/>
          <p:nvPr/>
        </p:nvSpPr>
        <p:spPr>
          <a:xfrm>
            <a:off x="3729512" y="6550797"/>
            <a:ext cx="318052" cy="140608"/>
          </a:xfrm>
          <a:prstGeom prst="rect">
            <a:avLst/>
          </a:prstGeom>
          <a:solidFill>
            <a:schemeClr val="tx2"/>
          </a:solidFill>
          <a:ln w="190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97869" y="6474629"/>
            <a:ext cx="1965609" cy="276999"/>
          </a:xfrm>
          <a:prstGeom prst="rect">
            <a:avLst/>
          </a:prstGeom>
          <a:noFill/>
        </p:spPr>
        <p:txBody>
          <a:bodyPr wrap="square" rtlCol="0">
            <a:spAutoFit/>
          </a:bodyPr>
          <a:lstStyle/>
          <a:p>
            <a:r>
              <a:rPr lang="en-US" sz="1200" dirty="0"/>
              <a:t>First Street Foundation (FSF)</a:t>
            </a:r>
          </a:p>
        </p:txBody>
      </p:sp>
      <p:sp>
        <p:nvSpPr>
          <p:cNvPr id="19" name="TextBox 18"/>
          <p:cNvSpPr txBox="1"/>
          <p:nvPr/>
        </p:nvSpPr>
        <p:spPr>
          <a:xfrm>
            <a:off x="309050" y="6478884"/>
            <a:ext cx="1223914" cy="276999"/>
          </a:xfrm>
          <a:prstGeom prst="rect">
            <a:avLst/>
          </a:prstGeom>
          <a:noFill/>
        </p:spPr>
        <p:txBody>
          <a:bodyPr wrap="square" rtlCol="0">
            <a:spAutoFit/>
          </a:bodyPr>
          <a:lstStyle/>
          <a:p>
            <a:r>
              <a:rPr lang="en-US" sz="1200" dirty="0"/>
              <a:t>FLOOD DEPTHS:</a:t>
            </a:r>
          </a:p>
        </p:txBody>
      </p:sp>
      <p:sp>
        <p:nvSpPr>
          <p:cNvPr id="20" name="Rectangle 19"/>
          <p:cNvSpPr/>
          <p:nvPr/>
        </p:nvSpPr>
        <p:spPr>
          <a:xfrm>
            <a:off x="1857641" y="6550797"/>
            <a:ext cx="318052" cy="140608"/>
          </a:xfrm>
          <a:prstGeom prst="rect">
            <a:avLst/>
          </a:prstGeom>
          <a:solidFill>
            <a:schemeClr val="accent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125998" y="6474629"/>
            <a:ext cx="590701" cy="276999"/>
          </a:xfrm>
          <a:prstGeom prst="rect">
            <a:avLst/>
          </a:prstGeom>
          <a:noFill/>
        </p:spPr>
        <p:txBody>
          <a:bodyPr wrap="square" rtlCol="0">
            <a:spAutoFit/>
          </a:bodyPr>
          <a:lstStyle/>
          <a:p>
            <a:r>
              <a:rPr lang="en-US" sz="1200" dirty="0"/>
              <a:t>FEMA</a:t>
            </a:r>
          </a:p>
        </p:txBody>
      </p:sp>
      <p:sp>
        <p:nvSpPr>
          <p:cNvPr id="22" name="Rectangle 21"/>
          <p:cNvSpPr/>
          <p:nvPr/>
        </p:nvSpPr>
        <p:spPr>
          <a:xfrm>
            <a:off x="6340846" y="6531324"/>
            <a:ext cx="281610" cy="137299"/>
          </a:xfrm>
          <a:prstGeom prst="rect">
            <a:avLst/>
          </a:prstGeom>
          <a:solidFill>
            <a:schemeClr val="tx1"/>
          </a:solid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572759" y="6451848"/>
            <a:ext cx="2404493" cy="276999"/>
          </a:xfrm>
          <a:prstGeom prst="rect">
            <a:avLst/>
          </a:prstGeom>
          <a:noFill/>
        </p:spPr>
        <p:txBody>
          <a:bodyPr wrap="square" rtlCol="0">
            <a:spAutoFit/>
          </a:bodyPr>
          <a:lstStyle/>
          <a:p>
            <a:r>
              <a:rPr lang="en-US" sz="1200" dirty="0"/>
              <a:t>USGS 2016 Flood High Water Mark</a:t>
            </a:r>
          </a:p>
        </p:txBody>
      </p:sp>
      <p:sp>
        <p:nvSpPr>
          <p:cNvPr id="27" name="TextBox 26"/>
          <p:cNvSpPr txBox="1"/>
          <p:nvPr/>
        </p:nvSpPr>
        <p:spPr>
          <a:xfrm>
            <a:off x="302846" y="1518223"/>
            <a:ext cx="8463592" cy="369332"/>
          </a:xfrm>
          <a:prstGeom prst="rect">
            <a:avLst/>
          </a:prstGeom>
          <a:solidFill>
            <a:srgbClr val="FF0000"/>
          </a:solidFill>
        </p:spPr>
        <p:txBody>
          <a:bodyPr wrap="square" rtlCol="0">
            <a:spAutoFit/>
          </a:bodyPr>
          <a:lstStyle/>
          <a:p>
            <a:pPr algn="ctr"/>
            <a:r>
              <a:rPr lang="en-US" b="1" dirty="0">
                <a:latin typeface="Arial" panose="020B0604020202020204" pitchFamily="34" charset="0"/>
                <a:cs typeface="Arial" panose="020B0604020202020204" pitchFamily="34" charset="0"/>
              </a:rPr>
              <a:t>First Floor BELOW 2016 HWM; 1%+,0.2-percent chance (500-yr) floods</a:t>
            </a:r>
            <a:endParaRPr lang="en-US" sz="1050" dirty="0">
              <a:latin typeface="Arial" panose="020B0604020202020204" pitchFamily="34" charset="0"/>
              <a:cs typeface="Arial" panose="020B0604020202020204" pitchFamily="34" charset="0"/>
            </a:endParaRPr>
          </a:p>
        </p:txBody>
      </p:sp>
      <p:cxnSp>
        <p:nvCxnSpPr>
          <p:cNvPr id="24" name="Straight Connector 23"/>
          <p:cNvCxnSpPr/>
          <p:nvPr/>
        </p:nvCxnSpPr>
        <p:spPr>
          <a:xfrm>
            <a:off x="-573206" y="5991366"/>
            <a:ext cx="122830"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ular Callout 27"/>
          <p:cNvSpPr/>
          <p:nvPr/>
        </p:nvSpPr>
        <p:spPr>
          <a:xfrm>
            <a:off x="615111" y="4133524"/>
            <a:ext cx="1395483" cy="138582"/>
          </a:xfrm>
          <a:prstGeom prst="wedgeRectCallout">
            <a:avLst>
              <a:gd name="adj1" fmla="val 123290"/>
              <a:gd name="adj2" fmla="val -26571"/>
            </a:avLst>
          </a:prstGeom>
          <a:solidFill>
            <a:schemeClr val="accent1">
              <a:lumMod val="50000"/>
            </a:schemeClr>
          </a:solid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8.1’  (FSF 1% / 100-Yr)</a:t>
            </a:r>
          </a:p>
        </p:txBody>
      </p:sp>
      <p:sp>
        <p:nvSpPr>
          <p:cNvPr id="29" name="Rectangular Callout 28"/>
          <p:cNvSpPr/>
          <p:nvPr/>
        </p:nvSpPr>
        <p:spPr>
          <a:xfrm>
            <a:off x="7104621" y="5314056"/>
            <a:ext cx="1395483" cy="138582"/>
          </a:xfrm>
          <a:prstGeom prst="wedgeRectCallout">
            <a:avLst>
              <a:gd name="adj1" fmla="val -332457"/>
              <a:gd name="adj2" fmla="val -26571"/>
            </a:avLst>
          </a:prstGeom>
          <a:solidFill>
            <a:schemeClr val="accent1">
              <a:lumMod val="50000"/>
            </a:schemeClr>
          </a:solid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800" dirty="0">
                <a:latin typeface="Arial Narrow" panose="020B0606020202030204" pitchFamily="34" charset="0"/>
              </a:rPr>
              <a:t>2.1’  (FSF 1% / 100-Yr)</a:t>
            </a:r>
          </a:p>
        </p:txBody>
      </p:sp>
      <p:sp>
        <p:nvSpPr>
          <p:cNvPr id="25" name="Title 1">
            <a:extLst>
              <a:ext uri="{FF2B5EF4-FFF2-40B4-BE49-F238E27FC236}">
                <a16:creationId xmlns:a16="http://schemas.microsoft.com/office/drawing/2014/main" id="{F6E38919-CD59-4413-8273-7809D68C21E1}"/>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Unmitigated Example</a:t>
            </a:r>
          </a:p>
          <a:p>
            <a:pPr marL="174625"/>
            <a:endParaRPr lang="en-US" sz="500" dirty="0">
              <a:solidFill>
                <a:schemeClr val="bg1"/>
              </a:solidFill>
              <a:latin typeface="Arial" panose="020B0604020202020204" pitchFamily="34" charset="0"/>
              <a:cs typeface="Arial" panose="020B0604020202020204" pitchFamily="34" charset="0"/>
            </a:endParaRPr>
          </a:p>
          <a:p>
            <a:pPr marL="174625"/>
            <a:r>
              <a:rPr lang="en-US" sz="2400" dirty="0">
                <a:solidFill>
                  <a:schemeClr val="bg1"/>
                </a:solidFill>
                <a:latin typeface="Arial" panose="020B0604020202020204" pitchFamily="34" charset="0"/>
                <a:cs typeface="Arial" panose="020B0604020202020204" pitchFamily="34" charset="0"/>
              </a:rPr>
              <a:t>in Rainelle</a:t>
            </a:r>
            <a:endParaRPr lang="en-US" sz="1100" dirty="0">
              <a:solidFill>
                <a:schemeClr val="bg1"/>
              </a:solidFill>
            </a:endParaRPr>
          </a:p>
        </p:txBody>
      </p:sp>
    </p:spTree>
    <p:extLst>
      <p:ext uri="{BB962C8B-B14F-4D97-AF65-F5344CB8AC3E}">
        <p14:creationId xmlns:p14="http://schemas.microsoft.com/office/powerpoint/2010/main" val="1819868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5064370" y="6443632"/>
            <a:ext cx="3938954" cy="230832"/>
          </a:xfrm>
          <a:prstGeom prst="rect">
            <a:avLst/>
          </a:prstGeom>
          <a:solidFill>
            <a:schemeClr val="bg1">
              <a:lumMod val="75000"/>
            </a:schemeClr>
          </a:solidFill>
        </p:spPr>
        <p:txBody>
          <a:bodyPr wrap="square" rtlCol="0">
            <a:spAutoFit/>
          </a:bodyPr>
          <a:lstStyle/>
          <a:p>
            <a:r>
              <a:rPr lang="en-US" sz="900" dirty="0"/>
              <a:t>190 Crescent Avenue, White Sulphur Springs, WV, 24986</a:t>
            </a:r>
          </a:p>
        </p:txBody>
      </p:sp>
      <p:pic>
        <p:nvPicPr>
          <p:cNvPr id="8" name="Content Placeholder 7"/>
          <p:cNvPicPr>
            <a:picLocks noGrp="1" noChangeAspect="1"/>
          </p:cNvPicPr>
          <p:nvPr>
            <p:ph idx="1"/>
          </p:nvPr>
        </p:nvPicPr>
        <p:blipFill>
          <a:blip r:embed="rId2"/>
          <a:stretch>
            <a:fillRect/>
          </a:stretch>
        </p:blipFill>
        <p:spPr>
          <a:xfrm>
            <a:off x="5062022" y="1104595"/>
            <a:ext cx="3935413" cy="2735885"/>
          </a:xfrm>
          <a:prstGeom prst="rect">
            <a:avLst/>
          </a:prstGeom>
        </p:spPr>
      </p:pic>
      <p:grpSp>
        <p:nvGrpSpPr>
          <p:cNvPr id="24" name="Group 23"/>
          <p:cNvGrpSpPr/>
          <p:nvPr/>
        </p:nvGrpSpPr>
        <p:grpSpPr>
          <a:xfrm>
            <a:off x="5088198" y="1179391"/>
            <a:ext cx="2991551" cy="2578778"/>
            <a:chOff x="5074550" y="1165743"/>
            <a:chExt cx="2991551" cy="2578778"/>
          </a:xfrm>
        </p:grpSpPr>
        <p:sp>
          <p:nvSpPr>
            <p:cNvPr id="5" name="Rectangle 4"/>
            <p:cNvSpPr/>
            <p:nvPr/>
          </p:nvSpPr>
          <p:spPr>
            <a:xfrm>
              <a:off x="5796321" y="3222006"/>
              <a:ext cx="655092" cy="31389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76800" y="2913046"/>
              <a:ext cx="423081" cy="3957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8061338" y="3520684"/>
              <a:ext cx="4763" cy="223837"/>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116696" y="1165743"/>
              <a:ext cx="1685998" cy="784830"/>
            </a:xfrm>
            <a:prstGeom prst="rect">
              <a:avLst/>
            </a:prstGeom>
            <a:solidFill>
              <a:srgbClr val="FFFFFF">
                <a:alpha val="89804"/>
              </a:srgbClr>
            </a:solidFill>
            <a:ln>
              <a:solidFill>
                <a:schemeClr val="tx1"/>
              </a:solidFill>
            </a:ln>
          </p:spPr>
          <p:txBody>
            <a:bodyPr wrap="square" rtlCol="0">
              <a:spAutoFit/>
            </a:bodyPr>
            <a:lstStyle/>
            <a:p>
              <a:r>
                <a:rPr lang="en-US" sz="900" dirty="0">
                  <a:solidFill>
                    <a:srgbClr val="00B050"/>
                  </a:solidFill>
                </a:rPr>
                <a:t>Flood vents &lt; 1ft from ground </a:t>
              </a:r>
            </a:p>
            <a:p>
              <a:r>
                <a:rPr lang="en-US" sz="900" dirty="0">
                  <a:solidFill>
                    <a:schemeClr val="accent4">
                      <a:lumMod val="75000"/>
                    </a:schemeClr>
                  </a:solidFill>
                </a:rPr>
                <a:t>Elevated (potentially to BFE), but not to DFE (highest depth for structure = 2.5 </a:t>
              </a:r>
              <a:r>
                <a:rPr lang="en-US" sz="900" dirty="0" err="1">
                  <a:solidFill>
                    <a:schemeClr val="accent4">
                      <a:lumMod val="75000"/>
                    </a:schemeClr>
                  </a:solidFill>
                </a:rPr>
                <a:t>ft</a:t>
              </a:r>
              <a:r>
                <a:rPr lang="en-US" sz="900" dirty="0">
                  <a:solidFill>
                    <a:schemeClr val="accent4">
                      <a:lumMod val="75000"/>
                    </a:schemeClr>
                  </a:solidFill>
                </a:rPr>
                <a:t>)</a:t>
              </a:r>
            </a:p>
            <a:p>
              <a:r>
                <a:rPr lang="en-US" sz="900" dirty="0">
                  <a:solidFill>
                    <a:srgbClr val="FF0000"/>
                  </a:solidFill>
                </a:rPr>
                <a:t>Mechanicals at ground level </a:t>
              </a:r>
            </a:p>
          </p:txBody>
        </p:sp>
        <p:sp>
          <p:nvSpPr>
            <p:cNvPr id="14" name="TextBox 13"/>
            <p:cNvSpPr txBox="1"/>
            <p:nvPr/>
          </p:nvSpPr>
          <p:spPr>
            <a:xfrm>
              <a:off x="5074550" y="3488496"/>
              <a:ext cx="2014538" cy="230832"/>
            </a:xfrm>
            <a:prstGeom prst="rect">
              <a:avLst/>
            </a:prstGeom>
            <a:noFill/>
          </p:spPr>
          <p:txBody>
            <a:bodyPr wrap="square" rtlCol="0">
              <a:spAutoFit/>
            </a:bodyPr>
            <a:lstStyle/>
            <a:p>
              <a:r>
                <a:rPr lang="en-US" sz="900" dirty="0">
                  <a:solidFill>
                    <a:schemeClr val="bg1"/>
                  </a:solidFill>
                </a:rPr>
                <a:t>354 Horton Ave. E, Rainelle, WV, 25962</a:t>
              </a:r>
            </a:p>
          </p:txBody>
        </p:sp>
      </p:grpSp>
      <p:grpSp>
        <p:nvGrpSpPr>
          <p:cNvPr id="23" name="Group 22"/>
          <p:cNvGrpSpPr/>
          <p:nvPr/>
        </p:nvGrpSpPr>
        <p:grpSpPr>
          <a:xfrm>
            <a:off x="174712" y="3967990"/>
            <a:ext cx="4867188" cy="2779908"/>
            <a:chOff x="349793" y="3694057"/>
            <a:chExt cx="4727173" cy="2702507"/>
          </a:xfrm>
        </p:grpSpPr>
        <p:pic>
          <p:nvPicPr>
            <p:cNvPr id="15" name="Picture 14"/>
            <p:cNvPicPr>
              <a:picLocks noChangeAspect="1"/>
            </p:cNvPicPr>
            <p:nvPr/>
          </p:nvPicPr>
          <p:blipFill>
            <a:blip r:embed="rId3"/>
            <a:stretch>
              <a:fillRect/>
            </a:stretch>
          </p:blipFill>
          <p:spPr>
            <a:xfrm>
              <a:off x="349793" y="3694057"/>
              <a:ext cx="4685925" cy="2631681"/>
            </a:xfrm>
            <a:prstGeom prst="rect">
              <a:avLst/>
            </a:prstGeom>
          </p:spPr>
        </p:pic>
        <p:sp>
          <p:nvSpPr>
            <p:cNvPr id="16" name="Rectangle 15"/>
            <p:cNvSpPr/>
            <p:nvPr/>
          </p:nvSpPr>
          <p:spPr>
            <a:xfrm>
              <a:off x="1467625" y="5398100"/>
              <a:ext cx="735258" cy="6543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067267" y="5742999"/>
              <a:ext cx="433384" cy="20742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224561" y="5550085"/>
              <a:ext cx="201632" cy="21117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flipV="1">
              <a:off x="918294" y="5565162"/>
              <a:ext cx="4763" cy="223837"/>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354591" y="3778827"/>
              <a:ext cx="1611317" cy="784830"/>
            </a:xfrm>
            <a:prstGeom prst="rect">
              <a:avLst/>
            </a:prstGeom>
            <a:solidFill>
              <a:srgbClr val="FFFFFF">
                <a:alpha val="89804"/>
              </a:srgbClr>
            </a:solidFill>
            <a:ln>
              <a:solidFill>
                <a:schemeClr val="tx1">
                  <a:lumMod val="95000"/>
                  <a:lumOff val="5000"/>
                </a:schemeClr>
              </a:solidFill>
            </a:ln>
          </p:spPr>
          <p:txBody>
            <a:bodyPr wrap="square">
              <a:spAutoFit/>
            </a:bodyPr>
            <a:lstStyle/>
            <a:p>
              <a:r>
                <a:rPr lang="en-US" sz="900" dirty="0">
                  <a:solidFill>
                    <a:srgbClr val="00B050"/>
                  </a:solidFill>
                </a:rPr>
                <a:t>Some flood vents &lt; 1 </a:t>
              </a:r>
              <a:r>
                <a:rPr lang="en-US" sz="900" dirty="0" err="1">
                  <a:solidFill>
                    <a:srgbClr val="00B050"/>
                  </a:solidFill>
                </a:rPr>
                <a:t>ft</a:t>
              </a:r>
              <a:r>
                <a:rPr lang="en-US" sz="900" dirty="0">
                  <a:solidFill>
                    <a:srgbClr val="00B050"/>
                  </a:solidFill>
                </a:rPr>
                <a:t> from ground</a:t>
              </a:r>
            </a:p>
            <a:p>
              <a:r>
                <a:rPr lang="en-US" sz="900" dirty="0">
                  <a:solidFill>
                    <a:schemeClr val="accent4">
                      <a:lumMod val="75000"/>
                    </a:schemeClr>
                  </a:solidFill>
                </a:rPr>
                <a:t>Some vents &gt; 1ft from ground; Elevated but not to BFE (3.4 </a:t>
              </a:r>
              <a:r>
                <a:rPr lang="en-US" sz="900" dirty="0" err="1">
                  <a:solidFill>
                    <a:schemeClr val="accent4">
                      <a:lumMod val="75000"/>
                    </a:schemeClr>
                  </a:solidFill>
                </a:rPr>
                <a:t>ft</a:t>
              </a:r>
              <a:r>
                <a:rPr lang="en-US" sz="900" dirty="0">
                  <a:solidFill>
                    <a:schemeClr val="accent4">
                      <a:lumMod val="75000"/>
                    </a:schemeClr>
                  </a:solidFill>
                </a:rPr>
                <a:t>)</a:t>
              </a:r>
            </a:p>
            <a:p>
              <a:r>
                <a:rPr lang="en-US" sz="900" dirty="0">
                  <a:solidFill>
                    <a:srgbClr val="FF0000"/>
                  </a:solidFill>
                </a:rPr>
                <a:t>Mechanicals at ground level </a:t>
              </a:r>
            </a:p>
          </p:txBody>
        </p:sp>
        <p:sp>
          <p:nvSpPr>
            <p:cNvPr id="21" name="TextBox 20"/>
            <p:cNvSpPr txBox="1"/>
            <p:nvPr/>
          </p:nvSpPr>
          <p:spPr>
            <a:xfrm>
              <a:off x="2354239" y="6165732"/>
              <a:ext cx="2722727" cy="230832"/>
            </a:xfrm>
            <a:prstGeom prst="rect">
              <a:avLst/>
            </a:prstGeom>
            <a:noFill/>
          </p:spPr>
          <p:txBody>
            <a:bodyPr wrap="square" rtlCol="0">
              <a:spAutoFit/>
            </a:bodyPr>
            <a:lstStyle/>
            <a:p>
              <a:r>
                <a:rPr lang="en-US" sz="900" dirty="0">
                  <a:solidFill>
                    <a:schemeClr val="bg1"/>
                  </a:solidFill>
                </a:rPr>
                <a:t>184 Central Venue, White Sulphur Springs, WV, 24986</a:t>
              </a:r>
            </a:p>
          </p:txBody>
        </p:sp>
      </p:gr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590" y="1107696"/>
            <a:ext cx="4818937" cy="2729925"/>
          </a:xfrm>
          <a:prstGeom prst="rect">
            <a:avLst/>
          </a:prstGeom>
        </p:spPr>
      </p:pic>
      <p:sp>
        <p:nvSpPr>
          <p:cNvPr id="26" name="Rectangle 25"/>
          <p:cNvSpPr/>
          <p:nvPr/>
        </p:nvSpPr>
        <p:spPr>
          <a:xfrm>
            <a:off x="1506675" y="2717335"/>
            <a:ext cx="766392" cy="4591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flipH="1" flipV="1">
            <a:off x="2593075" y="2474729"/>
            <a:ext cx="8659" cy="38424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rot="1554033">
            <a:off x="792363" y="2599096"/>
            <a:ext cx="655092" cy="1687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408323" y="1193428"/>
            <a:ext cx="1513126" cy="507831"/>
          </a:xfrm>
          <a:prstGeom prst="rect">
            <a:avLst/>
          </a:prstGeom>
          <a:solidFill>
            <a:srgbClr val="FFFFFF">
              <a:alpha val="89804"/>
            </a:srgbClr>
          </a:solidFill>
          <a:ln>
            <a:solidFill>
              <a:schemeClr val="tx1"/>
            </a:solidFill>
          </a:ln>
        </p:spPr>
        <p:txBody>
          <a:bodyPr wrap="square" rtlCol="0">
            <a:spAutoFit/>
          </a:bodyPr>
          <a:lstStyle/>
          <a:p>
            <a:r>
              <a:rPr lang="en-US" sz="900" dirty="0">
                <a:solidFill>
                  <a:srgbClr val="00B050"/>
                </a:solidFill>
              </a:rPr>
              <a:t>Elevated</a:t>
            </a:r>
          </a:p>
          <a:p>
            <a:r>
              <a:rPr lang="en-US" sz="900" dirty="0">
                <a:solidFill>
                  <a:srgbClr val="FF0000"/>
                </a:solidFill>
              </a:rPr>
              <a:t>No flood vents</a:t>
            </a:r>
          </a:p>
          <a:p>
            <a:r>
              <a:rPr lang="en-US" sz="900" dirty="0">
                <a:solidFill>
                  <a:srgbClr val="FF0000"/>
                </a:solidFill>
              </a:rPr>
              <a:t>Mechanicals at ground level </a:t>
            </a:r>
          </a:p>
        </p:txBody>
      </p:sp>
      <p:pic>
        <p:nvPicPr>
          <p:cNvPr id="31" name="Picture 30"/>
          <p:cNvPicPr>
            <a:picLocks noChangeAspect="1"/>
          </p:cNvPicPr>
          <p:nvPr/>
        </p:nvPicPr>
        <p:blipFill>
          <a:blip r:embed="rId5"/>
          <a:stretch>
            <a:fillRect/>
          </a:stretch>
        </p:blipFill>
        <p:spPr>
          <a:xfrm>
            <a:off x="5065260" y="3969480"/>
            <a:ext cx="3937239" cy="2499648"/>
          </a:xfrm>
          <a:prstGeom prst="rect">
            <a:avLst/>
          </a:prstGeom>
        </p:spPr>
      </p:pic>
      <p:sp>
        <p:nvSpPr>
          <p:cNvPr id="32" name="Rectangle 31"/>
          <p:cNvSpPr/>
          <p:nvPr/>
        </p:nvSpPr>
        <p:spPr>
          <a:xfrm>
            <a:off x="5116826" y="4013744"/>
            <a:ext cx="1649985" cy="507831"/>
          </a:xfrm>
          <a:prstGeom prst="rect">
            <a:avLst/>
          </a:prstGeom>
          <a:solidFill>
            <a:srgbClr val="FFFFFF">
              <a:alpha val="89804"/>
            </a:srgbClr>
          </a:solidFill>
          <a:ln>
            <a:solidFill>
              <a:schemeClr val="tx1">
                <a:lumMod val="95000"/>
                <a:lumOff val="5000"/>
              </a:schemeClr>
            </a:solidFill>
          </a:ln>
        </p:spPr>
        <p:txBody>
          <a:bodyPr wrap="square">
            <a:spAutoFit/>
          </a:bodyPr>
          <a:lstStyle/>
          <a:p>
            <a:r>
              <a:rPr lang="en-US" sz="900" dirty="0">
                <a:solidFill>
                  <a:srgbClr val="00B050"/>
                </a:solidFill>
              </a:rPr>
              <a:t>Flood vents &lt; 1 </a:t>
            </a:r>
            <a:r>
              <a:rPr lang="en-US" sz="900" dirty="0" err="1">
                <a:solidFill>
                  <a:srgbClr val="00B050"/>
                </a:solidFill>
              </a:rPr>
              <a:t>ft</a:t>
            </a:r>
            <a:r>
              <a:rPr lang="en-US" sz="900" dirty="0">
                <a:solidFill>
                  <a:srgbClr val="00B050"/>
                </a:solidFill>
              </a:rPr>
              <a:t> from ground</a:t>
            </a:r>
          </a:p>
          <a:p>
            <a:r>
              <a:rPr lang="en-US" sz="900" dirty="0">
                <a:solidFill>
                  <a:srgbClr val="00B050"/>
                </a:solidFill>
              </a:rPr>
              <a:t>Mechanicals elevated</a:t>
            </a:r>
          </a:p>
          <a:p>
            <a:r>
              <a:rPr lang="en-US" sz="900" dirty="0">
                <a:solidFill>
                  <a:srgbClr val="FF0000"/>
                </a:solidFill>
              </a:rPr>
              <a:t>Elevated, but not to BFE (3.9 </a:t>
            </a:r>
            <a:r>
              <a:rPr lang="en-US" sz="900" dirty="0" err="1">
                <a:solidFill>
                  <a:srgbClr val="FF0000"/>
                </a:solidFill>
              </a:rPr>
              <a:t>ft</a:t>
            </a:r>
            <a:r>
              <a:rPr lang="en-US" sz="900" dirty="0">
                <a:solidFill>
                  <a:srgbClr val="FF0000"/>
                </a:solidFill>
              </a:rPr>
              <a:t>)</a:t>
            </a:r>
          </a:p>
        </p:txBody>
      </p:sp>
      <p:sp>
        <p:nvSpPr>
          <p:cNvPr id="33" name="Rectangle 32"/>
          <p:cNvSpPr/>
          <p:nvPr/>
        </p:nvSpPr>
        <p:spPr>
          <a:xfrm>
            <a:off x="7536312" y="5799708"/>
            <a:ext cx="489046" cy="28205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360202" y="5149163"/>
            <a:ext cx="561834" cy="46857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p:nvPr/>
        </p:nvCxnSpPr>
        <p:spPr>
          <a:xfrm flipH="1" flipV="1">
            <a:off x="8208847" y="5856675"/>
            <a:ext cx="4763" cy="2238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3CC07430-95FD-4162-934C-692D1721F749}"/>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Partial Mitigation Examples</a:t>
            </a:r>
          </a:p>
        </p:txBody>
      </p:sp>
    </p:spTree>
    <p:extLst>
      <p:ext uri="{BB962C8B-B14F-4D97-AF65-F5344CB8AC3E}">
        <p14:creationId xmlns:p14="http://schemas.microsoft.com/office/powerpoint/2010/main" val="4001931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Criteria, Rationale, and Data Sources</a:t>
            </a:r>
          </a:p>
        </p:txBody>
      </p:sp>
      <p:graphicFrame>
        <p:nvGraphicFramePr>
          <p:cNvPr id="4" name="Table 4">
            <a:extLst>
              <a:ext uri="{FF2B5EF4-FFF2-40B4-BE49-F238E27FC236}">
                <a16:creationId xmlns:a16="http://schemas.microsoft.com/office/drawing/2014/main" id="{064D6C48-3E95-4AA3-8F06-135D21432687}"/>
              </a:ext>
            </a:extLst>
          </p:cNvPr>
          <p:cNvGraphicFramePr>
            <a:graphicFrameLocks noGrp="1"/>
          </p:cNvGraphicFramePr>
          <p:nvPr>
            <p:extLst>
              <p:ext uri="{D42A27DB-BD31-4B8C-83A1-F6EECF244321}">
                <p14:modId xmlns:p14="http://schemas.microsoft.com/office/powerpoint/2010/main" val="1452870271"/>
              </p:ext>
            </p:extLst>
          </p:nvPr>
        </p:nvGraphicFramePr>
        <p:xfrm>
          <a:off x="121920" y="1258537"/>
          <a:ext cx="8917579" cy="3668284"/>
        </p:xfrm>
        <a:graphic>
          <a:graphicData uri="http://schemas.openxmlformats.org/drawingml/2006/table">
            <a:tbl>
              <a:tblPr firstRow="1" bandRow="1">
                <a:tableStyleId>{5C22544A-7EE6-4342-B048-85BDC9FD1C3A}</a:tableStyleId>
              </a:tblPr>
              <a:tblGrid>
                <a:gridCol w="1959429">
                  <a:extLst>
                    <a:ext uri="{9D8B030D-6E8A-4147-A177-3AD203B41FA5}">
                      <a16:colId xmlns:a16="http://schemas.microsoft.com/office/drawing/2014/main" val="1438507270"/>
                    </a:ext>
                  </a:extLst>
                </a:gridCol>
                <a:gridCol w="2646274">
                  <a:extLst>
                    <a:ext uri="{9D8B030D-6E8A-4147-A177-3AD203B41FA5}">
                      <a16:colId xmlns:a16="http://schemas.microsoft.com/office/drawing/2014/main" val="1218352812"/>
                    </a:ext>
                  </a:extLst>
                </a:gridCol>
                <a:gridCol w="2494271">
                  <a:extLst>
                    <a:ext uri="{9D8B030D-6E8A-4147-A177-3AD203B41FA5}">
                      <a16:colId xmlns:a16="http://schemas.microsoft.com/office/drawing/2014/main" val="796239596"/>
                    </a:ext>
                  </a:extLst>
                </a:gridCol>
                <a:gridCol w="1817605">
                  <a:extLst>
                    <a:ext uri="{9D8B030D-6E8A-4147-A177-3AD203B41FA5}">
                      <a16:colId xmlns:a16="http://schemas.microsoft.com/office/drawing/2014/main" val="717488461"/>
                    </a:ext>
                  </a:extLst>
                </a:gridCol>
              </a:tblGrid>
              <a:tr h="185505">
                <a:tc>
                  <a:txBody>
                    <a:bodyPr/>
                    <a:lstStyle/>
                    <a:p>
                      <a:r>
                        <a:rPr lang="en-US" sz="1050" dirty="0"/>
                        <a:t>Mitigation Indicator</a:t>
                      </a:r>
                    </a:p>
                  </a:txBody>
                  <a:tcPr anchor="ctr">
                    <a:lnL w="12700"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5B739B"/>
                    </a:solidFill>
                  </a:tcPr>
                </a:tc>
                <a:tc>
                  <a:txBody>
                    <a:bodyPr/>
                    <a:lstStyle/>
                    <a:p>
                      <a:pPr algn="l"/>
                      <a:r>
                        <a:rPr lang="en-US" sz="1050" dirty="0"/>
                        <a:t>Criteria </a:t>
                      </a:r>
                    </a:p>
                  </a:txBody>
                  <a:tcPr marL="54105" marR="54105" marT="27053" marB="27053"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dirty="0"/>
                        <a:t>Rationale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dirty="0"/>
                        <a:t>Data Source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3513940923"/>
                  </a:ext>
                </a:extLst>
              </a:tr>
              <a:tr h="586619">
                <a:tc>
                  <a:txBody>
                    <a:bodyPr/>
                    <a:lstStyle/>
                    <a:p>
                      <a:r>
                        <a:rPr lang="en-US" sz="1050" dirty="0">
                          <a:solidFill>
                            <a:schemeClr val="bg1"/>
                          </a:solidFill>
                        </a:rPr>
                        <a:t>Total Elevated Structures, Reconstruction to Design Flood Elevation (DFE)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bg1"/>
                          </a:solidFill>
                        </a:rPr>
                        <a:t>Number of newly Constructed or remodeled structures elevated to Design Flood Elevation (DFE) (2 ft above the BFE) on open or closed foundations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A comprehensive inventory of mitigated structures results in more accurate building level risk assessments and shows how communities have applied flood adaptive measures in response to major flood events.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Elevation certificates, building pictures (step 7” rise, cinder block 8”), and major post-disaster mitigation reconstruction projects (1977 and 2016 floods)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4062377285"/>
                  </a:ext>
                </a:extLst>
              </a:tr>
              <a:tr h="0">
                <a:tc>
                  <a:txBody>
                    <a:bodyPr/>
                    <a:lstStyle/>
                    <a:p>
                      <a:r>
                        <a:rPr lang="en-US" sz="1050" b="1" dirty="0">
                          <a:solidFill>
                            <a:schemeClr val="bg1"/>
                          </a:solidFill>
                        </a:rPr>
                        <a:t>Percent Structures Elevated to DFE in Total Residential Buildings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r>
                        <a:rPr lang="en-US" sz="1050" kern="1200" dirty="0">
                          <a:solidFill>
                            <a:schemeClr val="bg1"/>
                          </a:solidFill>
                          <a:latin typeface="+mn-lt"/>
                          <a:ea typeface="+mn-ea"/>
                          <a:cs typeface="+mn-cs"/>
                        </a:rPr>
                        <a:t>Percentage of the elevated structures in the total residential buildings in SFHA</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endParaRPr lang="en-US" sz="1050" dirty="0"/>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338140604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Loss Avoidance by Elevating Structures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r>
                        <a:rPr lang="en-US" sz="1050" kern="1200" dirty="0">
                          <a:solidFill>
                            <a:schemeClr val="bg1"/>
                          </a:solidFill>
                          <a:latin typeface="+mn-lt"/>
                          <a:ea typeface="+mn-ea"/>
                          <a:cs typeface="+mn-cs"/>
                        </a:rPr>
                        <a:t>Difference between loss estimates in communities using the Hazus model with the first floor height of 1 ft (not elevated) and elevated to DFE (2 ft above BFE)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b="0" dirty="0">
                          <a:solidFill>
                            <a:schemeClr val="bg1"/>
                          </a:solidFill>
                        </a:rPr>
                        <a:t>With significant investment being made in mitigation by elevating, demonstrating cost-effectiveness is crucial for continued support. Loss Avoidance Studies (LAS) quantify the losses avoided (also known as damage prevented or benefits) due to the implementation of the projects.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dirty="0">
                          <a:solidFill>
                            <a:schemeClr val="bg1"/>
                          </a:solidFill>
                        </a:rPr>
                        <a:t>BLRA of 10/19/2022 (based on 2022 tax assessment), Total Exposure in Floodplain (TEIF), Building percent damage estimate values, Depth grids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210128761"/>
                  </a:ext>
                </a:extLst>
              </a:tr>
              <a:tr h="1668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Buyout Parcels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1050" b="0" dirty="0">
                          <a:solidFill>
                            <a:schemeClr val="bg1"/>
                          </a:solidFill>
                        </a:rPr>
                        <a:t>Number of verified buyout land parcels located within floodplains that experience frequent flooding and damage due to flood events altered, purchased, or have deed restrictions placed upon them by FEMA or other agencies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b="0" dirty="0">
                          <a:solidFill>
                            <a:schemeClr val="bg1"/>
                          </a:solidFill>
                        </a:rPr>
                        <a:t>Buyout properties can prevent loss of life and property damage. Property owners/communities with public lands in floodplains are compensated for their land, and the land usually becomes public green space or restored to its natural floodplain function.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b="0" dirty="0">
                          <a:solidFill>
                            <a:schemeClr val="bg1"/>
                          </a:solidFill>
                        </a:rPr>
                        <a:t>Data of Natural Resources Conservation Service (NRCS) to identify the verified buyout parcels with floodplain easements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941388248"/>
                  </a:ext>
                </a:extLst>
              </a:tr>
            </a:tbl>
          </a:graphicData>
        </a:graphic>
      </p:graphicFrame>
    </p:spTree>
    <p:extLst>
      <p:ext uri="{BB962C8B-B14F-4D97-AF65-F5344CB8AC3E}">
        <p14:creationId xmlns:p14="http://schemas.microsoft.com/office/powerpoint/2010/main" val="2198867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74625"/>
            <a:r>
              <a:rPr lang="en-US" sz="2400" dirty="0">
                <a:solidFill>
                  <a:schemeClr val="bg1"/>
                </a:solidFill>
                <a:latin typeface="Arial" panose="020B0604020202020204" pitchFamily="34" charset="0"/>
                <a:cs typeface="Arial" panose="020B0604020202020204" pitchFamily="34" charset="0"/>
              </a:rPr>
              <a:t>Criteria, Rationale, and Data Sources</a:t>
            </a:r>
          </a:p>
        </p:txBody>
      </p:sp>
      <p:graphicFrame>
        <p:nvGraphicFramePr>
          <p:cNvPr id="4" name="Table 4">
            <a:extLst>
              <a:ext uri="{FF2B5EF4-FFF2-40B4-BE49-F238E27FC236}">
                <a16:creationId xmlns:a16="http://schemas.microsoft.com/office/drawing/2014/main" id="{064D6C48-3E95-4AA3-8F06-135D21432687}"/>
              </a:ext>
            </a:extLst>
          </p:cNvPr>
          <p:cNvGraphicFramePr>
            <a:graphicFrameLocks noGrp="1"/>
          </p:cNvGraphicFramePr>
          <p:nvPr>
            <p:extLst>
              <p:ext uri="{D42A27DB-BD31-4B8C-83A1-F6EECF244321}">
                <p14:modId xmlns:p14="http://schemas.microsoft.com/office/powerpoint/2010/main" val="2098794899"/>
              </p:ext>
            </p:extLst>
          </p:nvPr>
        </p:nvGraphicFramePr>
        <p:xfrm>
          <a:off x="121920" y="1239871"/>
          <a:ext cx="8917579" cy="3454158"/>
        </p:xfrm>
        <a:graphic>
          <a:graphicData uri="http://schemas.openxmlformats.org/drawingml/2006/table">
            <a:tbl>
              <a:tblPr firstRow="1" bandRow="1">
                <a:tableStyleId>{5C22544A-7EE6-4342-B048-85BDC9FD1C3A}</a:tableStyleId>
              </a:tblPr>
              <a:tblGrid>
                <a:gridCol w="1959429">
                  <a:extLst>
                    <a:ext uri="{9D8B030D-6E8A-4147-A177-3AD203B41FA5}">
                      <a16:colId xmlns:a16="http://schemas.microsoft.com/office/drawing/2014/main" val="1438507270"/>
                    </a:ext>
                  </a:extLst>
                </a:gridCol>
                <a:gridCol w="2646274">
                  <a:extLst>
                    <a:ext uri="{9D8B030D-6E8A-4147-A177-3AD203B41FA5}">
                      <a16:colId xmlns:a16="http://schemas.microsoft.com/office/drawing/2014/main" val="1218352812"/>
                    </a:ext>
                  </a:extLst>
                </a:gridCol>
                <a:gridCol w="2494271">
                  <a:extLst>
                    <a:ext uri="{9D8B030D-6E8A-4147-A177-3AD203B41FA5}">
                      <a16:colId xmlns:a16="http://schemas.microsoft.com/office/drawing/2014/main" val="796239596"/>
                    </a:ext>
                  </a:extLst>
                </a:gridCol>
                <a:gridCol w="1817605">
                  <a:extLst>
                    <a:ext uri="{9D8B030D-6E8A-4147-A177-3AD203B41FA5}">
                      <a16:colId xmlns:a16="http://schemas.microsoft.com/office/drawing/2014/main" val="717488461"/>
                    </a:ext>
                  </a:extLst>
                </a:gridCol>
              </a:tblGrid>
              <a:tr h="185505">
                <a:tc>
                  <a:txBody>
                    <a:bodyPr/>
                    <a:lstStyle/>
                    <a:p>
                      <a:r>
                        <a:rPr lang="en-US" sz="1050" dirty="0"/>
                        <a:t>Mitigation Indicator</a:t>
                      </a:r>
                    </a:p>
                  </a:txBody>
                  <a:tcPr anchor="ctr">
                    <a:lnL w="12700"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5B739B"/>
                    </a:solidFill>
                  </a:tcPr>
                </a:tc>
                <a:tc>
                  <a:txBody>
                    <a:bodyPr/>
                    <a:lstStyle/>
                    <a:p>
                      <a:pPr algn="l"/>
                      <a:r>
                        <a:rPr lang="en-US" sz="1050" dirty="0"/>
                        <a:t>Criteria </a:t>
                      </a:r>
                    </a:p>
                  </a:txBody>
                  <a:tcPr marL="54105" marR="54105" marT="27053" marB="27053"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dirty="0"/>
                        <a:t>Rationale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dirty="0"/>
                        <a:t>Data Source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3513940923"/>
                  </a:ext>
                </a:extLst>
              </a:tr>
              <a:tr h="3655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Area of Open Space Preservation (OSP)</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1050" b="0" dirty="0">
                          <a:solidFill>
                            <a:schemeClr val="bg1"/>
                          </a:solidFill>
                        </a:rPr>
                        <a:t>Area of preserved open spaces with no existing buildings or structures, filling, large pavement, or other encroachment to flood flows located in the community’s regulatory floodplains including the SFHA as shown on the community’s Flood Insurance Rate Map (FIRM) attached with a signed statement by a public or creditable private owner or some regulations on the parcel preventing from construction, fillings, or other encroachments on flood flows in the future.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Open Space Preservation restores the floodplain to its natural function and provides opportunities for credits from FEMA’s Community Rating System (CRS).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rowSpan="2">
                  <a:txBody>
                    <a:bodyPr/>
                    <a:lstStyle/>
                    <a:p>
                      <a:pPr algn="l"/>
                      <a:r>
                        <a:rPr lang="en-US" sz="1050" b="0" dirty="0">
                          <a:solidFill>
                            <a:schemeClr val="bg1"/>
                          </a:solidFill>
                        </a:rPr>
                        <a:t>Data of Natural Resources Conservation Service (NRCS) for buyout properties &amp; FEMA FIRM (2012 &amp; 2022)</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412905508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Ratio of Open Space Preservation (OSP to SFHA)</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1050" b="0" dirty="0">
                          <a:solidFill>
                            <a:schemeClr val="bg1"/>
                          </a:solidFill>
                        </a:rPr>
                        <a:t>Ratio of the preserved open spaces in the impact adjusted Special Flood Hazard Area (SFHA) (after removing waterbodies larger than 10 acres in addition to the federally owned lands).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vMerge="1">
                  <a:txBody>
                    <a:bodyPr/>
                    <a:lstStyle/>
                    <a:p>
                      <a:pPr algn="l"/>
                      <a:endParaRPr lang="en-US" sz="1050" b="0" dirty="0">
                        <a:solidFill>
                          <a:schemeClr val="bg1"/>
                        </a:solidFill>
                      </a:endParaRP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221970460"/>
                  </a:ext>
                </a:extLst>
              </a:tr>
              <a:tr h="1341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rPr>
                        <a:t>Number of Policies</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B739B"/>
                    </a:solidFill>
                  </a:tcPr>
                </a:tc>
                <a:tc>
                  <a:txBody>
                    <a:bodyPr/>
                    <a:lstStyle/>
                    <a:p>
                      <a:pPr algn="l"/>
                      <a:r>
                        <a:rPr lang="en-US" sz="1050" b="0" dirty="0">
                          <a:solidFill>
                            <a:schemeClr val="bg1"/>
                          </a:solidFill>
                        </a:rPr>
                        <a:t>Number of flood insurance policies in force in the community </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b="0" dirty="0">
                          <a:solidFill>
                            <a:schemeClr val="bg1"/>
                          </a:solidFill>
                        </a:rPr>
                        <a:t>Although higher number of policies in force can equate to a riskier area, it can show more mitigation policies in force.</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tc>
                  <a:txBody>
                    <a:bodyPr/>
                    <a:lstStyle/>
                    <a:p>
                      <a:pPr algn="l"/>
                      <a:r>
                        <a:rPr lang="en-US" sz="1050" b="0" dirty="0">
                          <a:solidFill>
                            <a:schemeClr val="bg1"/>
                          </a:solidFill>
                        </a:rPr>
                        <a:t>Community Information System (CIS) 2019</a:t>
                      </a:r>
                    </a:p>
                  </a:txBody>
                  <a:tcPr marL="54105" marR="54105" marT="27053" marB="2705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B739B"/>
                    </a:solidFill>
                  </a:tcPr>
                </a:tc>
                <a:extLst>
                  <a:ext uri="{0D108BD9-81ED-4DB2-BD59-A6C34878D82A}">
                    <a16:rowId xmlns:a16="http://schemas.microsoft.com/office/drawing/2014/main" val="1544426867"/>
                  </a:ext>
                </a:extLst>
              </a:tr>
            </a:tbl>
          </a:graphicData>
        </a:graphic>
      </p:graphicFrame>
    </p:spTree>
    <p:extLst>
      <p:ext uri="{BB962C8B-B14F-4D97-AF65-F5344CB8AC3E}">
        <p14:creationId xmlns:p14="http://schemas.microsoft.com/office/powerpoint/2010/main" val="1334764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Floodplain Building Value Recovery</a:t>
            </a:r>
          </a:p>
        </p:txBody>
      </p:sp>
      <p:graphicFrame>
        <p:nvGraphicFramePr>
          <p:cNvPr id="4" name="Chart 3"/>
          <p:cNvGraphicFramePr>
            <a:graphicFrameLocks/>
          </p:cNvGraphicFramePr>
          <p:nvPr>
            <p:extLst>
              <p:ext uri="{D42A27DB-BD31-4B8C-83A1-F6EECF244321}">
                <p14:modId xmlns:p14="http://schemas.microsoft.com/office/powerpoint/2010/main" val="2083098846"/>
              </p:ext>
            </p:extLst>
          </p:nvPr>
        </p:nvGraphicFramePr>
        <p:xfrm>
          <a:off x="661987" y="1086013"/>
          <a:ext cx="7502680" cy="44886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61500429"/>
              </p:ext>
            </p:extLst>
          </p:nvPr>
        </p:nvGraphicFramePr>
        <p:xfrm>
          <a:off x="371478" y="5810250"/>
          <a:ext cx="8143872" cy="529248"/>
        </p:xfrm>
        <a:graphic>
          <a:graphicData uri="http://schemas.openxmlformats.org/drawingml/2006/table">
            <a:tbl>
              <a:tblPr/>
              <a:tblGrid>
                <a:gridCol w="1764104">
                  <a:extLst>
                    <a:ext uri="{9D8B030D-6E8A-4147-A177-3AD203B41FA5}">
                      <a16:colId xmlns:a16="http://schemas.microsoft.com/office/drawing/2014/main" val="566542333"/>
                    </a:ext>
                  </a:extLst>
                </a:gridCol>
                <a:gridCol w="797471">
                  <a:extLst>
                    <a:ext uri="{9D8B030D-6E8A-4147-A177-3AD203B41FA5}">
                      <a16:colId xmlns:a16="http://schemas.microsoft.com/office/drawing/2014/main" val="2721631602"/>
                    </a:ext>
                  </a:extLst>
                </a:gridCol>
                <a:gridCol w="797471">
                  <a:extLst>
                    <a:ext uri="{9D8B030D-6E8A-4147-A177-3AD203B41FA5}">
                      <a16:colId xmlns:a16="http://schemas.microsoft.com/office/drawing/2014/main" val="2150288086"/>
                    </a:ext>
                  </a:extLst>
                </a:gridCol>
                <a:gridCol w="797471">
                  <a:extLst>
                    <a:ext uri="{9D8B030D-6E8A-4147-A177-3AD203B41FA5}">
                      <a16:colId xmlns:a16="http://schemas.microsoft.com/office/drawing/2014/main" val="3020483282"/>
                    </a:ext>
                  </a:extLst>
                </a:gridCol>
                <a:gridCol w="797471">
                  <a:extLst>
                    <a:ext uri="{9D8B030D-6E8A-4147-A177-3AD203B41FA5}">
                      <a16:colId xmlns:a16="http://schemas.microsoft.com/office/drawing/2014/main" val="1809554393"/>
                    </a:ext>
                  </a:extLst>
                </a:gridCol>
                <a:gridCol w="797471">
                  <a:extLst>
                    <a:ext uri="{9D8B030D-6E8A-4147-A177-3AD203B41FA5}">
                      <a16:colId xmlns:a16="http://schemas.microsoft.com/office/drawing/2014/main" val="1060326028"/>
                    </a:ext>
                  </a:extLst>
                </a:gridCol>
                <a:gridCol w="797471">
                  <a:extLst>
                    <a:ext uri="{9D8B030D-6E8A-4147-A177-3AD203B41FA5}">
                      <a16:colId xmlns:a16="http://schemas.microsoft.com/office/drawing/2014/main" val="732048802"/>
                    </a:ext>
                  </a:extLst>
                </a:gridCol>
                <a:gridCol w="797471">
                  <a:extLst>
                    <a:ext uri="{9D8B030D-6E8A-4147-A177-3AD203B41FA5}">
                      <a16:colId xmlns:a16="http://schemas.microsoft.com/office/drawing/2014/main" val="412747733"/>
                    </a:ext>
                  </a:extLst>
                </a:gridCol>
                <a:gridCol w="797471">
                  <a:extLst>
                    <a:ext uri="{9D8B030D-6E8A-4147-A177-3AD203B41FA5}">
                      <a16:colId xmlns:a16="http://schemas.microsoft.com/office/drawing/2014/main" val="3399812047"/>
                    </a:ext>
                  </a:extLst>
                </a:gridCol>
              </a:tblGrid>
              <a:tr h="170209">
                <a:tc>
                  <a:txBody>
                    <a:bodyPr/>
                    <a:lstStyle/>
                    <a:p>
                      <a:pPr algn="ctr" fontAlgn="b"/>
                      <a:r>
                        <a:rPr lang="en-US" sz="1100" b="1" i="0" u="none" strike="noStrike" dirty="0">
                          <a:solidFill>
                            <a:srgbClr val="FFFFFF"/>
                          </a:solidFill>
                          <a:effectLst/>
                          <a:latin typeface="Calibri" panose="020F0502020204030204" pitchFamily="34" charset="0"/>
                        </a:rPr>
                        <a:t>COMMUNITY</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2015</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2016</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dirty="0">
                          <a:solidFill>
                            <a:srgbClr val="FFFFFF"/>
                          </a:solidFill>
                          <a:effectLst/>
                          <a:latin typeface="Calibri" panose="020F0502020204030204" pitchFamily="34" charset="0"/>
                        </a:rPr>
                        <a:t>2017</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2018</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2019</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2020</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2021</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tc>
                  <a:txBody>
                    <a:bodyPr/>
                    <a:lstStyle/>
                    <a:p>
                      <a:pPr algn="ctr" fontAlgn="b"/>
                      <a:r>
                        <a:rPr lang="en-US" sz="1100" b="1" i="0" u="none" strike="noStrike">
                          <a:solidFill>
                            <a:srgbClr val="FFFFFF"/>
                          </a:solidFill>
                          <a:effectLst/>
                          <a:latin typeface="Calibri" panose="020F0502020204030204" pitchFamily="34" charset="0"/>
                        </a:rPr>
                        <a:t>2022</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3F4F"/>
                    </a:solidFill>
                  </a:tcPr>
                </a:tc>
                <a:extLst>
                  <a:ext uri="{0D108BD9-81ED-4DB2-BD59-A6C34878D82A}">
                    <a16:rowId xmlns:a16="http://schemas.microsoft.com/office/drawing/2014/main" val="612527345"/>
                  </a:ext>
                </a:extLst>
              </a:tr>
              <a:tr h="175520">
                <a:tc>
                  <a:txBody>
                    <a:bodyPr/>
                    <a:lstStyle/>
                    <a:p>
                      <a:pPr algn="l" fontAlgn="b"/>
                      <a:r>
                        <a:rPr lang="en-US" sz="1100" b="0" i="0" u="none" strike="noStrike" dirty="0">
                          <a:solidFill>
                            <a:srgbClr val="000000"/>
                          </a:solidFill>
                          <a:effectLst/>
                          <a:latin typeface="Calibri" panose="020F0502020204030204" pitchFamily="34" charset="0"/>
                        </a:rPr>
                        <a:t>Rainelle (n=326)</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13.1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13.3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5.0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0" i="0" u="none" strike="noStrike">
                          <a:solidFill>
                            <a:srgbClr val="FF0000"/>
                          </a:solidFill>
                          <a:effectLst/>
                          <a:latin typeface="Calibri" panose="020F0502020204030204" pitchFamily="34" charset="0"/>
                        </a:rPr>
                        <a:t>9.4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FF0000"/>
                          </a:solidFill>
                          <a:effectLst/>
                          <a:latin typeface="Calibri" panose="020F0502020204030204" pitchFamily="34" charset="0"/>
                        </a:rPr>
                        <a:t>11.0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FF0000"/>
                          </a:solidFill>
                          <a:effectLst/>
                          <a:latin typeface="Calibri" panose="020F0502020204030204" pitchFamily="34" charset="0"/>
                        </a:rPr>
                        <a:t>11.1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FF0000"/>
                          </a:solidFill>
                          <a:effectLst/>
                          <a:latin typeface="Calibri" panose="020F0502020204030204" pitchFamily="34" charset="0"/>
                        </a:rPr>
                        <a:t>11.3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FF0000"/>
                          </a:solidFill>
                          <a:effectLst/>
                          <a:latin typeface="Calibri" panose="020F0502020204030204" pitchFamily="34" charset="0"/>
                        </a:rPr>
                        <a:t>12.3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4202048"/>
                  </a:ext>
                </a:extLst>
              </a:tr>
              <a:tr h="175520">
                <a:tc>
                  <a:txBody>
                    <a:bodyPr/>
                    <a:lstStyle/>
                    <a:p>
                      <a:pPr algn="l" fontAlgn="b"/>
                      <a:r>
                        <a:rPr lang="en-US" sz="1100" b="0" i="0" u="none" strike="noStrike" dirty="0">
                          <a:solidFill>
                            <a:srgbClr val="000000"/>
                          </a:solidFill>
                          <a:effectLst/>
                          <a:latin typeface="Calibri" panose="020F0502020204030204" pitchFamily="34" charset="0"/>
                        </a:rPr>
                        <a:t>White Sulphur Springs (n=409)</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22.6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23.0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13.4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0" i="0" u="none" strike="noStrike" dirty="0">
                          <a:solidFill>
                            <a:srgbClr val="FF0000"/>
                          </a:solidFill>
                          <a:effectLst/>
                          <a:latin typeface="Calibri" panose="020F0502020204030204" pitchFamily="34" charset="0"/>
                        </a:rPr>
                        <a:t>21.5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FF0000"/>
                          </a:solidFill>
                          <a:effectLst/>
                          <a:latin typeface="Calibri" panose="020F0502020204030204" pitchFamily="34" charset="0"/>
                        </a:rPr>
                        <a:t>22.4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22.9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26.2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29.2 Million</a:t>
                      </a:r>
                    </a:p>
                  </a:txBody>
                  <a:tcPr marL="8776" marR="8776" marT="877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9555532"/>
                  </a:ext>
                </a:extLst>
              </a:tr>
            </a:tbl>
          </a:graphicData>
        </a:graphic>
      </p:graphicFrame>
      <p:sp>
        <p:nvSpPr>
          <p:cNvPr id="7" name="TextBox 6"/>
          <p:cNvSpPr txBox="1"/>
          <p:nvPr/>
        </p:nvSpPr>
        <p:spPr>
          <a:xfrm>
            <a:off x="371478" y="6511111"/>
            <a:ext cx="4819647" cy="261610"/>
          </a:xfrm>
          <a:prstGeom prst="rect">
            <a:avLst/>
          </a:prstGeom>
          <a:noFill/>
        </p:spPr>
        <p:txBody>
          <a:bodyPr wrap="square" rtlCol="0">
            <a:spAutoFit/>
          </a:bodyPr>
          <a:lstStyle/>
          <a:p>
            <a:r>
              <a:rPr lang="en-US" sz="1050" dirty="0"/>
              <a:t>Source: Tax assessment database. May not include values for tax exempt properties.</a:t>
            </a:r>
          </a:p>
        </p:txBody>
      </p:sp>
    </p:spTree>
    <p:extLst>
      <p:ext uri="{BB962C8B-B14F-4D97-AF65-F5344CB8AC3E}">
        <p14:creationId xmlns:p14="http://schemas.microsoft.com/office/powerpoint/2010/main" val="1318512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Rainelle Relocation Community</a:t>
            </a:r>
          </a:p>
        </p:txBody>
      </p:sp>
      <p:pic>
        <p:nvPicPr>
          <p:cNvPr id="2" name="Picture 1"/>
          <p:cNvPicPr>
            <a:picLocks noChangeAspect="1"/>
          </p:cNvPicPr>
          <p:nvPr/>
        </p:nvPicPr>
        <p:blipFill>
          <a:blip r:embed="rId3"/>
          <a:stretch>
            <a:fillRect/>
          </a:stretch>
        </p:blipFill>
        <p:spPr>
          <a:xfrm>
            <a:off x="787502" y="914400"/>
            <a:ext cx="7700513" cy="5943600"/>
          </a:xfrm>
          <a:prstGeom prst="rect">
            <a:avLst/>
          </a:prstGeom>
        </p:spPr>
      </p:pic>
    </p:spTree>
    <p:extLst>
      <p:ext uri="{BB962C8B-B14F-4D97-AF65-F5344CB8AC3E}">
        <p14:creationId xmlns:p14="http://schemas.microsoft.com/office/powerpoint/2010/main" val="914228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WSS Relocation Community</a:t>
            </a:r>
          </a:p>
        </p:txBody>
      </p:sp>
      <p:pic>
        <p:nvPicPr>
          <p:cNvPr id="3" name="Picture 2"/>
          <p:cNvPicPr>
            <a:picLocks noChangeAspect="1"/>
          </p:cNvPicPr>
          <p:nvPr/>
        </p:nvPicPr>
        <p:blipFill>
          <a:blip r:embed="rId3"/>
          <a:stretch>
            <a:fillRect/>
          </a:stretch>
        </p:blipFill>
        <p:spPr>
          <a:xfrm>
            <a:off x="722671" y="903924"/>
            <a:ext cx="7674077" cy="5938097"/>
          </a:xfrm>
          <a:prstGeom prst="rect">
            <a:avLst/>
          </a:prstGeom>
        </p:spPr>
      </p:pic>
    </p:spTree>
    <p:extLst>
      <p:ext uri="{BB962C8B-B14F-4D97-AF65-F5344CB8AC3E}">
        <p14:creationId xmlns:p14="http://schemas.microsoft.com/office/powerpoint/2010/main" val="1852571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Rainelle Mitigated Properties</a:t>
            </a:r>
          </a:p>
        </p:txBody>
      </p:sp>
      <p:pic>
        <p:nvPicPr>
          <p:cNvPr id="3" name="Picture 2"/>
          <p:cNvPicPr>
            <a:picLocks noChangeAspect="1"/>
          </p:cNvPicPr>
          <p:nvPr/>
        </p:nvPicPr>
        <p:blipFill>
          <a:blip r:embed="rId3"/>
          <a:stretch>
            <a:fillRect/>
          </a:stretch>
        </p:blipFill>
        <p:spPr>
          <a:xfrm>
            <a:off x="777243" y="953728"/>
            <a:ext cx="7609177" cy="5860026"/>
          </a:xfrm>
          <a:prstGeom prst="rect">
            <a:avLst/>
          </a:prstGeom>
        </p:spPr>
      </p:pic>
    </p:spTree>
    <p:extLst>
      <p:ext uri="{BB962C8B-B14F-4D97-AF65-F5344CB8AC3E}">
        <p14:creationId xmlns:p14="http://schemas.microsoft.com/office/powerpoint/2010/main" val="1379228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WSS Mitigated Properties</a:t>
            </a:r>
          </a:p>
        </p:txBody>
      </p:sp>
      <p:pic>
        <p:nvPicPr>
          <p:cNvPr id="2" name="Picture 1"/>
          <p:cNvPicPr>
            <a:picLocks noChangeAspect="1"/>
          </p:cNvPicPr>
          <p:nvPr/>
        </p:nvPicPr>
        <p:blipFill>
          <a:blip r:embed="rId3"/>
          <a:stretch>
            <a:fillRect/>
          </a:stretch>
        </p:blipFill>
        <p:spPr>
          <a:xfrm>
            <a:off x="708425" y="914400"/>
            <a:ext cx="7590001" cy="5863995"/>
          </a:xfrm>
          <a:prstGeom prst="rect">
            <a:avLst/>
          </a:prstGeom>
        </p:spPr>
      </p:pic>
    </p:spTree>
    <p:extLst>
      <p:ext uri="{BB962C8B-B14F-4D97-AF65-F5344CB8AC3E}">
        <p14:creationId xmlns:p14="http://schemas.microsoft.com/office/powerpoint/2010/main" val="1217309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Design Flood Elevation</a:t>
            </a:r>
          </a:p>
        </p:txBody>
      </p:sp>
      <p:pic>
        <p:nvPicPr>
          <p:cNvPr id="3" name="Picture 2"/>
          <p:cNvPicPr>
            <a:picLocks noChangeAspect="1"/>
          </p:cNvPicPr>
          <p:nvPr/>
        </p:nvPicPr>
        <p:blipFill>
          <a:blip r:embed="rId3"/>
          <a:stretch>
            <a:fillRect/>
          </a:stretch>
        </p:blipFill>
        <p:spPr>
          <a:xfrm>
            <a:off x="737879" y="914400"/>
            <a:ext cx="7668241" cy="5918691"/>
          </a:xfrm>
          <a:prstGeom prst="rect">
            <a:avLst/>
          </a:prstGeom>
        </p:spPr>
      </p:pic>
    </p:spTree>
    <p:extLst>
      <p:ext uri="{BB962C8B-B14F-4D97-AF65-F5344CB8AC3E}">
        <p14:creationId xmlns:p14="http://schemas.microsoft.com/office/powerpoint/2010/main" val="1916361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Design Flood Elevation</a:t>
            </a:r>
          </a:p>
        </p:txBody>
      </p:sp>
      <p:pic>
        <p:nvPicPr>
          <p:cNvPr id="2" name="Picture 1"/>
          <p:cNvPicPr>
            <a:picLocks noChangeAspect="1"/>
          </p:cNvPicPr>
          <p:nvPr/>
        </p:nvPicPr>
        <p:blipFill>
          <a:blip r:embed="rId3"/>
          <a:stretch>
            <a:fillRect/>
          </a:stretch>
        </p:blipFill>
        <p:spPr>
          <a:xfrm>
            <a:off x="678028" y="914400"/>
            <a:ext cx="7699055" cy="5953339"/>
          </a:xfrm>
          <a:prstGeom prst="rect">
            <a:avLst/>
          </a:prstGeom>
        </p:spPr>
      </p:pic>
    </p:spTree>
    <p:extLst>
      <p:ext uri="{BB962C8B-B14F-4D97-AF65-F5344CB8AC3E}">
        <p14:creationId xmlns:p14="http://schemas.microsoft.com/office/powerpoint/2010/main" val="25573493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9634</TotalTime>
  <Words>2030</Words>
  <Application>Microsoft Office PowerPoint</Application>
  <PresentationFormat>On-screen Show (4:3)</PresentationFormat>
  <Paragraphs>401</Paragraphs>
  <Slides>25</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Arial Narrow</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Anahita Mahmoudi</cp:lastModifiedBy>
  <cp:revision>678</cp:revision>
  <cp:lastPrinted>2022-11-16T19:54:35Z</cp:lastPrinted>
  <dcterms:created xsi:type="dcterms:W3CDTF">2019-08-23T20:01:46Z</dcterms:created>
  <dcterms:modified xsi:type="dcterms:W3CDTF">2023-03-16T18:43:23Z</dcterms:modified>
</cp:coreProperties>
</file>