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43891200" cy="32918400"/>
  <p:notesSz cx="32100838" cy="43073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6912" userDrawn="1">
          <p15:clr>
            <a:srgbClr val="A4A3A4"/>
          </p15:clr>
        </p15:guide>
        <p15:guide id="3" pos="13824" userDrawn="1">
          <p15:clr>
            <a:srgbClr val="A4A3A4"/>
          </p15:clr>
        </p15:guide>
        <p15:guide id="4" pos="20736" userDrawn="1">
          <p15:clr>
            <a:srgbClr val="A4A3A4"/>
          </p15:clr>
        </p15:guide>
        <p15:guide id="5" orient="horz" pos="5472" userDrawn="1">
          <p15:clr>
            <a:srgbClr val="A4A3A4"/>
          </p15:clr>
        </p15:guide>
        <p15:guide id="6" orient="horz" pos="15336" userDrawn="1">
          <p15:clr>
            <a:srgbClr val="A4A3A4"/>
          </p15:clr>
        </p15:guide>
        <p15:guide id="7" orient="horz" pos="20592" userDrawn="1">
          <p15:clr>
            <a:srgbClr val="A4A3A4"/>
          </p15:clr>
        </p15:guide>
        <p15:guide id="8" orient="horz" pos="144" userDrawn="1">
          <p15:clr>
            <a:srgbClr val="A4A3A4"/>
          </p15:clr>
        </p15:guide>
        <p15:guide id="9" pos="144" userDrawn="1">
          <p15:clr>
            <a:srgbClr val="A4A3A4"/>
          </p15:clr>
        </p15:guide>
        <p15:guide id="10" pos="27504" userDrawn="1">
          <p15:clr>
            <a:srgbClr val="A4A3A4"/>
          </p15:clr>
        </p15:guide>
        <p15:guide id="11" orient="horz" pos="10468" userDrawn="1">
          <p15:clr>
            <a:srgbClr val="A4A3A4"/>
          </p15:clr>
        </p15:guide>
        <p15:guide id="12" orient="horz" pos="10296" userDrawn="1">
          <p15:clr>
            <a:srgbClr val="A4A3A4"/>
          </p15:clr>
        </p15:guide>
        <p15:guide id="13" pos="17280" userDrawn="1">
          <p15:clr>
            <a:srgbClr val="A4A3A4"/>
          </p15:clr>
        </p15:guide>
        <p15:guide id="14" pos="13680" userDrawn="1">
          <p15:clr>
            <a:srgbClr val="A4A3A4"/>
          </p15:clr>
        </p15:guide>
        <p15:guide id="15" pos="20592" userDrawn="1">
          <p15:clr>
            <a:srgbClr val="A4A3A4"/>
          </p15:clr>
        </p15:guide>
        <p15:guide id="16" pos="20880" userDrawn="1">
          <p15:clr>
            <a:srgbClr val="A4A3A4"/>
          </p15:clr>
        </p15:guide>
        <p15:guide id="17" pos="7056" userDrawn="1">
          <p15:clr>
            <a:srgbClr val="A4A3A4"/>
          </p15:clr>
        </p15:guide>
        <p15:guide id="18" pos="6840" userDrawn="1">
          <p15:clr>
            <a:srgbClr val="A4A3A4"/>
          </p15:clr>
        </p15:guide>
        <p15:guide id="19" orient="horz" pos="15120" userDrawn="1">
          <p15:clr>
            <a:srgbClr val="A4A3A4"/>
          </p15:clr>
        </p15:guide>
        <p15:guide id="20" orient="horz" pos="15408" userDrawn="1">
          <p15:clr>
            <a:srgbClr val="A4A3A4"/>
          </p15:clr>
        </p15:guide>
        <p15:guide id="21" orient="horz" pos="5976" userDrawn="1">
          <p15:clr>
            <a:srgbClr val="A4A3A4"/>
          </p15:clr>
        </p15:guide>
        <p15:guide id="22" orient="horz" pos="5616" userDrawn="1">
          <p15:clr>
            <a:srgbClr val="A4A3A4"/>
          </p15:clr>
        </p15:guide>
        <p15:guide id="23" pos="10368" userDrawn="1">
          <p15:clr>
            <a:srgbClr val="A4A3A4"/>
          </p15:clr>
        </p15:guide>
        <p15:guide id="24" pos="24192" userDrawn="1">
          <p15:clr>
            <a:srgbClr val="A4A3A4"/>
          </p15:clr>
        </p15:guide>
        <p15:guide id="25" pos="13968" userDrawn="1">
          <p15:clr>
            <a:srgbClr val="A4A3A4"/>
          </p15:clr>
        </p15:guide>
        <p15:guide id="26" pos="3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643" autoAdjust="0"/>
    <p:restoredTop sz="96357" autoAdjust="0"/>
  </p:normalViewPr>
  <p:slideViewPr>
    <p:cSldViewPr showGuides="1">
      <p:cViewPr varScale="1">
        <p:scale>
          <a:sx n="23" d="100"/>
          <a:sy n="23" d="100"/>
        </p:scale>
        <p:origin x="2100" y="96"/>
      </p:cViewPr>
      <p:guideLst>
        <p:guide orient="horz" pos="10368"/>
        <p:guide pos="6912"/>
        <p:guide pos="13824"/>
        <p:guide pos="20736"/>
        <p:guide orient="horz" pos="5472"/>
        <p:guide orient="horz" pos="15336"/>
        <p:guide orient="horz" pos="20592"/>
        <p:guide orient="horz" pos="144"/>
        <p:guide pos="144"/>
        <p:guide pos="27504"/>
        <p:guide orient="horz" pos="10468"/>
        <p:guide orient="horz" pos="10296"/>
        <p:guide pos="17280"/>
        <p:guide pos="13680"/>
        <p:guide pos="20592"/>
        <p:guide pos="20880"/>
        <p:guide pos="7056"/>
        <p:guide pos="6840"/>
        <p:guide orient="horz" pos="15120"/>
        <p:guide orient="horz" pos="15408"/>
        <p:guide orient="horz" pos="5976"/>
        <p:guide orient="horz" pos="5616"/>
        <p:guide pos="10368"/>
        <p:guide pos="24192"/>
        <p:guide pos="13968"/>
        <p:guide pos="345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114300" cy="1143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2"/>
            <a:ext cx="13910363" cy="2161164"/>
          </a:xfrm>
          <a:prstGeom prst="rect">
            <a:avLst/>
          </a:prstGeom>
        </p:spPr>
        <p:txBody>
          <a:bodyPr vert="horz" lIns="429478" tIns="214739" rIns="429478" bIns="214739" rtlCol="0"/>
          <a:lstStyle>
            <a:lvl1pPr algn="l">
              <a:defRPr sz="5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8183056" y="2"/>
            <a:ext cx="13910363" cy="2161164"/>
          </a:xfrm>
          <a:prstGeom prst="rect">
            <a:avLst/>
          </a:prstGeom>
        </p:spPr>
        <p:txBody>
          <a:bodyPr vert="horz" lIns="429478" tIns="214739" rIns="429478" bIns="214739" rtlCol="0"/>
          <a:lstStyle>
            <a:lvl1pPr algn="r">
              <a:defRPr sz="5600"/>
            </a:lvl1pPr>
          </a:lstStyle>
          <a:p>
            <a:fld id="{A35BAF06-F101-450B-8277-3E32285292E0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62700" y="5386388"/>
            <a:ext cx="19375438" cy="14533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29478" tIns="214739" rIns="429478" bIns="21473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210085" y="20729187"/>
            <a:ext cx="25680669" cy="16960245"/>
          </a:xfrm>
          <a:prstGeom prst="rect">
            <a:avLst/>
          </a:prstGeom>
        </p:spPr>
        <p:txBody>
          <a:bodyPr vert="horz" lIns="429478" tIns="214739" rIns="429478" bIns="21473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" y="40912484"/>
            <a:ext cx="13910363" cy="2161159"/>
          </a:xfrm>
          <a:prstGeom prst="rect">
            <a:avLst/>
          </a:prstGeom>
        </p:spPr>
        <p:txBody>
          <a:bodyPr vert="horz" lIns="429478" tIns="214739" rIns="429478" bIns="214739" rtlCol="0" anchor="b"/>
          <a:lstStyle>
            <a:lvl1pPr algn="l">
              <a:defRPr sz="56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8183056" y="40912484"/>
            <a:ext cx="13910363" cy="2161159"/>
          </a:xfrm>
          <a:prstGeom prst="rect">
            <a:avLst/>
          </a:prstGeom>
        </p:spPr>
        <p:txBody>
          <a:bodyPr vert="horz" lIns="429478" tIns="214739" rIns="429478" bIns="214739" rtlCol="0" anchor="b"/>
          <a:lstStyle>
            <a:lvl1pPr algn="r">
              <a:defRPr sz="5600"/>
            </a:lvl1pPr>
          </a:lstStyle>
          <a:p>
            <a:fld id="{E7F00EFB-4D06-435A-A487-9F5DC2458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3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8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25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9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3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8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9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9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4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31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11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1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17" Type="http://schemas.openxmlformats.org/officeDocument/2006/relationships/image" Target="../media/image16.jpeg"/><Relationship Id="rId2" Type="http://schemas.openxmlformats.org/officeDocument/2006/relationships/image" Target="../media/image1.jp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55B785B4-45A5-4811-8F1B-D931970073B4}"/>
              </a:ext>
            </a:extLst>
          </p:cNvPr>
          <p:cNvSpPr txBox="1"/>
          <p:nvPr/>
        </p:nvSpPr>
        <p:spPr>
          <a:xfrm>
            <a:off x="22399062" y="332955"/>
            <a:ext cx="10290738" cy="144655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971800" indent="-2971800"/>
            <a:r>
              <a:rPr lang="en-US" sz="4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Mitigation</a:t>
            </a:r>
          </a:p>
          <a:p>
            <a:pPr marL="2971800" indent="-2971800"/>
            <a:r>
              <a:rPr lang="en-US" sz="4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White Sulphur Springs 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94301AD-6868-4E5E-ADD2-CCBDD33441C2}"/>
              </a:ext>
            </a:extLst>
          </p:cNvPr>
          <p:cNvSpPr/>
          <p:nvPr/>
        </p:nvSpPr>
        <p:spPr>
          <a:xfrm>
            <a:off x="22188856" y="237705"/>
            <a:ext cx="10493688" cy="3050093"/>
          </a:xfrm>
          <a:prstGeom prst="rect">
            <a:avLst/>
          </a:prstGeom>
          <a:noFill/>
          <a:ln w="5715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E156EC7-B561-43F9-A149-E216AD7F50BE}"/>
              </a:ext>
            </a:extLst>
          </p:cNvPr>
          <p:cNvSpPr txBox="1"/>
          <p:nvPr/>
        </p:nvSpPr>
        <p:spPr>
          <a:xfrm>
            <a:off x="22399057" y="2171700"/>
            <a:ext cx="10290742" cy="107721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187575" indent="-2187575"/>
            <a:r>
              <a:rPr lang="en-US" sz="32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GIS Technical Center</a:t>
            </a:r>
          </a:p>
          <a:p>
            <a:pPr marL="2187575" indent="-2187575"/>
            <a:r>
              <a:rPr lang="en-US" sz="32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2022</a:t>
            </a:r>
            <a:endParaRPr lang="en-US" sz="3200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1AC47585-A5E9-4493-B51D-B8B9A7CD9198}"/>
              </a:ext>
            </a:extLst>
          </p:cNvPr>
          <p:cNvSpPr txBox="1">
            <a:spLocks/>
          </p:cNvSpPr>
          <p:nvPr/>
        </p:nvSpPr>
        <p:spPr>
          <a:xfrm>
            <a:off x="226593" y="228600"/>
            <a:ext cx="10631905" cy="104405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Measures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 and Rainelle</a:t>
            </a:r>
            <a:r>
              <a:rPr lang="en-US" sz="1100" dirty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307ACCA2-46FC-4F41-8425-F83F42A5BB42}"/>
              </a:ext>
            </a:extLst>
          </p:cNvPr>
          <p:cNvSpPr txBox="1">
            <a:spLocks/>
          </p:cNvSpPr>
          <p:nvPr/>
        </p:nvSpPr>
        <p:spPr>
          <a:xfrm>
            <a:off x="11190654" y="24460200"/>
            <a:ext cx="10526345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Properly Elevated Structures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82" name="Text Box 2">
            <a:extLst>
              <a:ext uri="{FF2B5EF4-FFF2-40B4-BE49-F238E27FC236}">
                <a16:creationId xmlns:a16="http://schemas.microsoft.com/office/drawing/2014/main" id="{90607456-E13F-4E95-B9EB-58F06CB62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7118" y="32453116"/>
            <a:ext cx="3629380" cy="32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13-17-0008-0152-0000_195</a:t>
            </a:r>
          </a:p>
        </p:txBody>
      </p:sp>
      <p:pic>
        <p:nvPicPr>
          <p:cNvPr id="83" name="Picture 82" descr="A picture containing grass, outdoor, house, building&#10;&#10;Description automatically generated">
            <a:extLst>
              <a:ext uri="{FF2B5EF4-FFF2-40B4-BE49-F238E27FC236}">
                <a16:creationId xmlns:a16="http://schemas.microsoft.com/office/drawing/2014/main" id="{55FDDDFF-8AFA-4972-B479-3565232C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b="19868"/>
          <a:stretch/>
        </p:blipFill>
        <p:spPr>
          <a:xfrm>
            <a:off x="16687800" y="29402565"/>
            <a:ext cx="4808016" cy="3042936"/>
          </a:xfrm>
          <a:prstGeom prst="rect">
            <a:avLst/>
          </a:prstGeom>
        </p:spPr>
      </p:pic>
      <p:pic>
        <p:nvPicPr>
          <p:cNvPr id="85" name="Picture 84" descr="A house with a car parked in front of it&#10;&#10;Description automatically generated with medium confidence">
            <a:extLst>
              <a:ext uri="{FF2B5EF4-FFF2-40B4-BE49-F238E27FC236}">
                <a16:creationId xmlns:a16="http://schemas.microsoft.com/office/drawing/2014/main" id="{F0046A7C-D6BE-4119-907E-B98B283552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3"/>
          <a:stretch/>
        </p:blipFill>
        <p:spPr>
          <a:xfrm>
            <a:off x="11521498" y="29402566"/>
            <a:ext cx="4740091" cy="3042936"/>
          </a:xfrm>
          <a:prstGeom prst="rect">
            <a:avLst/>
          </a:prstGeom>
        </p:spPr>
      </p:pic>
      <p:sp>
        <p:nvSpPr>
          <p:cNvPr id="87" name="Text Box 2">
            <a:extLst>
              <a:ext uri="{FF2B5EF4-FFF2-40B4-BE49-F238E27FC236}">
                <a16:creationId xmlns:a16="http://schemas.microsoft.com/office/drawing/2014/main" id="{0247FCE5-02EF-4A17-B801-177450AAC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76853" y="32453116"/>
            <a:ext cx="3629380" cy="40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13-17-0009-0009-0000_148</a:t>
            </a:r>
          </a:p>
        </p:txBody>
      </p:sp>
      <p:pic>
        <p:nvPicPr>
          <p:cNvPr id="88" name="Picture 87" descr="A car parked in front of a house&#10;&#10;Description automatically generated">
            <a:extLst>
              <a:ext uri="{FF2B5EF4-FFF2-40B4-BE49-F238E27FC236}">
                <a16:creationId xmlns:a16="http://schemas.microsoft.com/office/drawing/2014/main" id="{3E65D3DB-1D6F-4DF2-9917-3F0EBC3342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8" b="25597"/>
          <a:stretch/>
        </p:blipFill>
        <p:spPr>
          <a:xfrm>
            <a:off x="12277430" y="25872176"/>
            <a:ext cx="8368844" cy="2901201"/>
          </a:xfrm>
          <a:prstGeom prst="rect">
            <a:avLst/>
          </a:prstGeom>
        </p:spPr>
      </p:pic>
      <p:sp>
        <p:nvSpPr>
          <p:cNvPr id="89" name="Text Box 2">
            <a:extLst>
              <a:ext uri="{FF2B5EF4-FFF2-40B4-BE49-F238E27FC236}">
                <a16:creationId xmlns:a16="http://schemas.microsoft.com/office/drawing/2014/main" id="{217F5045-04F2-4F1C-A615-63811E2D3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47884" y="28782613"/>
            <a:ext cx="3629380" cy="36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13-17-0009-0009-0000_148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2A43A4A-3A6A-41BB-BA4B-EB3817040E4C}"/>
              </a:ext>
            </a:extLst>
          </p:cNvPr>
          <p:cNvSpPr txBox="1">
            <a:spLocks/>
          </p:cNvSpPr>
          <p:nvPr/>
        </p:nvSpPr>
        <p:spPr>
          <a:xfrm>
            <a:off x="11218063" y="9144258"/>
            <a:ext cx="10515600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Design Flood Elevation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4" name="Picture 3" descr="Map&#10;&#10;Description automatically generated with low confidence">
            <a:extLst>
              <a:ext uri="{FF2B5EF4-FFF2-40B4-BE49-F238E27FC236}">
                <a16:creationId xmlns:a16="http://schemas.microsoft.com/office/drawing/2014/main" id="{597DA400-DB93-4B03-8499-CD935F62A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700" y="10256698"/>
            <a:ext cx="7995626" cy="6178439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E4C6AC93-1DAD-4E13-B3E0-9DF8DA68D90B}"/>
              </a:ext>
            </a:extLst>
          </p:cNvPr>
          <p:cNvSpPr txBox="1">
            <a:spLocks/>
          </p:cNvSpPr>
          <p:nvPr/>
        </p:nvSpPr>
        <p:spPr>
          <a:xfrm>
            <a:off x="243256" y="24460200"/>
            <a:ext cx="10615243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Relocation Community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9" name="Picture 8" descr="Map&#10;&#10;Description automatically generated with low confidence">
            <a:extLst>
              <a:ext uri="{FF2B5EF4-FFF2-40B4-BE49-F238E27FC236}">
                <a16:creationId xmlns:a16="http://schemas.microsoft.com/office/drawing/2014/main" id="{80E86560-9606-4364-82EF-A4EEE3DEA4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44" y="25944117"/>
            <a:ext cx="8413556" cy="6501384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858C8A95-37E0-4B9C-8522-B0AA93517330}"/>
              </a:ext>
            </a:extLst>
          </p:cNvPr>
          <p:cNvSpPr txBox="1">
            <a:spLocks/>
          </p:cNvSpPr>
          <p:nvPr/>
        </p:nvSpPr>
        <p:spPr>
          <a:xfrm>
            <a:off x="226594" y="16629982"/>
            <a:ext cx="10631905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Mitigated Properties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C251FC2A-975D-4E26-8E3C-F3050BC201DE}"/>
              </a:ext>
            </a:extLst>
          </p:cNvPr>
          <p:cNvSpPr txBox="1">
            <a:spLocks/>
          </p:cNvSpPr>
          <p:nvPr/>
        </p:nvSpPr>
        <p:spPr>
          <a:xfrm>
            <a:off x="243256" y="9144258"/>
            <a:ext cx="10631905" cy="104405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Measures (Continued)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 and Rainelle</a:t>
            </a:r>
            <a:r>
              <a:rPr lang="en-US" sz="1100" dirty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A6FBB6A3-D49E-4C9F-B19F-C98DC1BCEBAB}"/>
              </a:ext>
            </a:extLst>
          </p:cNvPr>
          <p:cNvSpPr txBox="1">
            <a:spLocks/>
          </p:cNvSpPr>
          <p:nvPr/>
        </p:nvSpPr>
        <p:spPr>
          <a:xfrm>
            <a:off x="22161889" y="9144258"/>
            <a:ext cx="10527911" cy="10442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Streamgages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44" name="Picture 43" descr="A picture containing grass, tree, outdoor, river&#10;&#10;Description automatically generated">
            <a:extLst>
              <a:ext uri="{FF2B5EF4-FFF2-40B4-BE49-F238E27FC236}">
                <a16:creationId xmlns:a16="http://schemas.microsoft.com/office/drawing/2014/main" id="{6577932D-CEA6-4174-A64A-5FC9ACFD59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9"/>
          <a:stretch/>
        </p:blipFill>
        <p:spPr>
          <a:xfrm>
            <a:off x="27485479" y="11658600"/>
            <a:ext cx="5197065" cy="3457564"/>
          </a:xfrm>
          <a:prstGeom prst="rect">
            <a:avLst/>
          </a:prstGeom>
        </p:spPr>
      </p:pic>
      <p:pic>
        <p:nvPicPr>
          <p:cNvPr id="45" name="Picture 44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3CC3EFA5-0AC6-41A5-ABBF-0FD5151584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7" r="12688" b="6159"/>
          <a:stretch/>
        </p:blipFill>
        <p:spPr>
          <a:xfrm>
            <a:off x="22188855" y="11658600"/>
            <a:ext cx="5034925" cy="3457565"/>
          </a:xfrm>
          <a:prstGeom prst="rect">
            <a:avLst/>
          </a:prstGeom>
        </p:spPr>
      </p:pic>
      <p:sp>
        <p:nvSpPr>
          <p:cNvPr id="73" name="Title 1">
            <a:extLst>
              <a:ext uri="{FF2B5EF4-FFF2-40B4-BE49-F238E27FC236}">
                <a16:creationId xmlns:a16="http://schemas.microsoft.com/office/drawing/2014/main" id="{237B43FF-E79C-40B4-8B31-82DEC5C004F2}"/>
              </a:ext>
            </a:extLst>
          </p:cNvPr>
          <p:cNvSpPr txBox="1">
            <a:spLocks/>
          </p:cNvSpPr>
          <p:nvPr/>
        </p:nvSpPr>
        <p:spPr>
          <a:xfrm>
            <a:off x="33134689" y="238917"/>
            <a:ext cx="10527911" cy="10442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Unmitigated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7" name="Picture 16" descr="A picture containing text, grass, screenshot, sign&#10;&#10;Description automatically generated">
            <a:extLst>
              <a:ext uri="{FF2B5EF4-FFF2-40B4-BE49-F238E27FC236}">
                <a16:creationId xmlns:a16="http://schemas.microsoft.com/office/drawing/2014/main" id="{A470F854-3481-4231-8561-34F13BA7FC8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5"/>
          <a:stretch/>
        </p:blipFill>
        <p:spPr>
          <a:xfrm>
            <a:off x="33134688" y="1689158"/>
            <a:ext cx="10551167" cy="6734654"/>
          </a:xfrm>
          <a:prstGeom prst="rect">
            <a:avLst/>
          </a:prstGeom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F875D4C4-324E-438B-B3B2-C110027E1DC7}"/>
              </a:ext>
            </a:extLst>
          </p:cNvPr>
          <p:cNvSpPr txBox="1">
            <a:spLocks/>
          </p:cNvSpPr>
          <p:nvPr/>
        </p:nvSpPr>
        <p:spPr>
          <a:xfrm>
            <a:off x="33157944" y="9134977"/>
            <a:ext cx="10527911" cy="10442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Mitigation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</p:txBody>
      </p:sp>
      <p:pic>
        <p:nvPicPr>
          <p:cNvPr id="19" name="Picture 18" descr="A picture containing text, building, house, outdoor&#10;&#10;Description automatically generated">
            <a:extLst>
              <a:ext uri="{FF2B5EF4-FFF2-40B4-BE49-F238E27FC236}">
                <a16:creationId xmlns:a16="http://schemas.microsoft.com/office/drawing/2014/main" id="{4F81EEAC-4BE5-4C84-B944-9741F23E6F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8"/>
          <a:stretch/>
        </p:blipFill>
        <p:spPr>
          <a:xfrm>
            <a:off x="33481065" y="10261420"/>
            <a:ext cx="9847470" cy="6249845"/>
          </a:xfrm>
          <a:prstGeom prst="rect">
            <a:avLst/>
          </a:prstGeom>
        </p:spPr>
      </p:pic>
      <p:graphicFrame>
        <p:nvGraphicFramePr>
          <p:cNvPr id="77" name="Table 2">
            <a:extLst>
              <a:ext uri="{FF2B5EF4-FFF2-40B4-BE49-F238E27FC236}">
                <a16:creationId xmlns:a16="http://schemas.microsoft.com/office/drawing/2014/main" id="{0360786C-9462-45AB-9CFD-A1E267D8C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797737"/>
              </p:ext>
            </p:extLst>
          </p:nvPr>
        </p:nvGraphicFramePr>
        <p:xfrm>
          <a:off x="219192" y="2278620"/>
          <a:ext cx="10639307" cy="4722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373">
                  <a:extLst>
                    <a:ext uri="{9D8B030D-6E8A-4147-A177-3AD203B41FA5}">
                      <a16:colId xmlns:a16="http://schemas.microsoft.com/office/drawing/2014/main" val="2130072375"/>
                    </a:ext>
                  </a:extLst>
                </a:gridCol>
                <a:gridCol w="5728835">
                  <a:extLst>
                    <a:ext uri="{9D8B030D-6E8A-4147-A177-3AD203B41FA5}">
                      <a16:colId xmlns:a16="http://schemas.microsoft.com/office/drawing/2014/main" val="66092219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934378209"/>
                    </a:ext>
                  </a:extLst>
                </a:gridCol>
                <a:gridCol w="1485899">
                  <a:extLst>
                    <a:ext uri="{9D8B030D-6E8A-4147-A177-3AD203B41FA5}">
                      <a16:colId xmlns:a16="http://schemas.microsoft.com/office/drawing/2014/main" val="3437275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Category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Mitigation Indicator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Sulphur Springs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Rainelle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13477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Mitigated Structures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Mitigation Reconstruction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or Elevated Structures to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Design Flood Elevation (DFE)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45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0936814"/>
                  </a:ext>
                </a:extLst>
              </a:tr>
              <a:tr h="394428"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Rehabilitated/Repaired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</a:rPr>
                        <a:t> Structures</a:t>
                      </a:r>
                      <a:endParaRPr lang="en-US" sz="1600" b="0" dirty="0"/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394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278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98356691"/>
                  </a:ext>
                </a:extLst>
              </a:tr>
              <a:tr h="169817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Unmitigated Low Value Structures</a:t>
                      </a:r>
                      <a:endParaRPr lang="en-US" sz="1600" b="0" dirty="0"/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4503012"/>
                  </a:ext>
                </a:extLst>
              </a:tr>
              <a:tr h="169817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Structures Removed (vacant parcel)</a:t>
                      </a:r>
                      <a:endParaRPr lang="en-US" sz="1600" b="0" dirty="0"/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8066670"/>
                  </a:ext>
                </a:extLst>
              </a:tr>
              <a:tr h="169817">
                <a:tc rowSpan="4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Open Space Preservation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Buyout Parcels (Deed Restricted)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561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Community-Owned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Vacant Parcels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76649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Area of Open Space Preservation (OSP)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 Acres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 Acres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85388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Ratio of Open Space Preservation (OSP to SFHA)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2.6%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4.5%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358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Building Value Recovery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Net Value 2016-2022 Tax Assessment Value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 $6.1 Million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- $1.0 Million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931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Loss Avoidance 100-year Flood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Loss Avoidance by Elevating or Removing Structures (preliminary results)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$2.6 million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$2.3 million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28669745"/>
                  </a:ext>
                </a:extLst>
              </a:tr>
            </a:tbl>
          </a:graphicData>
        </a:graphic>
      </p:graphicFrame>
      <p:graphicFrame>
        <p:nvGraphicFramePr>
          <p:cNvPr id="78" name="Table 2">
            <a:extLst>
              <a:ext uri="{FF2B5EF4-FFF2-40B4-BE49-F238E27FC236}">
                <a16:creationId xmlns:a16="http://schemas.microsoft.com/office/drawing/2014/main" id="{30A7A353-31F0-41A1-9718-B91C80006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060647"/>
              </p:ext>
            </p:extLst>
          </p:nvPr>
        </p:nvGraphicFramePr>
        <p:xfrm>
          <a:off x="243256" y="10843260"/>
          <a:ext cx="10615243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8381">
                  <a:extLst>
                    <a:ext uri="{9D8B030D-6E8A-4147-A177-3AD203B41FA5}">
                      <a16:colId xmlns:a16="http://schemas.microsoft.com/office/drawing/2014/main" val="2130072375"/>
                    </a:ext>
                  </a:extLst>
                </a:gridCol>
                <a:gridCol w="5860762">
                  <a:extLst>
                    <a:ext uri="{9D8B030D-6E8A-4147-A177-3AD203B41FA5}">
                      <a16:colId xmlns:a16="http://schemas.microsoft.com/office/drawing/2014/main" val="66092219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934378209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3437275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Category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Mitigation Indicator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Sulphur Springs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Rainelle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13477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Resiliency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 to Future Floods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Percent Residential Structures in 100-year floodplain elevated to Design Flood Elevation (DFE)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8243930"/>
                  </a:ext>
                </a:extLst>
              </a:tr>
              <a:tr h="167640"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Higher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 Standards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Freeboard (safety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elevation factor above BFE)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 ft.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 ft.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3977355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Community Rating System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(above min. requirements)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2505558"/>
                  </a:ext>
                </a:extLst>
              </a:tr>
              <a:tr h="289560">
                <a:tc rowSpan="3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Floodplain Management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Incorporated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Place a c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ompacted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floodplain management area to enforce floodplain ordinance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6595754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Continuity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of operations and immediate response to disasters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3452890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Record keeping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(permits, EC’s, substantial damage)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2271208"/>
                  </a:ext>
                </a:extLst>
              </a:tr>
              <a:tr h="6687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Flood Insurance</a:t>
                      </a:r>
                    </a:p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16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Number of Policies 2019</a:t>
                      </a:r>
                    </a:p>
                    <a:p>
                      <a:pPr algn="l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133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44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7165000"/>
                  </a:ext>
                </a:extLst>
              </a:tr>
              <a:tr h="118187"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Risk Communications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Flood Risk Disclosure Laws in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West Virginia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F 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F grade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6470809"/>
                  </a:ext>
                </a:extLst>
              </a:tr>
              <a:tr h="118187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Outreach to property owners about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changes to flood maps (mapped in/mapped out of SFHA)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3156233"/>
                  </a:ext>
                </a:extLst>
              </a:tr>
            </a:tbl>
          </a:graphicData>
        </a:graphic>
      </p:graphicFrame>
      <p:pic>
        <p:nvPicPr>
          <p:cNvPr id="79" name="Picture 78">
            <a:extLst>
              <a:ext uri="{FF2B5EF4-FFF2-40B4-BE49-F238E27FC236}">
                <a16:creationId xmlns:a16="http://schemas.microsoft.com/office/drawing/2014/main" id="{25E96734-1CF3-4C35-8E55-460612A5A9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2180" y="17716500"/>
            <a:ext cx="8245642" cy="6370540"/>
          </a:xfrm>
          <a:prstGeom prst="rect">
            <a:avLst/>
          </a:prstGeom>
        </p:spPr>
      </p:pic>
      <p:sp>
        <p:nvSpPr>
          <p:cNvPr id="81" name="Title 1">
            <a:extLst>
              <a:ext uri="{FF2B5EF4-FFF2-40B4-BE49-F238E27FC236}">
                <a16:creationId xmlns:a16="http://schemas.microsoft.com/office/drawing/2014/main" id="{A78204AD-02B1-4A8E-8F30-8E235AE27EFC}"/>
              </a:ext>
            </a:extLst>
          </p:cNvPr>
          <p:cNvSpPr txBox="1">
            <a:spLocks/>
          </p:cNvSpPr>
          <p:nvPr/>
        </p:nvSpPr>
        <p:spPr>
          <a:xfrm>
            <a:off x="11196026" y="237705"/>
            <a:ext cx="10515600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Floodplain Building Value Recovery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 and 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E23DD9D8-B85B-4D92-84D2-F3DA66CE139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15001" r="4392" b="16137"/>
          <a:stretch/>
        </p:blipFill>
        <p:spPr>
          <a:xfrm>
            <a:off x="11247804" y="1683210"/>
            <a:ext cx="10469196" cy="5681697"/>
          </a:xfrm>
          <a:prstGeom prst="rect">
            <a:avLst/>
          </a:prstGeom>
        </p:spPr>
      </p:pic>
      <p:graphicFrame>
        <p:nvGraphicFramePr>
          <p:cNvPr id="86" name="Table 85">
            <a:extLst>
              <a:ext uri="{FF2B5EF4-FFF2-40B4-BE49-F238E27FC236}">
                <a16:creationId xmlns:a16="http://schemas.microsoft.com/office/drawing/2014/main" id="{584776F8-C9F3-4116-B869-D21B35C10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311671"/>
              </p:ext>
            </p:extLst>
          </p:nvPr>
        </p:nvGraphicFramePr>
        <p:xfrm>
          <a:off x="12377126" y="7512041"/>
          <a:ext cx="8143872" cy="529248"/>
        </p:xfrm>
        <a:graphic>
          <a:graphicData uri="http://schemas.openxmlformats.org/drawingml/2006/table">
            <a:tbl>
              <a:tblPr/>
              <a:tblGrid>
                <a:gridCol w="1764104">
                  <a:extLst>
                    <a:ext uri="{9D8B030D-6E8A-4147-A177-3AD203B41FA5}">
                      <a16:colId xmlns:a16="http://schemas.microsoft.com/office/drawing/2014/main" val="566542333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2721631602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2150288086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3020483282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1809554393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1060326028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732048802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412747733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3399812047"/>
                    </a:ext>
                  </a:extLst>
                </a:gridCol>
              </a:tblGrid>
              <a:tr h="170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COMMUNITY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527345"/>
                  </a:ext>
                </a:extLst>
              </a:tr>
              <a:tr h="175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Rainelle (n=326)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9.4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11.0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11.1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11.3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12.3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202048"/>
                  </a:ext>
                </a:extLst>
              </a:tr>
              <a:tr h="175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White Sulphur Springs (n=409)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13.4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21.5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22.4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26.2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29.2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9555532"/>
                  </a:ext>
                </a:extLst>
              </a:tr>
            </a:tbl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2B5FD75F-40AC-479A-9B05-229D49B33C25}"/>
              </a:ext>
            </a:extLst>
          </p:cNvPr>
          <p:cNvSpPr txBox="1"/>
          <p:nvPr/>
        </p:nvSpPr>
        <p:spPr>
          <a:xfrm>
            <a:off x="12377126" y="8212902"/>
            <a:ext cx="4819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Tax assessment database. May not include values for tax exempt properties.</a:t>
            </a:r>
          </a:p>
        </p:txBody>
      </p:sp>
      <p:sp>
        <p:nvSpPr>
          <p:cNvPr id="97" name="Title 1">
            <a:extLst>
              <a:ext uri="{FF2B5EF4-FFF2-40B4-BE49-F238E27FC236}">
                <a16:creationId xmlns:a16="http://schemas.microsoft.com/office/drawing/2014/main" id="{4CA4797B-12B0-4A25-A23B-E2E957A2E229}"/>
              </a:ext>
            </a:extLst>
          </p:cNvPr>
          <p:cNvSpPr txBox="1">
            <a:spLocks/>
          </p:cNvSpPr>
          <p:nvPr/>
        </p:nvSpPr>
        <p:spPr>
          <a:xfrm>
            <a:off x="11204052" y="16632239"/>
            <a:ext cx="10515600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Reconstruction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AC25A3B7-B09C-477A-AD50-E25114C6FB7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4"/>
          <a:stretch/>
        </p:blipFill>
        <p:spPr>
          <a:xfrm>
            <a:off x="11453202" y="17739440"/>
            <a:ext cx="10011996" cy="6385340"/>
          </a:xfrm>
          <a:prstGeom prst="rect">
            <a:avLst/>
          </a:prstGeom>
        </p:spPr>
      </p:pic>
      <p:sp>
        <p:nvSpPr>
          <p:cNvPr id="98" name="Title 1">
            <a:extLst>
              <a:ext uri="{FF2B5EF4-FFF2-40B4-BE49-F238E27FC236}">
                <a16:creationId xmlns:a16="http://schemas.microsoft.com/office/drawing/2014/main" id="{26352948-6633-4264-B844-D86120624432}"/>
              </a:ext>
            </a:extLst>
          </p:cNvPr>
          <p:cNvSpPr txBox="1">
            <a:spLocks/>
          </p:cNvSpPr>
          <p:nvPr/>
        </p:nvSpPr>
        <p:spPr>
          <a:xfrm>
            <a:off x="22171549" y="16617950"/>
            <a:ext cx="21476395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 (2016 Flood) and Mitigation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Ave., 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8" name="Picture 27" descr="A picture containing grass, outdoor, garden&#10;&#10;Description automatically generated">
            <a:extLst>
              <a:ext uri="{FF2B5EF4-FFF2-40B4-BE49-F238E27FC236}">
                <a16:creationId xmlns:a16="http://schemas.microsoft.com/office/drawing/2014/main" id="{38854992-B928-49B1-8F7F-379D3B9DC0A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6204" y="19835800"/>
            <a:ext cx="21476395" cy="10557306"/>
          </a:xfrm>
          <a:prstGeom prst="rect">
            <a:avLst/>
          </a:prstGeom>
        </p:spPr>
      </p:pic>
      <p:pic>
        <p:nvPicPr>
          <p:cNvPr id="31" name="Picture 30" descr="Text&#10;&#10;Description automatically generated with low confidence">
            <a:extLst>
              <a:ext uri="{FF2B5EF4-FFF2-40B4-BE49-F238E27FC236}">
                <a16:creationId xmlns:a16="http://schemas.microsoft.com/office/drawing/2014/main" id="{9D17F5E5-15AE-46DF-94CE-07E68D32E0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2400" y="30740955"/>
            <a:ext cx="5495544" cy="19385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" name="Picture 34" descr="Text&#10;&#10;Description automatically generated with medium confidence">
            <a:extLst>
              <a:ext uri="{FF2B5EF4-FFF2-40B4-BE49-F238E27FC236}">
                <a16:creationId xmlns:a16="http://schemas.microsoft.com/office/drawing/2014/main" id="{1C8A9584-7197-4A09-8BFC-A50A105A58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00" y="18402300"/>
            <a:ext cx="6135624" cy="10698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BA2CCF2-4F52-4F8E-8792-87902788A9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144" y="3635647"/>
            <a:ext cx="10504655" cy="505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55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510</TotalTime>
  <Words>440</Words>
  <Application>Microsoft Office PowerPoint</Application>
  <PresentationFormat>Custom</PresentationFormat>
  <Paragraphs>143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Kuhn</dc:creator>
  <cp:lastModifiedBy>Behrang Bidadian</cp:lastModifiedBy>
  <cp:revision>107</cp:revision>
  <cp:lastPrinted>2022-11-16T16:23:15Z</cp:lastPrinted>
  <dcterms:created xsi:type="dcterms:W3CDTF">2022-11-15T21:06:20Z</dcterms:created>
  <dcterms:modified xsi:type="dcterms:W3CDTF">2022-11-16T22:29:10Z</dcterms:modified>
</cp:coreProperties>
</file>