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p:scale>
          <a:sx n="40" d="100"/>
          <a:sy n="40" d="100"/>
        </p:scale>
        <p:origin x="-222" y="-3546"/>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3/21/2023</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3/21/2023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G"/><Relationship Id="rId25" Type="http://schemas.openxmlformats.org/officeDocument/2006/relationships/image" Target="../media/image22.pn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1.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0.jpeg"/><Relationship Id="rId10" Type="http://schemas.openxmlformats.org/officeDocument/2006/relationships/image" Target="../media/image9.jpeg"/><Relationship Id="rId19"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 Id="rId22"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1753820307"/>
              </p:ext>
            </p:extLst>
          </p:nvPr>
        </p:nvGraphicFramePr>
        <p:xfrm>
          <a:off x="228600" y="10026866"/>
          <a:ext cx="10515600" cy="6438443"/>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0">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423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$40,881K</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$16,120K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$6,417K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13</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9</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17%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97%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2157409984"/>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205</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152</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$9,265K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$2,105K</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57%</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$20,560K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$6,757K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$2,988K</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44%</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644631361"/>
              </p:ext>
            </p:extLst>
          </p:nvPr>
        </p:nvGraphicFramePr>
        <p:xfrm>
          <a:off x="228600" y="25946100"/>
          <a:ext cx="10515601" cy="5475567"/>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5">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334</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14</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49</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Not available</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3477875"/>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Assessment in </a:t>
            </a:r>
          </a:p>
          <a:p>
            <a:pPr marL="2971800" indent="-2971800" algn="ctr"/>
            <a:r>
              <a:rPr lang="en-US" sz="4400" b="1" dirty="0">
                <a:solidFill>
                  <a:srgbClr val="1F4E79"/>
                </a:solidFill>
                <a:latin typeface="Arial" panose="020B0604020202020204" pitchFamily="34" charset="0"/>
                <a:cs typeface="Arial" panose="020B0604020202020204" pitchFamily="34" charset="0"/>
              </a:rPr>
              <a:t>     White Sulphur Springs: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Exposure/Physical </a:t>
            </a:r>
            <a:r>
              <a:rPr lang="en-US" sz="2800" b="1" dirty="0">
                <a:solidFill>
                  <a:schemeClr val="bg1"/>
                </a:solidFill>
                <a:latin typeface="Arial" panose="020B0604020202020204" pitchFamily="34" charset="0"/>
                <a:cs typeface="Arial" panose="020B0604020202020204" pitchFamily="34" charset="0"/>
              </a:rPr>
              <a:t>Vulnerability</a:t>
            </a:r>
            <a:endParaRPr lang="en-US" sz="500" b="1"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Significant Structures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1138568802"/>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2" name="Text Box 2">
            <a:extLst>
              <a:ext uri="{FF2B5EF4-FFF2-40B4-BE49-F238E27FC236}">
                <a16:creationId xmlns:a16="http://schemas.microsoft.com/office/drawing/2014/main" id="{B88F85B4-AFFA-43EA-BF6D-3A8BEA75BDF1}"/>
              </a:ext>
            </a:extLst>
          </p:cNvPr>
          <p:cNvSpPr txBox="1">
            <a:spLocks noChangeArrowheads="1"/>
          </p:cNvSpPr>
          <p:nvPr/>
        </p:nvSpPr>
        <p:spPr bwMode="auto">
          <a:xfrm>
            <a:off x="24994503" y="7696989"/>
            <a:ext cx="4903291" cy="1085061"/>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lgn="ctr">
              <a:spcBef>
                <a:spcPts val="50"/>
              </a:spcBef>
            </a:pPr>
            <a:r>
              <a:rPr lang="en-US" sz="1200" dirty="0">
                <a:latin typeface="Arial" panose="020B0604020202020204" pitchFamily="34" charset="0"/>
                <a:cs typeface="Times New Roman" panose="02020603050405020304" pitchFamily="18" charset="0"/>
              </a:rPr>
              <a:t>Building ID: 13-17-0009-0206-0000_1087</a:t>
            </a:r>
          </a:p>
          <a:p>
            <a:pPr algn="ct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lgn="ctr">
              <a:spcBef>
                <a:spcPts val="50"/>
              </a:spcBef>
            </a:pPr>
            <a:r>
              <a:rPr lang="en-US" sz="1200" dirty="0">
                <a:latin typeface="Arial" panose="020B0604020202020204" pitchFamily="34" charset="0"/>
                <a:cs typeface="Times New Roman" panose="02020603050405020304" pitchFamily="18" charset="0"/>
              </a:rPr>
              <a:t>FIRM Status: Post-FIRM</a:t>
            </a:r>
          </a:p>
          <a:p>
            <a:pPr algn="ct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p:txBody>
      </p:sp>
      <p:pic>
        <p:nvPicPr>
          <p:cNvPr id="83" name="Picture 82" descr="A picture containing grass, outdoor, tree, field&#10;&#10;Description automatically generated">
            <a:extLst>
              <a:ext uri="{FF2B5EF4-FFF2-40B4-BE49-F238E27FC236}">
                <a16:creationId xmlns:a16="http://schemas.microsoft.com/office/drawing/2014/main" id="{24DADA28-6E98-4D68-93C2-C04CB8CD6B35}"/>
              </a:ext>
            </a:extLst>
          </p:cNvPr>
          <p:cNvPicPr>
            <a:picLocks noChangeAspect="1"/>
          </p:cNvPicPr>
          <p:nvPr/>
        </p:nvPicPr>
        <p:blipFill rotWithShape="1">
          <a:blip r:embed="rId2">
            <a:extLst>
              <a:ext uri="{28A0092B-C50C-407E-A947-70E740481C1C}">
                <a14:useLocalDpi xmlns:a14="http://schemas.microsoft.com/office/drawing/2010/main" val="0"/>
              </a:ext>
            </a:extLst>
          </a:blip>
          <a:srcRect l="12057" r="11631"/>
          <a:stretch/>
        </p:blipFill>
        <p:spPr>
          <a:xfrm>
            <a:off x="23752811" y="4867045"/>
            <a:ext cx="7358377" cy="2799173"/>
          </a:xfrm>
          <a:prstGeom prst="rect">
            <a:avLst/>
          </a:prstGeom>
        </p:spPr>
      </p:pic>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descr="Map&#10;&#10;Description automatically generated">
            <a:extLst>
              <a:ext uri="{FF2B5EF4-FFF2-40B4-BE49-F238E27FC236}">
                <a16:creationId xmlns:a16="http://schemas.microsoft.com/office/drawing/2014/main" id="{EDE6D0B8-627A-4C97-8F5C-F6858AB41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2950" y="9944100"/>
            <a:ext cx="8572500" cy="6624205"/>
          </a:xfrm>
          <a:prstGeom prst="rect">
            <a:avLst/>
          </a:prstGeom>
        </p:spPr>
      </p:pic>
      <p:sp>
        <p:nvSpPr>
          <p:cNvPr id="86" name="Title 1">
            <a:extLst>
              <a:ext uri="{FF2B5EF4-FFF2-40B4-BE49-F238E27FC236}">
                <a16:creationId xmlns:a16="http://schemas.microsoft.com/office/drawing/2014/main" id="{B98276EC-3B55-4B50-93E3-AEF59067EF3B}"/>
              </a:ext>
            </a:extLst>
          </p:cNvPr>
          <p:cNvSpPr txBox="1">
            <a:spLocks/>
          </p:cNvSpPr>
          <p:nvPr/>
        </p:nvSpPr>
        <p:spPr>
          <a:xfrm>
            <a:off x="11209167" y="24505479"/>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Exposure, 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7" name="Text Box 2">
            <a:extLst>
              <a:ext uri="{FF2B5EF4-FFF2-40B4-BE49-F238E27FC236}">
                <a16:creationId xmlns:a16="http://schemas.microsoft.com/office/drawing/2014/main" id="{808535EB-C0F2-4923-957B-159B9C7F8C49}"/>
              </a:ext>
            </a:extLst>
          </p:cNvPr>
          <p:cNvSpPr txBox="1">
            <a:spLocks noChangeArrowheads="1"/>
          </p:cNvSpPr>
          <p:nvPr/>
        </p:nvSpPr>
        <p:spPr bwMode="auto">
          <a:xfrm>
            <a:off x="13499281" y="31348033"/>
            <a:ext cx="5892348" cy="40343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p:txBody>
      </p:sp>
      <p:pic>
        <p:nvPicPr>
          <p:cNvPr id="88" name="Picture 87" descr="A picture containing grass, tree, outdoor, house&#10;&#10;Description automatically generated">
            <a:extLst>
              <a:ext uri="{FF2B5EF4-FFF2-40B4-BE49-F238E27FC236}">
                <a16:creationId xmlns:a16="http://schemas.microsoft.com/office/drawing/2014/main" id="{63EBD378-0CFE-4406-A857-407195C28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2364" y="26746200"/>
            <a:ext cx="8221968" cy="4487533"/>
          </a:xfrm>
          <a:prstGeom prst="rect">
            <a:avLst/>
          </a:prstGeom>
        </p:spPr>
      </p:pic>
      <p:pic>
        <p:nvPicPr>
          <p:cNvPr id="89" name="Picture 88" descr="Diagram&#10;&#10;Description automatically generated with low confidence">
            <a:extLst>
              <a:ext uri="{FF2B5EF4-FFF2-40B4-BE49-F238E27FC236}">
                <a16:creationId xmlns:a16="http://schemas.microsoft.com/office/drawing/2014/main" id="{D6D864A7-8F9D-4EC4-A7FE-691CFEBE12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4219" y="17724139"/>
            <a:ext cx="8567390" cy="6620256"/>
          </a:xfrm>
          <a:prstGeom prst="rect">
            <a:avLst/>
          </a:prstGeom>
        </p:spPr>
      </p:pic>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3" name="Table 2">
            <a:extLst>
              <a:ext uri="{FF2B5EF4-FFF2-40B4-BE49-F238E27FC236}">
                <a16:creationId xmlns:a16="http://schemas.microsoft.com/office/drawing/2014/main" id="{648CF471-65F8-451F-82EA-5C3F536E6970}"/>
              </a:ext>
            </a:extLst>
          </p:cNvPr>
          <p:cNvGraphicFramePr>
            <a:graphicFrameLocks noGrp="1"/>
          </p:cNvGraphicFramePr>
          <p:nvPr>
            <p:extLst>
              <p:ext uri="{D42A27DB-BD31-4B8C-83A1-F6EECF244321}">
                <p14:modId xmlns:p14="http://schemas.microsoft.com/office/powerpoint/2010/main" val="3199198314"/>
              </p:ext>
            </p:extLst>
          </p:nvPr>
        </p:nvGraphicFramePr>
        <p:xfrm>
          <a:off x="22181967" y="25946099"/>
          <a:ext cx="10507832" cy="44577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8746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8001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800100">
                <a:tc rowSpan="2">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1315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pic>
        <p:nvPicPr>
          <p:cNvPr id="114" name="Picture 113" descr="Map&#10;&#10;Description automatically generated">
            <a:extLst>
              <a:ext uri="{FF2B5EF4-FFF2-40B4-BE49-F238E27FC236}">
                <a16:creationId xmlns:a16="http://schemas.microsoft.com/office/drawing/2014/main" id="{61231BBD-4A04-4B93-A0F0-65F01642D4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91289" y="9940357"/>
            <a:ext cx="8567390" cy="6620256"/>
          </a:xfrm>
          <a:prstGeom prst="rect">
            <a:avLst/>
          </a:prstGeom>
        </p:spPr>
      </p:pic>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March 2023</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2431488251"/>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$997K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87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109</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32%</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814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0" name="Text Box 2">
            <a:extLst>
              <a:ext uri="{FF2B5EF4-FFF2-40B4-BE49-F238E27FC236}">
                <a16:creationId xmlns:a16="http://schemas.microsoft.com/office/drawing/2014/main" id="{C44A4E8C-7CF9-4F9F-BC99-3FF123F80A35}"/>
              </a:ext>
            </a:extLst>
          </p:cNvPr>
          <p:cNvSpPr txBox="1">
            <a:spLocks noChangeArrowheads="1"/>
          </p:cNvSpPr>
          <p:nvPr/>
        </p:nvSpPr>
        <p:spPr bwMode="auto">
          <a:xfrm>
            <a:off x="33563808" y="25946099"/>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p:txBody>
      </p:sp>
      <p:sp>
        <p:nvSpPr>
          <p:cNvPr id="121" name="Text Box 2">
            <a:extLst>
              <a:ext uri="{FF2B5EF4-FFF2-40B4-BE49-F238E27FC236}">
                <a16:creationId xmlns:a16="http://schemas.microsoft.com/office/drawing/2014/main" id="{EC1E55FF-A1CA-41BF-95D6-A315B518FDCE}"/>
              </a:ext>
            </a:extLst>
          </p:cNvPr>
          <p:cNvSpPr txBox="1">
            <a:spLocks noChangeArrowheads="1"/>
          </p:cNvSpPr>
          <p:nvPr/>
        </p:nvSpPr>
        <p:spPr bwMode="auto">
          <a:xfrm>
            <a:off x="33563808" y="29827976"/>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p:txBody>
      </p:sp>
      <p:pic>
        <p:nvPicPr>
          <p:cNvPr id="122" name="Picture 121" descr="A building with a sign on it&#10;&#10;Description automatically generated with low confidence">
            <a:extLst>
              <a:ext uri="{FF2B5EF4-FFF2-40B4-BE49-F238E27FC236}">
                <a16:creationId xmlns:a16="http://schemas.microsoft.com/office/drawing/2014/main" id="{90D26314-FB55-48AB-9B6F-81C664776CFB}"/>
              </a:ext>
            </a:extLst>
          </p:cNvPr>
          <p:cNvPicPr>
            <a:picLocks noChangeAspect="1"/>
          </p:cNvPicPr>
          <p:nvPr/>
        </p:nvPicPr>
        <p:blipFill rotWithShape="1">
          <a:blip r:embed="rId7">
            <a:extLst>
              <a:ext uri="{28A0092B-C50C-407E-A947-70E740481C1C}">
                <a14:useLocalDpi xmlns:a14="http://schemas.microsoft.com/office/drawing/2010/main" val="0"/>
              </a:ext>
            </a:extLst>
          </a:blip>
          <a:srcRect t="2355" b="9916"/>
          <a:stretch/>
        </p:blipFill>
        <p:spPr>
          <a:xfrm>
            <a:off x="37620712" y="25946100"/>
            <a:ext cx="5378843" cy="3173248"/>
          </a:xfrm>
          <a:prstGeom prst="rect">
            <a:avLst/>
          </a:prstGeom>
        </p:spPr>
      </p:pic>
      <p:pic>
        <p:nvPicPr>
          <p:cNvPr id="123" name="Picture 122" descr="A picture containing grass, outdoor, sky, house&#10;&#10;Description automatically generated">
            <a:extLst>
              <a:ext uri="{FF2B5EF4-FFF2-40B4-BE49-F238E27FC236}">
                <a16:creationId xmlns:a16="http://schemas.microsoft.com/office/drawing/2014/main" id="{C9505D88-E6C6-4456-918D-D2C617FCB6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594" b="10627"/>
          <a:stretch/>
        </p:blipFill>
        <p:spPr>
          <a:xfrm>
            <a:off x="38396541" y="29911855"/>
            <a:ext cx="4521463" cy="2777945"/>
          </a:xfrm>
          <a:prstGeom prst="rect">
            <a:avLst/>
          </a:prstGeom>
        </p:spPr>
      </p:pic>
      <p:pic>
        <p:nvPicPr>
          <p:cNvPr id="124" name="Picture 123" descr="Map&#10;&#10;Description automatically generated">
            <a:extLst>
              <a:ext uri="{FF2B5EF4-FFF2-40B4-BE49-F238E27FC236}">
                <a16:creationId xmlns:a16="http://schemas.microsoft.com/office/drawing/2014/main" id="{FDD508F1-8367-47C9-BC19-2D09F0CBB1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2301" y="17725644"/>
            <a:ext cx="8567390" cy="6620256"/>
          </a:xfrm>
          <a:prstGeom prst="rect">
            <a:avLst/>
          </a:prstGeom>
        </p:spPr>
      </p:pic>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37" name="Text Box 2">
            <a:extLst>
              <a:ext uri="{FF2B5EF4-FFF2-40B4-BE49-F238E27FC236}">
                <a16:creationId xmlns:a16="http://schemas.microsoft.com/office/drawing/2014/main" id="{309DF31F-E7CC-4440-9335-6FBFE28941CE}"/>
              </a:ext>
            </a:extLst>
          </p:cNvPr>
          <p:cNvSpPr txBox="1">
            <a:spLocks noChangeArrowheads="1"/>
          </p:cNvSpPr>
          <p:nvPr/>
        </p:nvSpPr>
        <p:spPr bwMode="auto">
          <a:xfrm>
            <a:off x="33464684" y="9948123"/>
            <a:ext cx="4718844"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rPr>
              <a:t>(New flood study mapped-out SFHA)</a:t>
            </a:r>
          </a:p>
        </p:txBody>
      </p:sp>
      <p:sp>
        <p:nvSpPr>
          <p:cNvPr id="138" name="Text Box 2">
            <a:extLst>
              <a:ext uri="{FF2B5EF4-FFF2-40B4-BE49-F238E27FC236}">
                <a16:creationId xmlns:a16="http://schemas.microsoft.com/office/drawing/2014/main" id="{5BC80CFF-0A5C-49F7-B4F3-B95402A7A309}"/>
              </a:ext>
            </a:extLst>
          </p:cNvPr>
          <p:cNvSpPr txBox="1">
            <a:spLocks noChangeArrowheads="1"/>
          </p:cNvSpPr>
          <p:nvPr/>
        </p:nvSpPr>
        <p:spPr bwMode="auto">
          <a:xfrm>
            <a:off x="33464685" y="1160591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39" name="Picture 138" descr="A picture containing text, grass, outdoor, tree&#10;&#10;Description automatically generated">
            <a:extLst>
              <a:ext uri="{FF2B5EF4-FFF2-40B4-BE49-F238E27FC236}">
                <a16:creationId xmlns:a16="http://schemas.microsoft.com/office/drawing/2014/main" id="{9C93DF7E-C8F3-49C9-A1BE-4ABFB61B331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 t="4966" r="5306" b="16387"/>
          <a:stretch/>
        </p:blipFill>
        <p:spPr>
          <a:xfrm>
            <a:off x="38683032" y="11610389"/>
            <a:ext cx="4321644" cy="1528791"/>
          </a:xfrm>
          <a:prstGeom prst="rect">
            <a:avLst/>
          </a:prstGeom>
        </p:spPr>
      </p:pic>
      <p:sp>
        <p:nvSpPr>
          <p:cNvPr id="140" name="Text Box 2">
            <a:extLst>
              <a:ext uri="{FF2B5EF4-FFF2-40B4-BE49-F238E27FC236}">
                <a16:creationId xmlns:a16="http://schemas.microsoft.com/office/drawing/2014/main" id="{CB6A4626-ACA0-4B22-8492-95AF19FA4B49}"/>
              </a:ext>
            </a:extLst>
          </p:cNvPr>
          <p:cNvSpPr txBox="1">
            <a:spLocks noChangeArrowheads="1"/>
          </p:cNvSpPr>
          <p:nvPr/>
        </p:nvSpPr>
        <p:spPr bwMode="auto">
          <a:xfrm>
            <a:off x="33464684" y="1485145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p:txBody>
      </p:sp>
      <p:pic>
        <p:nvPicPr>
          <p:cNvPr id="141" name="Picture 140">
            <a:extLst>
              <a:ext uri="{FF2B5EF4-FFF2-40B4-BE49-F238E27FC236}">
                <a16:creationId xmlns:a16="http://schemas.microsoft.com/office/drawing/2014/main" id="{5AE1AC84-768B-4A17-873A-F8D104D58532}"/>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38683031" y="14851451"/>
            <a:ext cx="4321643" cy="1601351"/>
          </a:xfrm>
          <a:prstGeom prst="rect">
            <a:avLst/>
          </a:prstGeom>
        </p:spPr>
      </p:pic>
      <p:sp>
        <p:nvSpPr>
          <p:cNvPr id="142" name="Text Box 2">
            <a:extLst>
              <a:ext uri="{FF2B5EF4-FFF2-40B4-BE49-F238E27FC236}">
                <a16:creationId xmlns:a16="http://schemas.microsoft.com/office/drawing/2014/main" id="{06DF8394-5BB8-46F2-AB58-2AD252481ABE}"/>
              </a:ext>
            </a:extLst>
          </p:cNvPr>
          <p:cNvSpPr txBox="1">
            <a:spLocks noChangeArrowheads="1"/>
          </p:cNvSpPr>
          <p:nvPr/>
        </p:nvSpPr>
        <p:spPr bwMode="auto">
          <a:xfrm>
            <a:off x="33464688" y="13285881"/>
            <a:ext cx="4636042"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43" name="Picture 142">
            <a:extLst>
              <a:ext uri="{FF2B5EF4-FFF2-40B4-BE49-F238E27FC236}">
                <a16:creationId xmlns:a16="http://schemas.microsoft.com/office/drawing/2014/main" id="{51375BC3-62B8-40D1-AFDD-59CF12553A54}"/>
              </a:ext>
            </a:extLst>
          </p:cNvPr>
          <p:cNvPicPr>
            <a:picLocks noChangeAspect="1"/>
          </p:cNvPicPr>
          <p:nvPr/>
        </p:nvPicPr>
        <p:blipFill rotWithShape="1">
          <a:blip r:embed="rId20">
            <a:extLst>
              <a:ext uri="{28A0092B-C50C-407E-A947-70E740481C1C}">
                <a14:useLocalDpi xmlns:a14="http://schemas.microsoft.com/office/drawing/2010/main" val="0"/>
              </a:ext>
            </a:extLst>
          </a:blip>
          <a:srcRect t="7647" b="4317"/>
          <a:stretch/>
        </p:blipFill>
        <p:spPr>
          <a:xfrm>
            <a:off x="38683031" y="13277671"/>
            <a:ext cx="4321643" cy="1457324"/>
          </a:xfrm>
          <a:prstGeom prst="rect">
            <a:avLst/>
          </a:prstGeom>
        </p:spPr>
      </p:pic>
      <p:pic>
        <p:nvPicPr>
          <p:cNvPr id="144" name="Picture 143" descr="A picture containing text, grass, outdoor, road&#10;&#10;Description automatically generated">
            <a:extLst>
              <a:ext uri="{FF2B5EF4-FFF2-40B4-BE49-F238E27FC236}">
                <a16:creationId xmlns:a16="http://schemas.microsoft.com/office/drawing/2014/main" id="{A4F40035-1B0A-4530-B031-6F63CB9C901B}"/>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sharpenSoften amount="25000"/>
                    </a14:imgEffect>
                  </a14:imgLayer>
                </a14:imgProps>
              </a:ext>
              <a:ext uri="{28A0092B-C50C-407E-A947-70E740481C1C}">
                <a14:useLocalDpi xmlns:a14="http://schemas.microsoft.com/office/drawing/2010/main" val="0"/>
              </a:ext>
            </a:extLst>
          </a:blip>
          <a:srcRect l="3571" r="4286"/>
          <a:stretch/>
        </p:blipFill>
        <p:spPr>
          <a:xfrm>
            <a:off x="37636346" y="9997348"/>
            <a:ext cx="5368330" cy="1457324"/>
          </a:xfrm>
          <a:prstGeom prst="rect">
            <a:avLst/>
          </a:prstGeom>
        </p:spPr>
      </p:pic>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31394"/>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8" name="Text Box 2">
            <a:extLst>
              <a:ext uri="{FF2B5EF4-FFF2-40B4-BE49-F238E27FC236}">
                <a16:creationId xmlns:a16="http://schemas.microsoft.com/office/drawing/2014/main" id="{A84153FA-3DE7-4214-A95E-11E71EE6E8D7}"/>
              </a:ext>
            </a:extLst>
          </p:cNvPr>
          <p:cNvSpPr txBox="1">
            <a:spLocks noChangeArrowheads="1"/>
          </p:cNvSpPr>
          <p:nvPr/>
        </p:nvSpPr>
        <p:spPr bwMode="auto">
          <a:xfrm>
            <a:off x="22192966" y="30403800"/>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3" name="Picture 2" descr="Diagram, map&#10;&#10;Description automatically generated">
            <a:extLst>
              <a:ext uri="{FF2B5EF4-FFF2-40B4-BE49-F238E27FC236}">
                <a16:creationId xmlns:a16="http://schemas.microsoft.com/office/drawing/2014/main" id="{363F8396-0205-4117-B4FB-E7C78621739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447789" y="1315080"/>
            <a:ext cx="9654479" cy="7460279"/>
          </a:xfrm>
          <a:prstGeom prst="rect">
            <a:avLst/>
          </a:prstGeom>
        </p:spPr>
      </p:pic>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Infrastructure Exposure, 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24">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25">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2">
            <a:extLst>
              <a:ext uri="{FF2B5EF4-FFF2-40B4-BE49-F238E27FC236}">
                <a16:creationId xmlns:a16="http://schemas.microsoft.com/office/drawing/2014/main" id="{7DB70F2F-EDB9-4926-B28B-675B3FB97C23}"/>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TotalTime>
  <Words>1739</Words>
  <Application>Microsoft Office PowerPoint</Application>
  <PresentationFormat>Custom</PresentationFormat>
  <Paragraphs>411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Shannon Maynard</cp:lastModifiedBy>
  <cp:revision>62</cp:revision>
  <cp:lastPrinted>2022-11-16T16:06:13Z</cp:lastPrinted>
  <dcterms:created xsi:type="dcterms:W3CDTF">2022-11-15T21:06:20Z</dcterms:created>
  <dcterms:modified xsi:type="dcterms:W3CDTF">2023-03-21T18:48:42Z</dcterms:modified>
</cp:coreProperties>
</file>