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32100838" cy="43073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6912" userDrawn="1">
          <p15:clr>
            <a:srgbClr val="A4A3A4"/>
          </p15:clr>
        </p15:guide>
        <p15:guide id="3" pos="13824" userDrawn="1">
          <p15:clr>
            <a:srgbClr val="A4A3A4"/>
          </p15:clr>
        </p15:guide>
        <p15:guide id="4" pos="20736" userDrawn="1">
          <p15:clr>
            <a:srgbClr val="A4A3A4"/>
          </p15:clr>
        </p15:guide>
        <p15:guide id="5" orient="horz" pos="5472" userDrawn="1">
          <p15:clr>
            <a:srgbClr val="A4A3A4"/>
          </p15:clr>
        </p15:guide>
        <p15:guide id="6" orient="horz" pos="15264" userDrawn="1">
          <p15:clr>
            <a:srgbClr val="A4A3A4"/>
          </p15:clr>
        </p15:guide>
        <p15:guide id="7" orient="horz" pos="20592" userDrawn="1">
          <p15:clr>
            <a:srgbClr val="A4A3A4"/>
          </p15:clr>
        </p15:guide>
        <p15:guide id="8" orient="horz" pos="144" userDrawn="1">
          <p15:clr>
            <a:srgbClr val="A4A3A4"/>
          </p15:clr>
        </p15:guide>
        <p15:guide id="9" pos="144" userDrawn="1">
          <p15:clr>
            <a:srgbClr val="A4A3A4"/>
          </p15:clr>
        </p15:guide>
        <p15:guide id="10" pos="27504" userDrawn="1">
          <p15:clr>
            <a:srgbClr val="A4A3A4"/>
          </p15:clr>
        </p15:guide>
        <p15:guide id="11" orient="horz" pos="10468" userDrawn="1">
          <p15:clr>
            <a:srgbClr val="A4A3A4"/>
          </p15:clr>
        </p15:guide>
        <p15:guide id="12" orient="horz" pos="10224" userDrawn="1">
          <p15:clr>
            <a:srgbClr val="A4A3A4"/>
          </p15:clr>
        </p15:guide>
        <p15:guide id="13" pos="17280" userDrawn="1">
          <p15:clr>
            <a:srgbClr val="A4A3A4"/>
          </p15:clr>
        </p15:guide>
        <p15:guide id="14" pos="13680" userDrawn="1">
          <p15:clr>
            <a:srgbClr val="A4A3A4"/>
          </p15:clr>
        </p15:guide>
        <p15:guide id="15" pos="20592" userDrawn="1">
          <p15:clr>
            <a:srgbClr val="A4A3A4"/>
          </p15:clr>
        </p15:guide>
        <p15:guide id="16" pos="20880" userDrawn="1">
          <p15:clr>
            <a:srgbClr val="A4A3A4"/>
          </p15:clr>
        </p15:guide>
        <p15:guide id="17" pos="7056" userDrawn="1">
          <p15:clr>
            <a:srgbClr val="A4A3A4"/>
          </p15:clr>
        </p15:guide>
        <p15:guide id="18" pos="6768" userDrawn="1">
          <p15:clr>
            <a:srgbClr val="A4A3A4"/>
          </p15:clr>
        </p15:guide>
        <p15:guide id="19" orient="horz" pos="15120" userDrawn="1">
          <p15:clr>
            <a:srgbClr val="A4A3A4"/>
          </p15:clr>
        </p15:guide>
        <p15:guide id="20" orient="horz" pos="15408" userDrawn="1">
          <p15:clr>
            <a:srgbClr val="A4A3A4"/>
          </p15:clr>
        </p15:guide>
        <p15:guide id="21" orient="horz" pos="5904" userDrawn="1">
          <p15:clr>
            <a:srgbClr val="A4A3A4"/>
          </p15:clr>
        </p15:guide>
        <p15:guide id="22" orient="horz" pos="5616" userDrawn="1">
          <p15:clr>
            <a:srgbClr val="A4A3A4"/>
          </p15:clr>
        </p15:guide>
        <p15:guide id="23" pos="10368" userDrawn="1">
          <p15:clr>
            <a:srgbClr val="A4A3A4"/>
          </p15:clr>
        </p15:guide>
        <p15:guide id="24" pos="24192" userDrawn="1">
          <p15:clr>
            <a:srgbClr val="A4A3A4"/>
          </p15:clr>
        </p15:guide>
        <p15:guide id="25" pos="13968" userDrawn="1">
          <p15:clr>
            <a:srgbClr val="A4A3A4"/>
          </p15:clr>
        </p15:guide>
        <p15:guide id="26"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43" autoAdjust="0"/>
    <p:restoredTop sz="94660"/>
  </p:normalViewPr>
  <p:slideViewPr>
    <p:cSldViewPr showGuides="1">
      <p:cViewPr>
        <p:scale>
          <a:sx n="20" d="100"/>
          <a:sy n="20" d="100"/>
        </p:scale>
        <p:origin x="2532" y="420"/>
      </p:cViewPr>
      <p:guideLst>
        <p:guide orient="horz" pos="10368"/>
        <p:guide pos="6912"/>
        <p:guide pos="13824"/>
        <p:guide pos="20736"/>
        <p:guide orient="horz" pos="5472"/>
        <p:guide orient="horz" pos="15264"/>
        <p:guide orient="horz" pos="20592"/>
        <p:guide orient="horz" pos="144"/>
        <p:guide pos="144"/>
        <p:guide pos="27504"/>
        <p:guide orient="horz" pos="10468"/>
        <p:guide orient="horz" pos="10224"/>
        <p:guide pos="17280"/>
        <p:guide pos="13680"/>
        <p:guide pos="20592"/>
        <p:guide pos="20880"/>
        <p:guide pos="7056"/>
        <p:guide pos="6768"/>
        <p:guide orient="horz" pos="15120"/>
        <p:guide orient="horz" pos="15408"/>
        <p:guide orient="horz" pos="5904"/>
        <p:guide orient="horz" pos="5616"/>
        <p:guide pos="10368"/>
        <p:guide pos="24192"/>
        <p:guide pos="13968"/>
        <p:guide pos="3456"/>
      </p:guideLst>
    </p:cSldViewPr>
  </p:slideViewPr>
  <p:notesTextViewPr>
    <p:cViewPr>
      <p:scale>
        <a:sx n="3" d="2"/>
        <a:sy n="3" d="2"/>
      </p:scale>
      <p:origin x="0" y="0"/>
    </p:cViewPr>
  </p:notesTextViewPr>
  <p:gridSpacing cx="114300" cy="1143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13910363" cy="2161164"/>
          </a:xfrm>
          <a:prstGeom prst="rect">
            <a:avLst/>
          </a:prstGeom>
        </p:spPr>
        <p:txBody>
          <a:bodyPr vert="horz" lIns="429562" tIns="214781" rIns="429562" bIns="214781" rtlCol="0"/>
          <a:lstStyle>
            <a:lvl1pPr algn="l">
              <a:defRPr sz="5600"/>
            </a:lvl1pPr>
          </a:lstStyle>
          <a:p>
            <a:endParaRPr lang="en-US"/>
          </a:p>
        </p:txBody>
      </p:sp>
      <p:sp>
        <p:nvSpPr>
          <p:cNvPr id="3" name="Date Placeholder 2"/>
          <p:cNvSpPr>
            <a:spLocks noGrp="1"/>
          </p:cNvSpPr>
          <p:nvPr>
            <p:ph type="dt" idx="1"/>
          </p:nvPr>
        </p:nvSpPr>
        <p:spPr>
          <a:xfrm>
            <a:off x="18183051" y="2"/>
            <a:ext cx="13910363" cy="2161164"/>
          </a:xfrm>
          <a:prstGeom prst="rect">
            <a:avLst/>
          </a:prstGeom>
        </p:spPr>
        <p:txBody>
          <a:bodyPr vert="horz" lIns="429562" tIns="214781" rIns="429562" bIns="214781" rtlCol="0"/>
          <a:lstStyle>
            <a:lvl1pPr algn="r">
              <a:defRPr sz="5600"/>
            </a:lvl1pPr>
          </a:lstStyle>
          <a:p>
            <a:fld id="{A35BAF06-F101-450B-8277-3E32285292E0}" type="datetimeFigureOut">
              <a:rPr lang="en-US" smtClean="0"/>
              <a:t>4/19/2023</a:t>
            </a:fld>
            <a:endParaRPr lang="en-US"/>
          </a:p>
        </p:txBody>
      </p:sp>
      <p:sp>
        <p:nvSpPr>
          <p:cNvPr id="4" name="Slide Image Placeholder 3"/>
          <p:cNvSpPr>
            <a:spLocks noGrp="1" noRot="1" noChangeAspect="1"/>
          </p:cNvSpPr>
          <p:nvPr>
            <p:ph type="sldImg" idx="2"/>
          </p:nvPr>
        </p:nvSpPr>
        <p:spPr>
          <a:xfrm>
            <a:off x="6362700" y="5386388"/>
            <a:ext cx="19375438" cy="14533562"/>
          </a:xfrm>
          <a:prstGeom prst="rect">
            <a:avLst/>
          </a:prstGeom>
          <a:noFill/>
          <a:ln w="12700">
            <a:solidFill>
              <a:prstClr val="black"/>
            </a:solidFill>
          </a:ln>
        </p:spPr>
        <p:txBody>
          <a:bodyPr vert="horz" lIns="429562" tIns="214781" rIns="429562" bIns="214781" rtlCol="0" anchor="ctr"/>
          <a:lstStyle/>
          <a:p>
            <a:endParaRPr lang="en-US"/>
          </a:p>
        </p:txBody>
      </p:sp>
      <p:sp>
        <p:nvSpPr>
          <p:cNvPr id="5" name="Notes Placeholder 4"/>
          <p:cNvSpPr>
            <a:spLocks noGrp="1"/>
          </p:cNvSpPr>
          <p:nvPr>
            <p:ph type="body" sz="quarter" idx="3"/>
          </p:nvPr>
        </p:nvSpPr>
        <p:spPr>
          <a:xfrm>
            <a:off x="3210085" y="20729187"/>
            <a:ext cx="25680669" cy="16960245"/>
          </a:xfrm>
          <a:prstGeom prst="rect">
            <a:avLst/>
          </a:prstGeom>
        </p:spPr>
        <p:txBody>
          <a:bodyPr vert="horz" lIns="429562" tIns="214781" rIns="429562" bIns="214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40912484"/>
            <a:ext cx="13910363" cy="2161159"/>
          </a:xfrm>
          <a:prstGeom prst="rect">
            <a:avLst/>
          </a:prstGeom>
        </p:spPr>
        <p:txBody>
          <a:bodyPr vert="horz" lIns="429562" tIns="214781" rIns="429562" bIns="214781" rtlCol="0" anchor="b"/>
          <a:lstStyle>
            <a:lvl1pPr algn="l">
              <a:defRPr sz="5600"/>
            </a:lvl1pPr>
          </a:lstStyle>
          <a:p>
            <a:endParaRPr lang="en-US"/>
          </a:p>
        </p:txBody>
      </p:sp>
      <p:sp>
        <p:nvSpPr>
          <p:cNvPr id="7" name="Slide Number Placeholder 6"/>
          <p:cNvSpPr>
            <a:spLocks noGrp="1"/>
          </p:cNvSpPr>
          <p:nvPr>
            <p:ph type="sldNum" sz="quarter" idx="5"/>
          </p:nvPr>
        </p:nvSpPr>
        <p:spPr>
          <a:xfrm>
            <a:off x="18183051" y="40912484"/>
            <a:ext cx="13910363" cy="2161159"/>
          </a:xfrm>
          <a:prstGeom prst="rect">
            <a:avLst/>
          </a:prstGeom>
        </p:spPr>
        <p:txBody>
          <a:bodyPr vert="horz" lIns="429562" tIns="214781" rIns="429562" bIns="214781" rtlCol="0" anchor="b"/>
          <a:lstStyle>
            <a:lvl1pPr algn="r">
              <a:defRPr sz="5600"/>
            </a:lvl1pPr>
          </a:lstStyle>
          <a:p>
            <a:fld id="{E7F00EFB-4D06-435A-A487-9F5DC2458DCF}" type="slidenum">
              <a:rPr lang="en-US" smtClean="0"/>
              <a:t>‹#›</a:t>
            </a:fld>
            <a:endParaRPr lang="en-US"/>
          </a:p>
        </p:txBody>
      </p:sp>
    </p:spTree>
    <p:extLst>
      <p:ext uri="{BB962C8B-B14F-4D97-AF65-F5344CB8AC3E}">
        <p14:creationId xmlns:p14="http://schemas.microsoft.com/office/powerpoint/2010/main" val="3564030527"/>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59448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53892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9052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44593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6B65F8-08E5-4383-929F-05DA675BE61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42198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6B65F8-08E5-4383-929F-05DA675BE61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35109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6B65F8-08E5-4383-929F-05DA675BE61E}"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86129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6B65F8-08E5-4383-929F-05DA675BE61E}"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3503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B65F8-08E5-4383-929F-05DA675BE61E}"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81853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A6B65F8-08E5-4383-929F-05DA675BE61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50741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A6B65F8-08E5-4383-929F-05DA675BE61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4120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A6B65F8-08E5-4383-929F-05DA675BE61E}" type="datetimeFigureOut">
              <a:rPr lang="en-US" smtClean="0"/>
              <a:t>4/19/2023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BA863C6-925E-4829-A3C6-208041A0EEF1}" type="slidenum">
              <a:rPr lang="en-US" smtClean="0"/>
              <a:t>‹#›</a:t>
            </a:fld>
            <a:endParaRPr lang="en-US"/>
          </a:p>
        </p:txBody>
      </p:sp>
    </p:spTree>
    <p:extLst>
      <p:ext uri="{BB962C8B-B14F-4D97-AF65-F5344CB8AC3E}">
        <p14:creationId xmlns:p14="http://schemas.microsoft.com/office/powerpoint/2010/main" val="3376351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19.png"/><Relationship Id="rId7" Type="http://schemas.openxmlformats.org/officeDocument/2006/relationships/image" Target="../media/image6.JPG"/><Relationship Id="rId12" Type="http://schemas.openxmlformats.org/officeDocument/2006/relationships/image" Target="../media/image11.jpeg"/><Relationship Id="rId17" Type="http://schemas.openxmlformats.org/officeDocument/2006/relationships/image" Target="../media/image16.JPG"/><Relationship Id="rId25" Type="http://schemas.openxmlformats.org/officeDocument/2006/relationships/image" Target="../media/image22.png"/><Relationship Id="rId2" Type="http://schemas.openxmlformats.org/officeDocument/2006/relationships/image" Target="../media/image1.JPG"/><Relationship Id="rId16" Type="http://schemas.openxmlformats.org/officeDocument/2006/relationships/image" Target="../media/image15.jpe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1.pn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0.jpeg"/><Relationship Id="rId10" Type="http://schemas.openxmlformats.org/officeDocument/2006/relationships/image" Target="../media/image9.jpeg"/><Relationship Id="rId19" Type="http://schemas.microsoft.com/office/2007/relationships/hdphoto" Target="../media/hdphoto1.wdp"/><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 Id="rId22"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61FE1B8-A267-4FEA-B4E1-4A5C9DE13A98}"/>
              </a:ext>
            </a:extLst>
          </p:cNvPr>
          <p:cNvSpPr txBox="1">
            <a:spLocks/>
          </p:cNvSpPr>
          <p:nvPr/>
        </p:nvSpPr>
        <p:spPr>
          <a:xfrm>
            <a:off x="228600" y="8921426"/>
            <a:ext cx="10515600" cy="1005861"/>
          </a:xfrm>
          <a:prstGeom prst="rect">
            <a:avLst/>
          </a:prstGeom>
          <a:solidFill>
            <a:srgbClr val="1F4E7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72" name="Table 2">
            <a:extLst>
              <a:ext uri="{FF2B5EF4-FFF2-40B4-BE49-F238E27FC236}">
                <a16:creationId xmlns:a16="http://schemas.microsoft.com/office/drawing/2014/main" id="{94EDDF67-3474-4DFC-8E08-752102568CFC}"/>
              </a:ext>
            </a:extLst>
          </p:cNvPr>
          <p:cNvGraphicFramePr>
            <a:graphicFrameLocks noGrp="1"/>
          </p:cNvGraphicFramePr>
          <p:nvPr>
            <p:extLst>
              <p:ext uri="{D42A27DB-BD31-4B8C-83A1-F6EECF244321}">
                <p14:modId xmlns:p14="http://schemas.microsoft.com/office/powerpoint/2010/main" val="19061125"/>
              </p:ext>
            </p:extLst>
          </p:nvPr>
        </p:nvGraphicFramePr>
        <p:xfrm>
          <a:off x="228600" y="10026866"/>
          <a:ext cx="10515600" cy="6438443"/>
        </p:xfrm>
        <a:graphic>
          <a:graphicData uri="http://schemas.openxmlformats.org/drawingml/2006/table">
            <a:tbl>
              <a:tblPr firstRow="1" bandRow="1">
                <a:tableStyleId>{5C22544A-7EE6-4342-B048-85BDC9FD1C3A}</a:tableStyleId>
              </a:tblPr>
              <a:tblGrid>
                <a:gridCol w="1205062">
                  <a:extLst>
                    <a:ext uri="{9D8B030D-6E8A-4147-A177-3AD203B41FA5}">
                      <a16:colId xmlns:a16="http://schemas.microsoft.com/office/drawing/2014/main" val="4203218459"/>
                    </a:ext>
                  </a:extLst>
                </a:gridCol>
                <a:gridCol w="5104067">
                  <a:extLst>
                    <a:ext uri="{9D8B030D-6E8A-4147-A177-3AD203B41FA5}">
                      <a16:colId xmlns:a16="http://schemas.microsoft.com/office/drawing/2014/main" val="660922194"/>
                    </a:ext>
                  </a:extLst>
                </a:gridCol>
                <a:gridCol w="1414421">
                  <a:extLst>
                    <a:ext uri="{9D8B030D-6E8A-4147-A177-3AD203B41FA5}">
                      <a16:colId xmlns:a16="http://schemas.microsoft.com/office/drawing/2014/main" val="3934378209"/>
                    </a:ext>
                  </a:extLst>
                </a:gridCol>
                <a:gridCol w="1212483">
                  <a:extLst>
                    <a:ext uri="{9D8B030D-6E8A-4147-A177-3AD203B41FA5}">
                      <a16:colId xmlns:a16="http://schemas.microsoft.com/office/drawing/2014/main" val="3437275542"/>
                    </a:ext>
                  </a:extLst>
                </a:gridCol>
                <a:gridCol w="1579567">
                  <a:extLst>
                    <a:ext uri="{9D8B030D-6E8A-4147-A177-3AD203B41FA5}">
                      <a16:colId xmlns:a16="http://schemas.microsoft.com/office/drawing/2014/main" val="602500551"/>
                    </a:ext>
                  </a:extLst>
                </a:gridCol>
              </a:tblGrid>
              <a:tr h="954892">
                <a:tc>
                  <a:txBody>
                    <a:bodyPr/>
                    <a:lstStyle/>
                    <a:p>
                      <a:r>
                        <a:rPr lang="en-US" sz="1800" dirty="0"/>
                        <a:t>Category</a:t>
                      </a:r>
                    </a:p>
                  </a:txBody>
                  <a:tcPr marL="100586" marR="100586" marT="50293" marB="50293" anchor="ctr">
                    <a:solidFill>
                      <a:srgbClr val="5B739B"/>
                    </a:solidFill>
                  </a:tcPr>
                </a:tc>
                <a:tc>
                  <a:txBody>
                    <a:bodyPr/>
                    <a:lstStyle/>
                    <a:p>
                      <a:pPr algn="ctr"/>
                      <a:r>
                        <a:rPr lang="en-US" sz="1800" dirty="0"/>
                        <a:t>Exposure Indicator</a:t>
                      </a:r>
                    </a:p>
                  </a:txBody>
                  <a:tcPr marL="100586" marR="100586" marT="50293" marB="50293" anchor="ctr">
                    <a:solidFill>
                      <a:srgbClr val="5B739B"/>
                    </a:solidFill>
                  </a:tcPr>
                </a:tc>
                <a:tc>
                  <a:txBody>
                    <a:bodyPr/>
                    <a:lstStyle/>
                    <a:p>
                      <a:pPr algn="ctr"/>
                      <a:r>
                        <a:rPr lang="en-US" sz="1800" dirty="0"/>
                        <a:t>White Sulphur Springs</a:t>
                      </a:r>
                    </a:p>
                  </a:txBody>
                  <a:tcPr marL="100586" marR="100586" marT="50293" marB="50293" anchor="ctr">
                    <a:solidFill>
                      <a:srgbClr val="5B739B"/>
                    </a:solidFill>
                  </a:tcPr>
                </a:tc>
                <a:tc>
                  <a:txBody>
                    <a:bodyPr/>
                    <a:lstStyle/>
                    <a:p>
                      <a:pPr algn="ctr"/>
                      <a:r>
                        <a:rPr lang="en-US" sz="1800" dirty="0"/>
                        <a:t>Rainelle</a:t>
                      </a:r>
                    </a:p>
                  </a:txBody>
                  <a:tcPr marL="100586" marR="100586" marT="50293" marB="50293" anchor="ctr">
                    <a:solidFill>
                      <a:srgbClr val="5B739B"/>
                    </a:solidFill>
                  </a:tcPr>
                </a:tc>
                <a:tc>
                  <a:txBody>
                    <a:bodyPr/>
                    <a:lstStyle/>
                    <a:p>
                      <a:pPr algn="ctr"/>
                      <a:r>
                        <a:rPr lang="en-US" sz="1800" dirty="0"/>
                        <a:t>Ratio* in WV Incorporated Areas (2021)</a:t>
                      </a:r>
                    </a:p>
                  </a:txBody>
                  <a:tcPr marL="100586" marR="100586" marT="50293" marB="50293" anchor="ctr">
                    <a:solidFill>
                      <a:srgbClr val="5B739B"/>
                    </a:solidFill>
                  </a:tcPr>
                </a:tc>
                <a:extLst>
                  <a:ext uri="{0D108BD9-81ED-4DB2-BD59-A6C34878D82A}">
                    <a16:rowId xmlns:a16="http://schemas.microsoft.com/office/drawing/2014/main" val="156113477"/>
                  </a:ext>
                </a:extLst>
              </a:tr>
              <a:tr h="576718">
                <a:tc rowSpan="10">
                  <a:txBody>
                    <a:bodyPr/>
                    <a:lstStyle/>
                    <a:p>
                      <a:pPr algn="ctr"/>
                      <a:r>
                        <a:rPr lang="en-US" sz="1800" b="1" dirty="0">
                          <a:solidFill>
                            <a:schemeClr val="bg1"/>
                          </a:solidFill>
                        </a:rPr>
                        <a:t>Buildings by Flood Zone (Count &amp; Value)</a:t>
                      </a:r>
                    </a:p>
                  </a:txBody>
                  <a:tcPr marL="91369" marR="91369" marT="45685" marB="45685" vert="vert270" anchor="ctr">
                    <a:solidFill>
                      <a:srgbClr val="5B739B"/>
                    </a:solidFill>
                  </a:tcPr>
                </a:tc>
                <a:tc>
                  <a:txBody>
                    <a:bodyPr/>
                    <a:lstStyle/>
                    <a:p>
                      <a:r>
                        <a:rPr lang="en-US" sz="1800" dirty="0">
                          <a:solidFill>
                            <a:schemeClr val="bg1"/>
                          </a:solidFill>
                        </a:rPr>
                        <a:t>Total Primary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425 </a:t>
                      </a:r>
                    </a:p>
                    <a:p>
                      <a:pPr algn="ct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338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18</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59 </a:t>
                      </a:r>
                      <a:r>
                        <a:rPr lang="en-US" sz="1800" dirty="0">
                          <a:solidFill>
                            <a:schemeClr val="tx1"/>
                          </a:solidFill>
                        </a:rPr>
                        <a:t>(Median)</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Building Ratio b/w Floodplain &amp; Community Total</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26%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34%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9%</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Total Primary Building Value in Floodplain of Community</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$41,015K</a:t>
                      </a:r>
                    </a:p>
                    <a:p>
                      <a:pPr algn="ctr"/>
                      <a:r>
                        <a:rPr lang="en-US" sz="1200" b="0" dirty="0">
                          <a:solidFill>
                            <a:schemeClr val="tx1"/>
                          </a:solidFill>
                        </a:rPr>
                        <a:t>(Rank: 16</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$16,889K</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$6,417K (</a:t>
                      </a:r>
                      <a:r>
                        <a:rPr lang="en-US" sz="1800" dirty="0">
                          <a:solidFill>
                            <a:schemeClr val="tx1"/>
                          </a:solidFill>
                        </a:rPr>
                        <a:t>Median</a:t>
                      </a:r>
                      <a:r>
                        <a:rPr lang="en-US" sz="1800" dirty="0"/>
                        <a:t>)</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Median Building Value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$49K</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$38K</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$42K</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784731491"/>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Building Count in Floodway** (High Velocity)</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13</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9</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12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Percent Building Count in Floodway** (High Velocity &amp; Depth)</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15%</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3%</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8%</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“Mapped In” SFHA</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63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289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3</a:t>
                      </a:r>
                      <a:r>
                        <a:rPr lang="en-US" sz="1200" b="0" baseline="30000" dirty="0">
                          <a:solidFill>
                            <a:schemeClr val="tx1"/>
                          </a:solidFill>
                        </a:rPr>
                        <a:t>rd</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19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 Count “Mapped In” SFHA</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15%</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86%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14%</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1321797539"/>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“Mapped Out” SFHA</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117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8</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1</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19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 Count “Mapped Out” SFHA</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28%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0%</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14%</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056776360"/>
                  </a:ext>
                </a:extLst>
              </a:tr>
            </a:tbl>
          </a:graphicData>
        </a:graphic>
      </p:graphicFrame>
      <p:graphicFrame>
        <p:nvGraphicFramePr>
          <p:cNvPr id="73" name="Table 2">
            <a:extLst>
              <a:ext uri="{FF2B5EF4-FFF2-40B4-BE49-F238E27FC236}">
                <a16:creationId xmlns:a16="http://schemas.microsoft.com/office/drawing/2014/main" id="{50697E11-8691-4C94-98DE-2C4ED233765B}"/>
              </a:ext>
            </a:extLst>
          </p:cNvPr>
          <p:cNvGraphicFramePr>
            <a:graphicFrameLocks noGrp="1"/>
          </p:cNvGraphicFramePr>
          <p:nvPr>
            <p:extLst>
              <p:ext uri="{D42A27DB-BD31-4B8C-83A1-F6EECF244321}">
                <p14:modId xmlns:p14="http://schemas.microsoft.com/office/powerpoint/2010/main" val="3492731198"/>
              </p:ext>
            </p:extLst>
          </p:nvPr>
        </p:nvGraphicFramePr>
        <p:xfrm>
          <a:off x="228600" y="17776452"/>
          <a:ext cx="10515600" cy="6519698"/>
        </p:xfrm>
        <a:graphic>
          <a:graphicData uri="http://schemas.openxmlformats.org/drawingml/2006/table">
            <a:tbl>
              <a:tblPr firstRow="1" bandRow="1">
                <a:tableStyleId>{5C22544A-7EE6-4342-B048-85BDC9FD1C3A}</a:tableStyleId>
              </a:tblPr>
              <a:tblGrid>
                <a:gridCol w="1205063">
                  <a:extLst>
                    <a:ext uri="{9D8B030D-6E8A-4147-A177-3AD203B41FA5}">
                      <a16:colId xmlns:a16="http://schemas.microsoft.com/office/drawing/2014/main" val="1853621748"/>
                    </a:ext>
                  </a:extLst>
                </a:gridCol>
                <a:gridCol w="5298356">
                  <a:extLst>
                    <a:ext uri="{9D8B030D-6E8A-4147-A177-3AD203B41FA5}">
                      <a16:colId xmlns:a16="http://schemas.microsoft.com/office/drawing/2014/main" val="660922194"/>
                    </a:ext>
                  </a:extLst>
                </a:gridCol>
                <a:gridCol w="1231255">
                  <a:extLst>
                    <a:ext uri="{9D8B030D-6E8A-4147-A177-3AD203B41FA5}">
                      <a16:colId xmlns:a16="http://schemas.microsoft.com/office/drawing/2014/main" val="3934378209"/>
                    </a:ext>
                  </a:extLst>
                </a:gridCol>
                <a:gridCol w="1112369">
                  <a:extLst>
                    <a:ext uri="{9D8B030D-6E8A-4147-A177-3AD203B41FA5}">
                      <a16:colId xmlns:a16="http://schemas.microsoft.com/office/drawing/2014/main" val="3437275542"/>
                    </a:ext>
                  </a:extLst>
                </a:gridCol>
                <a:gridCol w="1668557">
                  <a:extLst>
                    <a:ext uri="{9D8B030D-6E8A-4147-A177-3AD203B41FA5}">
                      <a16:colId xmlns:a16="http://schemas.microsoft.com/office/drawing/2014/main" val="602500551"/>
                    </a:ext>
                  </a:extLst>
                </a:gridCol>
              </a:tblGrid>
              <a:tr h="905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Category</a:t>
                      </a:r>
                    </a:p>
                  </a:txBody>
                  <a:tcPr marL="100586" marR="100586" marT="50293" marB="50293" anchor="ctr">
                    <a:solidFill>
                      <a:srgbClr val="5B739B"/>
                    </a:solidFill>
                  </a:tcPr>
                </a:tc>
                <a:tc>
                  <a:txBody>
                    <a:bodyPr/>
                    <a:lstStyle/>
                    <a:p>
                      <a:pPr algn="ctr"/>
                      <a:r>
                        <a:rPr lang="en-US" sz="1800" dirty="0"/>
                        <a:t>Exposure Indicator</a:t>
                      </a:r>
                    </a:p>
                  </a:txBody>
                  <a:tcPr marL="100586" marR="100586" marT="50293" marB="50293" anchor="ctr">
                    <a:solidFill>
                      <a:srgbClr val="5B739B"/>
                    </a:solidFill>
                  </a:tcPr>
                </a:tc>
                <a:tc>
                  <a:txBody>
                    <a:bodyPr/>
                    <a:lstStyle/>
                    <a:p>
                      <a:pPr algn="ctr"/>
                      <a:r>
                        <a:rPr lang="en-US" sz="1800" dirty="0"/>
                        <a:t>White Sulphur Springs</a:t>
                      </a:r>
                    </a:p>
                  </a:txBody>
                  <a:tcPr marL="100586" marR="100586" marT="50293" marB="50293" anchor="ctr">
                    <a:solidFill>
                      <a:srgbClr val="5B739B"/>
                    </a:solidFill>
                  </a:tcPr>
                </a:tc>
                <a:tc>
                  <a:txBody>
                    <a:bodyPr/>
                    <a:lstStyle/>
                    <a:p>
                      <a:pPr algn="ctr"/>
                      <a:r>
                        <a:rPr lang="en-US" sz="1800" dirty="0"/>
                        <a:t>Rainelle</a:t>
                      </a:r>
                    </a:p>
                  </a:txBody>
                  <a:tcPr marL="100586" marR="100586" marT="50293" marB="50293" anchor="ctr">
                    <a:solidFill>
                      <a:srgbClr val="5B739B"/>
                    </a:solidFill>
                  </a:tcPr>
                </a:tc>
                <a:tc>
                  <a:txBody>
                    <a:bodyPr/>
                    <a:lstStyle/>
                    <a:p>
                      <a:pPr algn="ctr"/>
                      <a:r>
                        <a:rPr lang="en-US" sz="1800" dirty="0"/>
                        <a:t>Ratio* in WV Incorporated Areas (2021)</a:t>
                      </a:r>
                    </a:p>
                  </a:txBody>
                  <a:tcPr marL="100586" marR="100586" marT="50293" marB="50293" anchor="ctr">
                    <a:solidFill>
                      <a:srgbClr val="5B739B"/>
                    </a:solidFill>
                  </a:tcPr>
                </a:tc>
                <a:extLst>
                  <a:ext uri="{0D108BD9-81ED-4DB2-BD59-A6C34878D82A}">
                    <a16:rowId xmlns:a16="http://schemas.microsoft.com/office/drawing/2014/main" val="156113477"/>
                  </a:ext>
                </a:extLst>
              </a:tr>
              <a:tr h="368816">
                <a:tc rowSpan="2">
                  <a:txBody>
                    <a:bodyPr/>
                    <a:lstStyle/>
                    <a:p>
                      <a:pPr algn="ctr"/>
                      <a:r>
                        <a:rPr lang="en-US" sz="1500" b="1" dirty="0">
                          <a:solidFill>
                            <a:schemeClr val="bg1"/>
                          </a:solidFill>
                        </a:rPr>
                        <a:t>Building Ownership</a:t>
                      </a:r>
                    </a:p>
                  </a:txBody>
                  <a:tcPr marL="100586" marR="100586" marT="50293" marB="50293" vert="vert270" anchor="ctr">
                    <a:solidFill>
                      <a:srgbClr val="5B739B"/>
                    </a:solidFill>
                  </a:tcPr>
                </a:tc>
                <a:tc>
                  <a:txBody>
                    <a:bodyPr/>
                    <a:lstStyle/>
                    <a:p>
                      <a:r>
                        <a:rPr lang="en-US" sz="1800" dirty="0">
                          <a:solidFill>
                            <a:schemeClr val="bg1"/>
                          </a:solidFill>
                        </a:rPr>
                        <a:t>Owner Occupied Residential Buildings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208</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153</a:t>
                      </a:r>
                    </a:p>
                  </a:txBody>
                  <a:tcPr marL="100586" marR="100586" marT="50293" marB="50293" anchor="ctr">
                    <a:lnB w="12700" cap="flat" cmpd="sng" algn="ctr">
                      <a:noFill/>
                      <a:prstDash val="solid"/>
                      <a:round/>
                      <a:headEnd type="none" w="med" len="med"/>
                      <a:tailEnd type="none" w="med" len="med"/>
                    </a:lnB>
                  </a:tcPr>
                </a:tc>
                <a:tc rowSpan="2">
                  <a:txBody>
                    <a:bodyPr/>
                    <a:lstStyle/>
                    <a:p>
                      <a:pPr algn="ctr"/>
                      <a:r>
                        <a:rPr lang="en-US" sz="1800" dirty="0"/>
                        <a:t>65%</a:t>
                      </a:r>
                    </a:p>
                  </a:txBody>
                  <a:tcPr marL="100586" marR="100586" marT="50293" marB="50293" anchor="ctr">
                    <a:solidFill>
                      <a:srgbClr val="EAEFF7"/>
                    </a:solidFill>
                  </a:tcPr>
                </a:tc>
                <a:extLst>
                  <a:ext uri="{0D108BD9-81ED-4DB2-BD59-A6C34878D82A}">
                    <a16:rowId xmlns:a16="http://schemas.microsoft.com/office/drawing/2014/main" val="2330936814"/>
                  </a:ext>
                </a:extLst>
              </a:tr>
              <a:tr h="63704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Owner Occupied Residential Buildings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49%</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45%</a:t>
                      </a:r>
                    </a:p>
                  </a:txBody>
                  <a:tcPr marL="100586" marR="100586" marT="50293" marB="50293"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553224">
                <a:tc rowSpan="10">
                  <a:txBody>
                    <a:bodyPr/>
                    <a:lstStyle/>
                    <a:p>
                      <a:pPr algn="ctr"/>
                      <a:r>
                        <a:rPr lang="en-US" sz="1800" b="1" dirty="0">
                          <a:solidFill>
                            <a:schemeClr val="bg1"/>
                          </a:solidFill>
                        </a:rPr>
                        <a:t>Building Occupancy and Value</a:t>
                      </a:r>
                    </a:p>
                  </a:txBody>
                  <a:tcPr marL="100586" marR="100586" marT="50293" marB="50293" vert="vert270" anchor="ctr">
                    <a:solidFill>
                      <a:srgbClr val="5B739B"/>
                    </a:solidFill>
                  </a:tcPr>
                </a:tc>
                <a:tc>
                  <a:txBody>
                    <a:bodyPr/>
                    <a:lstStyle/>
                    <a:p>
                      <a:r>
                        <a:rPr lang="en-US" sz="1800" dirty="0">
                          <a:solidFill>
                            <a:schemeClr val="bg1"/>
                          </a:solidFill>
                        </a:rPr>
                        <a:t>Residential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372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250</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44</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Residential Building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88%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74%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81%</a:t>
                      </a:r>
                    </a:p>
                  </a:txBody>
                  <a:tcPr marL="100586" marR="100586" marT="50293" marB="50293"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784731491"/>
                  </a:ext>
                </a:extLst>
              </a:tr>
              <a:tr h="553224">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Non-Residential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53</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88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11</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12</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Non-Residential  Bldgs.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tx1"/>
                          </a:solidFill>
                        </a:rPr>
                        <a:t>12%</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26%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19%</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53224">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Residential Building Value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$20,454K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16</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chemeClr val="tx1"/>
                          </a:solidFill>
                        </a:rPr>
                        <a:t>$9,294K</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$2,105K</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Residential Value in Floodplain</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t>50%</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55%</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31%</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r h="368816">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Non-Residential Building Value in Floodplain</a:t>
                      </a:r>
                    </a:p>
                  </a:txBody>
                  <a:tcPr marL="100586" marR="100586" marT="50293" marB="5029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$20,561K</a:t>
                      </a:r>
                    </a:p>
                  </a:txBody>
                  <a:tcPr marL="100586" marR="100586" marT="50293" marB="50293"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t>$7,595K</a:t>
                      </a:r>
                    </a:p>
                  </a:txBody>
                  <a:tcPr marL="100586" marR="100586" marT="50293" marB="50293"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$2,988K</a:t>
                      </a:r>
                    </a:p>
                  </a:txBody>
                  <a:tcPr marL="100586" marR="100586" marT="50293" marB="5029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800" dirty="0">
                          <a:solidFill>
                            <a:schemeClr val="bg1"/>
                          </a:solidFill>
                        </a:rPr>
                        <a:t>Percent Non-Residential Value in Floodplain</a:t>
                      </a:r>
                    </a:p>
                  </a:txBody>
                  <a:tcPr marL="100586" marR="100586" marT="50293" marB="50293"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50%</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t>45%</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69%</a:t>
                      </a:r>
                    </a:p>
                  </a:txBody>
                  <a:tcPr marL="100586" marR="100586" marT="50293" marB="50293"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800" dirty="0">
                          <a:solidFill>
                            <a:schemeClr val="bg1"/>
                          </a:solidFill>
                        </a:rPr>
                        <a:t>Mobile Homes in Floodplain</a:t>
                      </a:r>
                    </a:p>
                  </a:txBody>
                  <a:tcPr marL="100586" marR="100586" marT="50293" marB="50293"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800" b="1" dirty="0">
                          <a:solidFill>
                            <a:schemeClr val="tx1"/>
                          </a:solidFill>
                        </a:rPr>
                        <a:t>4</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800" b="1" dirty="0"/>
                        <a:t>14</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800" dirty="0"/>
                        <a:t>5</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93228275"/>
                  </a:ext>
                </a:extLst>
              </a:tr>
              <a:tr h="63704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Mobile Homes in Residential Buildings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1%</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11%</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384417790"/>
                  </a:ext>
                </a:extLst>
              </a:tr>
            </a:tbl>
          </a:graphicData>
        </a:graphic>
      </p:graphicFrame>
      <p:graphicFrame>
        <p:nvGraphicFramePr>
          <p:cNvPr id="74" name="Table 2">
            <a:extLst>
              <a:ext uri="{FF2B5EF4-FFF2-40B4-BE49-F238E27FC236}">
                <a16:creationId xmlns:a16="http://schemas.microsoft.com/office/drawing/2014/main" id="{B84512B4-599C-476F-BAF7-1BF15F1E45B7}"/>
              </a:ext>
            </a:extLst>
          </p:cNvPr>
          <p:cNvGraphicFramePr>
            <a:graphicFrameLocks noGrp="1"/>
          </p:cNvGraphicFramePr>
          <p:nvPr>
            <p:extLst>
              <p:ext uri="{D42A27DB-BD31-4B8C-83A1-F6EECF244321}">
                <p14:modId xmlns:p14="http://schemas.microsoft.com/office/powerpoint/2010/main" val="3307300054"/>
              </p:ext>
            </p:extLst>
          </p:nvPr>
        </p:nvGraphicFramePr>
        <p:xfrm>
          <a:off x="228600" y="25946100"/>
          <a:ext cx="10515601" cy="5475567"/>
        </p:xfrm>
        <a:graphic>
          <a:graphicData uri="http://schemas.openxmlformats.org/drawingml/2006/table">
            <a:tbl>
              <a:tblPr firstRow="1" bandRow="1">
                <a:tableStyleId>{5C22544A-7EE6-4342-B048-85BDC9FD1C3A}</a:tableStyleId>
              </a:tblPr>
              <a:tblGrid>
                <a:gridCol w="1548805">
                  <a:extLst>
                    <a:ext uri="{9D8B030D-6E8A-4147-A177-3AD203B41FA5}">
                      <a16:colId xmlns:a16="http://schemas.microsoft.com/office/drawing/2014/main" val="3234687274"/>
                    </a:ext>
                  </a:extLst>
                </a:gridCol>
                <a:gridCol w="5035485">
                  <a:extLst>
                    <a:ext uri="{9D8B030D-6E8A-4147-A177-3AD203B41FA5}">
                      <a16:colId xmlns:a16="http://schemas.microsoft.com/office/drawing/2014/main" val="660922194"/>
                    </a:ext>
                  </a:extLst>
                </a:gridCol>
                <a:gridCol w="1111586">
                  <a:extLst>
                    <a:ext uri="{9D8B030D-6E8A-4147-A177-3AD203B41FA5}">
                      <a16:colId xmlns:a16="http://schemas.microsoft.com/office/drawing/2014/main" val="3934378209"/>
                    </a:ext>
                  </a:extLst>
                </a:gridCol>
                <a:gridCol w="1067123">
                  <a:extLst>
                    <a:ext uri="{9D8B030D-6E8A-4147-A177-3AD203B41FA5}">
                      <a16:colId xmlns:a16="http://schemas.microsoft.com/office/drawing/2014/main" val="3437275542"/>
                    </a:ext>
                  </a:extLst>
                </a:gridCol>
                <a:gridCol w="1752602">
                  <a:extLst>
                    <a:ext uri="{9D8B030D-6E8A-4147-A177-3AD203B41FA5}">
                      <a16:colId xmlns:a16="http://schemas.microsoft.com/office/drawing/2014/main" val="602500551"/>
                    </a:ext>
                  </a:extLst>
                </a:gridCol>
              </a:tblGrid>
              <a:tr h="1172678">
                <a:tc>
                  <a:txBody>
                    <a:bodyPr/>
                    <a:lstStyle/>
                    <a:p>
                      <a:pPr algn="ctr"/>
                      <a:r>
                        <a:rPr lang="en-US" sz="1800" dirty="0"/>
                        <a:t>Category</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Exposure Indicator</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White Sulphur Springs</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Rainelle</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Median &amp; Ratio in WV Incorporated Areas (2021)</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156113477"/>
                  </a:ext>
                </a:extLst>
              </a:tr>
              <a:tr h="368556">
                <a:tc rowSpan="3">
                  <a:txBody>
                    <a:bodyPr/>
                    <a:lstStyle/>
                    <a:p>
                      <a:pPr algn="ctr"/>
                      <a:r>
                        <a:rPr lang="en-US" sz="1800" b="1" dirty="0">
                          <a:solidFill>
                            <a:schemeClr val="bg1"/>
                          </a:solidFill>
                        </a:rPr>
                        <a:t>Building Year Construction/ FIRM Status</a:t>
                      </a:r>
                    </a:p>
                  </a:txBody>
                  <a:tcPr marL="100515" marR="100515" marT="50258" marB="50258"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Median Construction Year in Floodplain</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1940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1950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en-US" sz="1800" dirty="0"/>
                        <a:t>1947</a:t>
                      </a:r>
                    </a:p>
                  </a:txBody>
                  <a:tcPr marL="100515" marR="100515" marT="50258" marB="502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330936814"/>
                  </a:ext>
                </a:extLst>
              </a:tr>
              <a:tr h="556639">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 Pre-FIRM Structures (includes “unknown”)</a:t>
                      </a:r>
                    </a:p>
                  </a:txBody>
                  <a:tcPr marL="100515" marR="100515" marT="50258" marB="5025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chemeClr val="tx1"/>
                          </a:solidFill>
                        </a:rPr>
                        <a:t>88%</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chemeClr val="tx1"/>
                          </a:solidFill>
                        </a:rPr>
                        <a:t>77%</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dirty="0"/>
                        <a:t>77%</a:t>
                      </a:r>
                    </a:p>
                  </a:txBody>
                  <a:tcPr marL="100515" marR="100515" marT="50258" marB="50258"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98356691"/>
                  </a:ext>
                </a:extLst>
              </a:tr>
              <a:tr h="636597">
                <a:tc vMerge="1">
                  <a:txBody>
                    <a:bodyPr/>
                    <a:lstStyle/>
                    <a:p>
                      <a:endParaRPr lang="en-US" sz="1600" dirty="0">
                        <a:solidFill>
                          <a:schemeClr val="bg1"/>
                        </a:solidFill>
                      </a:endParaRPr>
                    </a:p>
                  </a:txBody>
                  <a:tcPr anchor="ctr">
                    <a:solidFill>
                      <a:srgbClr val="5B739B"/>
                    </a:solidFill>
                  </a:tcPr>
                </a:tc>
                <a:tc>
                  <a:txBody>
                    <a:bodyPr/>
                    <a:lstStyle/>
                    <a:p>
                      <a:r>
                        <a:rPr lang="en-US" sz="1800" dirty="0">
                          <a:solidFill>
                            <a:schemeClr val="bg1"/>
                          </a:solidFill>
                        </a:rPr>
                        <a:t>% Post-FIRM Structures (also “mapped-in SFHA” Post-FIRM structures regulated to Pre-FIRM)</a:t>
                      </a:r>
                    </a:p>
                  </a:txBody>
                  <a:tcPr marL="100515" marR="100515" marT="50258" marB="50258" anchor="ctr">
                    <a:solidFill>
                      <a:srgbClr val="5B739B"/>
                    </a:solidFill>
                  </a:tcPr>
                </a:tc>
                <a:tc>
                  <a:txBody>
                    <a:bodyPr/>
                    <a:lstStyle/>
                    <a:p>
                      <a:pPr algn="ctr"/>
                      <a:r>
                        <a:rPr lang="en-US" sz="1800" b="1" dirty="0">
                          <a:solidFill>
                            <a:schemeClr val="tx1"/>
                          </a:solidFill>
                        </a:rPr>
                        <a:t>12%</a:t>
                      </a:r>
                    </a:p>
                  </a:txBody>
                  <a:tcPr marL="100515" marR="100515" marT="50258" marB="50258" anchor="ctr"/>
                </a:tc>
                <a:tc>
                  <a:txBody>
                    <a:bodyPr/>
                    <a:lstStyle/>
                    <a:p>
                      <a:pPr algn="ctr"/>
                      <a:r>
                        <a:rPr lang="en-US" sz="1800" b="1" dirty="0">
                          <a:solidFill>
                            <a:schemeClr val="tx1"/>
                          </a:solidFill>
                        </a:rPr>
                        <a:t>23%</a:t>
                      </a:r>
                    </a:p>
                  </a:txBody>
                  <a:tcPr marL="100515" marR="100515" marT="50258" marB="50258" anchor="ctr"/>
                </a:tc>
                <a:tc>
                  <a:txBody>
                    <a:bodyPr/>
                    <a:lstStyle/>
                    <a:p>
                      <a:pPr algn="ctr"/>
                      <a:r>
                        <a:rPr lang="en-US" sz="1800" dirty="0"/>
                        <a:t>13%</a:t>
                      </a:r>
                    </a:p>
                  </a:txBody>
                  <a:tcPr marL="100515" marR="100515" marT="50258" marB="50258" anchor="ctr">
                    <a:solidFill>
                      <a:srgbClr val="D2DEEF"/>
                    </a:solidFill>
                  </a:tcPr>
                </a:tc>
                <a:extLst>
                  <a:ext uri="{0D108BD9-81ED-4DB2-BD59-A6C34878D82A}">
                    <a16:rowId xmlns:a16="http://schemas.microsoft.com/office/drawing/2014/main" val="2739474503"/>
                  </a:ext>
                </a:extLst>
              </a:tr>
              <a:tr h="368556">
                <a:tc rowSpan="5">
                  <a:txBody>
                    <a:bodyPr/>
                    <a:lstStyle/>
                    <a:p>
                      <a:pPr algn="ctr"/>
                      <a:r>
                        <a:rPr lang="en-US" sz="1800" b="1" dirty="0">
                          <a:solidFill>
                            <a:schemeClr val="bg1"/>
                          </a:solidFill>
                        </a:rPr>
                        <a:t>Physical Structural Vulnerability (Basements, Stories, &amp; Value)</a:t>
                      </a:r>
                    </a:p>
                  </a:txBody>
                  <a:tcPr marL="100515" marR="100515" marT="50258" marB="50258" vert="vert270" anchor="ctr">
                    <a:solidFill>
                      <a:srgbClr val="5B739B"/>
                    </a:solidFill>
                  </a:tcPr>
                </a:tc>
                <a:tc>
                  <a:txBody>
                    <a:bodyPr/>
                    <a:lstStyle/>
                    <a:p>
                      <a:r>
                        <a:rPr lang="en-US" sz="1800" dirty="0">
                          <a:solidFill>
                            <a:schemeClr val="bg1"/>
                          </a:solidFill>
                        </a:rPr>
                        <a:t>Primary Buildings with Basements in Floodplain</a:t>
                      </a:r>
                    </a:p>
                  </a:txBody>
                  <a:tcPr marL="100515" marR="100515" marT="50258" marB="50258"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93</a:t>
                      </a:r>
                    </a:p>
                  </a:txBody>
                  <a:tcPr marL="100515" marR="100515" marT="50258" marB="50258" anchor="ctr">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27</a:t>
                      </a:r>
                    </a:p>
                  </a:txBody>
                  <a:tcPr marL="100515" marR="100515" marT="50258" marB="50258" anchor="ctr">
                    <a:lnB w="12700" cap="flat" cmpd="sng" algn="ctr">
                      <a:noFill/>
                      <a:prstDash val="solid"/>
                      <a:round/>
                      <a:headEnd type="none" w="med" len="med"/>
                      <a:tailEnd type="none" w="med" len="med"/>
                    </a:lnB>
                  </a:tcPr>
                </a:tc>
                <a:tc rowSpan="2">
                  <a:txBody>
                    <a:bodyPr/>
                    <a:lstStyle/>
                    <a:p>
                      <a:pPr algn="ctr"/>
                      <a:r>
                        <a:rPr lang="en-US" sz="1800" dirty="0"/>
                        <a:t>37%</a:t>
                      </a:r>
                    </a:p>
                  </a:txBody>
                  <a:tcPr marL="100515" marR="100515" marT="50258" marB="50258" anchor="ctr"/>
                </a:tc>
                <a:extLst>
                  <a:ext uri="{0D108BD9-81ED-4DB2-BD59-A6C34878D82A}">
                    <a16:rowId xmlns:a16="http://schemas.microsoft.com/office/drawing/2014/main" val="351056148"/>
                  </a:ext>
                </a:extLst>
              </a:tr>
              <a:tr h="636597">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Buildings with Basements in Floodplain</a:t>
                      </a:r>
                    </a:p>
                  </a:txBody>
                  <a:tcPr marL="100515" marR="100515" marT="50258" marB="50258"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22%</a:t>
                      </a:r>
                    </a:p>
                  </a:txBody>
                  <a:tcPr marL="100515" marR="100515" marT="50258" marB="50258"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8%</a:t>
                      </a:r>
                    </a:p>
                  </a:txBody>
                  <a:tcPr marL="100515" marR="100515" marT="50258" marB="50258"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solidFill>
                      <a:srgbClr val="D2DEEF"/>
                    </a:solidFill>
                  </a:tcPr>
                </a:tc>
                <a:extLst>
                  <a:ext uri="{0D108BD9-81ED-4DB2-BD59-A6C34878D82A}">
                    <a16:rowId xmlns:a16="http://schemas.microsoft.com/office/drawing/2014/main" val="3784731491"/>
                  </a:ext>
                </a:extLst>
              </a:tr>
              <a:tr h="368556">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One-Story Residential Buildings in Floodplain</a:t>
                      </a:r>
                    </a:p>
                  </a:txBody>
                  <a:tcPr marL="100515" marR="100515" marT="50258" marB="50258"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336</a:t>
                      </a:r>
                    </a:p>
                  </a:txBody>
                  <a:tcPr marL="100515" marR="100515" marT="50258" marB="50258"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292</a:t>
                      </a:r>
                    </a:p>
                  </a:txBody>
                  <a:tcPr marL="100515" marR="100515" marT="50258" marB="50258" anchor="ctr">
                    <a:lnB w="12700" cap="flat" cmpd="sng" algn="ctr">
                      <a:noFill/>
                      <a:prstDash val="solid"/>
                      <a:round/>
                      <a:headEnd type="none" w="med" len="med"/>
                      <a:tailEnd type="none" w="med" len="med"/>
                    </a:lnB>
                  </a:tcPr>
                </a:tc>
                <a:tc rowSpan="2">
                  <a:txBody>
                    <a:bodyPr/>
                    <a:lstStyle/>
                    <a:p>
                      <a:pPr algn="ctr"/>
                      <a:r>
                        <a:rPr lang="en-US" sz="1800" dirty="0"/>
                        <a:t>69%</a:t>
                      </a:r>
                    </a:p>
                  </a:txBody>
                  <a:tcPr marL="100515" marR="100515" marT="50258" marB="50258" anchor="ctr">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001853888"/>
                  </a:ext>
                </a:extLst>
              </a:tr>
              <a:tr h="636597">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One-Story Residential Buildings in Floodplain</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rgbClr val="C00000"/>
                          </a:solidFill>
                        </a:rPr>
                        <a:t>79%</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rgbClr val="C00000"/>
                          </a:solidFill>
                        </a:rPr>
                        <a:t>86%</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636597">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800" dirty="0">
                          <a:solidFill>
                            <a:schemeClr val="bg1"/>
                          </a:solidFill>
                        </a:rPr>
                        <a:t>Red Tag: Dilapidated/Vacant Residential &amp; Commercial Buildings</a:t>
                      </a:r>
                    </a:p>
                  </a:txBody>
                  <a:tcPr marL="100515" marR="100515" marT="50258" marB="5025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chemeClr val="tx1"/>
                          </a:solidFill>
                        </a:rPr>
                        <a:t>14</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chemeClr val="tx1"/>
                          </a:solidFill>
                        </a:rPr>
                        <a:t>49</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500" kern="1200" dirty="0">
                          <a:solidFill>
                            <a:schemeClr val="dk1"/>
                          </a:solidFill>
                          <a:latin typeface="+mn-lt"/>
                          <a:ea typeface="+mn-ea"/>
                          <a:cs typeface="+mn-cs"/>
                        </a:rPr>
                        <a:t>Not available</a:t>
                      </a:r>
                    </a:p>
                  </a:txBody>
                  <a:tcPr marL="100515" marR="100515" marT="50258" marB="50258"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1004664912"/>
                  </a:ext>
                </a:extLst>
              </a:tr>
            </a:tbl>
          </a:graphicData>
        </a:graphic>
      </p:graphicFrame>
      <p:sp>
        <p:nvSpPr>
          <p:cNvPr id="75" name="Text Box 2">
            <a:extLst>
              <a:ext uri="{FF2B5EF4-FFF2-40B4-BE49-F238E27FC236}">
                <a16:creationId xmlns:a16="http://schemas.microsoft.com/office/drawing/2014/main" id="{E0D9EAEE-D068-4CD3-B714-E1E840F5094D}"/>
              </a:ext>
            </a:extLst>
          </p:cNvPr>
          <p:cNvSpPr txBox="1">
            <a:spLocks noChangeArrowheads="1"/>
          </p:cNvSpPr>
          <p:nvPr/>
        </p:nvSpPr>
        <p:spPr bwMode="auto">
          <a:xfrm>
            <a:off x="228600" y="31766086"/>
            <a:ext cx="9708893" cy="1152314"/>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Floodway includes both the effective and advisory floodways (2012 &amp; 2022 checked manually)</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55B785B4-45A5-4811-8F1B-D931970073B4}"/>
              </a:ext>
            </a:extLst>
          </p:cNvPr>
          <p:cNvSpPr txBox="1"/>
          <p:nvPr/>
        </p:nvSpPr>
        <p:spPr>
          <a:xfrm>
            <a:off x="453463" y="342900"/>
            <a:ext cx="10290738" cy="3477875"/>
          </a:xfrm>
          <a:prstGeom prst="rect">
            <a:avLst/>
          </a:prstGeom>
          <a:noFill/>
          <a:ln w="28575">
            <a:noFill/>
          </a:ln>
        </p:spPr>
        <p:txBody>
          <a:bodyPr wrap="square" rtlCol="0">
            <a:spAutoFit/>
          </a:bodyPr>
          <a:lstStyle/>
          <a:p>
            <a:pPr marL="2971800" indent="-2971800"/>
            <a:r>
              <a:rPr lang="en-US" sz="4400" b="1" dirty="0">
                <a:solidFill>
                  <a:srgbClr val="1F4E79"/>
                </a:solidFill>
                <a:latin typeface="Arial" panose="020B0604020202020204" pitchFamily="34" charset="0"/>
                <a:cs typeface="Arial" panose="020B0604020202020204" pitchFamily="34" charset="0"/>
              </a:rPr>
              <a:t>Flood Risk Assessment in </a:t>
            </a:r>
          </a:p>
          <a:p>
            <a:pPr marL="2971800" indent="-2971800" algn="ctr"/>
            <a:r>
              <a:rPr lang="en-US" sz="4400" b="1" dirty="0">
                <a:solidFill>
                  <a:srgbClr val="1F4E79"/>
                </a:solidFill>
                <a:latin typeface="Arial" panose="020B0604020202020204" pitchFamily="34" charset="0"/>
                <a:cs typeface="Arial" panose="020B0604020202020204" pitchFamily="34" charset="0"/>
              </a:rPr>
              <a:t>     White Sulphur Springs:   </a:t>
            </a:r>
          </a:p>
          <a:p>
            <a:pPr marL="2971800" indent="-2971800"/>
            <a:r>
              <a:rPr lang="en-US" sz="4400" b="1" dirty="0">
                <a:solidFill>
                  <a:srgbClr val="1F4E79"/>
                </a:solidFill>
                <a:latin typeface="Arial" panose="020B0604020202020204" pitchFamily="34" charset="0"/>
                <a:cs typeface="Arial" panose="020B0604020202020204" pitchFamily="34" charset="0"/>
              </a:rPr>
              <a:t>                            Exposure,</a:t>
            </a:r>
          </a:p>
          <a:p>
            <a:pPr marL="2187575" indent="-2187575"/>
            <a:r>
              <a:rPr lang="en-US" sz="4400" b="1" dirty="0">
                <a:solidFill>
                  <a:srgbClr val="1F4E79"/>
                </a:solidFill>
                <a:latin typeface="Arial" panose="020B0604020202020204" pitchFamily="34" charset="0"/>
                <a:cs typeface="Arial" panose="020B0604020202020204" pitchFamily="34" charset="0"/>
              </a:rPr>
              <a:t>                            Vulnerability, and</a:t>
            </a:r>
          </a:p>
          <a:p>
            <a:pPr marL="2187575" indent="-2187575"/>
            <a:r>
              <a:rPr lang="en-US" sz="4400" b="1" dirty="0">
                <a:solidFill>
                  <a:srgbClr val="1F4E79"/>
                </a:solidFill>
                <a:latin typeface="Arial" panose="020B0604020202020204" pitchFamily="34" charset="0"/>
                <a:cs typeface="Arial" panose="020B0604020202020204" pitchFamily="34" charset="0"/>
              </a:rPr>
              <a:t>                            Loss Indicators</a:t>
            </a:r>
          </a:p>
        </p:txBody>
      </p:sp>
      <p:sp>
        <p:nvSpPr>
          <p:cNvPr id="77" name="Title 1">
            <a:extLst>
              <a:ext uri="{FF2B5EF4-FFF2-40B4-BE49-F238E27FC236}">
                <a16:creationId xmlns:a16="http://schemas.microsoft.com/office/drawing/2014/main" id="{D07F2AC1-DA97-4EE5-9A47-CACEBBBD9C7C}"/>
              </a:ext>
            </a:extLst>
          </p:cNvPr>
          <p:cNvSpPr txBox="1">
            <a:spLocks/>
          </p:cNvSpPr>
          <p:nvPr/>
        </p:nvSpPr>
        <p:spPr>
          <a:xfrm>
            <a:off x="215891" y="16617950"/>
            <a:ext cx="10528309"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endParaRPr lang="en-US" sz="1100" dirty="0">
              <a:solidFill>
                <a:schemeClr val="bg1"/>
              </a:solidFill>
            </a:endParaRPr>
          </a:p>
        </p:txBody>
      </p:sp>
      <p:sp>
        <p:nvSpPr>
          <p:cNvPr id="78" name="Title 1">
            <a:extLst>
              <a:ext uri="{FF2B5EF4-FFF2-40B4-BE49-F238E27FC236}">
                <a16:creationId xmlns:a16="http://schemas.microsoft.com/office/drawing/2014/main" id="{6BE87B22-CBC6-4F7B-86D5-EDC311542250}"/>
              </a:ext>
            </a:extLst>
          </p:cNvPr>
          <p:cNvSpPr txBox="1">
            <a:spLocks/>
          </p:cNvSpPr>
          <p:nvPr/>
        </p:nvSpPr>
        <p:spPr>
          <a:xfrm>
            <a:off x="228600" y="24460200"/>
            <a:ext cx="10515600"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Exposure/Physical </a:t>
            </a:r>
            <a:r>
              <a:rPr lang="en-US" sz="2800" b="1" dirty="0">
                <a:solidFill>
                  <a:schemeClr val="bg1"/>
                </a:solidFill>
                <a:latin typeface="Arial" panose="020B0604020202020204" pitchFamily="34" charset="0"/>
                <a:cs typeface="Arial" panose="020B0604020202020204" pitchFamily="34" charset="0"/>
              </a:rPr>
              <a:t>Vulnerability</a:t>
            </a:r>
            <a:endParaRPr lang="en-US" sz="500" b="1"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endParaRPr lang="en-US" sz="1100" dirty="0">
              <a:solidFill>
                <a:schemeClr val="bg1"/>
              </a:solidFill>
            </a:endParaRPr>
          </a:p>
        </p:txBody>
      </p:sp>
      <p:sp>
        <p:nvSpPr>
          <p:cNvPr id="79" name="Title 1">
            <a:extLst>
              <a:ext uri="{FF2B5EF4-FFF2-40B4-BE49-F238E27FC236}">
                <a16:creationId xmlns:a16="http://schemas.microsoft.com/office/drawing/2014/main" id="{394B71B1-64CC-46CE-885B-D0A4F63C3A4E}"/>
              </a:ext>
            </a:extLst>
          </p:cNvPr>
          <p:cNvSpPr txBox="1">
            <a:spLocks/>
          </p:cNvSpPr>
          <p:nvPr/>
        </p:nvSpPr>
        <p:spPr>
          <a:xfrm>
            <a:off x="22181967" y="247649"/>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Significant Structures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80" name="Text Box 2">
            <a:extLst>
              <a:ext uri="{FF2B5EF4-FFF2-40B4-BE49-F238E27FC236}">
                <a16:creationId xmlns:a16="http://schemas.microsoft.com/office/drawing/2014/main" id="{75A046C8-03BB-4512-A5D5-40E7215DDED8}"/>
              </a:ext>
            </a:extLst>
          </p:cNvPr>
          <p:cNvSpPr txBox="1">
            <a:spLocks noChangeArrowheads="1"/>
          </p:cNvSpPr>
          <p:nvPr/>
        </p:nvSpPr>
        <p:spPr bwMode="auto">
          <a:xfrm>
            <a:off x="22250402" y="4343400"/>
            <a:ext cx="9778987" cy="3710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81" name="Table 2">
            <a:extLst>
              <a:ext uri="{FF2B5EF4-FFF2-40B4-BE49-F238E27FC236}">
                <a16:creationId xmlns:a16="http://schemas.microsoft.com/office/drawing/2014/main" id="{339BD091-30B5-4388-AEED-18DDF4AAC3B2}"/>
              </a:ext>
            </a:extLst>
          </p:cNvPr>
          <p:cNvGraphicFramePr>
            <a:graphicFrameLocks noGrp="1"/>
          </p:cNvGraphicFramePr>
          <p:nvPr>
            <p:extLst>
              <p:ext uri="{D42A27DB-BD31-4B8C-83A1-F6EECF244321}">
                <p14:modId xmlns:p14="http://schemas.microsoft.com/office/powerpoint/2010/main" val="4182838760"/>
              </p:ext>
            </p:extLst>
          </p:nvPr>
        </p:nvGraphicFramePr>
        <p:xfrm>
          <a:off x="22181967" y="1412873"/>
          <a:ext cx="10507834" cy="2931008"/>
        </p:xfrm>
        <a:graphic>
          <a:graphicData uri="http://schemas.openxmlformats.org/drawingml/2006/table">
            <a:tbl>
              <a:tblPr firstRow="1" bandRow="1">
                <a:tableStyleId>{5C22544A-7EE6-4342-B048-85BDC9FD1C3A}</a:tableStyleId>
              </a:tblPr>
              <a:tblGrid>
                <a:gridCol w="1204173">
                  <a:extLst>
                    <a:ext uri="{9D8B030D-6E8A-4147-A177-3AD203B41FA5}">
                      <a16:colId xmlns:a16="http://schemas.microsoft.com/office/drawing/2014/main" val="4203218459"/>
                    </a:ext>
                  </a:extLst>
                </a:gridCol>
                <a:gridCol w="5168699">
                  <a:extLst>
                    <a:ext uri="{9D8B030D-6E8A-4147-A177-3AD203B41FA5}">
                      <a16:colId xmlns:a16="http://schemas.microsoft.com/office/drawing/2014/main" val="660922194"/>
                    </a:ext>
                  </a:extLst>
                </a:gridCol>
                <a:gridCol w="1344975">
                  <a:extLst>
                    <a:ext uri="{9D8B030D-6E8A-4147-A177-3AD203B41FA5}">
                      <a16:colId xmlns:a16="http://schemas.microsoft.com/office/drawing/2014/main" val="3934378209"/>
                    </a:ext>
                  </a:extLst>
                </a:gridCol>
                <a:gridCol w="1211587">
                  <a:extLst>
                    <a:ext uri="{9D8B030D-6E8A-4147-A177-3AD203B41FA5}">
                      <a16:colId xmlns:a16="http://schemas.microsoft.com/office/drawing/2014/main" val="3437275542"/>
                    </a:ext>
                  </a:extLst>
                </a:gridCol>
                <a:gridCol w="1578400">
                  <a:extLst>
                    <a:ext uri="{9D8B030D-6E8A-4147-A177-3AD203B41FA5}">
                      <a16:colId xmlns:a16="http://schemas.microsoft.com/office/drawing/2014/main" val="602500551"/>
                    </a:ext>
                  </a:extLst>
                </a:gridCol>
              </a:tblGrid>
              <a:tr h="1182720">
                <a:tc>
                  <a:txBody>
                    <a:bodyPr/>
                    <a:lstStyle/>
                    <a:p>
                      <a:r>
                        <a:rPr lang="en-US" sz="1800"/>
                        <a:t>Category</a:t>
                      </a:r>
                      <a:endParaRPr lang="en-US" sz="1800" dirty="0"/>
                    </a:p>
                  </a:txBody>
                  <a:tcPr marL="101376" marR="101376" marT="50688" marB="50688" anchor="ctr">
                    <a:solidFill>
                      <a:srgbClr val="5B739B"/>
                    </a:solidFill>
                  </a:tcPr>
                </a:tc>
                <a:tc>
                  <a:txBody>
                    <a:bodyPr/>
                    <a:lstStyle/>
                    <a:p>
                      <a:r>
                        <a:rPr lang="en-US" sz="1800" dirty="0"/>
                        <a:t>Exposure Indicator</a:t>
                      </a:r>
                    </a:p>
                  </a:txBody>
                  <a:tcPr marL="101376" marR="101376" marT="50688" marB="50688" anchor="ctr">
                    <a:solidFill>
                      <a:srgbClr val="5B739B"/>
                    </a:solidFill>
                  </a:tcPr>
                </a:tc>
                <a:tc>
                  <a:txBody>
                    <a:bodyPr/>
                    <a:lstStyle/>
                    <a:p>
                      <a:pPr algn="ctr"/>
                      <a:r>
                        <a:rPr lang="en-US" sz="1800" dirty="0"/>
                        <a:t>White Sulphur Springs</a:t>
                      </a:r>
                    </a:p>
                  </a:txBody>
                  <a:tcPr marL="101376" marR="101376" marT="50688" marB="50688" anchor="ctr">
                    <a:solidFill>
                      <a:srgbClr val="5B739B"/>
                    </a:solidFill>
                  </a:tcPr>
                </a:tc>
                <a:tc>
                  <a:txBody>
                    <a:bodyPr/>
                    <a:lstStyle/>
                    <a:p>
                      <a:pPr algn="ctr"/>
                      <a:r>
                        <a:rPr lang="en-US" sz="1800" dirty="0"/>
                        <a:t>Rainelle</a:t>
                      </a:r>
                    </a:p>
                  </a:txBody>
                  <a:tcPr marL="101376" marR="101376" marT="50688" marB="50688" anchor="ctr">
                    <a:solidFill>
                      <a:srgbClr val="5B739B"/>
                    </a:solidFill>
                  </a:tcPr>
                </a:tc>
                <a:tc>
                  <a:txBody>
                    <a:bodyPr/>
                    <a:lstStyle/>
                    <a:p>
                      <a:pPr algn="ctr"/>
                      <a:r>
                        <a:rPr lang="en-US" sz="1800" dirty="0"/>
                        <a:t>Average in WV Incorporated Areas (2021)</a:t>
                      </a:r>
                    </a:p>
                  </a:txBody>
                  <a:tcPr marL="101376" marR="101376" marT="50688" marB="50688" anchor="ctr">
                    <a:solidFill>
                      <a:srgbClr val="5B739B"/>
                    </a:solidFill>
                  </a:tcPr>
                </a:tc>
                <a:extLst>
                  <a:ext uri="{0D108BD9-81ED-4DB2-BD59-A6C34878D82A}">
                    <a16:rowId xmlns:a16="http://schemas.microsoft.com/office/drawing/2014/main" val="156113477"/>
                  </a:ext>
                </a:extLst>
              </a:tr>
              <a:tr h="853760">
                <a:tc rowSpan="2">
                  <a:txBody>
                    <a:bodyPr/>
                    <a:lstStyle/>
                    <a:p>
                      <a:pPr algn="ctr"/>
                      <a:r>
                        <a:rPr lang="en-US" sz="1600" b="1" dirty="0">
                          <a:solidFill>
                            <a:schemeClr val="bg1"/>
                          </a:solidFill>
                        </a:rPr>
                        <a:t>Significant Structures Count</a:t>
                      </a:r>
                    </a:p>
                  </a:txBody>
                  <a:tcPr marL="101376" marR="101376" marT="50688" marB="50688" vert="vert270" anchor="ctr">
                    <a:solidFill>
                      <a:srgbClr val="5B739B"/>
                    </a:solidFill>
                  </a:tcPr>
                </a:tc>
                <a:tc>
                  <a:txBody>
                    <a:bodyPr/>
                    <a:lstStyle/>
                    <a:p>
                      <a:r>
                        <a:rPr lang="en-US" sz="1800" dirty="0">
                          <a:solidFill>
                            <a:schemeClr val="bg1"/>
                          </a:solidFill>
                        </a:rPr>
                        <a:t>Number of Essential Facilities in the Moderate Risk 0.2%-Annual-Chance Floodplain</a:t>
                      </a:r>
                    </a:p>
                  </a:txBody>
                  <a:tcPr marL="101376" marR="101376" marT="50688" marB="5068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tc>
                  <a:txBody>
                    <a:bodyPr/>
                    <a:lstStyle/>
                    <a:p>
                      <a:pPr algn="ctr"/>
                      <a:r>
                        <a:rPr lang="en-US" sz="1800"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936814"/>
                  </a:ext>
                </a:extLst>
              </a:tr>
              <a:tr h="878592">
                <a:tc vMerge="1">
                  <a:txBody>
                    <a:bodyPr/>
                    <a:lstStyle/>
                    <a:p>
                      <a:endParaRPr lang="en-US" sz="1600" dirty="0"/>
                    </a:p>
                  </a:txBody>
                  <a:tcPr anchor="ctr">
                    <a:solidFill>
                      <a:srgbClr val="5B739B"/>
                    </a:solidFill>
                  </a:tcPr>
                </a:tc>
                <a:tc>
                  <a:txBody>
                    <a:bodyPr/>
                    <a:lstStyle/>
                    <a:p>
                      <a:r>
                        <a:rPr lang="en-US" sz="1800" dirty="0">
                          <a:solidFill>
                            <a:schemeClr val="bg1"/>
                          </a:solidFill>
                        </a:rPr>
                        <a:t>Number of Community Assets (Non-Historical) in the High-Risk 1%-Annual-Chance Floodplain</a:t>
                      </a:r>
                    </a:p>
                  </a:txBody>
                  <a:tcPr marL="101376" marR="101376" marT="50688" marB="5068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C00000"/>
                          </a:solidFill>
                        </a:rPr>
                        <a:t>8</a:t>
                      </a:r>
                    </a:p>
                  </a:txBody>
                  <a:tcPr marL="101376" marR="101376" marT="50688" marB="5068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rgbClr val="C00000"/>
                          </a:solidFill>
                        </a:rPr>
                        <a:t>7</a:t>
                      </a:r>
                    </a:p>
                  </a:txBody>
                  <a:tcPr marL="101376" marR="101376" marT="50688" marB="50688" anchor="ctr">
                    <a:lnT w="12700" cap="flat" cmpd="sng" algn="ctr">
                      <a:solidFill>
                        <a:schemeClr val="bg1"/>
                      </a:solidFill>
                      <a:prstDash val="solid"/>
                      <a:round/>
                      <a:headEnd type="none" w="med" len="med"/>
                      <a:tailEnd type="none" w="med" len="med"/>
                    </a:lnT>
                  </a:tcPr>
                </a:tc>
                <a:tc>
                  <a:txBody>
                    <a:bodyPr/>
                    <a:lstStyle/>
                    <a:p>
                      <a:pPr algn="ctr"/>
                      <a:r>
                        <a:rPr lang="en-US" sz="1800" dirty="0"/>
                        <a:t>3</a:t>
                      </a:r>
                    </a:p>
                  </a:txBody>
                  <a:tcPr marL="101376" marR="101376" marT="50688" marB="50688"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
        <p:nvSpPr>
          <p:cNvPr id="82" name="Text Box 2">
            <a:extLst>
              <a:ext uri="{FF2B5EF4-FFF2-40B4-BE49-F238E27FC236}">
                <a16:creationId xmlns:a16="http://schemas.microsoft.com/office/drawing/2014/main" id="{B88F85B4-AFFA-43EA-BF6D-3A8BEA75BDF1}"/>
              </a:ext>
            </a:extLst>
          </p:cNvPr>
          <p:cNvSpPr txBox="1">
            <a:spLocks noChangeArrowheads="1"/>
          </p:cNvSpPr>
          <p:nvPr/>
        </p:nvSpPr>
        <p:spPr bwMode="auto">
          <a:xfrm>
            <a:off x="24994503" y="7696989"/>
            <a:ext cx="4903291" cy="1085061"/>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b="1" dirty="0">
                <a:latin typeface="Arial" panose="020B0604020202020204" pitchFamily="34" charset="0"/>
                <a:cs typeface="Times New Roman" panose="02020603050405020304" pitchFamily="18" charset="0"/>
              </a:rPr>
              <a:t>White Sulphur Springs National Fish Hatchery:</a:t>
            </a:r>
          </a:p>
          <a:p>
            <a:pPr algn="ctr">
              <a:spcBef>
                <a:spcPts val="50"/>
              </a:spcBef>
            </a:pPr>
            <a:r>
              <a:rPr lang="en-US" sz="1200" dirty="0">
                <a:latin typeface="Arial" panose="020B0604020202020204" pitchFamily="34" charset="0"/>
                <a:cs typeface="Times New Roman" panose="02020603050405020304" pitchFamily="18" charset="0"/>
              </a:rPr>
              <a:t>Building ID: 13-17-0009-0206-0000_1087</a:t>
            </a:r>
          </a:p>
          <a:p>
            <a:pPr algn="ctr">
              <a:spcBef>
                <a:spcPts val="50"/>
              </a:spcBef>
            </a:pPr>
            <a:r>
              <a:rPr lang="en-US" sz="1200" dirty="0">
                <a:latin typeface="Arial" panose="020B0604020202020204" pitchFamily="34" charset="0"/>
                <a:cs typeface="Times New Roman" panose="02020603050405020304" pitchFamily="18" charset="0"/>
              </a:rPr>
              <a:t>Hazard occupancy Class: GOV1 (Government, Federal)</a:t>
            </a:r>
          </a:p>
          <a:p>
            <a:pPr algn="ctr">
              <a:spcBef>
                <a:spcPts val="50"/>
              </a:spcBef>
            </a:pPr>
            <a:r>
              <a:rPr lang="en-US" sz="1200" dirty="0">
                <a:latin typeface="Arial" panose="020B0604020202020204" pitchFamily="34" charset="0"/>
                <a:cs typeface="Times New Roman" panose="02020603050405020304" pitchFamily="18" charset="0"/>
              </a:rPr>
              <a:t>FIRM Status: Post-FIRM</a:t>
            </a:r>
          </a:p>
          <a:p>
            <a:pPr algn="ctr">
              <a:spcBef>
                <a:spcPts val="50"/>
              </a:spcBef>
            </a:pPr>
            <a:r>
              <a:rPr lang="en-US" sz="1200" dirty="0">
                <a:latin typeface="Arial" panose="020B0604020202020204" pitchFamily="34" charset="0"/>
                <a:cs typeface="Times New Roman" panose="02020603050405020304" pitchFamily="18" charset="0"/>
              </a:rPr>
              <a:t>Appraised Value: $425,073 (Highest in significant structures)</a:t>
            </a:r>
          </a:p>
        </p:txBody>
      </p:sp>
      <p:pic>
        <p:nvPicPr>
          <p:cNvPr id="83" name="Picture 82" descr="A picture containing grass, outdoor, tree, field&#10;&#10;Description automatically generated">
            <a:extLst>
              <a:ext uri="{FF2B5EF4-FFF2-40B4-BE49-F238E27FC236}">
                <a16:creationId xmlns:a16="http://schemas.microsoft.com/office/drawing/2014/main" id="{24DADA28-6E98-4D68-93C2-C04CB8CD6B35}"/>
              </a:ext>
            </a:extLst>
          </p:cNvPr>
          <p:cNvPicPr>
            <a:picLocks noChangeAspect="1"/>
          </p:cNvPicPr>
          <p:nvPr/>
        </p:nvPicPr>
        <p:blipFill rotWithShape="1">
          <a:blip r:embed="rId2">
            <a:extLst>
              <a:ext uri="{28A0092B-C50C-407E-A947-70E740481C1C}">
                <a14:useLocalDpi xmlns:a14="http://schemas.microsoft.com/office/drawing/2010/main" val="0"/>
              </a:ext>
            </a:extLst>
          </a:blip>
          <a:srcRect l="12057" r="11631"/>
          <a:stretch/>
        </p:blipFill>
        <p:spPr>
          <a:xfrm>
            <a:off x="23752811" y="4867045"/>
            <a:ext cx="7358377" cy="2799173"/>
          </a:xfrm>
          <a:prstGeom prst="rect">
            <a:avLst/>
          </a:prstGeom>
        </p:spPr>
      </p:pic>
      <p:sp>
        <p:nvSpPr>
          <p:cNvPr id="84" name="Rectangle 83">
            <a:extLst>
              <a:ext uri="{FF2B5EF4-FFF2-40B4-BE49-F238E27FC236}">
                <a16:creationId xmlns:a16="http://schemas.microsoft.com/office/drawing/2014/main" id="{A94301AD-6868-4E5E-ADD2-CCBDD33441C2}"/>
              </a:ext>
            </a:extLst>
          </p:cNvPr>
          <p:cNvSpPr/>
          <p:nvPr/>
        </p:nvSpPr>
        <p:spPr>
          <a:xfrm>
            <a:off x="243257" y="247650"/>
            <a:ext cx="10493688" cy="4591858"/>
          </a:xfrm>
          <a:prstGeom prst="rect">
            <a:avLst/>
          </a:prstGeom>
          <a:noFill/>
          <a:ln w="571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descr="Map&#10;&#10;Description automatically generated">
            <a:extLst>
              <a:ext uri="{FF2B5EF4-FFF2-40B4-BE49-F238E27FC236}">
                <a16:creationId xmlns:a16="http://schemas.microsoft.com/office/drawing/2014/main" id="{EDE6D0B8-627A-4C97-8F5C-F6858AB41B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2950" y="9944100"/>
            <a:ext cx="8572500" cy="6624205"/>
          </a:xfrm>
          <a:prstGeom prst="rect">
            <a:avLst/>
          </a:prstGeom>
        </p:spPr>
      </p:pic>
      <p:sp>
        <p:nvSpPr>
          <p:cNvPr id="86" name="Title 1">
            <a:extLst>
              <a:ext uri="{FF2B5EF4-FFF2-40B4-BE49-F238E27FC236}">
                <a16:creationId xmlns:a16="http://schemas.microsoft.com/office/drawing/2014/main" id="{B98276EC-3B55-4B50-93E3-AEF59067EF3B}"/>
              </a:ext>
            </a:extLst>
          </p:cNvPr>
          <p:cNvSpPr txBox="1">
            <a:spLocks/>
          </p:cNvSpPr>
          <p:nvPr/>
        </p:nvSpPr>
        <p:spPr>
          <a:xfrm>
            <a:off x="11209167" y="24505479"/>
            <a:ext cx="10507833" cy="1015948"/>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Exposure, Examples of </a:t>
            </a:r>
            <a:r>
              <a:rPr lang="en-US" sz="2800" b="1" dirty="0">
                <a:solidFill>
                  <a:schemeClr val="bg1"/>
                </a:solidFill>
                <a:latin typeface="Arial" panose="020B0604020202020204" pitchFamily="34" charset="0"/>
                <a:cs typeface="Arial" panose="020B0604020202020204" pitchFamily="34" charset="0"/>
              </a:rPr>
              <a:t>Low Valued Structures </a:t>
            </a:r>
            <a:r>
              <a:rPr lang="en-US" sz="2800" dirty="0">
                <a:solidFill>
                  <a:schemeClr val="bg1"/>
                </a:solidFill>
                <a:latin typeface="Arial" panose="020B0604020202020204" pitchFamily="34" charset="0"/>
                <a:cs typeface="Arial" panose="020B0604020202020204" pitchFamily="34" charset="0"/>
              </a:rPr>
              <a:t>in Floodplain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87" name="Text Box 2">
            <a:extLst>
              <a:ext uri="{FF2B5EF4-FFF2-40B4-BE49-F238E27FC236}">
                <a16:creationId xmlns:a16="http://schemas.microsoft.com/office/drawing/2014/main" id="{808535EB-C0F2-4923-957B-159B9C7F8C49}"/>
              </a:ext>
            </a:extLst>
          </p:cNvPr>
          <p:cNvSpPr txBox="1">
            <a:spLocks noChangeArrowheads="1"/>
          </p:cNvSpPr>
          <p:nvPr/>
        </p:nvSpPr>
        <p:spPr bwMode="auto">
          <a:xfrm>
            <a:off x="13499281" y="31348033"/>
            <a:ext cx="5892348" cy="403430"/>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IDs: 13-17-0009-0270-0000_208  &amp;  13-17-0009-0269-0000_196</a:t>
            </a:r>
          </a:p>
        </p:txBody>
      </p:sp>
      <p:pic>
        <p:nvPicPr>
          <p:cNvPr id="88" name="Picture 87" descr="A picture containing grass, tree, outdoor, house&#10;&#10;Description automatically generated">
            <a:extLst>
              <a:ext uri="{FF2B5EF4-FFF2-40B4-BE49-F238E27FC236}">
                <a16:creationId xmlns:a16="http://schemas.microsoft.com/office/drawing/2014/main" id="{63EBD378-0CFE-4406-A857-407195C28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2364" y="26746200"/>
            <a:ext cx="8221968" cy="4487533"/>
          </a:xfrm>
          <a:prstGeom prst="rect">
            <a:avLst/>
          </a:prstGeom>
        </p:spPr>
      </p:pic>
      <p:pic>
        <p:nvPicPr>
          <p:cNvPr id="89" name="Picture 88" descr="Diagram&#10;&#10;Description automatically generated with low confidence">
            <a:extLst>
              <a:ext uri="{FF2B5EF4-FFF2-40B4-BE49-F238E27FC236}">
                <a16:creationId xmlns:a16="http://schemas.microsoft.com/office/drawing/2014/main" id="{D6D864A7-8F9D-4EC4-A7FE-691CFEBE12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04219" y="17724139"/>
            <a:ext cx="8567390" cy="6620256"/>
          </a:xfrm>
          <a:prstGeom prst="rect">
            <a:avLst/>
          </a:prstGeom>
        </p:spPr>
      </p:pic>
      <p:sp>
        <p:nvSpPr>
          <p:cNvPr id="112" name="Title 1">
            <a:extLst>
              <a:ext uri="{FF2B5EF4-FFF2-40B4-BE49-F238E27FC236}">
                <a16:creationId xmlns:a16="http://schemas.microsoft.com/office/drawing/2014/main" id="{A99EAF0A-7128-4325-9441-E48A30630732}"/>
              </a:ext>
            </a:extLst>
          </p:cNvPr>
          <p:cNvSpPr txBox="1">
            <a:spLocks/>
          </p:cNvSpPr>
          <p:nvPr/>
        </p:nvSpPr>
        <p:spPr>
          <a:xfrm>
            <a:off x="22174200" y="24475699"/>
            <a:ext cx="10507834"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Human Exposure/Loss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13" name="Table 2">
            <a:extLst>
              <a:ext uri="{FF2B5EF4-FFF2-40B4-BE49-F238E27FC236}">
                <a16:creationId xmlns:a16="http://schemas.microsoft.com/office/drawing/2014/main" id="{648CF471-65F8-451F-82EA-5C3F536E6970}"/>
              </a:ext>
            </a:extLst>
          </p:cNvPr>
          <p:cNvGraphicFramePr>
            <a:graphicFrameLocks noGrp="1"/>
          </p:cNvGraphicFramePr>
          <p:nvPr>
            <p:extLst>
              <p:ext uri="{D42A27DB-BD31-4B8C-83A1-F6EECF244321}">
                <p14:modId xmlns:p14="http://schemas.microsoft.com/office/powerpoint/2010/main" val="2822065890"/>
              </p:ext>
            </p:extLst>
          </p:nvPr>
        </p:nvGraphicFramePr>
        <p:xfrm>
          <a:off x="22181967" y="25946099"/>
          <a:ext cx="10507832" cy="4457700"/>
        </p:xfrm>
        <a:graphic>
          <a:graphicData uri="http://schemas.openxmlformats.org/drawingml/2006/table">
            <a:tbl>
              <a:tblPr firstRow="1" bandRow="1">
                <a:tableStyleId>{5C22544A-7EE6-4342-B048-85BDC9FD1C3A}</a:tableStyleId>
              </a:tblPr>
              <a:tblGrid>
                <a:gridCol w="1204172">
                  <a:extLst>
                    <a:ext uri="{9D8B030D-6E8A-4147-A177-3AD203B41FA5}">
                      <a16:colId xmlns:a16="http://schemas.microsoft.com/office/drawing/2014/main" val="4203218459"/>
                    </a:ext>
                  </a:extLst>
                </a:gridCol>
                <a:gridCol w="5168700">
                  <a:extLst>
                    <a:ext uri="{9D8B030D-6E8A-4147-A177-3AD203B41FA5}">
                      <a16:colId xmlns:a16="http://schemas.microsoft.com/office/drawing/2014/main" val="660922194"/>
                    </a:ext>
                  </a:extLst>
                </a:gridCol>
                <a:gridCol w="1344975">
                  <a:extLst>
                    <a:ext uri="{9D8B030D-6E8A-4147-A177-3AD203B41FA5}">
                      <a16:colId xmlns:a16="http://schemas.microsoft.com/office/drawing/2014/main" val="3934378209"/>
                    </a:ext>
                  </a:extLst>
                </a:gridCol>
                <a:gridCol w="1211586">
                  <a:extLst>
                    <a:ext uri="{9D8B030D-6E8A-4147-A177-3AD203B41FA5}">
                      <a16:colId xmlns:a16="http://schemas.microsoft.com/office/drawing/2014/main" val="3437275542"/>
                    </a:ext>
                  </a:extLst>
                </a:gridCol>
                <a:gridCol w="1578399">
                  <a:extLst>
                    <a:ext uri="{9D8B030D-6E8A-4147-A177-3AD203B41FA5}">
                      <a16:colId xmlns:a16="http://schemas.microsoft.com/office/drawing/2014/main" val="602500551"/>
                    </a:ext>
                  </a:extLst>
                </a:gridCol>
              </a:tblGrid>
              <a:tr h="1182720">
                <a:tc>
                  <a:txBody>
                    <a:bodyPr/>
                    <a:lstStyle/>
                    <a:p>
                      <a:r>
                        <a:rPr lang="en-US" sz="1700"/>
                        <a:t>Category</a:t>
                      </a:r>
                      <a:endParaRPr lang="en-US" sz="1700" dirty="0"/>
                    </a:p>
                  </a:txBody>
                  <a:tcPr marL="94811" marR="94811" marT="47405" marB="47405" anchor="ctr">
                    <a:solidFill>
                      <a:srgbClr val="5B739B"/>
                    </a:solidFill>
                  </a:tcPr>
                </a:tc>
                <a:tc>
                  <a:txBody>
                    <a:bodyPr/>
                    <a:lstStyle/>
                    <a:p>
                      <a:pPr algn="ctr"/>
                      <a:r>
                        <a:rPr lang="en-US" sz="1700" dirty="0"/>
                        <a:t>Exposure Indicator</a:t>
                      </a:r>
                    </a:p>
                  </a:txBody>
                  <a:tcPr marL="94811" marR="94811" marT="47405" marB="47405" anchor="ctr">
                    <a:solidFill>
                      <a:srgbClr val="5B739B"/>
                    </a:solidFill>
                  </a:tcPr>
                </a:tc>
                <a:tc>
                  <a:txBody>
                    <a:bodyPr/>
                    <a:lstStyle/>
                    <a:p>
                      <a:pPr algn="ctr"/>
                      <a:r>
                        <a:rPr lang="en-US" sz="1700" dirty="0"/>
                        <a:t>White Sulphur Springs</a:t>
                      </a:r>
                    </a:p>
                  </a:txBody>
                  <a:tcPr marL="94811" marR="94811" marT="47405" marB="47405" anchor="ctr">
                    <a:solidFill>
                      <a:srgbClr val="5B739B"/>
                    </a:solidFill>
                  </a:tcPr>
                </a:tc>
                <a:tc>
                  <a:txBody>
                    <a:bodyPr/>
                    <a:lstStyle/>
                    <a:p>
                      <a:pPr algn="ctr"/>
                      <a:r>
                        <a:rPr lang="en-US" sz="1700" dirty="0"/>
                        <a:t>Rainelle</a:t>
                      </a:r>
                    </a:p>
                  </a:txBody>
                  <a:tcPr marL="94811" marR="94811" marT="47405" marB="47405" anchor="ctr">
                    <a:solidFill>
                      <a:srgbClr val="5B739B"/>
                    </a:solidFill>
                  </a:tcPr>
                </a:tc>
                <a:tc>
                  <a:txBody>
                    <a:bodyPr/>
                    <a:lstStyle/>
                    <a:p>
                      <a:pPr algn="ctr"/>
                      <a:r>
                        <a:rPr lang="en-US" sz="1700" dirty="0"/>
                        <a:t>Median &amp; Ratio in WV Incorporated Areas (2021)</a:t>
                      </a:r>
                    </a:p>
                  </a:txBody>
                  <a:tcPr marL="94811" marR="94811" marT="47405" marB="47405" anchor="ctr">
                    <a:solidFill>
                      <a:srgbClr val="5B739B"/>
                    </a:solidFill>
                  </a:tcPr>
                </a:tc>
                <a:extLst>
                  <a:ext uri="{0D108BD9-81ED-4DB2-BD59-A6C34878D82A}">
                    <a16:rowId xmlns:a16="http://schemas.microsoft.com/office/drawing/2014/main" val="156113477"/>
                  </a:ext>
                </a:extLst>
              </a:tr>
              <a:tr h="874680">
                <a:tc rowSpan="2">
                  <a:txBody>
                    <a:bodyPr/>
                    <a:lstStyle/>
                    <a:p>
                      <a:pPr algn="ctr"/>
                      <a:r>
                        <a:rPr lang="en-US" sz="1700" b="1" dirty="0">
                          <a:solidFill>
                            <a:schemeClr val="bg1"/>
                          </a:solidFill>
                        </a:rPr>
                        <a:t>Human Exposure</a:t>
                      </a:r>
                    </a:p>
                  </a:txBody>
                  <a:tcPr marL="94811" marR="94811" marT="47405" marB="47405" vert="vert270" anchor="ctr">
                    <a:solidFill>
                      <a:srgbClr val="5B739B"/>
                    </a:solidFill>
                  </a:tcPr>
                </a:tc>
                <a:tc>
                  <a:txBody>
                    <a:bodyPr/>
                    <a:lstStyle/>
                    <a:p>
                      <a:r>
                        <a:rPr lang="en-US" sz="1700" dirty="0">
                          <a:solidFill>
                            <a:schemeClr val="bg1"/>
                          </a:solidFill>
                        </a:rPr>
                        <a:t>Estimated Population Residing in High-Risk Flood Zones</a:t>
                      </a:r>
                    </a:p>
                  </a:txBody>
                  <a:tcPr marL="94811" marR="94811" marT="47405" marB="47405" anchor="ctr">
                    <a:lnB w="12700" cap="flat" cmpd="sng" algn="ctr">
                      <a:noFill/>
                      <a:prstDash val="solid"/>
                      <a:round/>
                      <a:headEnd type="none" w="med" len="med"/>
                      <a:tailEnd type="none" w="med" len="med"/>
                    </a:lnB>
                    <a:solidFill>
                      <a:srgbClr val="5B739B"/>
                    </a:solidFill>
                  </a:tcPr>
                </a:tc>
                <a:tc>
                  <a:txBody>
                    <a:bodyPr/>
                    <a:lstStyle/>
                    <a:p>
                      <a:pPr algn="ctr"/>
                      <a:r>
                        <a:rPr lang="en-US" sz="1700" b="1" dirty="0">
                          <a:solidFill>
                            <a:srgbClr val="C00000"/>
                          </a:solidFill>
                        </a:rPr>
                        <a:t>1026</a:t>
                      </a:r>
                    </a:p>
                  </a:txBody>
                  <a:tcPr marL="94811" marR="94811" marT="47405" marB="47405" anchor="ctr">
                    <a:lnB w="12700" cap="flat" cmpd="sng" algn="ctr">
                      <a:noFill/>
                      <a:prstDash val="solid"/>
                      <a:round/>
                      <a:headEnd type="none" w="med" len="med"/>
                      <a:tailEnd type="none" w="med" len="med"/>
                    </a:lnB>
                  </a:tcPr>
                </a:tc>
                <a:tc>
                  <a:txBody>
                    <a:bodyPr/>
                    <a:lstStyle/>
                    <a:p>
                      <a:pPr algn="ctr"/>
                      <a:r>
                        <a:rPr lang="en-US" sz="1700" b="1" dirty="0">
                          <a:solidFill>
                            <a:srgbClr val="C00000"/>
                          </a:solidFill>
                        </a:rPr>
                        <a:t>582</a:t>
                      </a:r>
                    </a:p>
                  </a:txBody>
                  <a:tcPr marL="94811" marR="94811" marT="47405" marB="47405" anchor="ctr">
                    <a:lnB w="12700" cap="flat" cmpd="sng" algn="ctr">
                      <a:noFill/>
                      <a:prstDash val="solid"/>
                      <a:round/>
                      <a:headEnd type="none" w="med" len="med"/>
                      <a:tailEnd type="none" w="med" len="med"/>
                    </a:lnB>
                  </a:tcPr>
                </a:tc>
                <a:tc>
                  <a:txBody>
                    <a:bodyPr/>
                    <a:lstStyle/>
                    <a:p>
                      <a:pPr algn="ctr"/>
                      <a:r>
                        <a:rPr lang="en-US" sz="1700" dirty="0">
                          <a:solidFill>
                            <a:schemeClr val="tx1"/>
                          </a:solidFill>
                        </a:rPr>
                        <a:t>114</a:t>
                      </a:r>
                    </a:p>
                  </a:txBody>
                  <a:tcPr marL="94811" marR="94811" marT="47405" marB="47405"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800100">
                <a:tc vMerge="1">
                  <a:txBody>
                    <a:bodyPr/>
                    <a:lstStyle/>
                    <a:p>
                      <a:endParaRPr lang="en-US" sz="1600" dirty="0"/>
                    </a:p>
                  </a:txBody>
                  <a:tcPr anchor="ctr">
                    <a:solidFill>
                      <a:srgbClr val="5B739B"/>
                    </a:solidFill>
                  </a:tcPr>
                </a:tc>
                <a:tc>
                  <a:txBody>
                    <a:bodyPr/>
                    <a:lstStyle/>
                    <a:p>
                      <a:r>
                        <a:rPr lang="en-US" sz="1700" dirty="0">
                          <a:solidFill>
                            <a:schemeClr val="bg1"/>
                          </a:solidFill>
                        </a:rPr>
                        <a:t>Percentage of Population Residing in High-Risk Flood Zones</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700" b="1" dirty="0">
                          <a:solidFill>
                            <a:srgbClr val="C00000"/>
                          </a:solidFill>
                        </a:rPr>
                        <a:t>39%</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700" b="1" dirty="0">
                          <a:solidFill>
                            <a:srgbClr val="C00000"/>
                          </a:solidFill>
                        </a:rPr>
                        <a:t>43%</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700" dirty="0"/>
                        <a:t>10%</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8356691"/>
                  </a:ext>
                </a:extLst>
              </a:tr>
              <a:tr h="800100">
                <a:tc rowSpan="2">
                  <a:txBody>
                    <a:bodyPr/>
                    <a:lstStyle/>
                    <a:p>
                      <a:pPr algn="ctr"/>
                      <a:r>
                        <a:rPr lang="en-US" sz="1800" b="1" dirty="0">
                          <a:solidFill>
                            <a:schemeClr val="bg1"/>
                          </a:solidFill>
                        </a:rPr>
                        <a:t>Human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By 1%-Annual-Chance Flood Event</a:t>
                      </a:r>
                    </a:p>
                  </a:txBody>
                  <a:tcPr marL="94811" marR="94811" marT="47405" marB="47405" vert="vert270" anchor="ctr">
                    <a:lnR w="12700" cap="flat" cmpd="sng" algn="ctr">
                      <a:solidFill>
                        <a:schemeClr val="bg1"/>
                      </a:solidFill>
                      <a:prstDash val="solid"/>
                      <a:round/>
                      <a:headEnd type="none" w="med" len="med"/>
                      <a:tailEnd type="none" w="med" len="med"/>
                    </a:lnR>
                    <a:solidFill>
                      <a:srgbClr val="5B739B"/>
                    </a:solidFill>
                  </a:tcPr>
                </a:tc>
                <a:tc>
                  <a:txBody>
                    <a:bodyPr/>
                    <a:lstStyle/>
                    <a:p>
                      <a:r>
                        <a:rPr lang="en-US" sz="1600" dirty="0">
                          <a:solidFill>
                            <a:schemeClr val="bg1"/>
                          </a:solidFill>
                        </a:rPr>
                        <a:t>Displaced Population Estimates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462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17</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487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173 (Avg.)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213155"/>
                  </a:ext>
                </a:extLst>
              </a:tr>
              <a:tr h="800100">
                <a:tc vMerge="1">
                  <a:txBody>
                    <a:bodyPr/>
                    <a:lstStyle/>
                    <a:p>
                      <a:pPr algn="ctr"/>
                      <a:endParaRPr lang="en-US" sz="1700" b="1" dirty="0">
                        <a:solidFill>
                          <a:schemeClr val="bg1"/>
                        </a:solidFill>
                      </a:endParaRPr>
                    </a:p>
                  </a:txBody>
                  <a:tcPr marL="94811" marR="94811" marT="47405" marB="47405" vert="vert270" anchor="ctr">
                    <a:solidFill>
                      <a:srgbClr val="5B739B"/>
                    </a:solidFill>
                  </a:tcPr>
                </a:tc>
                <a:tc>
                  <a:txBody>
                    <a:bodyPr/>
                    <a:lstStyle/>
                    <a:p>
                      <a:r>
                        <a:rPr lang="en-US" sz="1600" dirty="0">
                          <a:solidFill>
                            <a:schemeClr val="bg1"/>
                          </a:solidFill>
                        </a:rPr>
                        <a:t>Estimated Population in Need of Short-Term Shelter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123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14</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37 (Avg.)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30917437"/>
                  </a:ext>
                </a:extLst>
              </a:tr>
            </a:tbl>
          </a:graphicData>
        </a:graphic>
      </p:graphicFrame>
      <p:pic>
        <p:nvPicPr>
          <p:cNvPr id="114" name="Picture 113" descr="Map&#10;&#10;Description automatically generated">
            <a:extLst>
              <a:ext uri="{FF2B5EF4-FFF2-40B4-BE49-F238E27FC236}">
                <a16:creationId xmlns:a16="http://schemas.microsoft.com/office/drawing/2014/main" id="{61231BBD-4A04-4B93-A0F0-65F01642D4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91289" y="9940357"/>
            <a:ext cx="8567390" cy="6620256"/>
          </a:xfrm>
          <a:prstGeom prst="rect">
            <a:avLst/>
          </a:prstGeom>
        </p:spPr>
      </p:pic>
      <p:sp>
        <p:nvSpPr>
          <p:cNvPr id="116" name="TextBox 115">
            <a:extLst>
              <a:ext uri="{FF2B5EF4-FFF2-40B4-BE49-F238E27FC236}">
                <a16:creationId xmlns:a16="http://schemas.microsoft.com/office/drawing/2014/main" id="{3E156EC7-B561-43F9-A149-E216AD7F50BE}"/>
              </a:ext>
            </a:extLst>
          </p:cNvPr>
          <p:cNvSpPr txBox="1"/>
          <p:nvPr/>
        </p:nvSpPr>
        <p:spPr>
          <a:xfrm>
            <a:off x="453458" y="3657600"/>
            <a:ext cx="10290742" cy="1077218"/>
          </a:xfrm>
          <a:prstGeom prst="rect">
            <a:avLst/>
          </a:prstGeom>
          <a:noFill/>
          <a:ln w="28575">
            <a:noFill/>
          </a:ln>
        </p:spPr>
        <p:txBody>
          <a:bodyPr wrap="square" rtlCol="0">
            <a:spAutoFit/>
          </a:bodyPr>
          <a:lstStyle/>
          <a:p>
            <a:pPr marL="2187575" indent="-2187575"/>
            <a:r>
              <a:rPr lang="en-US" sz="3200" b="1" dirty="0">
                <a:solidFill>
                  <a:srgbClr val="1F4E79"/>
                </a:solidFill>
                <a:latin typeface="Arial" panose="020B0604020202020204" pitchFamily="34" charset="0"/>
                <a:cs typeface="Arial" panose="020B0604020202020204" pitchFamily="34" charset="0"/>
              </a:rPr>
              <a:t>WV GIS Technical Center</a:t>
            </a:r>
          </a:p>
          <a:p>
            <a:pPr marL="2187575" indent="-2187575"/>
            <a:r>
              <a:rPr lang="en-US" sz="3200" b="1" dirty="0">
                <a:solidFill>
                  <a:srgbClr val="1F4E79"/>
                </a:solidFill>
                <a:latin typeface="Arial" panose="020B0604020202020204" pitchFamily="34" charset="0"/>
                <a:cs typeface="Arial" panose="020B0604020202020204" pitchFamily="34" charset="0"/>
              </a:rPr>
              <a:t>April 2023</a:t>
            </a:r>
            <a:endParaRPr lang="en-US" sz="3200" dirty="0">
              <a:solidFill>
                <a:srgbClr val="1F4E79"/>
              </a:solidFill>
              <a:latin typeface="Arial" panose="020B0604020202020204" pitchFamily="34" charset="0"/>
              <a:cs typeface="Arial" panose="020B0604020202020204" pitchFamily="34" charset="0"/>
            </a:endParaRPr>
          </a:p>
        </p:txBody>
      </p:sp>
      <p:sp>
        <p:nvSpPr>
          <p:cNvPr id="117" name="Title 1">
            <a:extLst>
              <a:ext uri="{FF2B5EF4-FFF2-40B4-BE49-F238E27FC236}">
                <a16:creationId xmlns:a16="http://schemas.microsoft.com/office/drawing/2014/main" id="{CF154551-58B1-476D-B523-E83AC872ECF9}"/>
              </a:ext>
            </a:extLst>
          </p:cNvPr>
          <p:cNvSpPr txBox="1">
            <a:spLocks/>
          </p:cNvSpPr>
          <p:nvPr/>
        </p:nvSpPr>
        <p:spPr>
          <a:xfrm>
            <a:off x="22192966" y="16629070"/>
            <a:ext cx="10489068" cy="101289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Physical Flood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18" name="Table 2">
            <a:extLst>
              <a:ext uri="{FF2B5EF4-FFF2-40B4-BE49-F238E27FC236}">
                <a16:creationId xmlns:a16="http://schemas.microsoft.com/office/drawing/2014/main" id="{74433B90-B714-4669-A212-1EFAE4B3E671}"/>
              </a:ext>
            </a:extLst>
          </p:cNvPr>
          <p:cNvGraphicFramePr>
            <a:graphicFrameLocks noGrp="1"/>
          </p:cNvGraphicFramePr>
          <p:nvPr>
            <p:extLst>
              <p:ext uri="{D42A27DB-BD31-4B8C-83A1-F6EECF244321}">
                <p14:modId xmlns:p14="http://schemas.microsoft.com/office/powerpoint/2010/main" val="1900071762"/>
              </p:ext>
            </p:extLst>
          </p:nvPr>
        </p:nvGraphicFramePr>
        <p:xfrm>
          <a:off x="22181967" y="18048689"/>
          <a:ext cx="10515598" cy="5840011"/>
        </p:xfrm>
        <a:graphic>
          <a:graphicData uri="http://schemas.openxmlformats.org/drawingml/2006/table">
            <a:tbl>
              <a:tblPr firstRow="1" bandRow="1">
                <a:tableStyleId>{5C22544A-7EE6-4342-B048-85BDC9FD1C3A}</a:tableStyleId>
              </a:tblPr>
              <a:tblGrid>
                <a:gridCol w="1279855">
                  <a:extLst>
                    <a:ext uri="{9D8B030D-6E8A-4147-A177-3AD203B41FA5}">
                      <a16:colId xmlns:a16="http://schemas.microsoft.com/office/drawing/2014/main" val="778730652"/>
                    </a:ext>
                  </a:extLst>
                </a:gridCol>
                <a:gridCol w="4528934">
                  <a:extLst>
                    <a:ext uri="{9D8B030D-6E8A-4147-A177-3AD203B41FA5}">
                      <a16:colId xmlns:a16="http://schemas.microsoft.com/office/drawing/2014/main" val="660922194"/>
                    </a:ext>
                  </a:extLst>
                </a:gridCol>
                <a:gridCol w="1394208">
                  <a:extLst>
                    <a:ext uri="{9D8B030D-6E8A-4147-A177-3AD203B41FA5}">
                      <a16:colId xmlns:a16="http://schemas.microsoft.com/office/drawing/2014/main" val="3934378209"/>
                    </a:ext>
                  </a:extLst>
                </a:gridCol>
                <a:gridCol w="1420608">
                  <a:extLst>
                    <a:ext uri="{9D8B030D-6E8A-4147-A177-3AD203B41FA5}">
                      <a16:colId xmlns:a16="http://schemas.microsoft.com/office/drawing/2014/main" val="3437275542"/>
                    </a:ext>
                  </a:extLst>
                </a:gridCol>
                <a:gridCol w="1891993">
                  <a:extLst>
                    <a:ext uri="{9D8B030D-6E8A-4147-A177-3AD203B41FA5}">
                      <a16:colId xmlns:a16="http://schemas.microsoft.com/office/drawing/2014/main" val="602500551"/>
                    </a:ext>
                  </a:extLst>
                </a:gridCol>
              </a:tblGrid>
              <a:tr h="911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Category</a:t>
                      </a:r>
                    </a:p>
                  </a:txBody>
                  <a:tcPr marL="101290" marR="101290" marT="50645" marB="50645" anchor="ctr">
                    <a:solidFill>
                      <a:srgbClr val="5B739B"/>
                    </a:solidFill>
                  </a:tcPr>
                </a:tc>
                <a:tc>
                  <a:txBody>
                    <a:bodyPr/>
                    <a:lstStyle/>
                    <a:p>
                      <a:r>
                        <a:rPr lang="en-US" sz="1800" dirty="0"/>
                        <a:t>Loss Indicator</a:t>
                      </a:r>
                    </a:p>
                  </a:txBody>
                  <a:tcPr marL="101290" marR="101290" marT="50645" marB="50645" anchor="ctr">
                    <a:solidFill>
                      <a:srgbClr val="5B739B"/>
                    </a:solidFill>
                  </a:tcPr>
                </a:tc>
                <a:tc>
                  <a:txBody>
                    <a:bodyPr/>
                    <a:lstStyle/>
                    <a:p>
                      <a:pPr algn="ctr"/>
                      <a:r>
                        <a:rPr lang="en-US" sz="1800" dirty="0"/>
                        <a:t>White Sulphur Springs</a:t>
                      </a:r>
                    </a:p>
                  </a:txBody>
                  <a:tcPr marL="101290" marR="101290" marT="50645" marB="50645" anchor="ctr">
                    <a:solidFill>
                      <a:srgbClr val="5B739B"/>
                    </a:solidFill>
                  </a:tcPr>
                </a:tc>
                <a:tc>
                  <a:txBody>
                    <a:bodyPr/>
                    <a:lstStyle/>
                    <a:p>
                      <a:pPr algn="ctr"/>
                      <a:r>
                        <a:rPr lang="en-US" sz="1800" dirty="0"/>
                        <a:t>Rainelle</a:t>
                      </a:r>
                    </a:p>
                  </a:txBody>
                  <a:tcPr marL="101290" marR="101290" marT="50645" marB="50645" anchor="ctr">
                    <a:solidFill>
                      <a:srgbClr val="5B739B"/>
                    </a:solidFill>
                  </a:tcPr>
                </a:tc>
                <a:tc>
                  <a:txBody>
                    <a:bodyPr/>
                    <a:lstStyle/>
                    <a:p>
                      <a:pPr algn="ctr"/>
                      <a:r>
                        <a:rPr lang="en-US" sz="1800" dirty="0"/>
                        <a:t>Rate* in WV Incorporated Areas (2021)</a:t>
                      </a:r>
                    </a:p>
                  </a:txBody>
                  <a:tcPr marL="101290" marR="101290" marT="50645" marB="50645" anchor="ctr">
                    <a:solidFill>
                      <a:srgbClr val="5B739B"/>
                    </a:solidFill>
                  </a:tcPr>
                </a:tc>
                <a:extLst>
                  <a:ext uri="{0D108BD9-81ED-4DB2-BD59-A6C34878D82A}">
                    <a16:rowId xmlns:a16="http://schemas.microsoft.com/office/drawing/2014/main" val="156113477"/>
                  </a:ext>
                </a:extLst>
              </a:tr>
              <a:tr h="371395">
                <a:tc rowSpan="11">
                  <a:txBody>
                    <a:bodyPr/>
                    <a:lstStyle/>
                    <a:p>
                      <a:pPr algn="ctr"/>
                      <a:r>
                        <a:rPr lang="en-US" sz="1800" b="1" dirty="0">
                          <a:solidFill>
                            <a:schemeClr val="bg1"/>
                          </a:solidFill>
                        </a:rPr>
                        <a:t>Physical (Building)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By 1%-Annual-Chance Flood Event</a:t>
                      </a:r>
                    </a:p>
                  </a:txBody>
                  <a:tcPr marL="101290" marR="101290" marT="50645" marB="50645" vert="vert270"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TEIF Building Dollar Loss Estimates</a:t>
                      </a:r>
                    </a:p>
                  </a:txBody>
                  <a:tcPr marL="101290" marR="101290" marT="50645" marB="50645"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$1,225K</a:t>
                      </a:r>
                    </a:p>
                  </a:txBody>
                  <a:tcPr marL="101290" marR="101290" marT="50645" marB="50645" anchor="ctr">
                    <a:lnB w="12700" cap="flat" cmpd="sng" algn="ctr">
                      <a:noFill/>
                      <a:prstDash val="solid"/>
                      <a:round/>
                      <a:headEnd type="none" w="med" len="med"/>
                      <a:tailEnd type="none" w="med" len="med"/>
                    </a:lnB>
                  </a:tcPr>
                </a:tc>
                <a:tc>
                  <a:txBody>
                    <a:bodyPr/>
                    <a:lstStyle/>
                    <a:p>
                      <a:pPr algn="ctr"/>
                      <a:r>
                        <a:rPr lang="en-US" sz="1800" b="1" dirty="0">
                          <a:solidFill>
                            <a:schemeClr val="tx1"/>
                          </a:solidFill>
                        </a:rPr>
                        <a:t>$994K</a:t>
                      </a:r>
                    </a:p>
                  </a:txBody>
                  <a:tcPr marL="101290" marR="101290" marT="50645" marB="50645" anchor="ctr">
                    <a:lnB w="12700" cap="flat" cmpd="sng" algn="ctr">
                      <a:noFill/>
                      <a:prstDash val="solid"/>
                      <a:round/>
                      <a:headEnd type="none" w="med" len="med"/>
                      <a:tailEnd type="none" w="med" len="med"/>
                    </a:lnB>
                  </a:tcPr>
                </a:tc>
                <a:tc>
                  <a:txBody>
                    <a:bodyPr/>
                    <a:lstStyle/>
                    <a:p>
                      <a:pPr algn="ctr"/>
                      <a:r>
                        <a:rPr lang="en-US" sz="1800" dirty="0">
                          <a:solidFill>
                            <a:schemeClr val="tx1"/>
                          </a:solidFill>
                        </a:rPr>
                        <a:t>$1,246K (Avg.)</a:t>
                      </a:r>
                    </a:p>
                  </a:txBody>
                  <a:tcPr marL="101290" marR="101290" marT="50645" marB="50645"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71395">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TEIF Building Loss Ratio</a:t>
                      </a:r>
                    </a:p>
                  </a:txBody>
                  <a:tcPr marL="101290" marR="101290" marT="50645" marB="50645"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3%</a:t>
                      </a:r>
                    </a:p>
                  </a:txBody>
                  <a:tcPr marL="101290" marR="101290" marT="50645" marB="50645" anchor="ctr">
                    <a:lnT w="12700" cap="flat" cmpd="sng" algn="ctr">
                      <a:noFill/>
                      <a:prstDash val="solid"/>
                      <a:round/>
                      <a:headEnd type="none" w="med" len="med"/>
                      <a:tailEnd type="none" w="med" len="med"/>
                    </a:lnT>
                  </a:tcPr>
                </a:tc>
                <a:tc>
                  <a:txBody>
                    <a:bodyPr/>
                    <a:lstStyle/>
                    <a:p>
                      <a:pPr algn="ctr"/>
                      <a:r>
                        <a:rPr lang="en-US" sz="1800" b="1" dirty="0">
                          <a:solidFill>
                            <a:schemeClr val="tx1"/>
                          </a:solidFill>
                        </a:rPr>
                        <a:t>6%</a:t>
                      </a:r>
                    </a:p>
                  </a:txBody>
                  <a:tcPr marL="101290" marR="101290" marT="50645" marB="50645" anchor="ctr">
                    <a:lnT w="12700" cap="flat" cmpd="sng" algn="ctr">
                      <a:noFill/>
                      <a:prstDash val="solid"/>
                      <a:round/>
                      <a:headEnd type="none" w="med" len="med"/>
                      <a:tailEnd type="none" w="med" len="med"/>
                    </a:lnT>
                  </a:tcPr>
                </a:tc>
                <a:tc>
                  <a:txBody>
                    <a:bodyPr/>
                    <a:lstStyle/>
                    <a:p>
                      <a:pPr algn="ctr"/>
                      <a:r>
                        <a:rPr lang="en-US" sz="1800" dirty="0"/>
                        <a:t>10%</a:t>
                      </a:r>
                    </a:p>
                  </a:txBody>
                  <a:tcPr marL="101290" marR="101290" marT="50645" marB="50645"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371395">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Median Individual Building Damage</a:t>
                      </a:r>
                    </a:p>
                  </a:txBody>
                  <a:tcPr marL="101290" marR="101290" marT="50645" marB="50645"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$3K</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accent6">
                              <a:lumMod val="75000"/>
                            </a:schemeClr>
                          </a:solidFill>
                        </a:rPr>
                        <a:t>$2K</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dirty="0"/>
                        <a:t>$7K (Mdn.)</a:t>
                      </a:r>
                    </a:p>
                  </a:txBody>
                  <a:tcPr marL="101290" marR="101290" marT="50645" marB="506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056148"/>
                  </a:ext>
                </a:extLst>
              </a:tr>
              <a:tr h="540211">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Substantial Damage (&gt;50%) Estimates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0 </a:t>
                      </a:r>
                    </a:p>
                    <a:p>
                      <a:pPr algn="ctr"/>
                      <a:r>
                        <a:rPr lang="en-US" sz="1100" b="1" dirty="0">
                          <a:solidFill>
                            <a:schemeClr val="accent4">
                              <a:lumMod val="75000"/>
                            </a:schemeClr>
                          </a:solidFill>
                        </a:rPr>
                        <a:t>87 in 2016 Flood</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1</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7 (Avg.)</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4731491"/>
                  </a:ext>
                </a:extLst>
              </a:tr>
              <a:tr h="371395">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Percent Substantial Damage Estimates</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0%</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accent6">
                              <a:lumMod val="75000"/>
                            </a:schemeClr>
                          </a:solidFill>
                        </a:rPr>
                        <a:t>0%</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6% (Avg.)</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1853888"/>
                  </a:ext>
                </a:extLst>
              </a:tr>
              <a:tr h="540211">
                <a:tc vMerge="1">
                  <a:txBody>
                    <a:bodyPr/>
                    <a:lstStyle/>
                    <a:p>
                      <a:endParaRPr lang="en-US"/>
                    </a:p>
                  </a:txBody>
                  <a:tcPr/>
                </a:tc>
                <a:tc>
                  <a:txBody>
                    <a:bodyPr/>
                    <a:lstStyle/>
                    <a:p>
                      <a:r>
                        <a:rPr lang="en-US" sz="1800" dirty="0">
                          <a:solidFill>
                            <a:schemeClr val="bg1"/>
                          </a:solidFill>
                        </a:rPr>
                        <a:t>Moderate Damage (10-50%) Estimates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78</a:t>
                      </a:r>
                    </a:p>
                    <a:p>
                      <a:pPr algn="ctr"/>
                      <a:r>
                        <a:rPr lang="en-US" sz="1100" b="1" kern="1200" dirty="0">
                          <a:solidFill>
                            <a:schemeClr val="accent4">
                              <a:lumMod val="75000"/>
                            </a:schemeClr>
                          </a:solidFill>
                          <a:latin typeface="+mn-lt"/>
                          <a:ea typeface="+mn-ea"/>
                          <a:cs typeface="+mn-cs"/>
                        </a:rPr>
                        <a:t>98 in 2016 Flood</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chemeClr val="tx1"/>
                          </a:solidFill>
                        </a:rPr>
                        <a:t>106</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47 (Avg.)</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81051600"/>
                  </a:ext>
                </a:extLst>
              </a:tr>
              <a:tr h="371395">
                <a:tc vMerge="1">
                  <a:txBody>
                    <a:bodyPr/>
                    <a:lstStyle/>
                    <a:p>
                      <a:endParaRPr lang="en-US"/>
                    </a:p>
                  </a:txBody>
                  <a:tcPr/>
                </a:tc>
                <a:tc>
                  <a:txBody>
                    <a:bodyPr/>
                    <a:lstStyle/>
                    <a:p>
                      <a:r>
                        <a:rPr lang="en-US" sz="1800" dirty="0">
                          <a:solidFill>
                            <a:schemeClr val="bg1"/>
                          </a:solidFill>
                        </a:rPr>
                        <a:t>Percent Moderate Damage Estimates</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18%</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31%</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34% (Avg.)</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4581634"/>
                  </a:ext>
                </a:extLst>
              </a:tr>
              <a:tr h="371395">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Building Debris Removal Estimates</a:t>
                      </a:r>
                    </a:p>
                  </a:txBody>
                  <a:tcPr marL="101290" marR="101290" marT="50645" marB="50645"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C00000"/>
                          </a:solidFill>
                        </a:rPr>
                        <a:t>450 ton</a:t>
                      </a:r>
                    </a:p>
                  </a:txBody>
                  <a:tcPr marL="101290" marR="101290" marT="50645" marB="50645"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rgbClr val="C00000"/>
                          </a:solidFill>
                        </a:rPr>
                        <a:t>809 ton</a:t>
                      </a:r>
                    </a:p>
                  </a:txBody>
                  <a:tcPr marL="101290" marR="101290" marT="50645" marB="50645" anchor="ctr">
                    <a:lnT w="12700" cap="flat" cmpd="sng" algn="ctr">
                      <a:solidFill>
                        <a:schemeClr val="bg1"/>
                      </a:solidFill>
                      <a:prstDash val="solid"/>
                      <a:round/>
                      <a:headEnd type="none" w="med" len="med"/>
                      <a:tailEnd type="none" w="med" len="med"/>
                    </a:lnT>
                  </a:tcPr>
                </a:tc>
                <a:tc>
                  <a:txBody>
                    <a:bodyPr/>
                    <a:lstStyle/>
                    <a:p>
                      <a:pPr algn="ctr"/>
                      <a:r>
                        <a:rPr lang="en-US" sz="1800" dirty="0"/>
                        <a:t>165 ton (Mdn.)</a:t>
                      </a:r>
                    </a:p>
                  </a:txBody>
                  <a:tcPr marL="101290" marR="101290" marT="50645" marB="50645"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35358807"/>
                  </a:ext>
                </a:extLst>
              </a:tr>
              <a:tr h="557093">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r>
                        <a:rPr lang="en-US" sz="1800" dirty="0">
                          <a:solidFill>
                            <a:schemeClr val="bg1"/>
                          </a:solidFill>
                        </a:rPr>
                        <a:t>Number of Previous Paid Losses</a:t>
                      </a:r>
                    </a:p>
                  </a:txBody>
                  <a:tcPr marL="101290" marR="101290" marT="50645" marB="50645" anchor="ctr">
                    <a:solidFill>
                      <a:srgbClr val="5B739B"/>
                    </a:solidFill>
                  </a:tcPr>
                </a:tc>
                <a:tc>
                  <a:txBody>
                    <a:bodyPr/>
                    <a:lstStyle/>
                    <a:p>
                      <a:pPr algn="ctr"/>
                      <a:r>
                        <a:rPr lang="en-US" sz="1800" b="1" kern="1200" dirty="0">
                          <a:solidFill>
                            <a:schemeClr val="tx1"/>
                          </a:solidFill>
                          <a:latin typeface="+mn-lt"/>
                          <a:ea typeface="+mn-ea"/>
                          <a:cs typeface="+mn-cs"/>
                        </a:rPr>
                        <a:t>89</a:t>
                      </a:r>
                    </a:p>
                  </a:txBody>
                  <a:tcPr marL="101290" marR="101290" marT="50645" marB="50645" anchor="ctr"/>
                </a:tc>
                <a:tc>
                  <a:txBody>
                    <a:bodyPr/>
                    <a:lstStyle/>
                    <a:p>
                      <a:pPr algn="ctr"/>
                      <a:r>
                        <a:rPr lang="en-US" sz="1800" b="1" kern="1200" dirty="0">
                          <a:solidFill>
                            <a:srgbClr val="C00000"/>
                          </a:solidFill>
                          <a:latin typeface="+mn-lt"/>
                          <a:ea typeface="+mn-ea"/>
                          <a:cs typeface="+mn-cs"/>
                        </a:rPr>
                        <a:t>152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20</a:t>
                      </a:r>
                      <a:r>
                        <a:rPr lang="en-US" sz="1200" b="0" baseline="30000" dirty="0">
                          <a:solidFill>
                            <a:schemeClr val="tx1"/>
                          </a:solidFill>
                        </a:rPr>
                        <a:t>th</a:t>
                      </a:r>
                      <a:r>
                        <a:rPr lang="en-US" sz="1200" b="0" dirty="0">
                          <a:solidFill>
                            <a:schemeClr val="tx1"/>
                          </a:solidFill>
                        </a:rPr>
                        <a:t>)</a:t>
                      </a:r>
                    </a:p>
                  </a:txBody>
                  <a:tcPr marL="101290" marR="101290" marT="50645" marB="50645" anchor="ctr"/>
                </a:tc>
                <a:tc>
                  <a:txBody>
                    <a:bodyPr/>
                    <a:lstStyle/>
                    <a:p>
                      <a:pPr algn="ctr"/>
                      <a:r>
                        <a:rPr lang="en-US" sz="1800" dirty="0"/>
                        <a:t>63 (Avg.)</a:t>
                      </a:r>
                    </a:p>
                  </a:txBody>
                  <a:tcPr marL="101290" marR="101290" marT="50645" marB="50645" anchor="ctr"/>
                </a:tc>
                <a:extLst>
                  <a:ext uri="{0D108BD9-81ED-4DB2-BD59-A6C34878D82A}">
                    <a16:rowId xmlns:a16="http://schemas.microsoft.com/office/drawing/2014/main" val="3708689779"/>
                  </a:ext>
                </a:extLst>
              </a:tr>
              <a:tr h="641501">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Dollar Amount of Previous Insurance Claims</a:t>
                      </a:r>
                    </a:p>
                  </a:txBody>
                  <a:tcPr marL="101290" marR="101290" marT="50645" marB="50645"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kern="1200" dirty="0">
                          <a:solidFill>
                            <a:srgbClr val="C00000"/>
                          </a:solidFill>
                          <a:latin typeface="+mn-lt"/>
                          <a:ea typeface="+mn-ea"/>
                          <a:cs typeface="+mn-cs"/>
                        </a:rPr>
                        <a:t>$2,975K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15</a:t>
                      </a:r>
                      <a:r>
                        <a:rPr lang="en-US" sz="1200" b="0" baseline="30000" dirty="0">
                          <a:solidFill>
                            <a:schemeClr val="tx1"/>
                          </a:solidFill>
                        </a:rPr>
                        <a:t>th</a:t>
                      </a:r>
                      <a:r>
                        <a:rPr lang="en-US" sz="1200" b="0" dirty="0">
                          <a:solidFill>
                            <a:schemeClr val="tx1"/>
                          </a:solidFill>
                        </a:rPr>
                        <a:t>)</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b="1" kern="1200" dirty="0">
                          <a:solidFill>
                            <a:srgbClr val="C00000"/>
                          </a:solidFill>
                          <a:latin typeface="+mn-lt"/>
                          <a:ea typeface="+mn-ea"/>
                          <a:cs typeface="+mn-cs"/>
                        </a:rPr>
                        <a:t>$3,720K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10</a:t>
                      </a:r>
                      <a:r>
                        <a:rPr lang="en-US" sz="1200" b="0" baseline="30000" dirty="0">
                          <a:solidFill>
                            <a:schemeClr val="tx1"/>
                          </a:solidFill>
                        </a:rPr>
                        <a:t>th</a:t>
                      </a:r>
                      <a:r>
                        <a:rPr lang="en-US" sz="1200" b="0" dirty="0">
                          <a:solidFill>
                            <a:schemeClr val="tx1"/>
                          </a:solidFill>
                        </a:rPr>
                        <a:t>)</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dirty="0"/>
                        <a:t>$845K (Avg.)</a:t>
                      </a:r>
                    </a:p>
                  </a:txBody>
                  <a:tcPr marL="101290" marR="101290" marT="50645" marB="506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86470563"/>
                  </a:ext>
                </a:extLst>
              </a:tr>
              <a:tr h="371395">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Number of Repetitive Loss Structures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t>2</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rgbClr val="C00000"/>
                          </a:solidFill>
                        </a:rPr>
                        <a:t>23</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 (Mdn.)</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bl>
          </a:graphicData>
        </a:graphic>
      </p:graphicFrame>
      <p:sp>
        <p:nvSpPr>
          <p:cNvPr id="119" name="Title 1">
            <a:extLst>
              <a:ext uri="{FF2B5EF4-FFF2-40B4-BE49-F238E27FC236}">
                <a16:creationId xmlns:a16="http://schemas.microsoft.com/office/drawing/2014/main" id="{3F69DEDE-1965-460F-9097-19737FD68193}"/>
              </a:ext>
            </a:extLst>
          </p:cNvPr>
          <p:cNvSpPr txBox="1">
            <a:spLocks/>
          </p:cNvSpPr>
          <p:nvPr/>
        </p:nvSpPr>
        <p:spPr>
          <a:xfrm>
            <a:off x="33167470" y="24470389"/>
            <a:ext cx="10487362" cy="1016812"/>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Structures with </a:t>
            </a:r>
            <a:r>
              <a:rPr lang="en-US" sz="2800" b="1" dirty="0">
                <a:solidFill>
                  <a:schemeClr val="bg1"/>
                </a:solidFill>
                <a:latin typeface="Arial" panose="020B0604020202020204" pitchFamily="34" charset="0"/>
                <a:cs typeface="Arial" panose="020B0604020202020204" pitchFamily="34" charset="0"/>
              </a:rPr>
              <a:t>High Building Loss (Estimated)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20" name="Text Box 2">
            <a:extLst>
              <a:ext uri="{FF2B5EF4-FFF2-40B4-BE49-F238E27FC236}">
                <a16:creationId xmlns:a16="http://schemas.microsoft.com/office/drawing/2014/main" id="{C44A4E8C-7CF9-4F9F-BC99-3FF123F80A35}"/>
              </a:ext>
            </a:extLst>
          </p:cNvPr>
          <p:cNvSpPr txBox="1">
            <a:spLocks noChangeArrowheads="1"/>
          </p:cNvSpPr>
          <p:nvPr/>
        </p:nvSpPr>
        <p:spPr bwMode="auto">
          <a:xfrm>
            <a:off x="33563808" y="25946099"/>
            <a:ext cx="4734553" cy="2562393"/>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Loss (USD)</a:t>
            </a:r>
          </a:p>
          <a:p>
            <a:pPr>
              <a:spcBef>
                <a:spcPts val="50"/>
              </a:spcBef>
            </a:pPr>
            <a:r>
              <a:rPr lang="en-US" sz="1600" b="1" dirty="0">
                <a:latin typeface="Arial" panose="020B0604020202020204" pitchFamily="34" charset="0"/>
                <a:cs typeface="Times New Roman" panose="02020603050405020304" pitchFamily="18" charset="0"/>
              </a:rPr>
              <a:t>in White Sulphur Springs:</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13-17-0008-0186-0000_703</a:t>
            </a:r>
          </a:p>
          <a:p>
            <a:pPr>
              <a:spcBef>
                <a:spcPts val="50"/>
              </a:spcBef>
            </a:pPr>
            <a:r>
              <a:rPr lang="en-US" sz="1200" dirty="0">
                <a:latin typeface="Arial" panose="020B0604020202020204" pitchFamily="34" charset="0"/>
                <a:cs typeface="Times New Roman" panose="02020603050405020304" pitchFamily="18" charset="0"/>
              </a:rPr>
              <a:t>Hazard Occupancy Class: COM8 (Restaurant)</a:t>
            </a:r>
          </a:p>
          <a:p>
            <a:pPr>
              <a:spcBef>
                <a:spcPts val="50"/>
              </a:spcBef>
            </a:pPr>
            <a:r>
              <a:rPr lang="en-US" sz="1200" dirty="0">
                <a:latin typeface="Arial" panose="020B0604020202020204" pitchFamily="34" charset="0"/>
                <a:cs typeface="Times New Roman" panose="02020603050405020304" pitchFamily="18" charset="0"/>
              </a:rPr>
              <a:t>FIRM Status: Pre-FIRM (1968)</a:t>
            </a:r>
          </a:p>
          <a:p>
            <a:pPr>
              <a:spcBef>
                <a:spcPts val="50"/>
              </a:spcBef>
            </a:pPr>
            <a:r>
              <a:rPr lang="en-US" sz="1200" dirty="0">
                <a:latin typeface="Arial" panose="020B0604020202020204" pitchFamily="34" charset="0"/>
                <a:cs typeface="Times New Roman" panose="02020603050405020304" pitchFamily="18" charset="0"/>
              </a:rPr>
              <a:t>Water Depth in Structure: 1.2 ft (minus rated -1 ft)</a:t>
            </a:r>
          </a:p>
          <a:p>
            <a:pPr>
              <a:spcBef>
                <a:spcPts val="50"/>
              </a:spcBef>
            </a:pPr>
            <a:r>
              <a:rPr lang="en-US" sz="1200" dirty="0">
                <a:latin typeface="Arial" panose="020B0604020202020204" pitchFamily="34" charset="0"/>
                <a:cs typeface="Times New Roman" panose="02020603050405020304" pitchFamily="18" charset="0"/>
              </a:rPr>
              <a:t>Appraised Value: $1,422,200</a:t>
            </a:r>
          </a:p>
          <a:p>
            <a:pPr>
              <a:spcBef>
                <a:spcPts val="50"/>
              </a:spcBef>
            </a:pPr>
            <a:r>
              <a:rPr lang="en-US" sz="1200" dirty="0">
                <a:latin typeface="Arial" panose="020B0604020202020204" pitchFamily="34" charset="0"/>
                <a:cs typeface="Times New Roman" panose="02020603050405020304" pitchFamily="18" charset="0"/>
              </a:rPr>
              <a:t>Estimated Building Loss: $133,687</a:t>
            </a:r>
          </a:p>
          <a:p>
            <a:pPr>
              <a:spcBef>
                <a:spcPts val="50"/>
              </a:spcBef>
            </a:pPr>
            <a:r>
              <a:rPr lang="en-US" sz="1200" dirty="0">
                <a:latin typeface="Arial" panose="020B0604020202020204" pitchFamily="34" charset="0"/>
                <a:cs typeface="Times New Roman" panose="02020603050405020304" pitchFamily="18" charset="0"/>
              </a:rPr>
              <a:t>Building Damage Percentage: 10%</a:t>
            </a:r>
          </a:p>
        </p:txBody>
      </p:sp>
      <p:sp>
        <p:nvSpPr>
          <p:cNvPr id="121" name="Text Box 2">
            <a:extLst>
              <a:ext uri="{FF2B5EF4-FFF2-40B4-BE49-F238E27FC236}">
                <a16:creationId xmlns:a16="http://schemas.microsoft.com/office/drawing/2014/main" id="{EC1E55FF-A1CA-41BF-95D6-A315B518FDCE}"/>
              </a:ext>
            </a:extLst>
          </p:cNvPr>
          <p:cNvSpPr txBox="1">
            <a:spLocks noChangeArrowheads="1"/>
          </p:cNvSpPr>
          <p:nvPr/>
        </p:nvSpPr>
        <p:spPr bwMode="auto">
          <a:xfrm>
            <a:off x="33563808" y="29827976"/>
            <a:ext cx="4734553" cy="2562393"/>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Damage Percentage </a:t>
            </a:r>
          </a:p>
          <a:p>
            <a:pPr>
              <a:spcBef>
                <a:spcPts val="50"/>
              </a:spcBef>
            </a:pPr>
            <a:r>
              <a:rPr lang="en-US" sz="1600" b="1" dirty="0">
                <a:latin typeface="Arial" panose="020B0604020202020204" pitchFamily="34" charset="0"/>
                <a:cs typeface="Times New Roman" panose="02020603050405020304" pitchFamily="18" charset="0"/>
              </a:rPr>
              <a:t>in White Sulphur Springs:</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13-17-0008-0435-0000_382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(1988)</a:t>
            </a:r>
          </a:p>
          <a:p>
            <a:pPr>
              <a:spcBef>
                <a:spcPts val="50"/>
              </a:spcBef>
            </a:pPr>
            <a:r>
              <a:rPr lang="en-US" sz="1200" dirty="0">
                <a:latin typeface="Arial" panose="020B0604020202020204" pitchFamily="34" charset="0"/>
                <a:cs typeface="Times New Roman" panose="02020603050405020304" pitchFamily="18" charset="0"/>
              </a:rPr>
              <a:t>Water Depth in Structure: 3.9 ft (minus rated -4 ft) </a:t>
            </a:r>
          </a:p>
          <a:p>
            <a:pPr>
              <a:spcBef>
                <a:spcPts val="50"/>
              </a:spcBef>
            </a:pPr>
            <a:r>
              <a:rPr lang="en-US" sz="1200" dirty="0">
                <a:latin typeface="Arial" panose="020B0604020202020204" pitchFamily="34" charset="0"/>
                <a:cs typeface="Times New Roman" panose="02020603050405020304" pitchFamily="18" charset="0"/>
              </a:rPr>
              <a:t>Appraised Value: $62,200</a:t>
            </a:r>
          </a:p>
          <a:p>
            <a:pPr>
              <a:spcBef>
                <a:spcPts val="50"/>
              </a:spcBef>
            </a:pPr>
            <a:r>
              <a:rPr lang="en-US" sz="1200" dirty="0">
                <a:latin typeface="Arial" panose="020B0604020202020204" pitchFamily="34" charset="0"/>
                <a:cs typeface="Times New Roman" panose="02020603050405020304" pitchFamily="18" charset="0"/>
              </a:rPr>
              <a:t>Estimated Building Loss: $28,799</a:t>
            </a:r>
          </a:p>
          <a:p>
            <a:pPr>
              <a:spcBef>
                <a:spcPts val="50"/>
              </a:spcBef>
            </a:pPr>
            <a:r>
              <a:rPr lang="en-US" sz="1200" dirty="0">
                <a:latin typeface="Arial" panose="020B0604020202020204" pitchFamily="34" charset="0"/>
                <a:cs typeface="Times New Roman" panose="02020603050405020304" pitchFamily="18" charset="0"/>
              </a:rPr>
              <a:t>Building Damage Percentage: 46%</a:t>
            </a:r>
          </a:p>
        </p:txBody>
      </p:sp>
      <p:pic>
        <p:nvPicPr>
          <p:cNvPr id="122" name="Picture 121" descr="A building with a sign on it&#10;&#10;Description automatically generated with low confidence">
            <a:extLst>
              <a:ext uri="{FF2B5EF4-FFF2-40B4-BE49-F238E27FC236}">
                <a16:creationId xmlns:a16="http://schemas.microsoft.com/office/drawing/2014/main" id="{90D26314-FB55-48AB-9B6F-81C664776CFB}"/>
              </a:ext>
            </a:extLst>
          </p:cNvPr>
          <p:cNvPicPr>
            <a:picLocks noChangeAspect="1"/>
          </p:cNvPicPr>
          <p:nvPr/>
        </p:nvPicPr>
        <p:blipFill rotWithShape="1">
          <a:blip r:embed="rId7">
            <a:extLst>
              <a:ext uri="{28A0092B-C50C-407E-A947-70E740481C1C}">
                <a14:useLocalDpi xmlns:a14="http://schemas.microsoft.com/office/drawing/2010/main" val="0"/>
              </a:ext>
            </a:extLst>
          </a:blip>
          <a:srcRect t="2355" b="9916"/>
          <a:stretch/>
        </p:blipFill>
        <p:spPr>
          <a:xfrm>
            <a:off x="37620712" y="25946100"/>
            <a:ext cx="5378843" cy="3173248"/>
          </a:xfrm>
          <a:prstGeom prst="rect">
            <a:avLst/>
          </a:prstGeom>
        </p:spPr>
      </p:pic>
      <p:pic>
        <p:nvPicPr>
          <p:cNvPr id="123" name="Picture 122" descr="A picture containing grass, outdoor, sky, house&#10;&#10;Description automatically generated">
            <a:extLst>
              <a:ext uri="{FF2B5EF4-FFF2-40B4-BE49-F238E27FC236}">
                <a16:creationId xmlns:a16="http://schemas.microsoft.com/office/drawing/2014/main" id="{C9505D88-E6C6-4456-918D-D2C617FCB69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594" b="10627"/>
          <a:stretch/>
        </p:blipFill>
        <p:spPr>
          <a:xfrm>
            <a:off x="38396541" y="29911855"/>
            <a:ext cx="4521463" cy="2777945"/>
          </a:xfrm>
          <a:prstGeom prst="rect">
            <a:avLst/>
          </a:prstGeom>
        </p:spPr>
      </p:pic>
      <p:pic>
        <p:nvPicPr>
          <p:cNvPr id="124" name="Picture 123" descr="Map&#10;&#10;Description automatically generated">
            <a:extLst>
              <a:ext uri="{FF2B5EF4-FFF2-40B4-BE49-F238E27FC236}">
                <a16:creationId xmlns:a16="http://schemas.microsoft.com/office/drawing/2014/main" id="{FDD508F1-8367-47C9-BC19-2D09F0CBB1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52301" y="17725644"/>
            <a:ext cx="8567390" cy="6620256"/>
          </a:xfrm>
          <a:prstGeom prst="rect">
            <a:avLst/>
          </a:prstGeom>
        </p:spPr>
      </p:pic>
      <p:sp>
        <p:nvSpPr>
          <p:cNvPr id="125" name="Title 1">
            <a:extLst>
              <a:ext uri="{FF2B5EF4-FFF2-40B4-BE49-F238E27FC236}">
                <a16:creationId xmlns:a16="http://schemas.microsoft.com/office/drawing/2014/main" id="{FA2AF4AE-075B-4DA5-8878-DF0FE967D98F}"/>
              </a:ext>
            </a:extLst>
          </p:cNvPr>
          <p:cNvSpPr txBox="1">
            <a:spLocks/>
          </p:cNvSpPr>
          <p:nvPr/>
        </p:nvSpPr>
        <p:spPr>
          <a:xfrm>
            <a:off x="11215548" y="253419"/>
            <a:ext cx="10493686" cy="1014284"/>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Social Vulnerability </a:t>
            </a:r>
            <a:r>
              <a:rPr lang="en-US" sz="2800" dirty="0">
                <a:solidFill>
                  <a:schemeClr val="bg1"/>
                </a:solidFill>
                <a:latin typeface="Arial" panose="020B0604020202020204" pitchFamily="34" charset="0"/>
                <a:cs typeface="Arial" panose="020B0604020202020204" pitchFamily="34" charset="0"/>
              </a:rPr>
              <a:t>Indicators </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26" name="Table 4">
            <a:extLst>
              <a:ext uri="{FF2B5EF4-FFF2-40B4-BE49-F238E27FC236}">
                <a16:creationId xmlns:a16="http://schemas.microsoft.com/office/drawing/2014/main" id="{233BE94E-8165-4F92-A59D-CB2A4B17D571}"/>
              </a:ext>
            </a:extLst>
          </p:cNvPr>
          <p:cNvGraphicFramePr>
            <a:graphicFrameLocks noGrp="1"/>
          </p:cNvGraphicFramePr>
          <p:nvPr>
            <p:extLst>
              <p:ext uri="{D42A27DB-BD31-4B8C-83A1-F6EECF244321}">
                <p14:modId xmlns:p14="http://schemas.microsoft.com/office/powerpoint/2010/main" val="509804559"/>
              </p:ext>
            </p:extLst>
          </p:nvPr>
        </p:nvGraphicFramePr>
        <p:xfrm>
          <a:off x="11215548" y="1819554"/>
          <a:ext cx="10493687" cy="6094982"/>
        </p:xfrm>
        <a:graphic>
          <a:graphicData uri="http://schemas.openxmlformats.org/drawingml/2006/table">
            <a:tbl>
              <a:tblPr firstRow="1" bandRow="1">
                <a:tableStyleId>{5C22544A-7EE6-4342-B048-85BDC9FD1C3A}</a:tableStyleId>
              </a:tblPr>
              <a:tblGrid>
                <a:gridCol w="776201">
                  <a:extLst>
                    <a:ext uri="{9D8B030D-6E8A-4147-A177-3AD203B41FA5}">
                      <a16:colId xmlns:a16="http://schemas.microsoft.com/office/drawing/2014/main" val="1264197615"/>
                    </a:ext>
                  </a:extLst>
                </a:gridCol>
                <a:gridCol w="3370267">
                  <a:extLst>
                    <a:ext uri="{9D8B030D-6E8A-4147-A177-3AD203B41FA5}">
                      <a16:colId xmlns:a16="http://schemas.microsoft.com/office/drawing/2014/main" val="1438507270"/>
                    </a:ext>
                  </a:extLst>
                </a:gridCol>
                <a:gridCol w="1641772">
                  <a:extLst>
                    <a:ext uri="{9D8B030D-6E8A-4147-A177-3AD203B41FA5}">
                      <a16:colId xmlns:a16="http://schemas.microsoft.com/office/drawing/2014/main" val="1218352812"/>
                    </a:ext>
                  </a:extLst>
                </a:gridCol>
                <a:gridCol w="1694734">
                  <a:extLst>
                    <a:ext uri="{9D8B030D-6E8A-4147-A177-3AD203B41FA5}">
                      <a16:colId xmlns:a16="http://schemas.microsoft.com/office/drawing/2014/main" val="796239596"/>
                    </a:ext>
                  </a:extLst>
                </a:gridCol>
                <a:gridCol w="1557035">
                  <a:extLst>
                    <a:ext uri="{9D8B030D-6E8A-4147-A177-3AD203B41FA5}">
                      <a16:colId xmlns:a16="http://schemas.microsoft.com/office/drawing/2014/main" val="717488461"/>
                    </a:ext>
                  </a:extLst>
                </a:gridCol>
                <a:gridCol w="1453678">
                  <a:extLst>
                    <a:ext uri="{9D8B030D-6E8A-4147-A177-3AD203B41FA5}">
                      <a16:colId xmlns:a16="http://schemas.microsoft.com/office/drawing/2014/main" val="1301006452"/>
                    </a:ext>
                  </a:extLst>
                </a:gridCol>
              </a:tblGrid>
              <a:tr h="1014285">
                <a:tc gridSpan="2">
                  <a:txBody>
                    <a:bodyPr/>
                    <a:lstStyle/>
                    <a:p>
                      <a:pPr algn="ctr"/>
                      <a:r>
                        <a:rPr lang="en-US" sz="2000" dirty="0"/>
                        <a:t>Vulnerability Indicators</a:t>
                      </a:r>
                    </a:p>
                  </a:txBody>
                  <a:tcPr marL="94653" marR="94653" marT="47326" marB="47326"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hMerge="1">
                  <a:txBody>
                    <a:bodyPr/>
                    <a:lstStyle/>
                    <a:p>
                      <a:pPr algn="ctr"/>
                      <a:endParaRPr lang="en-US" sz="1800" dirty="0"/>
                    </a:p>
                  </a:txBody>
                  <a:tcPr anchor="ctr">
                    <a:solidFill>
                      <a:srgbClr val="5B739B"/>
                    </a:solidFill>
                  </a:tcPr>
                </a:tc>
                <a:tc>
                  <a:txBody>
                    <a:bodyPr/>
                    <a:lstStyle/>
                    <a:p>
                      <a:pPr algn="ctr"/>
                      <a:r>
                        <a:rPr lang="en-US" sz="2000" dirty="0"/>
                        <a:t>White Sulphur Springs</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Rainelle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State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National Ratio</a:t>
                      </a:r>
                    </a:p>
                  </a:txBody>
                  <a:tcPr marL="101429" marR="101429" marT="50714" marB="50714"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3513940923"/>
                  </a:ext>
                </a:extLst>
              </a:tr>
              <a:tr h="714105">
                <a:tc>
                  <a:txBody>
                    <a:bodyPr/>
                    <a:lstStyle/>
                    <a:p>
                      <a:pPr algn="ctr"/>
                      <a:endParaRPr lang="en-US" sz="2000" dirty="0">
                        <a:solidFill>
                          <a:schemeClr val="bg1"/>
                        </a:solidFill>
                      </a:endParaRPr>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Poverty Rate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14.4%</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37.0%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17.3%</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12.9%</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062377285"/>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Unemployment Rate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21.4%</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33.6%</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23.8%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14.7%</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342225796"/>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Vulnerable Ages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41.7%</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39.8%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30.8%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28.3%</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941388248"/>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Disability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17.8%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26.9%</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18.7%</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13.0%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660948193"/>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Population Growth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-9.1%</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-20.9%</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-3.2%</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7.4%</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129055087"/>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Renter-Occupied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42.8%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43.0%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26.8%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36.0%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221970460"/>
                  </a:ext>
                </a:extLst>
              </a:tr>
              <a:tr h="794524">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l"/>
                      <a:r>
                        <a:rPr lang="en-US" sz="1800" b="1" dirty="0">
                          <a:solidFill>
                            <a:schemeClr val="bg1"/>
                          </a:solidFill>
                        </a:rPr>
                        <a:t>Housing Values Less than $50K</a:t>
                      </a:r>
                    </a:p>
                    <a:p>
                      <a:pPr algn="l"/>
                      <a:endParaRPr lang="en-US" sz="500" b="1" dirty="0">
                        <a:solidFill>
                          <a:schemeClr val="bg1"/>
                        </a:solidFill>
                      </a:endParaRPr>
                    </a:p>
                    <a:p>
                      <a:pPr algn="l"/>
                      <a:r>
                        <a:rPr lang="en-US" sz="1800" b="1" dirty="0">
                          <a:solidFill>
                            <a:schemeClr val="bg1"/>
                          </a:solidFill>
                        </a:rPr>
                        <a:t>Housing Median Value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ctr"/>
                      <a:r>
                        <a:rPr lang="en-US" sz="2000" b="1" dirty="0">
                          <a:solidFill>
                            <a:srgbClr val="5B739B"/>
                          </a:solidFill>
                        </a:rPr>
                        <a:t>3.9%</a:t>
                      </a:r>
                    </a:p>
                    <a:p>
                      <a:pPr algn="ctr"/>
                      <a:endParaRPr lang="en-US" sz="500" b="1" dirty="0">
                        <a:solidFill>
                          <a:srgbClr val="5B739B"/>
                        </a:solidFill>
                      </a:endParaRPr>
                    </a:p>
                    <a:p>
                      <a:pPr algn="ctr"/>
                      <a:r>
                        <a:rPr lang="en-US" sz="2000" b="1" dirty="0">
                          <a:solidFill>
                            <a:srgbClr val="5B739B"/>
                          </a:solidFill>
                        </a:rPr>
                        <a:t>$125,700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1" dirty="0">
                          <a:solidFill>
                            <a:srgbClr val="C00000"/>
                          </a:solidFill>
                        </a:rPr>
                        <a:t>37.5%</a:t>
                      </a:r>
                    </a:p>
                    <a:p>
                      <a:pPr algn="ctr"/>
                      <a:endParaRPr lang="en-US" sz="500" b="1" dirty="0">
                        <a:solidFill>
                          <a:srgbClr val="C00000"/>
                        </a:solidFill>
                      </a:endParaRPr>
                    </a:p>
                    <a:p>
                      <a:pPr algn="ctr"/>
                      <a:r>
                        <a:rPr lang="en-US" sz="2000" b="1" dirty="0">
                          <a:solidFill>
                            <a:srgbClr val="C00000"/>
                          </a:solidFill>
                        </a:rPr>
                        <a:t>$59,400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0" dirty="0">
                          <a:solidFill>
                            <a:srgbClr val="5B739B"/>
                          </a:solidFill>
                        </a:rPr>
                        <a:t>16.9%</a:t>
                      </a:r>
                    </a:p>
                    <a:p>
                      <a:pPr algn="ctr"/>
                      <a:endParaRPr lang="en-US" sz="500" b="0" dirty="0">
                        <a:solidFill>
                          <a:srgbClr val="5B739B"/>
                        </a:solidFill>
                      </a:endParaRPr>
                    </a:p>
                    <a:p>
                      <a:pPr algn="ctr"/>
                      <a:r>
                        <a:rPr lang="en-US" sz="2000" b="0" dirty="0">
                          <a:solidFill>
                            <a:srgbClr val="5B739B"/>
                          </a:solidFill>
                        </a:rPr>
                        <a:t>$119,600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0" dirty="0">
                          <a:solidFill>
                            <a:srgbClr val="5B739B"/>
                          </a:solidFill>
                        </a:rPr>
                        <a:t>6.6%</a:t>
                      </a:r>
                    </a:p>
                    <a:p>
                      <a:pPr algn="ctr"/>
                      <a:endParaRPr lang="en-US" sz="500" b="0" dirty="0">
                        <a:solidFill>
                          <a:srgbClr val="5B739B"/>
                        </a:solidFill>
                      </a:endParaRPr>
                    </a:p>
                    <a:p>
                      <a:pPr algn="ctr"/>
                      <a:r>
                        <a:rPr lang="en-US" sz="2000" b="0" dirty="0">
                          <a:solidFill>
                            <a:srgbClr val="5B739B"/>
                          </a:solidFill>
                        </a:rPr>
                        <a:t>$229,800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CAD7EE"/>
                    </a:solidFill>
                  </a:tcPr>
                </a:tc>
                <a:extLst>
                  <a:ext uri="{0D108BD9-81ED-4DB2-BD59-A6C34878D82A}">
                    <a16:rowId xmlns:a16="http://schemas.microsoft.com/office/drawing/2014/main" val="1544426867"/>
                  </a:ext>
                </a:extLst>
              </a:tr>
            </a:tbl>
          </a:graphicData>
        </a:graphic>
      </p:graphicFrame>
      <p:grpSp>
        <p:nvGrpSpPr>
          <p:cNvPr id="127" name="Group 126">
            <a:extLst>
              <a:ext uri="{FF2B5EF4-FFF2-40B4-BE49-F238E27FC236}">
                <a16:creationId xmlns:a16="http://schemas.microsoft.com/office/drawing/2014/main" id="{88CBF513-AC7B-4C1B-9FF4-DB0A6E80E7F7}"/>
              </a:ext>
            </a:extLst>
          </p:cNvPr>
          <p:cNvGrpSpPr/>
          <p:nvPr/>
        </p:nvGrpSpPr>
        <p:grpSpPr>
          <a:xfrm>
            <a:off x="11315348" y="2916841"/>
            <a:ext cx="590762" cy="4895146"/>
            <a:chOff x="318874" y="2074538"/>
            <a:chExt cx="532585" cy="4413083"/>
          </a:xfrm>
        </p:grpSpPr>
        <p:pic>
          <p:nvPicPr>
            <p:cNvPr id="128" name="Picture 127" descr="Icon&#10;&#10;Description automatically generated">
              <a:extLst>
                <a:ext uri="{FF2B5EF4-FFF2-40B4-BE49-F238E27FC236}">
                  <a16:creationId xmlns:a16="http://schemas.microsoft.com/office/drawing/2014/main" id="{BEE5AE70-CE51-42E1-A17F-7D26A68431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874" y="3354432"/>
              <a:ext cx="523875" cy="523875"/>
            </a:xfrm>
            <a:prstGeom prst="rect">
              <a:avLst/>
            </a:prstGeom>
          </p:spPr>
        </p:pic>
        <p:pic>
          <p:nvPicPr>
            <p:cNvPr id="129" name="Picture 128" descr="Icon&#10;&#10;Description automatically generated">
              <a:extLst>
                <a:ext uri="{FF2B5EF4-FFF2-40B4-BE49-F238E27FC236}">
                  <a16:creationId xmlns:a16="http://schemas.microsoft.com/office/drawing/2014/main" id="{DFC276ED-F10C-41B1-9198-6A7D90DF211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874" y="2074538"/>
              <a:ext cx="523875" cy="523875"/>
            </a:xfrm>
            <a:prstGeom prst="rect">
              <a:avLst/>
            </a:prstGeom>
          </p:spPr>
        </p:pic>
        <p:pic>
          <p:nvPicPr>
            <p:cNvPr id="130" name="Picture 129" descr="Logo, icon&#10;&#10;Description automatically generated">
              <a:extLst>
                <a:ext uri="{FF2B5EF4-FFF2-40B4-BE49-F238E27FC236}">
                  <a16:creationId xmlns:a16="http://schemas.microsoft.com/office/drawing/2014/main" id="{8EEDD8A7-8062-405C-A00C-B53DC35E41F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874" y="2708635"/>
              <a:ext cx="523875" cy="523875"/>
            </a:xfrm>
            <a:prstGeom prst="rect">
              <a:avLst/>
            </a:prstGeom>
          </p:spPr>
        </p:pic>
        <p:pic>
          <p:nvPicPr>
            <p:cNvPr id="131" name="Picture 130" descr="Icon&#10;&#10;Description automatically generated">
              <a:extLst>
                <a:ext uri="{FF2B5EF4-FFF2-40B4-BE49-F238E27FC236}">
                  <a16:creationId xmlns:a16="http://schemas.microsoft.com/office/drawing/2014/main" id="{69B63F27-59DB-41D6-B1F2-E8AEDCD6308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8874" y="3991520"/>
              <a:ext cx="523875" cy="523875"/>
            </a:xfrm>
            <a:prstGeom prst="rect">
              <a:avLst/>
            </a:prstGeom>
          </p:spPr>
        </p:pic>
        <p:pic>
          <p:nvPicPr>
            <p:cNvPr id="132" name="Picture 131" descr="Icon&#10;&#10;Description automatically generated">
              <a:extLst>
                <a:ext uri="{FF2B5EF4-FFF2-40B4-BE49-F238E27FC236}">
                  <a16:creationId xmlns:a16="http://schemas.microsoft.com/office/drawing/2014/main" id="{C532B0F1-5046-4E50-9B12-4D8236BD201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8874" y="4637318"/>
              <a:ext cx="523875" cy="523875"/>
            </a:xfrm>
            <a:prstGeom prst="rect">
              <a:avLst/>
            </a:prstGeom>
          </p:spPr>
        </p:pic>
        <p:pic>
          <p:nvPicPr>
            <p:cNvPr id="133" name="Picture 132" descr="Icon&#10;&#10;Description automatically generated">
              <a:extLst>
                <a:ext uri="{FF2B5EF4-FFF2-40B4-BE49-F238E27FC236}">
                  <a16:creationId xmlns:a16="http://schemas.microsoft.com/office/drawing/2014/main" id="{994FA127-7E2C-4D35-89E1-F96CEBD8AA2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8874" y="5274407"/>
              <a:ext cx="532585" cy="532585"/>
            </a:xfrm>
            <a:prstGeom prst="rect">
              <a:avLst/>
            </a:prstGeom>
          </p:spPr>
        </p:pic>
        <p:pic>
          <p:nvPicPr>
            <p:cNvPr id="134" name="Picture 133" descr="Icon&#10;&#10;Description automatically generated">
              <a:extLst>
                <a:ext uri="{FF2B5EF4-FFF2-40B4-BE49-F238E27FC236}">
                  <a16:creationId xmlns:a16="http://schemas.microsoft.com/office/drawing/2014/main" id="{51EE07D9-7A12-4C68-9652-99782D33782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8874" y="5955036"/>
              <a:ext cx="532585" cy="532585"/>
            </a:xfrm>
            <a:prstGeom prst="rect">
              <a:avLst/>
            </a:prstGeom>
          </p:spPr>
        </p:pic>
      </p:grpSp>
      <p:sp>
        <p:nvSpPr>
          <p:cNvPr id="135" name="Text Box 2">
            <a:extLst>
              <a:ext uri="{FF2B5EF4-FFF2-40B4-BE49-F238E27FC236}">
                <a16:creationId xmlns:a16="http://schemas.microsoft.com/office/drawing/2014/main" id="{794D67F8-9503-4AB5-BEE0-E4B3A698EA2E}"/>
              </a:ext>
            </a:extLst>
          </p:cNvPr>
          <p:cNvSpPr txBox="1">
            <a:spLocks noChangeArrowheads="1"/>
          </p:cNvSpPr>
          <p:nvPr/>
        </p:nvSpPr>
        <p:spPr bwMode="auto">
          <a:xfrm>
            <a:off x="11201400" y="7950481"/>
            <a:ext cx="7650604"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more than 5% of difference, to the vulnerability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itle 1">
            <a:extLst>
              <a:ext uri="{FF2B5EF4-FFF2-40B4-BE49-F238E27FC236}">
                <a16:creationId xmlns:a16="http://schemas.microsoft.com/office/drawing/2014/main" id="{2457A248-F570-4A96-9DB2-6BE5D86F54A4}"/>
              </a:ext>
            </a:extLst>
          </p:cNvPr>
          <p:cNvSpPr txBox="1">
            <a:spLocks/>
          </p:cNvSpPr>
          <p:nvPr/>
        </p:nvSpPr>
        <p:spPr>
          <a:xfrm>
            <a:off x="33147000" y="8915879"/>
            <a:ext cx="10507832" cy="1024478"/>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Building Exposure, </a:t>
            </a:r>
            <a:r>
              <a:rPr lang="en-US" sz="2800" b="1" dirty="0">
                <a:solidFill>
                  <a:schemeClr val="bg1"/>
                </a:solidFill>
                <a:latin typeface="Arial" panose="020B0604020202020204" pitchFamily="34" charset="0"/>
                <a:cs typeface="Arial" panose="020B0604020202020204" pitchFamily="34" charset="0"/>
              </a:rPr>
              <a:t>High-Value</a:t>
            </a:r>
            <a:r>
              <a:rPr lang="en-US" sz="2800" dirty="0">
                <a:solidFill>
                  <a:schemeClr val="bg1"/>
                </a:solidFill>
                <a:latin typeface="Arial" panose="020B0604020202020204" pitchFamily="34" charset="0"/>
                <a:cs typeface="Arial" panose="020B0604020202020204" pitchFamily="34" charset="0"/>
              </a:rPr>
              <a:t>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37" name="Text Box 2">
            <a:extLst>
              <a:ext uri="{FF2B5EF4-FFF2-40B4-BE49-F238E27FC236}">
                <a16:creationId xmlns:a16="http://schemas.microsoft.com/office/drawing/2014/main" id="{309DF31F-E7CC-4440-9335-6FBFE28941CE}"/>
              </a:ext>
            </a:extLst>
          </p:cNvPr>
          <p:cNvSpPr txBox="1">
            <a:spLocks noChangeArrowheads="1"/>
          </p:cNvSpPr>
          <p:nvPr/>
        </p:nvSpPr>
        <p:spPr bwMode="auto">
          <a:xfrm>
            <a:off x="33464684" y="9948123"/>
            <a:ext cx="4718844" cy="149489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13-17-0009-0342-0000_150 (WSS Elementary) </a:t>
            </a:r>
          </a:p>
          <a:p>
            <a:pPr>
              <a:spcBef>
                <a:spcPts val="50"/>
              </a:spcBef>
            </a:pPr>
            <a:r>
              <a:rPr lang="en-US" sz="1200" dirty="0">
                <a:latin typeface="Arial" panose="020B0604020202020204" pitchFamily="34" charset="0"/>
                <a:cs typeface="Times New Roman" panose="02020603050405020304" pitchFamily="18" charset="0"/>
              </a:rPr>
              <a:t>Hazard Occupancy Class: EDU1 (School)</a:t>
            </a:r>
          </a:p>
          <a:p>
            <a:pPr>
              <a:spcBef>
                <a:spcPts val="50"/>
              </a:spcBef>
            </a:pPr>
            <a:r>
              <a:rPr lang="en-US" sz="1200" dirty="0">
                <a:latin typeface="Arial" panose="020B0604020202020204" pitchFamily="34" charset="0"/>
                <a:cs typeface="Times New Roman" panose="02020603050405020304" pitchFamily="18" charset="0"/>
              </a:rPr>
              <a:t>FIRM Status: Post-FIRM (2003)</a:t>
            </a:r>
          </a:p>
          <a:p>
            <a:pPr>
              <a:spcBef>
                <a:spcPts val="50"/>
              </a:spcBef>
            </a:pPr>
            <a:r>
              <a:rPr lang="en-US" sz="1200" dirty="0">
                <a:latin typeface="Arial" panose="020B0604020202020204" pitchFamily="34" charset="0"/>
                <a:cs typeface="Times New Roman" panose="02020603050405020304" pitchFamily="18" charset="0"/>
              </a:rPr>
              <a:t>Appraised Value: $8,542,982</a:t>
            </a:r>
          </a:p>
          <a:p>
            <a:pPr>
              <a:spcBef>
                <a:spcPts val="50"/>
              </a:spcBef>
            </a:pPr>
            <a:r>
              <a:rPr lang="en-US" sz="1200" dirty="0">
                <a:latin typeface="Arial" panose="020B0604020202020204" pitchFamily="34" charset="0"/>
                <a:cs typeface="Times New Roman" panose="02020603050405020304" pitchFamily="18" charset="0"/>
              </a:rPr>
              <a:t>(New flood study mapped-out SFHA)</a:t>
            </a:r>
          </a:p>
        </p:txBody>
      </p:sp>
      <p:sp>
        <p:nvSpPr>
          <p:cNvPr id="138" name="Text Box 2">
            <a:extLst>
              <a:ext uri="{FF2B5EF4-FFF2-40B4-BE49-F238E27FC236}">
                <a16:creationId xmlns:a16="http://schemas.microsoft.com/office/drawing/2014/main" id="{5BC80CFF-0A5C-49F7-B4F3-B95402A7A309}"/>
              </a:ext>
            </a:extLst>
          </p:cNvPr>
          <p:cNvSpPr txBox="1">
            <a:spLocks noChangeArrowheads="1"/>
          </p:cNvSpPr>
          <p:nvPr/>
        </p:nvSpPr>
        <p:spPr bwMode="auto">
          <a:xfrm>
            <a:off x="33464685" y="11605911"/>
            <a:ext cx="4500835" cy="149489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13-17-0011-0246-0000_559</a:t>
            </a:r>
          </a:p>
          <a:p>
            <a:pPr>
              <a:spcBef>
                <a:spcPts val="50"/>
              </a:spcBef>
            </a:pPr>
            <a:r>
              <a:rPr lang="en-US" sz="1200" dirty="0">
                <a:latin typeface="Arial" panose="020B0604020202020204" pitchFamily="34" charset="0"/>
                <a:cs typeface="Times New Roman" panose="02020603050405020304" pitchFamily="18" charset="0"/>
              </a:rPr>
              <a:t>Hazard Occupancy Class: RES4 (Hotel/Motel - Low Rise)</a:t>
            </a:r>
          </a:p>
          <a:p>
            <a:pPr>
              <a:spcBef>
                <a:spcPts val="50"/>
              </a:spcBef>
            </a:pPr>
            <a:r>
              <a:rPr lang="en-US" sz="1200" dirty="0">
                <a:latin typeface="Arial" panose="020B0604020202020204" pitchFamily="34" charset="0"/>
                <a:cs typeface="Times New Roman" panose="02020603050405020304" pitchFamily="18" charset="0"/>
              </a:rPr>
              <a:t>FIRM Status: Pre-FIRM (1951)</a:t>
            </a:r>
          </a:p>
          <a:p>
            <a:pPr>
              <a:spcBef>
                <a:spcPts val="50"/>
              </a:spcBef>
            </a:pPr>
            <a:r>
              <a:rPr lang="en-US" sz="1200" dirty="0">
                <a:latin typeface="Arial" panose="020B0604020202020204" pitchFamily="34" charset="0"/>
                <a:cs typeface="Times New Roman" panose="02020603050405020304" pitchFamily="18" charset="0"/>
              </a:rPr>
              <a:t>Appraised Value: $254,400</a:t>
            </a:r>
          </a:p>
          <a:p>
            <a:pPr>
              <a:spcBef>
                <a:spcPts val="50"/>
              </a:spcBef>
            </a:pPr>
            <a:r>
              <a:rPr lang="en-US" sz="1200" dirty="0">
                <a:latin typeface="Arial" panose="020B0604020202020204" pitchFamily="34" charset="0"/>
                <a:cs typeface="Times New Roman" panose="02020603050405020304" pitchFamily="18" charset="0"/>
              </a:rPr>
              <a:t>(New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39" name="Picture 138" descr="A picture containing text, grass, outdoor, tree&#10;&#10;Description automatically generated">
            <a:extLst>
              <a:ext uri="{FF2B5EF4-FFF2-40B4-BE49-F238E27FC236}">
                <a16:creationId xmlns:a16="http://schemas.microsoft.com/office/drawing/2014/main" id="{9C93DF7E-C8F3-49C9-A1BE-4ABFB61B331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 t="4966" r="5306" b="16387"/>
          <a:stretch/>
        </p:blipFill>
        <p:spPr>
          <a:xfrm>
            <a:off x="38683032" y="11610389"/>
            <a:ext cx="4321644" cy="1528791"/>
          </a:xfrm>
          <a:prstGeom prst="rect">
            <a:avLst/>
          </a:prstGeom>
        </p:spPr>
      </p:pic>
      <p:sp>
        <p:nvSpPr>
          <p:cNvPr id="140" name="Text Box 2">
            <a:extLst>
              <a:ext uri="{FF2B5EF4-FFF2-40B4-BE49-F238E27FC236}">
                <a16:creationId xmlns:a16="http://schemas.microsoft.com/office/drawing/2014/main" id="{CB6A4626-ACA0-4B22-8492-95AF19FA4B49}"/>
              </a:ext>
            </a:extLst>
          </p:cNvPr>
          <p:cNvSpPr txBox="1">
            <a:spLocks noChangeArrowheads="1"/>
          </p:cNvSpPr>
          <p:nvPr/>
        </p:nvSpPr>
        <p:spPr bwMode="auto">
          <a:xfrm>
            <a:off x="33464684" y="14851451"/>
            <a:ext cx="4500835" cy="149489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Single-Family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13-17-0008-0523-0000_192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(1993)</a:t>
            </a:r>
          </a:p>
          <a:p>
            <a:pPr>
              <a:spcBef>
                <a:spcPts val="50"/>
              </a:spcBef>
            </a:pPr>
            <a:r>
              <a:rPr lang="en-US" sz="1200" dirty="0">
                <a:latin typeface="Arial" panose="020B0604020202020204" pitchFamily="34" charset="0"/>
                <a:cs typeface="Times New Roman" panose="02020603050405020304" pitchFamily="18" charset="0"/>
              </a:rPr>
              <a:t>Appraised Value: $192,700</a:t>
            </a:r>
          </a:p>
        </p:txBody>
      </p:sp>
      <p:pic>
        <p:nvPicPr>
          <p:cNvPr id="141" name="Picture 140">
            <a:extLst>
              <a:ext uri="{FF2B5EF4-FFF2-40B4-BE49-F238E27FC236}">
                <a16:creationId xmlns:a16="http://schemas.microsoft.com/office/drawing/2014/main" id="{5AE1AC84-768B-4A17-873A-F8D104D58532}"/>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brightnessContrast bright="20000" contrast="-20000"/>
                    </a14:imgEffect>
                  </a14:imgLayer>
                </a14:imgProps>
              </a:ext>
              <a:ext uri="{28A0092B-C50C-407E-A947-70E740481C1C}">
                <a14:useLocalDpi xmlns:a14="http://schemas.microsoft.com/office/drawing/2010/main" val="0"/>
              </a:ext>
            </a:extLst>
          </a:blip>
          <a:srcRect t="8982" b="8247"/>
          <a:stretch/>
        </p:blipFill>
        <p:spPr>
          <a:xfrm>
            <a:off x="38683031" y="14851451"/>
            <a:ext cx="4321643" cy="1601351"/>
          </a:xfrm>
          <a:prstGeom prst="rect">
            <a:avLst/>
          </a:prstGeom>
        </p:spPr>
      </p:pic>
      <p:sp>
        <p:nvSpPr>
          <p:cNvPr id="142" name="Text Box 2">
            <a:extLst>
              <a:ext uri="{FF2B5EF4-FFF2-40B4-BE49-F238E27FC236}">
                <a16:creationId xmlns:a16="http://schemas.microsoft.com/office/drawing/2014/main" id="{06DF8394-5BB8-46F2-AB58-2AD252481ABE}"/>
              </a:ext>
            </a:extLst>
          </p:cNvPr>
          <p:cNvSpPr txBox="1">
            <a:spLocks noChangeArrowheads="1"/>
          </p:cNvSpPr>
          <p:nvPr/>
        </p:nvSpPr>
        <p:spPr bwMode="auto">
          <a:xfrm>
            <a:off x="33464688" y="13285881"/>
            <a:ext cx="4636042" cy="149489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13-17-0009-0054-0001_767</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(1950)</a:t>
            </a:r>
          </a:p>
          <a:p>
            <a:pPr>
              <a:spcBef>
                <a:spcPts val="50"/>
              </a:spcBef>
            </a:pPr>
            <a:r>
              <a:rPr lang="en-US" sz="1200" dirty="0">
                <a:latin typeface="Arial" panose="020B0604020202020204" pitchFamily="34" charset="0"/>
                <a:cs typeface="Times New Roman" panose="02020603050405020304" pitchFamily="18" charset="0"/>
              </a:rPr>
              <a:t>Appraised Value: $227,600</a:t>
            </a: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43" name="Picture 142">
            <a:extLst>
              <a:ext uri="{FF2B5EF4-FFF2-40B4-BE49-F238E27FC236}">
                <a16:creationId xmlns:a16="http://schemas.microsoft.com/office/drawing/2014/main" id="{51375BC3-62B8-40D1-AFDD-59CF12553A54}"/>
              </a:ext>
            </a:extLst>
          </p:cNvPr>
          <p:cNvPicPr>
            <a:picLocks noChangeAspect="1"/>
          </p:cNvPicPr>
          <p:nvPr/>
        </p:nvPicPr>
        <p:blipFill rotWithShape="1">
          <a:blip r:embed="rId20">
            <a:extLst>
              <a:ext uri="{28A0092B-C50C-407E-A947-70E740481C1C}">
                <a14:useLocalDpi xmlns:a14="http://schemas.microsoft.com/office/drawing/2010/main" val="0"/>
              </a:ext>
            </a:extLst>
          </a:blip>
          <a:srcRect t="7647" b="4317"/>
          <a:stretch/>
        </p:blipFill>
        <p:spPr>
          <a:xfrm>
            <a:off x="38683031" y="13277671"/>
            <a:ext cx="4321643" cy="1457324"/>
          </a:xfrm>
          <a:prstGeom prst="rect">
            <a:avLst/>
          </a:prstGeom>
        </p:spPr>
      </p:pic>
      <p:pic>
        <p:nvPicPr>
          <p:cNvPr id="144" name="Picture 143" descr="A picture containing text, grass, outdoor, road&#10;&#10;Description automatically generated">
            <a:extLst>
              <a:ext uri="{FF2B5EF4-FFF2-40B4-BE49-F238E27FC236}">
                <a16:creationId xmlns:a16="http://schemas.microsoft.com/office/drawing/2014/main" id="{A4F40035-1B0A-4530-B031-6F63CB9C901B}"/>
              </a:ext>
            </a:extLst>
          </p:cNvPr>
          <p:cNvPicPr>
            <a:picLocks noChangeAspect="1"/>
          </p:cNvPicPr>
          <p:nvPr/>
        </p:nvPicPr>
        <p:blipFill rotWithShape="1">
          <a:blip r:embed="rId21" cstate="print">
            <a:extLst>
              <a:ext uri="{BEBA8EAE-BF5A-486C-A8C5-ECC9F3942E4B}">
                <a14:imgProps xmlns:a14="http://schemas.microsoft.com/office/drawing/2010/main">
                  <a14:imgLayer r:embed="rId22">
                    <a14:imgEffect>
                      <a14:sharpenSoften amount="25000"/>
                    </a14:imgEffect>
                  </a14:imgLayer>
                </a14:imgProps>
              </a:ext>
              <a:ext uri="{28A0092B-C50C-407E-A947-70E740481C1C}">
                <a14:useLocalDpi xmlns:a14="http://schemas.microsoft.com/office/drawing/2010/main" val="0"/>
              </a:ext>
            </a:extLst>
          </a:blip>
          <a:srcRect l="3571" r="4286"/>
          <a:stretch/>
        </p:blipFill>
        <p:spPr>
          <a:xfrm>
            <a:off x="37636346" y="9997348"/>
            <a:ext cx="5368330" cy="1457324"/>
          </a:xfrm>
          <a:prstGeom prst="rect">
            <a:avLst/>
          </a:prstGeom>
        </p:spPr>
      </p:pic>
      <p:sp>
        <p:nvSpPr>
          <p:cNvPr id="145" name="Title 1">
            <a:extLst>
              <a:ext uri="{FF2B5EF4-FFF2-40B4-BE49-F238E27FC236}">
                <a16:creationId xmlns:a16="http://schemas.microsoft.com/office/drawing/2014/main" id="{2874C6F2-AC68-4EE8-ABCA-770B689BE964}"/>
              </a:ext>
            </a:extLst>
          </p:cNvPr>
          <p:cNvSpPr txBox="1">
            <a:spLocks/>
          </p:cNvSpPr>
          <p:nvPr/>
        </p:nvSpPr>
        <p:spPr>
          <a:xfrm>
            <a:off x="11210665" y="8937764"/>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Residential vs. Non-Residential </a:t>
            </a:r>
            <a:r>
              <a:rPr lang="en-US" sz="2800" dirty="0">
                <a:solidFill>
                  <a:schemeClr val="bg1"/>
                </a:solidFill>
                <a:latin typeface="Arial" panose="020B0604020202020204" pitchFamily="34" charset="0"/>
                <a:cs typeface="Arial" panose="020B0604020202020204" pitchFamily="34" charset="0"/>
              </a:rPr>
              <a:t>Parcels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46" name="Title 1">
            <a:extLst>
              <a:ext uri="{FF2B5EF4-FFF2-40B4-BE49-F238E27FC236}">
                <a16:creationId xmlns:a16="http://schemas.microsoft.com/office/drawing/2014/main" id="{AAEB5473-0886-4018-BAEA-287C328393D2}"/>
              </a:ext>
            </a:extLst>
          </p:cNvPr>
          <p:cNvSpPr txBox="1">
            <a:spLocks/>
          </p:cNvSpPr>
          <p:nvPr/>
        </p:nvSpPr>
        <p:spPr>
          <a:xfrm>
            <a:off x="11215548" y="16631394"/>
            <a:ext cx="10515600"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Tax Class, </a:t>
            </a:r>
            <a:r>
              <a:rPr lang="en-US" sz="2800" b="1" dirty="0">
                <a:solidFill>
                  <a:schemeClr val="bg1"/>
                </a:solidFill>
                <a:latin typeface="Arial" panose="020B0604020202020204" pitchFamily="34" charset="0"/>
                <a:cs typeface="Arial" panose="020B0604020202020204" pitchFamily="34" charset="0"/>
              </a:rPr>
              <a:t>Owner- vs. Renter-Occupied </a:t>
            </a:r>
            <a:r>
              <a:rPr lang="en-US" sz="2800" dirty="0">
                <a:solidFill>
                  <a:schemeClr val="bg1"/>
                </a:solidFill>
                <a:latin typeface="Arial" panose="020B0604020202020204" pitchFamily="34" charset="0"/>
                <a:cs typeface="Arial" panose="020B0604020202020204" pitchFamily="34" charset="0"/>
              </a:rPr>
              <a:t>Parcels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47" name="Title 1">
            <a:extLst>
              <a:ext uri="{FF2B5EF4-FFF2-40B4-BE49-F238E27FC236}">
                <a16:creationId xmlns:a16="http://schemas.microsoft.com/office/drawing/2014/main" id="{98081897-F438-4F68-B0D7-DDCC8713F351}"/>
              </a:ext>
            </a:extLst>
          </p:cNvPr>
          <p:cNvSpPr txBox="1">
            <a:spLocks/>
          </p:cNvSpPr>
          <p:nvPr/>
        </p:nvSpPr>
        <p:spPr>
          <a:xfrm>
            <a:off x="22181967" y="8913528"/>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Building Exposure, </a:t>
            </a:r>
            <a:r>
              <a:rPr lang="en-US" sz="2800" b="1" dirty="0">
                <a:solidFill>
                  <a:schemeClr val="bg1"/>
                </a:solidFill>
                <a:latin typeface="Arial" panose="020B0604020202020204" pitchFamily="34" charset="0"/>
                <a:cs typeface="Arial" panose="020B0604020202020204" pitchFamily="34" charset="0"/>
              </a:rPr>
              <a:t>Future Map Conditions</a:t>
            </a:r>
            <a:endParaRPr lang="en-US" sz="2800" dirty="0">
              <a:solidFill>
                <a:schemeClr val="bg1"/>
              </a:solidFill>
              <a:latin typeface="Arial" panose="020B0604020202020204" pitchFamily="34" charset="0"/>
              <a:cs typeface="Arial" panose="020B0604020202020204" pitchFamily="34" charset="0"/>
            </a:endParaRP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48" name="Text Box 2">
            <a:extLst>
              <a:ext uri="{FF2B5EF4-FFF2-40B4-BE49-F238E27FC236}">
                <a16:creationId xmlns:a16="http://schemas.microsoft.com/office/drawing/2014/main" id="{A84153FA-3DE7-4214-A95E-11E71EE6E8D7}"/>
              </a:ext>
            </a:extLst>
          </p:cNvPr>
          <p:cNvSpPr txBox="1">
            <a:spLocks noChangeArrowheads="1"/>
          </p:cNvSpPr>
          <p:nvPr/>
        </p:nvSpPr>
        <p:spPr bwMode="auto">
          <a:xfrm>
            <a:off x="22192966" y="30403800"/>
            <a:ext cx="9708893" cy="415927"/>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9" name="Title 1">
            <a:extLst>
              <a:ext uri="{FF2B5EF4-FFF2-40B4-BE49-F238E27FC236}">
                <a16:creationId xmlns:a16="http://schemas.microsoft.com/office/drawing/2014/main" id="{B86840AF-6112-428C-BD68-095F2C87C634}"/>
              </a:ext>
            </a:extLst>
          </p:cNvPr>
          <p:cNvSpPr txBox="1">
            <a:spLocks/>
          </p:cNvSpPr>
          <p:nvPr/>
        </p:nvSpPr>
        <p:spPr>
          <a:xfrm>
            <a:off x="33167470" y="16629070"/>
            <a:ext cx="10489068" cy="101289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Substantial Damage (2016 Flood)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3" name="Picture 2" descr="Diagram, map&#10;&#10;Description automatically generated">
            <a:extLst>
              <a:ext uri="{FF2B5EF4-FFF2-40B4-BE49-F238E27FC236}">
                <a16:creationId xmlns:a16="http://schemas.microsoft.com/office/drawing/2014/main" id="{363F8396-0205-4117-B4FB-E7C78621739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3447789" y="1315080"/>
            <a:ext cx="9654479" cy="7460279"/>
          </a:xfrm>
          <a:prstGeom prst="rect">
            <a:avLst/>
          </a:prstGeom>
        </p:spPr>
      </p:pic>
      <p:sp>
        <p:nvSpPr>
          <p:cNvPr id="150" name="Title 1">
            <a:extLst>
              <a:ext uri="{FF2B5EF4-FFF2-40B4-BE49-F238E27FC236}">
                <a16:creationId xmlns:a16="http://schemas.microsoft.com/office/drawing/2014/main" id="{946F61C2-70D9-4942-835D-526A26F6B1D9}"/>
              </a:ext>
            </a:extLst>
          </p:cNvPr>
          <p:cNvSpPr txBox="1">
            <a:spLocks/>
          </p:cNvSpPr>
          <p:nvPr/>
        </p:nvSpPr>
        <p:spPr>
          <a:xfrm>
            <a:off x="33150883" y="242984"/>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Infrastructure Exposure, Inundated</a:t>
            </a:r>
            <a:r>
              <a:rPr lang="en-US" sz="2800" b="1" dirty="0">
                <a:solidFill>
                  <a:schemeClr val="bg1"/>
                </a:solidFill>
                <a:latin typeface="Arial" panose="020B0604020202020204" pitchFamily="34" charset="0"/>
                <a:cs typeface="Arial" panose="020B0604020202020204" pitchFamily="34" charset="0"/>
              </a:rPr>
              <a:t> Transportation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20" name="Picture 19" descr="Graphical user interface, website&#10;&#10;Description automatically generated">
            <a:extLst>
              <a:ext uri="{FF2B5EF4-FFF2-40B4-BE49-F238E27FC236}">
                <a16:creationId xmlns:a16="http://schemas.microsoft.com/office/drawing/2014/main" id="{A54C45AA-DECD-4876-B516-E95E5DBC71FB}"/>
              </a:ext>
            </a:extLst>
          </p:cNvPr>
          <p:cNvPicPr>
            <a:picLocks noChangeAspect="1"/>
          </p:cNvPicPr>
          <p:nvPr/>
        </p:nvPicPr>
        <p:blipFill rotWithShape="1">
          <a:blip r:embed="rId24">
            <a:extLst>
              <a:ext uri="{28A0092B-C50C-407E-A947-70E740481C1C}">
                <a14:useLocalDpi xmlns:a14="http://schemas.microsoft.com/office/drawing/2010/main" val="0"/>
              </a:ext>
            </a:extLst>
          </a:blip>
          <a:srcRect l="1371" t="3447" r="1172" b="23366"/>
          <a:stretch/>
        </p:blipFill>
        <p:spPr>
          <a:xfrm>
            <a:off x="5811227" y="5195906"/>
            <a:ext cx="4932973" cy="3262294"/>
          </a:xfrm>
          <a:prstGeom prst="rect">
            <a:avLst/>
          </a:prstGeom>
        </p:spPr>
      </p:pic>
      <p:pic>
        <p:nvPicPr>
          <p:cNvPr id="22" name="Picture 21" descr="A picture containing text, wall, indoor&#10;&#10;Description automatically generated">
            <a:extLst>
              <a:ext uri="{FF2B5EF4-FFF2-40B4-BE49-F238E27FC236}">
                <a16:creationId xmlns:a16="http://schemas.microsoft.com/office/drawing/2014/main" id="{7445EE41-25D7-4CF1-AD48-6F63707A2C4F}"/>
              </a:ext>
            </a:extLst>
          </p:cNvPr>
          <p:cNvPicPr>
            <a:picLocks noChangeAspect="1"/>
          </p:cNvPicPr>
          <p:nvPr/>
        </p:nvPicPr>
        <p:blipFill rotWithShape="1">
          <a:blip r:embed="rId25">
            <a:extLst>
              <a:ext uri="{28A0092B-C50C-407E-A947-70E740481C1C}">
                <a14:useLocalDpi xmlns:a14="http://schemas.microsoft.com/office/drawing/2010/main" val="0"/>
              </a:ext>
            </a:extLst>
          </a:blip>
          <a:srcRect l="2424" r="9557" b="19901"/>
          <a:stretch/>
        </p:blipFill>
        <p:spPr>
          <a:xfrm>
            <a:off x="228599" y="5158793"/>
            <a:ext cx="4830301" cy="3299407"/>
          </a:xfrm>
          <a:prstGeom prst="rect">
            <a:avLst/>
          </a:prstGeom>
        </p:spPr>
      </p:pic>
      <p:sp>
        <p:nvSpPr>
          <p:cNvPr id="151" name="Text Box 2">
            <a:extLst>
              <a:ext uri="{FF2B5EF4-FFF2-40B4-BE49-F238E27FC236}">
                <a16:creationId xmlns:a16="http://schemas.microsoft.com/office/drawing/2014/main" id="{749B8A8F-67DE-489F-BA62-A7DC5861A29F}"/>
              </a:ext>
            </a:extLst>
          </p:cNvPr>
          <p:cNvSpPr txBox="1">
            <a:spLocks noChangeArrowheads="1"/>
          </p:cNvSpPr>
          <p:nvPr/>
        </p:nvSpPr>
        <p:spPr bwMode="auto">
          <a:xfrm>
            <a:off x="625791" y="8502931"/>
            <a:ext cx="4060509"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Renters clearing away their belongings after the 2016 flood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2" name="Text Box 2">
            <a:extLst>
              <a:ext uri="{FF2B5EF4-FFF2-40B4-BE49-F238E27FC236}">
                <a16:creationId xmlns:a16="http://schemas.microsoft.com/office/drawing/2014/main" id="{4AC099FA-66F2-4467-881C-3DF54B9A233C}"/>
              </a:ext>
            </a:extLst>
          </p:cNvPr>
          <p:cNvSpPr txBox="1">
            <a:spLocks noChangeArrowheads="1"/>
          </p:cNvSpPr>
          <p:nvPr/>
        </p:nvSpPr>
        <p:spPr bwMode="auto">
          <a:xfrm>
            <a:off x="6848963" y="8502931"/>
            <a:ext cx="2857500"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An inundated basement in the 2016 flood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Text Box 2">
            <a:extLst>
              <a:ext uri="{FF2B5EF4-FFF2-40B4-BE49-F238E27FC236}">
                <a16:creationId xmlns:a16="http://schemas.microsoft.com/office/drawing/2014/main" id="{7DB70F2F-EDB9-4926-B28B-675B3FB97C23}"/>
              </a:ext>
            </a:extLst>
          </p:cNvPr>
          <p:cNvSpPr txBox="1">
            <a:spLocks noChangeArrowheads="1"/>
          </p:cNvSpPr>
          <p:nvPr/>
        </p:nvSpPr>
        <p:spPr bwMode="auto">
          <a:xfrm>
            <a:off x="22174199" y="31098744"/>
            <a:ext cx="10523366" cy="1705356"/>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50"/>
              </a:spcBef>
            </a:pPr>
            <a:r>
              <a:rPr lang="en-US" sz="1400" dirty="0">
                <a:latin typeface="Arial" panose="020B0604020202020204" pitchFamily="34" charset="0"/>
                <a:ea typeface="Calibri" panose="020F0502020204030204" pitchFamily="34" charset="0"/>
                <a:cs typeface="Times New Roman" panose="02020603050405020304" pitchFamily="18" charset="0"/>
              </a:rPr>
              <a:t>For Greenbrier County, Red Cross sheltering data from the 2016 flood was compared to the shelter model estimates.  According to the Red Cross shelter data, a total of 114 people stayed at six designated Red Cross shelters during the flood event.  However, many displaced residents also stayed at unregistered shelters, including the 300 people at the Greenbrier Resort and 129 people at the Baptist Church gymnasium in Rainelle.  If the registered persons of the Red Cross Shelters requiring shelter are summed together at </a:t>
            </a:r>
            <a:r>
              <a:rPr lang="en-US" sz="1400" b="1" dirty="0">
                <a:latin typeface="Arial" panose="020B0604020202020204" pitchFamily="34" charset="0"/>
                <a:ea typeface="Calibri" panose="020F0502020204030204" pitchFamily="34" charset="0"/>
                <a:cs typeface="Times New Roman" panose="02020603050405020304" pitchFamily="18" charset="0"/>
              </a:rPr>
              <a:t>543 </a:t>
            </a:r>
            <a:r>
              <a:rPr lang="en-US" sz="1400" dirty="0">
                <a:latin typeface="Arial" panose="020B0604020202020204" pitchFamily="34" charset="0"/>
                <a:ea typeface="Calibri" panose="020F0502020204030204" pitchFamily="34" charset="0"/>
                <a:cs typeface="Times New Roman" panose="02020603050405020304" pitchFamily="18" charset="0"/>
              </a:rPr>
              <a:t>people, then this estimate is close to the shelter need model estimate of </a:t>
            </a:r>
            <a:r>
              <a:rPr lang="en-US" sz="1400" b="1" dirty="0">
                <a:latin typeface="Arial" panose="020B0604020202020204" pitchFamily="34" charset="0"/>
                <a:ea typeface="Calibri" panose="020F0502020204030204" pitchFamily="34" charset="0"/>
                <a:cs typeface="Times New Roman" panose="02020603050405020304" pitchFamily="18" charset="0"/>
              </a:rPr>
              <a:t>603</a:t>
            </a:r>
            <a:r>
              <a:rPr lang="en-US" sz="1400" dirty="0">
                <a:latin typeface="Arial" panose="020B0604020202020204" pitchFamily="34" charset="0"/>
                <a:ea typeface="Calibri" panose="020F0502020204030204" pitchFamily="34" charset="0"/>
                <a:cs typeface="Times New Roman" panose="02020603050405020304" pitchFamily="18" charset="0"/>
              </a:rPr>
              <a:t> people for Greenbrier County.</a:t>
            </a:r>
            <a:endPar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255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TotalTime>
  <Words>1739</Words>
  <Application>Microsoft Office PowerPoint</Application>
  <PresentationFormat>Custom</PresentationFormat>
  <Paragraphs>411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Kuhn</dc:creator>
  <cp:lastModifiedBy>Behrang Bidadian</cp:lastModifiedBy>
  <cp:revision>67</cp:revision>
  <cp:lastPrinted>2022-11-16T16:06:13Z</cp:lastPrinted>
  <dcterms:created xsi:type="dcterms:W3CDTF">2022-11-15T21:06:20Z</dcterms:created>
  <dcterms:modified xsi:type="dcterms:W3CDTF">2023-04-19T20:53:44Z</dcterms:modified>
</cp:coreProperties>
</file>