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32100838" cy="43073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guide id="3" pos="13824" userDrawn="1">
          <p15:clr>
            <a:srgbClr val="A4A3A4"/>
          </p15:clr>
        </p15:guide>
        <p15:guide id="4" pos="20736" userDrawn="1">
          <p15:clr>
            <a:srgbClr val="A4A3A4"/>
          </p15:clr>
        </p15:guide>
        <p15:guide id="5" orient="horz" pos="5472" userDrawn="1">
          <p15:clr>
            <a:srgbClr val="A4A3A4"/>
          </p15:clr>
        </p15:guide>
        <p15:guide id="6" orient="horz" pos="15264" userDrawn="1">
          <p15:clr>
            <a:srgbClr val="A4A3A4"/>
          </p15:clr>
        </p15:guide>
        <p15:guide id="7" orient="horz" pos="20592" userDrawn="1">
          <p15:clr>
            <a:srgbClr val="A4A3A4"/>
          </p15:clr>
        </p15:guide>
        <p15:guide id="8" orient="horz" pos="144" userDrawn="1">
          <p15:clr>
            <a:srgbClr val="A4A3A4"/>
          </p15:clr>
        </p15:guide>
        <p15:guide id="9" pos="144" userDrawn="1">
          <p15:clr>
            <a:srgbClr val="A4A3A4"/>
          </p15:clr>
        </p15:guide>
        <p15:guide id="10" pos="27504" userDrawn="1">
          <p15:clr>
            <a:srgbClr val="A4A3A4"/>
          </p15:clr>
        </p15:guide>
        <p15:guide id="11" orient="horz" pos="10468" userDrawn="1">
          <p15:clr>
            <a:srgbClr val="A4A3A4"/>
          </p15:clr>
        </p15:guide>
        <p15:guide id="12" orient="horz" pos="10224" userDrawn="1">
          <p15:clr>
            <a:srgbClr val="A4A3A4"/>
          </p15:clr>
        </p15:guide>
        <p15:guide id="13" pos="17280" userDrawn="1">
          <p15:clr>
            <a:srgbClr val="A4A3A4"/>
          </p15:clr>
        </p15:guide>
        <p15:guide id="14" pos="13680" userDrawn="1">
          <p15:clr>
            <a:srgbClr val="A4A3A4"/>
          </p15:clr>
        </p15:guide>
        <p15:guide id="15" pos="20592" userDrawn="1">
          <p15:clr>
            <a:srgbClr val="A4A3A4"/>
          </p15:clr>
        </p15:guide>
        <p15:guide id="16" pos="20880" userDrawn="1">
          <p15:clr>
            <a:srgbClr val="A4A3A4"/>
          </p15:clr>
        </p15:guide>
        <p15:guide id="17" pos="7056" userDrawn="1">
          <p15:clr>
            <a:srgbClr val="A4A3A4"/>
          </p15:clr>
        </p15:guide>
        <p15:guide id="18" pos="6768" userDrawn="1">
          <p15:clr>
            <a:srgbClr val="A4A3A4"/>
          </p15:clr>
        </p15:guide>
        <p15:guide id="19" orient="horz" pos="15120" userDrawn="1">
          <p15:clr>
            <a:srgbClr val="A4A3A4"/>
          </p15:clr>
        </p15:guide>
        <p15:guide id="20" orient="horz" pos="15408" userDrawn="1">
          <p15:clr>
            <a:srgbClr val="A4A3A4"/>
          </p15:clr>
        </p15:guide>
        <p15:guide id="21" orient="horz" pos="5904" userDrawn="1">
          <p15:clr>
            <a:srgbClr val="A4A3A4"/>
          </p15:clr>
        </p15:guide>
        <p15:guide id="22" orient="horz" pos="5616" userDrawn="1">
          <p15:clr>
            <a:srgbClr val="A4A3A4"/>
          </p15:clr>
        </p15:guide>
        <p15:guide id="23" pos="10368" userDrawn="1">
          <p15:clr>
            <a:srgbClr val="A4A3A4"/>
          </p15:clr>
        </p15:guide>
        <p15:guide id="24" pos="24192" userDrawn="1">
          <p15:clr>
            <a:srgbClr val="A4A3A4"/>
          </p15:clr>
        </p15:guide>
        <p15:guide id="25" pos="13968" userDrawn="1">
          <p15:clr>
            <a:srgbClr val="A4A3A4"/>
          </p15:clr>
        </p15:guide>
        <p15:guide id="26"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43" autoAdjust="0"/>
    <p:restoredTop sz="94660"/>
  </p:normalViewPr>
  <p:slideViewPr>
    <p:cSldViewPr showGuides="1">
      <p:cViewPr>
        <p:scale>
          <a:sx n="20" d="100"/>
          <a:sy n="20" d="100"/>
        </p:scale>
        <p:origin x="2532" y="420"/>
      </p:cViewPr>
      <p:guideLst>
        <p:guide orient="horz" pos="10368"/>
        <p:guide pos="6912"/>
        <p:guide pos="13824"/>
        <p:guide pos="20736"/>
        <p:guide orient="horz" pos="5472"/>
        <p:guide orient="horz" pos="15264"/>
        <p:guide orient="horz" pos="20592"/>
        <p:guide orient="horz" pos="144"/>
        <p:guide pos="144"/>
        <p:guide pos="27504"/>
        <p:guide orient="horz" pos="10468"/>
        <p:guide orient="horz" pos="10224"/>
        <p:guide pos="17280"/>
        <p:guide pos="13680"/>
        <p:guide pos="20592"/>
        <p:guide pos="20880"/>
        <p:guide pos="7056"/>
        <p:guide pos="6768"/>
        <p:guide orient="horz" pos="15120"/>
        <p:guide orient="horz" pos="15408"/>
        <p:guide orient="horz" pos="5904"/>
        <p:guide orient="horz" pos="5616"/>
        <p:guide pos="10368"/>
        <p:guide pos="24192"/>
        <p:guide pos="13968"/>
        <p:guide pos="3456"/>
      </p:guideLst>
    </p:cSldViewPr>
  </p:slideViewPr>
  <p:notesTextViewPr>
    <p:cViewPr>
      <p:scale>
        <a:sx n="3" d="2"/>
        <a:sy n="3" d="2"/>
      </p:scale>
      <p:origin x="0" y="0"/>
    </p:cViewPr>
  </p:notesTextViewPr>
  <p:gridSpacing cx="114300" cy="1143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13910363" cy="2161164"/>
          </a:xfrm>
          <a:prstGeom prst="rect">
            <a:avLst/>
          </a:prstGeom>
        </p:spPr>
        <p:txBody>
          <a:bodyPr vert="horz" lIns="429562" tIns="214781" rIns="429562" bIns="214781" rtlCol="0"/>
          <a:lstStyle>
            <a:lvl1pPr algn="l">
              <a:defRPr sz="5600"/>
            </a:lvl1pPr>
          </a:lstStyle>
          <a:p>
            <a:endParaRPr lang="en-US"/>
          </a:p>
        </p:txBody>
      </p:sp>
      <p:sp>
        <p:nvSpPr>
          <p:cNvPr id="3" name="Date Placeholder 2"/>
          <p:cNvSpPr>
            <a:spLocks noGrp="1"/>
          </p:cNvSpPr>
          <p:nvPr>
            <p:ph type="dt" idx="1"/>
          </p:nvPr>
        </p:nvSpPr>
        <p:spPr>
          <a:xfrm>
            <a:off x="18183051" y="2"/>
            <a:ext cx="13910363" cy="2161164"/>
          </a:xfrm>
          <a:prstGeom prst="rect">
            <a:avLst/>
          </a:prstGeom>
        </p:spPr>
        <p:txBody>
          <a:bodyPr vert="horz" lIns="429562" tIns="214781" rIns="429562" bIns="214781" rtlCol="0"/>
          <a:lstStyle>
            <a:lvl1pPr algn="r">
              <a:defRPr sz="5600"/>
            </a:lvl1pPr>
          </a:lstStyle>
          <a:p>
            <a:fld id="{A35BAF06-F101-450B-8277-3E32285292E0}" type="datetimeFigureOut">
              <a:rPr lang="en-US" smtClean="0"/>
              <a:t>11/16/2022</a:t>
            </a:fld>
            <a:endParaRPr lang="en-US"/>
          </a:p>
        </p:txBody>
      </p:sp>
      <p:sp>
        <p:nvSpPr>
          <p:cNvPr id="4" name="Slide Image Placeholder 3"/>
          <p:cNvSpPr>
            <a:spLocks noGrp="1" noRot="1" noChangeAspect="1"/>
          </p:cNvSpPr>
          <p:nvPr>
            <p:ph type="sldImg" idx="2"/>
          </p:nvPr>
        </p:nvSpPr>
        <p:spPr>
          <a:xfrm>
            <a:off x="6362700" y="5386388"/>
            <a:ext cx="19375438" cy="14533562"/>
          </a:xfrm>
          <a:prstGeom prst="rect">
            <a:avLst/>
          </a:prstGeom>
          <a:noFill/>
          <a:ln w="12700">
            <a:solidFill>
              <a:prstClr val="black"/>
            </a:solidFill>
          </a:ln>
        </p:spPr>
        <p:txBody>
          <a:bodyPr vert="horz" lIns="429562" tIns="214781" rIns="429562" bIns="214781" rtlCol="0" anchor="ctr"/>
          <a:lstStyle/>
          <a:p>
            <a:endParaRPr lang="en-US"/>
          </a:p>
        </p:txBody>
      </p:sp>
      <p:sp>
        <p:nvSpPr>
          <p:cNvPr id="5" name="Notes Placeholder 4"/>
          <p:cNvSpPr>
            <a:spLocks noGrp="1"/>
          </p:cNvSpPr>
          <p:nvPr>
            <p:ph type="body" sz="quarter" idx="3"/>
          </p:nvPr>
        </p:nvSpPr>
        <p:spPr>
          <a:xfrm>
            <a:off x="3210085" y="20729187"/>
            <a:ext cx="25680669" cy="16960245"/>
          </a:xfrm>
          <a:prstGeom prst="rect">
            <a:avLst/>
          </a:prstGeom>
        </p:spPr>
        <p:txBody>
          <a:bodyPr vert="horz" lIns="429562" tIns="214781" rIns="429562" bIns="214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0912484"/>
            <a:ext cx="13910363" cy="2161159"/>
          </a:xfrm>
          <a:prstGeom prst="rect">
            <a:avLst/>
          </a:prstGeom>
        </p:spPr>
        <p:txBody>
          <a:bodyPr vert="horz" lIns="429562" tIns="214781" rIns="429562" bIns="214781" rtlCol="0" anchor="b"/>
          <a:lstStyle>
            <a:lvl1pPr algn="l">
              <a:defRPr sz="5600"/>
            </a:lvl1pPr>
          </a:lstStyle>
          <a:p>
            <a:endParaRPr lang="en-US"/>
          </a:p>
        </p:txBody>
      </p:sp>
      <p:sp>
        <p:nvSpPr>
          <p:cNvPr id="7" name="Slide Number Placeholder 6"/>
          <p:cNvSpPr>
            <a:spLocks noGrp="1"/>
          </p:cNvSpPr>
          <p:nvPr>
            <p:ph type="sldNum" sz="quarter" idx="5"/>
          </p:nvPr>
        </p:nvSpPr>
        <p:spPr>
          <a:xfrm>
            <a:off x="18183051" y="40912484"/>
            <a:ext cx="13910363" cy="2161159"/>
          </a:xfrm>
          <a:prstGeom prst="rect">
            <a:avLst/>
          </a:prstGeom>
        </p:spPr>
        <p:txBody>
          <a:bodyPr vert="horz" lIns="429562" tIns="214781" rIns="429562" bIns="214781" rtlCol="0" anchor="b"/>
          <a:lstStyle>
            <a:lvl1pPr algn="r">
              <a:defRPr sz="5600"/>
            </a:lvl1pPr>
          </a:lstStyle>
          <a:p>
            <a:fld id="{E7F00EFB-4D06-435A-A487-9F5DC2458DCF}" type="slidenum">
              <a:rPr lang="en-US" smtClean="0"/>
              <a:t>‹#›</a:t>
            </a:fld>
            <a:endParaRPr lang="en-US"/>
          </a:p>
        </p:txBody>
      </p:sp>
    </p:spTree>
    <p:extLst>
      <p:ext uri="{BB962C8B-B14F-4D97-AF65-F5344CB8AC3E}">
        <p14:creationId xmlns:p14="http://schemas.microsoft.com/office/powerpoint/2010/main" val="3564030527"/>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9448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3892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9052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44593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6B65F8-08E5-4383-929F-05DA675BE61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2198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6B65F8-08E5-4383-929F-05DA675BE61E}"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35109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6B65F8-08E5-4383-929F-05DA675BE61E}"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6129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6B65F8-08E5-4383-929F-05DA675BE61E}"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3503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B65F8-08E5-4383-929F-05DA675BE61E}"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1853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5074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120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A6B65F8-08E5-4383-929F-05DA675BE61E}" type="datetimeFigureOut">
              <a:rPr lang="en-US" smtClean="0"/>
              <a:t>11/16/2022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BA863C6-925E-4829-A3C6-208041A0EEF1}" type="slidenum">
              <a:rPr lang="en-US" smtClean="0"/>
              <a:t>‹#›</a:t>
            </a:fld>
            <a:endParaRPr lang="en-US"/>
          </a:p>
        </p:txBody>
      </p:sp>
    </p:spTree>
    <p:extLst>
      <p:ext uri="{BB962C8B-B14F-4D97-AF65-F5344CB8AC3E}">
        <p14:creationId xmlns:p14="http://schemas.microsoft.com/office/powerpoint/2010/main" val="3376351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19.png"/><Relationship Id="rId7" Type="http://schemas.openxmlformats.org/officeDocument/2006/relationships/image" Target="../media/image6.JPG"/><Relationship Id="rId12" Type="http://schemas.openxmlformats.org/officeDocument/2006/relationships/image" Target="../media/image11.jpeg"/><Relationship Id="rId17" Type="http://schemas.openxmlformats.org/officeDocument/2006/relationships/image" Target="../media/image16.JPG"/><Relationship Id="rId25" Type="http://schemas.openxmlformats.org/officeDocument/2006/relationships/image" Target="../media/image22.png"/><Relationship Id="rId2" Type="http://schemas.openxmlformats.org/officeDocument/2006/relationships/image" Target="../media/image1.JPG"/><Relationship Id="rId16" Type="http://schemas.openxmlformats.org/officeDocument/2006/relationships/image" Target="../media/image15.jpe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1.pn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0.jpeg"/><Relationship Id="rId10" Type="http://schemas.openxmlformats.org/officeDocument/2006/relationships/image" Target="../media/image9.jpeg"/><Relationship Id="rId19" Type="http://schemas.microsoft.com/office/2007/relationships/hdphoto" Target="../media/hdphoto1.wdp"/><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 Id="rId22"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61FE1B8-A267-4FEA-B4E1-4A5C9DE13A98}"/>
              </a:ext>
            </a:extLst>
          </p:cNvPr>
          <p:cNvSpPr txBox="1">
            <a:spLocks/>
          </p:cNvSpPr>
          <p:nvPr/>
        </p:nvSpPr>
        <p:spPr>
          <a:xfrm>
            <a:off x="228600" y="8921426"/>
            <a:ext cx="10515600" cy="1005861"/>
          </a:xfrm>
          <a:prstGeom prst="rect">
            <a:avLst/>
          </a:prstGeom>
          <a:solidFill>
            <a:srgbClr val="1F4E7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Building/Parcel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72" name="Table 2">
            <a:extLst>
              <a:ext uri="{FF2B5EF4-FFF2-40B4-BE49-F238E27FC236}">
                <a16:creationId xmlns:a16="http://schemas.microsoft.com/office/drawing/2014/main" id="{94EDDF67-3474-4DFC-8E08-752102568CFC}"/>
              </a:ext>
            </a:extLst>
          </p:cNvPr>
          <p:cNvGraphicFramePr>
            <a:graphicFrameLocks noGrp="1"/>
          </p:cNvGraphicFramePr>
          <p:nvPr>
            <p:extLst>
              <p:ext uri="{D42A27DB-BD31-4B8C-83A1-F6EECF244321}">
                <p14:modId xmlns:p14="http://schemas.microsoft.com/office/powerpoint/2010/main" val="1753820307"/>
              </p:ext>
            </p:extLst>
          </p:nvPr>
        </p:nvGraphicFramePr>
        <p:xfrm>
          <a:off x="228600" y="10026866"/>
          <a:ext cx="10515600" cy="6438443"/>
        </p:xfrm>
        <a:graphic>
          <a:graphicData uri="http://schemas.openxmlformats.org/drawingml/2006/table">
            <a:tbl>
              <a:tblPr firstRow="1" bandRow="1">
                <a:tableStyleId>{5C22544A-7EE6-4342-B048-85BDC9FD1C3A}</a:tableStyleId>
              </a:tblPr>
              <a:tblGrid>
                <a:gridCol w="1205062">
                  <a:extLst>
                    <a:ext uri="{9D8B030D-6E8A-4147-A177-3AD203B41FA5}">
                      <a16:colId xmlns:a16="http://schemas.microsoft.com/office/drawing/2014/main" val="4203218459"/>
                    </a:ext>
                  </a:extLst>
                </a:gridCol>
                <a:gridCol w="5104067">
                  <a:extLst>
                    <a:ext uri="{9D8B030D-6E8A-4147-A177-3AD203B41FA5}">
                      <a16:colId xmlns:a16="http://schemas.microsoft.com/office/drawing/2014/main" val="660922194"/>
                    </a:ext>
                  </a:extLst>
                </a:gridCol>
                <a:gridCol w="1414421">
                  <a:extLst>
                    <a:ext uri="{9D8B030D-6E8A-4147-A177-3AD203B41FA5}">
                      <a16:colId xmlns:a16="http://schemas.microsoft.com/office/drawing/2014/main" val="3934378209"/>
                    </a:ext>
                  </a:extLst>
                </a:gridCol>
                <a:gridCol w="1212483">
                  <a:extLst>
                    <a:ext uri="{9D8B030D-6E8A-4147-A177-3AD203B41FA5}">
                      <a16:colId xmlns:a16="http://schemas.microsoft.com/office/drawing/2014/main" val="3437275542"/>
                    </a:ext>
                  </a:extLst>
                </a:gridCol>
                <a:gridCol w="1579567">
                  <a:extLst>
                    <a:ext uri="{9D8B030D-6E8A-4147-A177-3AD203B41FA5}">
                      <a16:colId xmlns:a16="http://schemas.microsoft.com/office/drawing/2014/main" val="602500551"/>
                    </a:ext>
                  </a:extLst>
                </a:gridCol>
              </a:tblGrid>
              <a:tr h="954892">
                <a:tc>
                  <a:txBody>
                    <a:bodyPr/>
                    <a:lstStyle/>
                    <a:p>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576718">
                <a:tc rowSpan="10">
                  <a:txBody>
                    <a:bodyPr/>
                    <a:lstStyle/>
                    <a:p>
                      <a:pPr algn="ctr"/>
                      <a:r>
                        <a:rPr lang="en-US" sz="1800" b="1" dirty="0">
                          <a:solidFill>
                            <a:schemeClr val="bg1"/>
                          </a:solidFill>
                        </a:rPr>
                        <a:t>Buildings by Flood Zone (Count &amp; Value)</a:t>
                      </a:r>
                    </a:p>
                  </a:txBody>
                  <a:tcPr marL="91369" marR="91369" marT="45685" marB="45685" vert="vert270" anchor="ctr">
                    <a:solidFill>
                      <a:srgbClr val="5B739B"/>
                    </a:solidFill>
                  </a:tcPr>
                </a:tc>
                <a:tc>
                  <a:txBody>
                    <a:bodyPr/>
                    <a:lstStyle/>
                    <a:p>
                      <a:r>
                        <a:rPr lang="en-US" sz="1800" dirty="0">
                          <a:solidFill>
                            <a:schemeClr val="bg1"/>
                          </a:solidFill>
                        </a:rPr>
                        <a:t>Total Primary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423 </a:t>
                      </a:r>
                    </a:p>
                    <a:p>
                      <a:pPr algn="ct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18</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59 </a:t>
                      </a:r>
                      <a:r>
                        <a:rPr lang="en-US" sz="1800" dirty="0">
                          <a:solidFill>
                            <a:schemeClr val="tx1"/>
                          </a:solidFill>
                        </a:rPr>
                        <a:t>(Median)</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Building Ratio b/w Floodplain &amp; Community Total</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34%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Total Primary Building Value in Floodplain of Community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$40,881K</a:t>
                      </a:r>
                    </a:p>
                    <a:p>
                      <a:pPr algn="ct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$16,120K</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$6,417K (</a:t>
                      </a:r>
                      <a:r>
                        <a:rPr lang="en-US" sz="1800" dirty="0">
                          <a:solidFill>
                            <a:schemeClr val="tx1"/>
                          </a:solidFill>
                        </a:rPr>
                        <a:t>Median</a:t>
                      </a:r>
                      <a:r>
                        <a:rPr lang="en-US" sz="1800" dirty="0"/>
                        <a:t>)</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Median Building Value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$49K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$38K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$42K</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Building Count in Floodway** (High Velocity)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13</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9</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Percent Building Count in Floodway** (High Velocity &amp; Depth)</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15%</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3%</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In”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3</a:t>
                      </a:r>
                      <a:r>
                        <a:rPr lang="en-US" sz="1200" b="0" baseline="30000" dirty="0">
                          <a:solidFill>
                            <a:schemeClr val="tx1"/>
                          </a:solidFill>
                        </a:rPr>
                        <a:t>rd</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In”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17%</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97%</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Out”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8</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0</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Out”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0%</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graphicFrame>
        <p:nvGraphicFramePr>
          <p:cNvPr id="73" name="Table 2">
            <a:extLst>
              <a:ext uri="{FF2B5EF4-FFF2-40B4-BE49-F238E27FC236}">
                <a16:creationId xmlns:a16="http://schemas.microsoft.com/office/drawing/2014/main" id="{50697E11-8691-4C94-98DE-2C4ED233765B}"/>
              </a:ext>
            </a:extLst>
          </p:cNvPr>
          <p:cNvGraphicFramePr>
            <a:graphicFrameLocks noGrp="1"/>
          </p:cNvGraphicFramePr>
          <p:nvPr>
            <p:extLst>
              <p:ext uri="{D42A27DB-BD31-4B8C-83A1-F6EECF244321}">
                <p14:modId xmlns:p14="http://schemas.microsoft.com/office/powerpoint/2010/main" val="2157409984"/>
              </p:ext>
            </p:extLst>
          </p:nvPr>
        </p:nvGraphicFramePr>
        <p:xfrm>
          <a:off x="228600" y="17776452"/>
          <a:ext cx="10515600" cy="6519698"/>
        </p:xfrm>
        <a:graphic>
          <a:graphicData uri="http://schemas.openxmlformats.org/drawingml/2006/table">
            <a:tbl>
              <a:tblPr firstRow="1" bandRow="1">
                <a:tableStyleId>{5C22544A-7EE6-4342-B048-85BDC9FD1C3A}</a:tableStyleId>
              </a:tblPr>
              <a:tblGrid>
                <a:gridCol w="1205063">
                  <a:extLst>
                    <a:ext uri="{9D8B030D-6E8A-4147-A177-3AD203B41FA5}">
                      <a16:colId xmlns:a16="http://schemas.microsoft.com/office/drawing/2014/main" val="1853621748"/>
                    </a:ext>
                  </a:extLst>
                </a:gridCol>
                <a:gridCol w="5298356">
                  <a:extLst>
                    <a:ext uri="{9D8B030D-6E8A-4147-A177-3AD203B41FA5}">
                      <a16:colId xmlns:a16="http://schemas.microsoft.com/office/drawing/2014/main" val="660922194"/>
                    </a:ext>
                  </a:extLst>
                </a:gridCol>
                <a:gridCol w="1231255">
                  <a:extLst>
                    <a:ext uri="{9D8B030D-6E8A-4147-A177-3AD203B41FA5}">
                      <a16:colId xmlns:a16="http://schemas.microsoft.com/office/drawing/2014/main" val="3934378209"/>
                    </a:ext>
                  </a:extLst>
                </a:gridCol>
                <a:gridCol w="1112369">
                  <a:extLst>
                    <a:ext uri="{9D8B030D-6E8A-4147-A177-3AD203B41FA5}">
                      <a16:colId xmlns:a16="http://schemas.microsoft.com/office/drawing/2014/main" val="3437275542"/>
                    </a:ext>
                  </a:extLst>
                </a:gridCol>
                <a:gridCol w="1668557">
                  <a:extLst>
                    <a:ext uri="{9D8B030D-6E8A-4147-A177-3AD203B41FA5}">
                      <a16:colId xmlns:a16="http://schemas.microsoft.com/office/drawing/2014/main" val="602500551"/>
                    </a:ext>
                  </a:extLst>
                </a:gridCol>
              </a:tblGrid>
              <a:tr h="905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368816">
                <a:tc rowSpan="2">
                  <a:txBody>
                    <a:bodyPr/>
                    <a:lstStyle/>
                    <a:p>
                      <a:pPr algn="ctr"/>
                      <a:r>
                        <a:rPr lang="en-US" sz="1500" b="1" dirty="0">
                          <a:solidFill>
                            <a:schemeClr val="bg1"/>
                          </a:solidFill>
                        </a:rPr>
                        <a:t>Building Ownership</a:t>
                      </a:r>
                    </a:p>
                  </a:txBody>
                  <a:tcPr marL="100586" marR="100586" marT="50293" marB="50293" vert="vert270" anchor="ctr">
                    <a:solidFill>
                      <a:srgbClr val="5B739B"/>
                    </a:solidFill>
                  </a:tcPr>
                </a:tc>
                <a:tc>
                  <a:txBody>
                    <a:bodyPr/>
                    <a:lstStyle/>
                    <a:p>
                      <a:r>
                        <a:rPr lang="en-US" sz="1800" dirty="0">
                          <a:solidFill>
                            <a:schemeClr val="bg1"/>
                          </a:solidFill>
                        </a:rPr>
                        <a:t>Owner Occupied Residential Buildings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205</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152</a:t>
                      </a:r>
                    </a:p>
                  </a:txBody>
                  <a:tcPr marL="100586" marR="100586" marT="50293" marB="50293" anchor="ctr">
                    <a:lnB w="12700" cap="flat" cmpd="sng" algn="ctr">
                      <a:noFill/>
                      <a:prstDash val="solid"/>
                      <a:round/>
                      <a:headEnd type="none" w="med" len="med"/>
                      <a:tailEnd type="none" w="med" len="med"/>
                    </a:lnB>
                  </a:tcPr>
                </a:tc>
                <a:tc rowSpan="2">
                  <a:txBody>
                    <a:bodyPr/>
                    <a:lstStyle/>
                    <a:p>
                      <a:pPr algn="ctr"/>
                      <a:r>
                        <a:rPr lang="en-US" sz="1800" dirty="0"/>
                        <a:t>65%</a:t>
                      </a:r>
                    </a:p>
                  </a:txBody>
                  <a:tcPr marL="100586" marR="100586" marT="50293" marB="50293" anchor="ctr">
                    <a:solidFill>
                      <a:srgbClr val="EAEFF7"/>
                    </a:solidFill>
                  </a:tcPr>
                </a:tc>
                <a:extLst>
                  <a:ext uri="{0D108BD9-81ED-4DB2-BD59-A6C34878D82A}">
                    <a16:rowId xmlns:a16="http://schemas.microsoft.com/office/drawing/2014/main" val="2330936814"/>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Owner Occupied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48%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45%</a:t>
                      </a:r>
                    </a:p>
                  </a:txBody>
                  <a:tcPr marL="100586" marR="100586" marT="50293" marB="50293"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553224">
                <a:tc rowSpan="10">
                  <a:txBody>
                    <a:bodyPr/>
                    <a:lstStyle/>
                    <a:p>
                      <a:pPr algn="ctr"/>
                      <a:r>
                        <a:rPr lang="en-US" sz="1800" b="1" dirty="0">
                          <a:solidFill>
                            <a:schemeClr val="bg1"/>
                          </a:solidFill>
                        </a:rPr>
                        <a:t>Building Occupancy and Value</a:t>
                      </a:r>
                    </a:p>
                  </a:txBody>
                  <a:tcPr marL="100586" marR="100586" marT="50293" marB="50293" vert="vert270" anchor="ctr">
                    <a:solidFill>
                      <a:srgbClr val="5B739B"/>
                    </a:solidFill>
                  </a:tcPr>
                </a:tc>
                <a:tc>
                  <a:txBody>
                    <a:bodyPr/>
                    <a:lstStyle/>
                    <a:p>
                      <a:r>
                        <a:rPr lang="en-US" sz="1800" dirty="0">
                          <a:solidFill>
                            <a:schemeClr val="bg1"/>
                          </a:solidFill>
                        </a:rPr>
                        <a:t>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370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251</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44</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Residential Building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87%</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74%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81%</a:t>
                      </a:r>
                    </a:p>
                  </a:txBody>
                  <a:tcPr marL="100586" marR="100586" marT="50293" marB="50293"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53</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11</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Non-Residential  Bldgs.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tx1"/>
                          </a:solidFill>
                        </a:rPr>
                        <a:t>13%</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Residential Building Value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$20,321K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$9,265K</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$2,105K</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Residential Value in Floodplain</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57%</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31%</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36881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$20,560K</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t>$6,757K</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$2,988K</a:t>
                      </a:r>
                    </a:p>
                  </a:txBody>
                  <a:tcPr marL="100586" marR="100586" marT="50293" marB="5029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Percent Non-Residential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t>44%</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69%</a:t>
                      </a:r>
                    </a:p>
                  </a:txBody>
                  <a:tcPr marL="100586" marR="100586" marT="50293" marB="50293"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Mobile Homes in Floodplain</a:t>
                      </a:r>
                    </a:p>
                  </a:txBody>
                  <a:tcPr marL="100586" marR="100586" marT="50293" marB="50293"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800" b="1" dirty="0">
                          <a:solidFill>
                            <a:schemeClr val="tx1"/>
                          </a:solidFill>
                        </a:rPr>
                        <a:t>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b="1" dirty="0"/>
                        <a:t>14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dirty="0"/>
                        <a:t>5</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Mobile Homes in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1%</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11%</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graphicFrame>
        <p:nvGraphicFramePr>
          <p:cNvPr id="74" name="Table 2">
            <a:extLst>
              <a:ext uri="{FF2B5EF4-FFF2-40B4-BE49-F238E27FC236}">
                <a16:creationId xmlns:a16="http://schemas.microsoft.com/office/drawing/2014/main" id="{B84512B4-599C-476F-BAF7-1BF15F1E45B7}"/>
              </a:ext>
            </a:extLst>
          </p:cNvPr>
          <p:cNvGraphicFramePr>
            <a:graphicFrameLocks noGrp="1"/>
          </p:cNvGraphicFramePr>
          <p:nvPr>
            <p:extLst>
              <p:ext uri="{D42A27DB-BD31-4B8C-83A1-F6EECF244321}">
                <p14:modId xmlns:p14="http://schemas.microsoft.com/office/powerpoint/2010/main" val="644631361"/>
              </p:ext>
            </p:extLst>
          </p:nvPr>
        </p:nvGraphicFramePr>
        <p:xfrm>
          <a:off x="228600" y="25946100"/>
          <a:ext cx="10515601" cy="5475567"/>
        </p:xfrm>
        <a:graphic>
          <a:graphicData uri="http://schemas.openxmlformats.org/drawingml/2006/table">
            <a:tbl>
              <a:tblPr firstRow="1" bandRow="1">
                <a:tableStyleId>{5C22544A-7EE6-4342-B048-85BDC9FD1C3A}</a:tableStyleId>
              </a:tblPr>
              <a:tblGrid>
                <a:gridCol w="1548805">
                  <a:extLst>
                    <a:ext uri="{9D8B030D-6E8A-4147-A177-3AD203B41FA5}">
                      <a16:colId xmlns:a16="http://schemas.microsoft.com/office/drawing/2014/main" val="3234687274"/>
                    </a:ext>
                  </a:extLst>
                </a:gridCol>
                <a:gridCol w="5035485">
                  <a:extLst>
                    <a:ext uri="{9D8B030D-6E8A-4147-A177-3AD203B41FA5}">
                      <a16:colId xmlns:a16="http://schemas.microsoft.com/office/drawing/2014/main" val="660922194"/>
                    </a:ext>
                  </a:extLst>
                </a:gridCol>
                <a:gridCol w="1111586">
                  <a:extLst>
                    <a:ext uri="{9D8B030D-6E8A-4147-A177-3AD203B41FA5}">
                      <a16:colId xmlns:a16="http://schemas.microsoft.com/office/drawing/2014/main" val="3934378209"/>
                    </a:ext>
                  </a:extLst>
                </a:gridCol>
                <a:gridCol w="1067123">
                  <a:extLst>
                    <a:ext uri="{9D8B030D-6E8A-4147-A177-3AD203B41FA5}">
                      <a16:colId xmlns:a16="http://schemas.microsoft.com/office/drawing/2014/main" val="3437275542"/>
                    </a:ext>
                  </a:extLst>
                </a:gridCol>
                <a:gridCol w="1752602">
                  <a:extLst>
                    <a:ext uri="{9D8B030D-6E8A-4147-A177-3AD203B41FA5}">
                      <a16:colId xmlns:a16="http://schemas.microsoft.com/office/drawing/2014/main" val="602500551"/>
                    </a:ext>
                  </a:extLst>
                </a:gridCol>
              </a:tblGrid>
              <a:tr h="1172678">
                <a:tc>
                  <a:txBody>
                    <a:bodyPr/>
                    <a:lstStyle/>
                    <a:p>
                      <a:pPr algn="ctr"/>
                      <a:r>
                        <a:rPr lang="en-US" sz="1800" dirty="0"/>
                        <a:t>Category</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Exposure Indicator</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White Sulphur Springs</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Rainelle</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Median &amp; Ratio in WV Incorporated Areas (2021)</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368556">
                <a:tc rowSpan="3">
                  <a:txBody>
                    <a:bodyPr/>
                    <a:lstStyle/>
                    <a:p>
                      <a:pPr algn="ctr"/>
                      <a:r>
                        <a:rPr lang="en-US" sz="1800" b="1" dirty="0">
                          <a:solidFill>
                            <a:schemeClr val="bg1"/>
                          </a:solidFill>
                        </a:rPr>
                        <a:t>Building Year Construction/ FIRM Status</a:t>
                      </a:r>
                    </a:p>
                  </a:txBody>
                  <a:tcPr marL="100515" marR="100515" marT="50258" marB="50258"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Median Construction Year in Floodplain</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1940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1950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800" dirty="0"/>
                        <a:t>1947</a:t>
                      </a:r>
                    </a:p>
                  </a:txBody>
                  <a:tcPr marL="100515" marR="100515" marT="50258" marB="502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56639">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 Pre-FIRM Structures (includes “unknown”)</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88%</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77%</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dirty="0"/>
                        <a:t>77%</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636597">
                <a:tc vMerge="1">
                  <a:txBody>
                    <a:bodyPr/>
                    <a:lstStyle/>
                    <a:p>
                      <a:endParaRPr lang="en-US" sz="1600" dirty="0">
                        <a:solidFill>
                          <a:schemeClr val="bg1"/>
                        </a:solidFill>
                      </a:endParaRPr>
                    </a:p>
                  </a:txBody>
                  <a:tcPr anchor="ctr">
                    <a:solidFill>
                      <a:srgbClr val="5B739B"/>
                    </a:solidFill>
                  </a:tcPr>
                </a:tc>
                <a:tc>
                  <a:txBody>
                    <a:bodyPr/>
                    <a:lstStyle/>
                    <a:p>
                      <a:r>
                        <a:rPr lang="en-US" sz="1800" dirty="0">
                          <a:solidFill>
                            <a:schemeClr val="bg1"/>
                          </a:solidFill>
                        </a:rPr>
                        <a:t>% Post-FIRM Structures (also “mapped-in SFHA” Post-FIRM structures regulated to Pre-FIRM)</a:t>
                      </a:r>
                    </a:p>
                  </a:txBody>
                  <a:tcPr marL="100515" marR="100515" marT="50258" marB="50258" anchor="ctr">
                    <a:solidFill>
                      <a:srgbClr val="5B739B"/>
                    </a:solidFill>
                  </a:tcPr>
                </a:tc>
                <a:tc>
                  <a:txBody>
                    <a:bodyPr/>
                    <a:lstStyle/>
                    <a:p>
                      <a:pPr algn="ctr"/>
                      <a:r>
                        <a:rPr lang="en-US" sz="1800" b="1" dirty="0">
                          <a:solidFill>
                            <a:schemeClr val="tx1"/>
                          </a:solidFill>
                        </a:rPr>
                        <a:t>12%</a:t>
                      </a:r>
                    </a:p>
                  </a:txBody>
                  <a:tcPr marL="100515" marR="100515" marT="50258" marB="50258" anchor="ctr"/>
                </a:tc>
                <a:tc>
                  <a:txBody>
                    <a:bodyPr/>
                    <a:lstStyle/>
                    <a:p>
                      <a:pPr algn="ctr"/>
                      <a:r>
                        <a:rPr lang="en-US" sz="1800" b="1" dirty="0">
                          <a:solidFill>
                            <a:schemeClr val="tx1"/>
                          </a:solidFill>
                        </a:rPr>
                        <a:t>23%</a:t>
                      </a:r>
                    </a:p>
                  </a:txBody>
                  <a:tcPr marL="100515" marR="100515" marT="50258" marB="50258" anchor="ctr"/>
                </a:tc>
                <a:tc>
                  <a:txBody>
                    <a:bodyPr/>
                    <a:lstStyle/>
                    <a:p>
                      <a:pPr algn="ctr"/>
                      <a:r>
                        <a:rPr lang="en-US" sz="1800" dirty="0"/>
                        <a:t>13%</a:t>
                      </a:r>
                    </a:p>
                  </a:txBody>
                  <a:tcPr marL="100515" marR="100515" marT="50258" marB="50258" anchor="ctr">
                    <a:solidFill>
                      <a:srgbClr val="D2DEEF"/>
                    </a:solidFill>
                  </a:tcPr>
                </a:tc>
                <a:extLst>
                  <a:ext uri="{0D108BD9-81ED-4DB2-BD59-A6C34878D82A}">
                    <a16:rowId xmlns:a16="http://schemas.microsoft.com/office/drawing/2014/main" val="2739474503"/>
                  </a:ext>
                </a:extLst>
              </a:tr>
              <a:tr h="368556">
                <a:tc rowSpan="5">
                  <a:txBody>
                    <a:bodyPr/>
                    <a:lstStyle/>
                    <a:p>
                      <a:pPr algn="ctr"/>
                      <a:r>
                        <a:rPr lang="en-US" sz="1800" b="1" dirty="0">
                          <a:solidFill>
                            <a:schemeClr val="bg1"/>
                          </a:solidFill>
                        </a:rPr>
                        <a:t>Physical Structural Vulnerability (Basements, Stories, &amp; Value)</a:t>
                      </a:r>
                    </a:p>
                  </a:txBody>
                  <a:tcPr marL="100515" marR="100515" marT="50258" marB="50258" vert="vert270" anchor="ctr">
                    <a:solidFill>
                      <a:srgbClr val="5B739B"/>
                    </a:solidFill>
                  </a:tcPr>
                </a:tc>
                <a:tc>
                  <a:txBody>
                    <a:bodyPr/>
                    <a:lstStyle/>
                    <a:p>
                      <a:r>
                        <a:rPr lang="en-US" sz="1800" dirty="0">
                          <a:solidFill>
                            <a:schemeClr val="bg1"/>
                          </a:solidFill>
                        </a:rPr>
                        <a:t>Primary Buildings with Basements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93</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27</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37%</a:t>
                      </a:r>
                    </a:p>
                  </a:txBody>
                  <a:tcPr marL="100515" marR="100515" marT="50258" marB="50258" anchor="ctr"/>
                </a:tc>
                <a:extLst>
                  <a:ext uri="{0D108BD9-81ED-4DB2-BD59-A6C34878D82A}">
                    <a16:rowId xmlns:a16="http://schemas.microsoft.com/office/drawing/2014/main" val="35105614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Buildings with Basements in Floodplain</a:t>
                      </a:r>
                    </a:p>
                  </a:txBody>
                  <a:tcPr marL="100515" marR="100515" marT="50258" marB="50258"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22%</a:t>
                      </a:r>
                    </a:p>
                  </a:txBody>
                  <a:tcPr marL="100515" marR="100515" marT="50258" marB="50258"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8%</a:t>
                      </a:r>
                    </a:p>
                  </a:txBody>
                  <a:tcPr marL="100515" marR="100515" marT="50258" marB="50258"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36855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One-Story Residential Buildings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334</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292</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69%</a:t>
                      </a:r>
                    </a:p>
                  </a:txBody>
                  <a:tcPr marL="100515" marR="100515" marT="50258" marB="50258"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One-Story Residential Buildings in Floodplain</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C00000"/>
                          </a:solidFill>
                        </a:rPr>
                        <a:t>79%</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86%</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636597">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800" dirty="0">
                          <a:solidFill>
                            <a:schemeClr val="bg1"/>
                          </a:solidFill>
                        </a:rPr>
                        <a:t>Red Tag: Dilapidated/Vacant Residential &amp; Commercial Buildings</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14</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49</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500" kern="1200" dirty="0">
                          <a:solidFill>
                            <a:schemeClr val="dk1"/>
                          </a:solidFill>
                          <a:latin typeface="+mn-lt"/>
                          <a:ea typeface="+mn-ea"/>
                          <a:cs typeface="+mn-cs"/>
                        </a:rPr>
                        <a:t>Not available</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1004664912"/>
                  </a:ext>
                </a:extLst>
              </a:tr>
            </a:tbl>
          </a:graphicData>
        </a:graphic>
      </p:graphicFrame>
      <p:sp>
        <p:nvSpPr>
          <p:cNvPr id="75" name="Text Box 2">
            <a:extLst>
              <a:ext uri="{FF2B5EF4-FFF2-40B4-BE49-F238E27FC236}">
                <a16:creationId xmlns:a16="http://schemas.microsoft.com/office/drawing/2014/main" id="{E0D9EAEE-D068-4CD3-B714-E1E840F5094D}"/>
              </a:ext>
            </a:extLst>
          </p:cNvPr>
          <p:cNvSpPr txBox="1">
            <a:spLocks noChangeArrowheads="1"/>
          </p:cNvSpPr>
          <p:nvPr/>
        </p:nvSpPr>
        <p:spPr bwMode="auto">
          <a:xfrm>
            <a:off x="228600" y="31766086"/>
            <a:ext cx="9708893" cy="1152314"/>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55B785B4-45A5-4811-8F1B-D931970073B4}"/>
              </a:ext>
            </a:extLst>
          </p:cNvPr>
          <p:cNvSpPr txBox="1"/>
          <p:nvPr/>
        </p:nvSpPr>
        <p:spPr>
          <a:xfrm>
            <a:off x="453463" y="342900"/>
            <a:ext cx="10290738" cy="2800767"/>
          </a:xfrm>
          <a:prstGeom prst="rect">
            <a:avLst/>
          </a:prstGeom>
          <a:noFill/>
          <a:ln w="28575">
            <a:noFill/>
          </a:ln>
        </p:spPr>
        <p:txBody>
          <a:bodyPr wrap="square" rtlCol="0">
            <a:spAutoFit/>
          </a:bodyPr>
          <a:lstStyle/>
          <a:p>
            <a:pPr marL="2971800" indent="-2971800"/>
            <a:r>
              <a:rPr lang="en-US" sz="4400" b="1" dirty="0">
                <a:solidFill>
                  <a:srgbClr val="1F4E79"/>
                </a:solidFill>
                <a:latin typeface="Arial" panose="020B0604020202020204" pitchFamily="34" charset="0"/>
                <a:cs typeface="Arial" panose="020B0604020202020204" pitchFamily="34" charset="0"/>
              </a:rPr>
              <a:t>Flood Risk in White Sulphur Springs:   Exposure,</a:t>
            </a:r>
          </a:p>
          <a:p>
            <a:pPr marL="2187575" indent="-2187575"/>
            <a:r>
              <a:rPr lang="en-US" sz="4400" b="1" dirty="0">
                <a:solidFill>
                  <a:srgbClr val="1F4E79"/>
                </a:solidFill>
                <a:latin typeface="Arial" panose="020B0604020202020204" pitchFamily="34" charset="0"/>
                <a:cs typeface="Arial" panose="020B0604020202020204" pitchFamily="34" charset="0"/>
              </a:rPr>
              <a:t>                   Vulnerability, and</a:t>
            </a:r>
          </a:p>
          <a:p>
            <a:pPr marL="2187575" indent="-2187575"/>
            <a:r>
              <a:rPr lang="en-US" sz="4400" b="1" dirty="0">
                <a:solidFill>
                  <a:srgbClr val="1F4E79"/>
                </a:solidFill>
                <a:latin typeface="Arial" panose="020B0604020202020204" pitchFamily="34" charset="0"/>
                <a:cs typeface="Arial" panose="020B0604020202020204" pitchFamily="34" charset="0"/>
              </a:rPr>
              <a:t>                   Loss Indicators</a:t>
            </a:r>
          </a:p>
        </p:txBody>
      </p:sp>
      <p:sp>
        <p:nvSpPr>
          <p:cNvPr id="77" name="Title 1">
            <a:extLst>
              <a:ext uri="{FF2B5EF4-FFF2-40B4-BE49-F238E27FC236}">
                <a16:creationId xmlns:a16="http://schemas.microsoft.com/office/drawing/2014/main" id="{D07F2AC1-DA97-4EE5-9A47-CACEBBBD9C7C}"/>
              </a:ext>
            </a:extLst>
          </p:cNvPr>
          <p:cNvSpPr txBox="1">
            <a:spLocks/>
          </p:cNvSpPr>
          <p:nvPr/>
        </p:nvSpPr>
        <p:spPr>
          <a:xfrm>
            <a:off x="215891" y="16617950"/>
            <a:ext cx="10528309"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Building/Parcel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8" name="Title 1">
            <a:extLst>
              <a:ext uri="{FF2B5EF4-FFF2-40B4-BE49-F238E27FC236}">
                <a16:creationId xmlns:a16="http://schemas.microsoft.com/office/drawing/2014/main" id="{6BE87B22-CBC6-4F7B-86D5-EDC311542250}"/>
              </a:ext>
            </a:extLst>
          </p:cNvPr>
          <p:cNvSpPr txBox="1">
            <a:spLocks/>
          </p:cNvSpPr>
          <p:nvPr/>
        </p:nvSpPr>
        <p:spPr>
          <a:xfrm>
            <a:off x="228600" y="24460200"/>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Building/Parcel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9" name="Title 1">
            <a:extLst>
              <a:ext uri="{FF2B5EF4-FFF2-40B4-BE49-F238E27FC236}">
                <a16:creationId xmlns:a16="http://schemas.microsoft.com/office/drawing/2014/main" id="{394B71B1-64CC-46CE-885B-D0A4F63C3A4E}"/>
              </a:ext>
            </a:extLst>
          </p:cNvPr>
          <p:cNvSpPr txBox="1">
            <a:spLocks/>
          </p:cNvSpPr>
          <p:nvPr/>
        </p:nvSpPr>
        <p:spPr>
          <a:xfrm>
            <a:off x="22181967" y="247649"/>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Critical Infrastructure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80" name="Text Box 2">
            <a:extLst>
              <a:ext uri="{FF2B5EF4-FFF2-40B4-BE49-F238E27FC236}">
                <a16:creationId xmlns:a16="http://schemas.microsoft.com/office/drawing/2014/main" id="{75A046C8-03BB-4512-A5D5-40E7215DDED8}"/>
              </a:ext>
            </a:extLst>
          </p:cNvPr>
          <p:cNvSpPr txBox="1">
            <a:spLocks noChangeArrowheads="1"/>
          </p:cNvSpPr>
          <p:nvPr/>
        </p:nvSpPr>
        <p:spPr bwMode="auto">
          <a:xfrm>
            <a:off x="22250402" y="4343400"/>
            <a:ext cx="9778987" cy="3710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81" name="Table 2">
            <a:extLst>
              <a:ext uri="{FF2B5EF4-FFF2-40B4-BE49-F238E27FC236}">
                <a16:creationId xmlns:a16="http://schemas.microsoft.com/office/drawing/2014/main" id="{339BD091-30B5-4388-AEED-18DDF4AAC3B2}"/>
              </a:ext>
            </a:extLst>
          </p:cNvPr>
          <p:cNvGraphicFramePr>
            <a:graphicFrameLocks noGrp="1"/>
          </p:cNvGraphicFramePr>
          <p:nvPr>
            <p:extLst>
              <p:ext uri="{D42A27DB-BD31-4B8C-83A1-F6EECF244321}">
                <p14:modId xmlns:p14="http://schemas.microsoft.com/office/powerpoint/2010/main" val="1138568802"/>
              </p:ext>
            </p:extLst>
          </p:nvPr>
        </p:nvGraphicFramePr>
        <p:xfrm>
          <a:off x="22181967" y="1412873"/>
          <a:ext cx="10507834" cy="2931008"/>
        </p:xfrm>
        <a:graphic>
          <a:graphicData uri="http://schemas.openxmlformats.org/drawingml/2006/table">
            <a:tbl>
              <a:tblPr firstRow="1" bandRow="1">
                <a:tableStyleId>{5C22544A-7EE6-4342-B048-85BDC9FD1C3A}</a:tableStyleId>
              </a:tblPr>
              <a:tblGrid>
                <a:gridCol w="1204173">
                  <a:extLst>
                    <a:ext uri="{9D8B030D-6E8A-4147-A177-3AD203B41FA5}">
                      <a16:colId xmlns:a16="http://schemas.microsoft.com/office/drawing/2014/main" val="4203218459"/>
                    </a:ext>
                  </a:extLst>
                </a:gridCol>
                <a:gridCol w="5168699">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7">
                  <a:extLst>
                    <a:ext uri="{9D8B030D-6E8A-4147-A177-3AD203B41FA5}">
                      <a16:colId xmlns:a16="http://schemas.microsoft.com/office/drawing/2014/main" val="3437275542"/>
                    </a:ext>
                  </a:extLst>
                </a:gridCol>
                <a:gridCol w="1578400">
                  <a:extLst>
                    <a:ext uri="{9D8B030D-6E8A-4147-A177-3AD203B41FA5}">
                      <a16:colId xmlns:a16="http://schemas.microsoft.com/office/drawing/2014/main" val="602500551"/>
                    </a:ext>
                  </a:extLst>
                </a:gridCol>
              </a:tblGrid>
              <a:tr h="1182720">
                <a:tc>
                  <a:txBody>
                    <a:bodyPr/>
                    <a:lstStyle/>
                    <a:p>
                      <a:r>
                        <a:rPr lang="en-US" sz="1800"/>
                        <a:t>Category</a:t>
                      </a:r>
                      <a:endParaRPr lang="en-US" sz="1800" dirty="0"/>
                    </a:p>
                  </a:txBody>
                  <a:tcPr marL="101376" marR="101376" marT="50688" marB="50688" anchor="ctr">
                    <a:solidFill>
                      <a:srgbClr val="5B739B"/>
                    </a:solidFill>
                  </a:tcPr>
                </a:tc>
                <a:tc>
                  <a:txBody>
                    <a:bodyPr/>
                    <a:lstStyle/>
                    <a:p>
                      <a:r>
                        <a:rPr lang="en-US" sz="1800" dirty="0"/>
                        <a:t>Exposure Indicator</a:t>
                      </a:r>
                    </a:p>
                  </a:txBody>
                  <a:tcPr marL="101376" marR="101376" marT="50688" marB="50688" anchor="ctr">
                    <a:solidFill>
                      <a:srgbClr val="5B739B"/>
                    </a:solidFill>
                  </a:tcPr>
                </a:tc>
                <a:tc>
                  <a:txBody>
                    <a:bodyPr/>
                    <a:lstStyle/>
                    <a:p>
                      <a:pPr algn="ctr"/>
                      <a:r>
                        <a:rPr lang="en-US" sz="1800" dirty="0"/>
                        <a:t>White Sulphur Springs</a:t>
                      </a:r>
                    </a:p>
                  </a:txBody>
                  <a:tcPr marL="101376" marR="101376" marT="50688" marB="50688" anchor="ctr">
                    <a:solidFill>
                      <a:srgbClr val="5B739B"/>
                    </a:solidFill>
                  </a:tcPr>
                </a:tc>
                <a:tc>
                  <a:txBody>
                    <a:bodyPr/>
                    <a:lstStyle/>
                    <a:p>
                      <a:pPr algn="ctr"/>
                      <a:r>
                        <a:rPr lang="en-US" sz="1800" dirty="0"/>
                        <a:t>Rainelle</a:t>
                      </a:r>
                    </a:p>
                  </a:txBody>
                  <a:tcPr marL="101376" marR="101376" marT="50688" marB="50688" anchor="ctr">
                    <a:solidFill>
                      <a:srgbClr val="5B739B"/>
                    </a:solidFill>
                  </a:tcPr>
                </a:tc>
                <a:tc>
                  <a:txBody>
                    <a:bodyPr/>
                    <a:lstStyle/>
                    <a:p>
                      <a:pPr algn="ctr"/>
                      <a:r>
                        <a:rPr lang="en-US" sz="1800" dirty="0"/>
                        <a:t>Average in WV Incorporated Areas (2021)</a:t>
                      </a:r>
                    </a:p>
                  </a:txBody>
                  <a:tcPr marL="101376" marR="101376" marT="50688" marB="50688" anchor="ctr">
                    <a:solidFill>
                      <a:srgbClr val="5B739B"/>
                    </a:solidFill>
                  </a:tcPr>
                </a:tc>
                <a:extLst>
                  <a:ext uri="{0D108BD9-81ED-4DB2-BD59-A6C34878D82A}">
                    <a16:rowId xmlns:a16="http://schemas.microsoft.com/office/drawing/2014/main" val="156113477"/>
                  </a:ext>
                </a:extLst>
              </a:tr>
              <a:tr h="853760">
                <a:tc rowSpan="2">
                  <a:txBody>
                    <a:bodyPr/>
                    <a:lstStyle/>
                    <a:p>
                      <a:pPr algn="ctr"/>
                      <a:r>
                        <a:rPr lang="en-US" sz="1600" b="1" dirty="0">
                          <a:solidFill>
                            <a:schemeClr val="bg1"/>
                          </a:solidFill>
                        </a:rPr>
                        <a:t>Significant Structures Count</a:t>
                      </a:r>
                    </a:p>
                  </a:txBody>
                  <a:tcPr marL="101376" marR="101376" marT="50688" marB="50688" vert="vert270" anchor="ctr">
                    <a:solidFill>
                      <a:srgbClr val="5B739B"/>
                    </a:solidFill>
                  </a:tcPr>
                </a:tc>
                <a:tc>
                  <a:txBody>
                    <a:bodyPr/>
                    <a:lstStyle/>
                    <a:p>
                      <a:r>
                        <a:rPr lang="en-US" sz="1800" dirty="0">
                          <a:solidFill>
                            <a:schemeClr val="bg1"/>
                          </a:solidFill>
                        </a:rPr>
                        <a:t>Number of Essential Facilities in the Moderate Risk 0.2%-Annual-Chance Floodplain</a:t>
                      </a:r>
                    </a:p>
                  </a:txBody>
                  <a:tcPr marL="101376" marR="101376" marT="50688" marB="5068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1</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878592">
                <a:tc vMerge="1">
                  <a:txBody>
                    <a:bodyPr/>
                    <a:lstStyle/>
                    <a:p>
                      <a:endParaRPr lang="en-US" sz="1600" dirty="0"/>
                    </a:p>
                  </a:txBody>
                  <a:tcPr anchor="ctr">
                    <a:solidFill>
                      <a:srgbClr val="5B739B"/>
                    </a:solidFill>
                  </a:tcPr>
                </a:tc>
                <a:tc>
                  <a:txBody>
                    <a:bodyPr/>
                    <a:lstStyle/>
                    <a:p>
                      <a:r>
                        <a:rPr lang="en-US" sz="1800" dirty="0">
                          <a:solidFill>
                            <a:schemeClr val="bg1"/>
                          </a:solidFill>
                        </a:rPr>
                        <a:t>Number of Community Assets (Non-Historical) in the High-Risk 1%-Annual-Chance Floodplain</a:t>
                      </a:r>
                    </a:p>
                  </a:txBody>
                  <a:tcPr marL="101376" marR="101376" marT="50688" marB="5068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8</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7</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dirty="0"/>
                        <a:t>3</a:t>
                      </a:r>
                    </a:p>
                  </a:txBody>
                  <a:tcPr marL="101376" marR="101376" marT="50688" marB="50688"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82" name="Text Box 2">
            <a:extLst>
              <a:ext uri="{FF2B5EF4-FFF2-40B4-BE49-F238E27FC236}">
                <a16:creationId xmlns:a16="http://schemas.microsoft.com/office/drawing/2014/main" id="{B88F85B4-AFFA-43EA-BF6D-3A8BEA75BDF1}"/>
              </a:ext>
            </a:extLst>
          </p:cNvPr>
          <p:cNvSpPr txBox="1">
            <a:spLocks noChangeArrowheads="1"/>
          </p:cNvSpPr>
          <p:nvPr/>
        </p:nvSpPr>
        <p:spPr bwMode="auto">
          <a:xfrm>
            <a:off x="24994503" y="7696989"/>
            <a:ext cx="4903291" cy="1085061"/>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b="1" dirty="0">
                <a:latin typeface="Arial" panose="020B0604020202020204" pitchFamily="34" charset="0"/>
                <a:cs typeface="Times New Roman" panose="02020603050405020304" pitchFamily="18" charset="0"/>
              </a:rPr>
              <a:t>White Sulphur Springs National Fish Hatchery:</a:t>
            </a:r>
          </a:p>
          <a:p>
            <a:pPr algn="ctr">
              <a:spcBef>
                <a:spcPts val="50"/>
              </a:spcBef>
            </a:pPr>
            <a:r>
              <a:rPr lang="en-US" sz="1200" dirty="0">
                <a:latin typeface="Arial" panose="020B0604020202020204" pitchFamily="34" charset="0"/>
                <a:cs typeface="Times New Roman" panose="02020603050405020304" pitchFamily="18" charset="0"/>
              </a:rPr>
              <a:t>Building ID: 13-17-0009-0206-0000_1087</a:t>
            </a:r>
          </a:p>
          <a:p>
            <a:pPr algn="ctr">
              <a:spcBef>
                <a:spcPts val="50"/>
              </a:spcBef>
            </a:pPr>
            <a:r>
              <a:rPr lang="en-US" sz="1200" dirty="0">
                <a:latin typeface="Arial" panose="020B0604020202020204" pitchFamily="34" charset="0"/>
                <a:cs typeface="Times New Roman" panose="02020603050405020304" pitchFamily="18" charset="0"/>
              </a:rPr>
              <a:t>Hazard occupancy Class: GOV1 (Government, Federal)</a:t>
            </a:r>
          </a:p>
          <a:p>
            <a:pPr algn="ctr">
              <a:spcBef>
                <a:spcPts val="50"/>
              </a:spcBef>
            </a:pPr>
            <a:r>
              <a:rPr lang="en-US" sz="1200" dirty="0">
                <a:latin typeface="Arial" panose="020B0604020202020204" pitchFamily="34" charset="0"/>
                <a:cs typeface="Times New Roman" panose="02020603050405020304" pitchFamily="18" charset="0"/>
              </a:rPr>
              <a:t>FIRM Status: Post-FIRM</a:t>
            </a:r>
          </a:p>
          <a:p>
            <a:pPr algn="ctr">
              <a:spcBef>
                <a:spcPts val="50"/>
              </a:spcBef>
            </a:pPr>
            <a:r>
              <a:rPr lang="en-US" sz="1200" dirty="0">
                <a:latin typeface="Arial" panose="020B0604020202020204" pitchFamily="34" charset="0"/>
                <a:cs typeface="Times New Roman" panose="02020603050405020304" pitchFamily="18" charset="0"/>
              </a:rPr>
              <a:t>Appraised Value: $425,073 (Highest in significant structures)</a:t>
            </a:r>
          </a:p>
        </p:txBody>
      </p:sp>
      <p:pic>
        <p:nvPicPr>
          <p:cNvPr id="83" name="Picture 82" descr="A picture containing grass, outdoor, tree, field&#10;&#10;Description automatically generated">
            <a:extLst>
              <a:ext uri="{FF2B5EF4-FFF2-40B4-BE49-F238E27FC236}">
                <a16:creationId xmlns:a16="http://schemas.microsoft.com/office/drawing/2014/main" id="{24DADA28-6E98-4D68-93C2-C04CB8CD6B35}"/>
              </a:ext>
            </a:extLst>
          </p:cNvPr>
          <p:cNvPicPr>
            <a:picLocks noChangeAspect="1"/>
          </p:cNvPicPr>
          <p:nvPr/>
        </p:nvPicPr>
        <p:blipFill rotWithShape="1">
          <a:blip r:embed="rId2">
            <a:extLst>
              <a:ext uri="{28A0092B-C50C-407E-A947-70E740481C1C}">
                <a14:useLocalDpi xmlns:a14="http://schemas.microsoft.com/office/drawing/2010/main" val="0"/>
              </a:ext>
            </a:extLst>
          </a:blip>
          <a:srcRect l="12057" r="11631"/>
          <a:stretch/>
        </p:blipFill>
        <p:spPr>
          <a:xfrm>
            <a:off x="23752811" y="4867045"/>
            <a:ext cx="7358377" cy="2799173"/>
          </a:xfrm>
          <a:prstGeom prst="rect">
            <a:avLst/>
          </a:prstGeom>
        </p:spPr>
      </p:pic>
      <p:sp>
        <p:nvSpPr>
          <p:cNvPr id="84" name="Rectangle 83">
            <a:extLst>
              <a:ext uri="{FF2B5EF4-FFF2-40B4-BE49-F238E27FC236}">
                <a16:creationId xmlns:a16="http://schemas.microsoft.com/office/drawing/2014/main" id="{A94301AD-6868-4E5E-ADD2-CCBDD33441C2}"/>
              </a:ext>
            </a:extLst>
          </p:cNvPr>
          <p:cNvSpPr/>
          <p:nvPr/>
        </p:nvSpPr>
        <p:spPr>
          <a:xfrm>
            <a:off x="243257" y="247650"/>
            <a:ext cx="10493688" cy="4591858"/>
          </a:xfrm>
          <a:prstGeom prst="rect">
            <a:avLst/>
          </a:prstGeom>
          <a:noFill/>
          <a:ln w="571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84" descr="Map&#10;&#10;Description automatically generated">
            <a:extLst>
              <a:ext uri="{FF2B5EF4-FFF2-40B4-BE49-F238E27FC236}">
                <a16:creationId xmlns:a16="http://schemas.microsoft.com/office/drawing/2014/main" id="{EDE6D0B8-627A-4C97-8F5C-F6858AB41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72950" y="9944100"/>
            <a:ext cx="8572500" cy="6624205"/>
          </a:xfrm>
          <a:prstGeom prst="rect">
            <a:avLst/>
          </a:prstGeom>
        </p:spPr>
      </p:pic>
      <p:sp>
        <p:nvSpPr>
          <p:cNvPr id="86" name="Title 1">
            <a:extLst>
              <a:ext uri="{FF2B5EF4-FFF2-40B4-BE49-F238E27FC236}">
                <a16:creationId xmlns:a16="http://schemas.microsoft.com/office/drawing/2014/main" id="{B98276EC-3B55-4B50-93E3-AEF59067EF3B}"/>
              </a:ext>
            </a:extLst>
          </p:cNvPr>
          <p:cNvSpPr txBox="1">
            <a:spLocks/>
          </p:cNvSpPr>
          <p:nvPr/>
        </p:nvSpPr>
        <p:spPr>
          <a:xfrm>
            <a:off x="11209167" y="24505479"/>
            <a:ext cx="10507833" cy="101594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Examples of </a:t>
            </a:r>
            <a:r>
              <a:rPr lang="en-US" sz="2800" b="1" dirty="0">
                <a:solidFill>
                  <a:schemeClr val="bg1"/>
                </a:solidFill>
                <a:latin typeface="Arial" panose="020B0604020202020204" pitchFamily="34" charset="0"/>
                <a:cs typeface="Arial" panose="020B0604020202020204" pitchFamily="34" charset="0"/>
              </a:rPr>
              <a:t>Low Valued Structures </a:t>
            </a:r>
            <a:r>
              <a:rPr lang="en-US" sz="2800" dirty="0">
                <a:solidFill>
                  <a:schemeClr val="bg1"/>
                </a:solidFill>
                <a:latin typeface="Arial" panose="020B0604020202020204" pitchFamily="34" charset="0"/>
                <a:cs typeface="Arial" panose="020B0604020202020204" pitchFamily="34" charset="0"/>
              </a:rPr>
              <a:t>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87" name="Text Box 2">
            <a:extLst>
              <a:ext uri="{FF2B5EF4-FFF2-40B4-BE49-F238E27FC236}">
                <a16:creationId xmlns:a16="http://schemas.microsoft.com/office/drawing/2014/main" id="{808535EB-C0F2-4923-957B-159B9C7F8C49}"/>
              </a:ext>
            </a:extLst>
          </p:cNvPr>
          <p:cNvSpPr txBox="1">
            <a:spLocks noChangeArrowheads="1"/>
          </p:cNvSpPr>
          <p:nvPr/>
        </p:nvSpPr>
        <p:spPr bwMode="auto">
          <a:xfrm>
            <a:off x="13499281" y="31348033"/>
            <a:ext cx="5892348" cy="403430"/>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IDs: 13-17-0009-0270-0000_208  &amp;  13-17-0009-0269-0000_196</a:t>
            </a:r>
          </a:p>
        </p:txBody>
      </p:sp>
      <p:pic>
        <p:nvPicPr>
          <p:cNvPr id="88" name="Picture 87" descr="A picture containing grass, tree, outdoor, house&#10;&#10;Description automatically generated">
            <a:extLst>
              <a:ext uri="{FF2B5EF4-FFF2-40B4-BE49-F238E27FC236}">
                <a16:creationId xmlns:a16="http://schemas.microsoft.com/office/drawing/2014/main" id="{63EBD378-0CFE-4406-A857-407195C28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2364" y="26746200"/>
            <a:ext cx="8221968" cy="4487533"/>
          </a:xfrm>
          <a:prstGeom prst="rect">
            <a:avLst/>
          </a:prstGeom>
        </p:spPr>
      </p:pic>
      <p:pic>
        <p:nvPicPr>
          <p:cNvPr id="89" name="Picture 88" descr="Diagram&#10;&#10;Description automatically generated with low confidence">
            <a:extLst>
              <a:ext uri="{FF2B5EF4-FFF2-40B4-BE49-F238E27FC236}">
                <a16:creationId xmlns:a16="http://schemas.microsoft.com/office/drawing/2014/main" id="{D6D864A7-8F9D-4EC4-A7FE-691CFEBE12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04219" y="17724139"/>
            <a:ext cx="8567390" cy="6620256"/>
          </a:xfrm>
          <a:prstGeom prst="rect">
            <a:avLst/>
          </a:prstGeom>
        </p:spPr>
      </p:pic>
      <p:sp>
        <p:nvSpPr>
          <p:cNvPr id="112" name="Title 1">
            <a:extLst>
              <a:ext uri="{FF2B5EF4-FFF2-40B4-BE49-F238E27FC236}">
                <a16:creationId xmlns:a16="http://schemas.microsoft.com/office/drawing/2014/main" id="{A99EAF0A-7128-4325-9441-E48A30630732}"/>
              </a:ext>
            </a:extLst>
          </p:cNvPr>
          <p:cNvSpPr txBox="1">
            <a:spLocks/>
          </p:cNvSpPr>
          <p:nvPr/>
        </p:nvSpPr>
        <p:spPr>
          <a:xfrm>
            <a:off x="22174200" y="24475699"/>
            <a:ext cx="10507834"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Human Exposure/Loss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13" name="Table 2">
            <a:extLst>
              <a:ext uri="{FF2B5EF4-FFF2-40B4-BE49-F238E27FC236}">
                <a16:creationId xmlns:a16="http://schemas.microsoft.com/office/drawing/2014/main" id="{648CF471-65F8-451F-82EA-5C3F536E6970}"/>
              </a:ext>
            </a:extLst>
          </p:cNvPr>
          <p:cNvGraphicFramePr>
            <a:graphicFrameLocks noGrp="1"/>
          </p:cNvGraphicFramePr>
          <p:nvPr>
            <p:extLst>
              <p:ext uri="{D42A27DB-BD31-4B8C-83A1-F6EECF244321}">
                <p14:modId xmlns:p14="http://schemas.microsoft.com/office/powerpoint/2010/main" val="3199198314"/>
              </p:ext>
            </p:extLst>
          </p:nvPr>
        </p:nvGraphicFramePr>
        <p:xfrm>
          <a:off x="22181967" y="25946099"/>
          <a:ext cx="10507832" cy="4457700"/>
        </p:xfrm>
        <a:graphic>
          <a:graphicData uri="http://schemas.openxmlformats.org/drawingml/2006/table">
            <a:tbl>
              <a:tblPr firstRow="1" bandRow="1">
                <a:tableStyleId>{5C22544A-7EE6-4342-B048-85BDC9FD1C3A}</a:tableStyleId>
              </a:tblPr>
              <a:tblGrid>
                <a:gridCol w="1204172">
                  <a:extLst>
                    <a:ext uri="{9D8B030D-6E8A-4147-A177-3AD203B41FA5}">
                      <a16:colId xmlns:a16="http://schemas.microsoft.com/office/drawing/2014/main" val="4203218459"/>
                    </a:ext>
                  </a:extLst>
                </a:gridCol>
                <a:gridCol w="5168700">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6">
                  <a:extLst>
                    <a:ext uri="{9D8B030D-6E8A-4147-A177-3AD203B41FA5}">
                      <a16:colId xmlns:a16="http://schemas.microsoft.com/office/drawing/2014/main" val="3437275542"/>
                    </a:ext>
                  </a:extLst>
                </a:gridCol>
                <a:gridCol w="1578399">
                  <a:extLst>
                    <a:ext uri="{9D8B030D-6E8A-4147-A177-3AD203B41FA5}">
                      <a16:colId xmlns:a16="http://schemas.microsoft.com/office/drawing/2014/main" val="602500551"/>
                    </a:ext>
                  </a:extLst>
                </a:gridCol>
              </a:tblGrid>
              <a:tr h="1182720">
                <a:tc>
                  <a:txBody>
                    <a:bodyPr/>
                    <a:lstStyle/>
                    <a:p>
                      <a:r>
                        <a:rPr lang="en-US" sz="1700"/>
                        <a:t>Category</a:t>
                      </a:r>
                      <a:endParaRPr lang="en-US" sz="1700" dirty="0"/>
                    </a:p>
                  </a:txBody>
                  <a:tcPr marL="94811" marR="94811" marT="47405" marB="47405" anchor="ctr">
                    <a:solidFill>
                      <a:srgbClr val="5B739B"/>
                    </a:solidFill>
                  </a:tcPr>
                </a:tc>
                <a:tc>
                  <a:txBody>
                    <a:bodyPr/>
                    <a:lstStyle/>
                    <a:p>
                      <a:pPr algn="ctr"/>
                      <a:r>
                        <a:rPr lang="en-US" sz="1700" dirty="0"/>
                        <a:t>Exposure Indicator</a:t>
                      </a:r>
                    </a:p>
                  </a:txBody>
                  <a:tcPr marL="94811" marR="94811" marT="47405" marB="47405" anchor="ctr">
                    <a:solidFill>
                      <a:srgbClr val="5B739B"/>
                    </a:solidFill>
                  </a:tcPr>
                </a:tc>
                <a:tc>
                  <a:txBody>
                    <a:bodyPr/>
                    <a:lstStyle/>
                    <a:p>
                      <a:pPr algn="ctr"/>
                      <a:r>
                        <a:rPr lang="en-US" sz="1700" dirty="0"/>
                        <a:t>White Sulphur Springs</a:t>
                      </a:r>
                    </a:p>
                  </a:txBody>
                  <a:tcPr marL="94811" marR="94811" marT="47405" marB="47405" anchor="ctr">
                    <a:solidFill>
                      <a:srgbClr val="5B739B"/>
                    </a:solidFill>
                  </a:tcPr>
                </a:tc>
                <a:tc>
                  <a:txBody>
                    <a:bodyPr/>
                    <a:lstStyle/>
                    <a:p>
                      <a:pPr algn="ctr"/>
                      <a:r>
                        <a:rPr lang="en-US" sz="1700" dirty="0"/>
                        <a:t>Rainelle</a:t>
                      </a:r>
                    </a:p>
                  </a:txBody>
                  <a:tcPr marL="94811" marR="94811" marT="47405" marB="47405" anchor="ctr">
                    <a:solidFill>
                      <a:srgbClr val="5B739B"/>
                    </a:solidFill>
                  </a:tcPr>
                </a:tc>
                <a:tc>
                  <a:txBody>
                    <a:bodyPr/>
                    <a:lstStyle/>
                    <a:p>
                      <a:pPr algn="ctr"/>
                      <a:r>
                        <a:rPr lang="en-US" sz="1700" dirty="0"/>
                        <a:t>Median &amp; Ratio in WV Incorporated Areas (2021)</a:t>
                      </a:r>
                    </a:p>
                  </a:txBody>
                  <a:tcPr marL="94811" marR="94811" marT="47405" marB="47405" anchor="ctr">
                    <a:solidFill>
                      <a:srgbClr val="5B739B"/>
                    </a:solidFill>
                  </a:tcPr>
                </a:tc>
                <a:extLst>
                  <a:ext uri="{0D108BD9-81ED-4DB2-BD59-A6C34878D82A}">
                    <a16:rowId xmlns:a16="http://schemas.microsoft.com/office/drawing/2014/main" val="156113477"/>
                  </a:ext>
                </a:extLst>
              </a:tr>
              <a:tr h="874680">
                <a:tc rowSpan="2">
                  <a:txBody>
                    <a:bodyPr/>
                    <a:lstStyle/>
                    <a:p>
                      <a:pPr algn="ctr"/>
                      <a:r>
                        <a:rPr lang="en-US" sz="1700" b="1" dirty="0">
                          <a:solidFill>
                            <a:schemeClr val="bg1"/>
                          </a:solidFill>
                        </a:rPr>
                        <a:t>Human Exposure</a:t>
                      </a:r>
                    </a:p>
                  </a:txBody>
                  <a:tcPr marL="94811" marR="94811" marT="47405" marB="47405" vert="vert270" anchor="ctr">
                    <a:solidFill>
                      <a:srgbClr val="5B739B"/>
                    </a:solidFill>
                  </a:tcPr>
                </a:tc>
                <a:tc>
                  <a:txBody>
                    <a:bodyPr/>
                    <a:lstStyle/>
                    <a:p>
                      <a:r>
                        <a:rPr lang="en-US" sz="1700" dirty="0">
                          <a:solidFill>
                            <a:schemeClr val="bg1"/>
                          </a:solidFill>
                        </a:rPr>
                        <a:t>Estimated Population Residing in High-Risk Flood Zones</a:t>
                      </a:r>
                    </a:p>
                  </a:txBody>
                  <a:tcPr marL="94811" marR="94811" marT="47405" marB="47405" anchor="ctr">
                    <a:lnB w="12700" cap="flat" cmpd="sng" algn="ctr">
                      <a:noFill/>
                      <a:prstDash val="solid"/>
                      <a:round/>
                      <a:headEnd type="none" w="med" len="med"/>
                      <a:tailEnd type="none" w="med" len="med"/>
                    </a:lnB>
                    <a:solidFill>
                      <a:srgbClr val="5B739B"/>
                    </a:solidFill>
                  </a:tcPr>
                </a:tc>
                <a:tc>
                  <a:txBody>
                    <a:bodyPr/>
                    <a:lstStyle/>
                    <a:p>
                      <a:pPr algn="ctr"/>
                      <a:r>
                        <a:rPr lang="en-US" sz="1700" b="1" dirty="0">
                          <a:solidFill>
                            <a:srgbClr val="C00000"/>
                          </a:solidFill>
                        </a:rPr>
                        <a:t>1026</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b="1" dirty="0">
                          <a:solidFill>
                            <a:srgbClr val="C00000"/>
                          </a:solidFill>
                        </a:rPr>
                        <a:t>582</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dirty="0">
                          <a:solidFill>
                            <a:schemeClr val="tx1"/>
                          </a:solidFill>
                        </a:rPr>
                        <a:t>114</a:t>
                      </a:r>
                    </a:p>
                  </a:txBody>
                  <a:tcPr marL="94811" marR="94811" marT="47405" marB="4740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800100">
                <a:tc vMerge="1">
                  <a:txBody>
                    <a:bodyPr/>
                    <a:lstStyle/>
                    <a:p>
                      <a:endParaRPr lang="en-US" sz="1600" dirty="0"/>
                    </a:p>
                  </a:txBody>
                  <a:tcPr anchor="ctr">
                    <a:solidFill>
                      <a:srgbClr val="5B739B"/>
                    </a:solidFill>
                  </a:tcPr>
                </a:tc>
                <a:tc>
                  <a:txBody>
                    <a:bodyPr/>
                    <a:lstStyle/>
                    <a:p>
                      <a:r>
                        <a:rPr lang="en-US" sz="1700" dirty="0">
                          <a:solidFill>
                            <a:schemeClr val="bg1"/>
                          </a:solidFill>
                        </a:rPr>
                        <a:t>Percentage of Population Residing in High-Risk Flood Zones</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700" b="1" dirty="0">
                          <a:solidFill>
                            <a:srgbClr val="C00000"/>
                          </a:solidFill>
                        </a:rPr>
                        <a:t>39%</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b="1" dirty="0">
                          <a:solidFill>
                            <a:srgbClr val="C00000"/>
                          </a:solidFill>
                        </a:rPr>
                        <a:t>43%</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dirty="0"/>
                        <a:t>10%</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8356691"/>
                  </a:ext>
                </a:extLst>
              </a:tr>
              <a:tr h="800100">
                <a:tc rowSpan="2">
                  <a:txBody>
                    <a:bodyPr/>
                    <a:lstStyle/>
                    <a:p>
                      <a:pPr algn="ctr"/>
                      <a:r>
                        <a:rPr lang="en-US" sz="1800" b="1" dirty="0">
                          <a:solidFill>
                            <a:schemeClr val="bg1"/>
                          </a:solidFill>
                        </a:rPr>
                        <a:t>Human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94811" marR="94811" marT="47405" marB="47405" vert="vert270" anchor="ctr">
                    <a:lnR w="12700" cap="flat" cmpd="sng" algn="ctr">
                      <a:solidFill>
                        <a:schemeClr val="bg1"/>
                      </a:solidFill>
                      <a:prstDash val="solid"/>
                      <a:round/>
                      <a:headEnd type="none" w="med" len="med"/>
                      <a:tailEnd type="none" w="med" len="med"/>
                    </a:lnR>
                    <a:solidFill>
                      <a:srgbClr val="5B739B"/>
                    </a:solidFill>
                  </a:tcPr>
                </a:tc>
                <a:tc>
                  <a:txBody>
                    <a:bodyPr/>
                    <a:lstStyle/>
                    <a:p>
                      <a:r>
                        <a:rPr lang="en-US" sz="1600" dirty="0">
                          <a:solidFill>
                            <a:schemeClr val="bg1"/>
                          </a:solidFill>
                        </a:rPr>
                        <a:t>Displaced Population Estimates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481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17</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492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173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213155"/>
                  </a:ext>
                </a:extLst>
              </a:tr>
              <a:tr h="800100">
                <a:tc vMerge="1">
                  <a:txBody>
                    <a:bodyPr/>
                    <a:lstStyle/>
                    <a:p>
                      <a:pPr algn="ctr"/>
                      <a:endParaRPr lang="en-US" sz="1700" b="1" dirty="0">
                        <a:solidFill>
                          <a:schemeClr val="bg1"/>
                        </a:solidFill>
                      </a:endParaRPr>
                    </a:p>
                  </a:txBody>
                  <a:tcPr marL="94811" marR="94811" marT="47405" marB="47405" vert="vert270" anchor="ctr">
                    <a:solidFill>
                      <a:srgbClr val="5B739B"/>
                    </a:solidFill>
                  </a:tcPr>
                </a:tc>
                <a:tc>
                  <a:txBody>
                    <a:bodyPr/>
                    <a:lstStyle/>
                    <a:p>
                      <a:r>
                        <a:rPr lang="en-US" sz="1600" dirty="0">
                          <a:solidFill>
                            <a:schemeClr val="bg1"/>
                          </a:solidFill>
                        </a:rPr>
                        <a:t>Estimated Population in Need of Short-Term Shelter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123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14</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37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0917437"/>
                  </a:ext>
                </a:extLst>
              </a:tr>
            </a:tbl>
          </a:graphicData>
        </a:graphic>
      </p:graphicFrame>
      <p:pic>
        <p:nvPicPr>
          <p:cNvPr id="114" name="Picture 113" descr="Map&#10;&#10;Description automatically generated">
            <a:extLst>
              <a:ext uri="{FF2B5EF4-FFF2-40B4-BE49-F238E27FC236}">
                <a16:creationId xmlns:a16="http://schemas.microsoft.com/office/drawing/2014/main" id="{61231BBD-4A04-4B93-A0F0-65F01642D4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91289" y="9940357"/>
            <a:ext cx="8567390" cy="6620256"/>
          </a:xfrm>
          <a:prstGeom prst="rect">
            <a:avLst/>
          </a:prstGeom>
        </p:spPr>
      </p:pic>
      <p:sp>
        <p:nvSpPr>
          <p:cNvPr id="116" name="TextBox 115">
            <a:extLst>
              <a:ext uri="{FF2B5EF4-FFF2-40B4-BE49-F238E27FC236}">
                <a16:creationId xmlns:a16="http://schemas.microsoft.com/office/drawing/2014/main" id="{3E156EC7-B561-43F9-A149-E216AD7F50BE}"/>
              </a:ext>
            </a:extLst>
          </p:cNvPr>
          <p:cNvSpPr txBox="1"/>
          <p:nvPr/>
        </p:nvSpPr>
        <p:spPr>
          <a:xfrm>
            <a:off x="453458" y="3657600"/>
            <a:ext cx="10290742" cy="1077218"/>
          </a:xfrm>
          <a:prstGeom prst="rect">
            <a:avLst/>
          </a:prstGeom>
          <a:noFill/>
          <a:ln w="28575">
            <a:noFill/>
          </a:ln>
        </p:spPr>
        <p:txBody>
          <a:bodyPr wrap="square" rtlCol="0">
            <a:spAutoFit/>
          </a:bodyPr>
          <a:lstStyle/>
          <a:p>
            <a:pPr marL="2187575" indent="-2187575"/>
            <a:r>
              <a:rPr lang="en-US" sz="3200" b="1" dirty="0">
                <a:solidFill>
                  <a:srgbClr val="1F4E79"/>
                </a:solidFill>
                <a:latin typeface="Arial" panose="020B0604020202020204" pitchFamily="34" charset="0"/>
                <a:cs typeface="Arial" panose="020B0604020202020204" pitchFamily="34" charset="0"/>
              </a:rPr>
              <a:t>WV GIS Technical Center</a:t>
            </a:r>
          </a:p>
          <a:p>
            <a:pPr marL="2187575" indent="-2187575"/>
            <a:r>
              <a:rPr lang="en-US" sz="3200" b="1" dirty="0">
                <a:solidFill>
                  <a:srgbClr val="1F4E79"/>
                </a:solidFill>
                <a:latin typeface="Arial" panose="020B0604020202020204" pitchFamily="34" charset="0"/>
                <a:cs typeface="Arial" panose="020B0604020202020204" pitchFamily="34" charset="0"/>
              </a:rPr>
              <a:t>November 2022</a:t>
            </a:r>
            <a:endParaRPr lang="en-US" sz="3200" dirty="0">
              <a:solidFill>
                <a:srgbClr val="1F4E79"/>
              </a:solidFill>
              <a:latin typeface="Arial" panose="020B0604020202020204" pitchFamily="34" charset="0"/>
              <a:cs typeface="Arial" panose="020B0604020202020204" pitchFamily="34" charset="0"/>
            </a:endParaRPr>
          </a:p>
        </p:txBody>
      </p:sp>
      <p:sp>
        <p:nvSpPr>
          <p:cNvPr id="117" name="Title 1">
            <a:extLst>
              <a:ext uri="{FF2B5EF4-FFF2-40B4-BE49-F238E27FC236}">
                <a16:creationId xmlns:a16="http://schemas.microsoft.com/office/drawing/2014/main" id="{CF154551-58B1-476D-B523-E83AC872ECF9}"/>
              </a:ext>
            </a:extLst>
          </p:cNvPr>
          <p:cNvSpPr txBox="1">
            <a:spLocks/>
          </p:cNvSpPr>
          <p:nvPr/>
        </p:nvSpPr>
        <p:spPr>
          <a:xfrm>
            <a:off x="22192966"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Physical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18" name="Table 2">
            <a:extLst>
              <a:ext uri="{FF2B5EF4-FFF2-40B4-BE49-F238E27FC236}">
                <a16:creationId xmlns:a16="http://schemas.microsoft.com/office/drawing/2014/main" id="{74433B90-B714-4669-A212-1EFAE4B3E671}"/>
              </a:ext>
            </a:extLst>
          </p:cNvPr>
          <p:cNvGraphicFramePr>
            <a:graphicFrameLocks noGrp="1"/>
          </p:cNvGraphicFramePr>
          <p:nvPr>
            <p:extLst>
              <p:ext uri="{D42A27DB-BD31-4B8C-83A1-F6EECF244321}">
                <p14:modId xmlns:p14="http://schemas.microsoft.com/office/powerpoint/2010/main" val="2431488251"/>
              </p:ext>
            </p:extLst>
          </p:nvPr>
        </p:nvGraphicFramePr>
        <p:xfrm>
          <a:off x="22181967" y="18048689"/>
          <a:ext cx="10515598" cy="5840011"/>
        </p:xfrm>
        <a:graphic>
          <a:graphicData uri="http://schemas.openxmlformats.org/drawingml/2006/table">
            <a:tbl>
              <a:tblPr firstRow="1" bandRow="1">
                <a:tableStyleId>{5C22544A-7EE6-4342-B048-85BDC9FD1C3A}</a:tableStyleId>
              </a:tblPr>
              <a:tblGrid>
                <a:gridCol w="1279855">
                  <a:extLst>
                    <a:ext uri="{9D8B030D-6E8A-4147-A177-3AD203B41FA5}">
                      <a16:colId xmlns:a16="http://schemas.microsoft.com/office/drawing/2014/main" val="778730652"/>
                    </a:ext>
                  </a:extLst>
                </a:gridCol>
                <a:gridCol w="4528934">
                  <a:extLst>
                    <a:ext uri="{9D8B030D-6E8A-4147-A177-3AD203B41FA5}">
                      <a16:colId xmlns:a16="http://schemas.microsoft.com/office/drawing/2014/main" val="660922194"/>
                    </a:ext>
                  </a:extLst>
                </a:gridCol>
                <a:gridCol w="1394208">
                  <a:extLst>
                    <a:ext uri="{9D8B030D-6E8A-4147-A177-3AD203B41FA5}">
                      <a16:colId xmlns:a16="http://schemas.microsoft.com/office/drawing/2014/main" val="3934378209"/>
                    </a:ext>
                  </a:extLst>
                </a:gridCol>
                <a:gridCol w="1420608">
                  <a:extLst>
                    <a:ext uri="{9D8B030D-6E8A-4147-A177-3AD203B41FA5}">
                      <a16:colId xmlns:a16="http://schemas.microsoft.com/office/drawing/2014/main" val="3437275542"/>
                    </a:ext>
                  </a:extLst>
                </a:gridCol>
                <a:gridCol w="1891993">
                  <a:extLst>
                    <a:ext uri="{9D8B030D-6E8A-4147-A177-3AD203B41FA5}">
                      <a16:colId xmlns:a16="http://schemas.microsoft.com/office/drawing/2014/main" val="602500551"/>
                    </a:ext>
                  </a:extLst>
                </a:gridCol>
              </a:tblGrid>
              <a:tr h="91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1290" marR="101290" marT="50645" marB="50645" anchor="ctr">
                    <a:solidFill>
                      <a:srgbClr val="5B739B"/>
                    </a:solidFill>
                  </a:tcPr>
                </a:tc>
                <a:tc>
                  <a:txBody>
                    <a:bodyPr/>
                    <a:lstStyle/>
                    <a:p>
                      <a:r>
                        <a:rPr lang="en-US" sz="1800" dirty="0"/>
                        <a:t>Loss Indicator</a:t>
                      </a:r>
                    </a:p>
                  </a:txBody>
                  <a:tcPr marL="101290" marR="101290" marT="50645" marB="50645" anchor="ctr">
                    <a:solidFill>
                      <a:srgbClr val="5B739B"/>
                    </a:solidFill>
                  </a:tcPr>
                </a:tc>
                <a:tc>
                  <a:txBody>
                    <a:bodyPr/>
                    <a:lstStyle/>
                    <a:p>
                      <a:pPr algn="ctr"/>
                      <a:r>
                        <a:rPr lang="en-US" sz="1800" dirty="0"/>
                        <a:t>White Sulphur Springs</a:t>
                      </a:r>
                    </a:p>
                  </a:txBody>
                  <a:tcPr marL="101290" marR="101290" marT="50645" marB="50645" anchor="ctr">
                    <a:solidFill>
                      <a:srgbClr val="5B739B"/>
                    </a:solidFill>
                  </a:tcPr>
                </a:tc>
                <a:tc>
                  <a:txBody>
                    <a:bodyPr/>
                    <a:lstStyle/>
                    <a:p>
                      <a:pPr algn="ctr"/>
                      <a:r>
                        <a:rPr lang="en-US" sz="1800" dirty="0"/>
                        <a:t>Rainelle</a:t>
                      </a:r>
                    </a:p>
                  </a:txBody>
                  <a:tcPr marL="101290" marR="101290" marT="50645" marB="50645" anchor="ctr">
                    <a:solidFill>
                      <a:srgbClr val="5B739B"/>
                    </a:solidFill>
                  </a:tcPr>
                </a:tc>
                <a:tc>
                  <a:txBody>
                    <a:bodyPr/>
                    <a:lstStyle/>
                    <a:p>
                      <a:pPr algn="ctr"/>
                      <a:r>
                        <a:rPr lang="en-US" sz="1800" dirty="0"/>
                        <a:t>Rate* in WV Incorporated Areas (2021)</a:t>
                      </a:r>
                    </a:p>
                  </a:txBody>
                  <a:tcPr marL="101290" marR="101290" marT="50645" marB="50645" anchor="ctr">
                    <a:solidFill>
                      <a:srgbClr val="5B739B"/>
                    </a:solidFill>
                  </a:tcPr>
                </a:tc>
                <a:extLst>
                  <a:ext uri="{0D108BD9-81ED-4DB2-BD59-A6C34878D82A}">
                    <a16:rowId xmlns:a16="http://schemas.microsoft.com/office/drawing/2014/main" val="156113477"/>
                  </a:ext>
                </a:extLst>
              </a:tr>
              <a:tr h="371395">
                <a:tc rowSpan="11">
                  <a:txBody>
                    <a:bodyPr/>
                    <a:lstStyle/>
                    <a:p>
                      <a:pPr algn="ctr"/>
                      <a:r>
                        <a:rPr lang="en-US" sz="1800" b="1" dirty="0">
                          <a:solidFill>
                            <a:schemeClr val="bg1"/>
                          </a:solidFill>
                        </a:rPr>
                        <a:t>Physical (Building)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101290" marR="101290" marT="50645" marB="50645" vert="vert270"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TEIF Building Dollar Loss Estimates</a:t>
                      </a:r>
                    </a:p>
                  </a:txBody>
                  <a:tcPr marL="101290" marR="101290" marT="50645" marB="50645"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$1,225K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$997K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dirty="0">
                          <a:solidFill>
                            <a:schemeClr val="tx1"/>
                          </a:solidFill>
                        </a:rPr>
                        <a:t>$1,246K (Avg.)</a:t>
                      </a:r>
                    </a:p>
                  </a:txBody>
                  <a:tcPr marL="101290" marR="101290" marT="50645" marB="5064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TEIF Building Loss Ratio</a:t>
                      </a:r>
                    </a:p>
                  </a:txBody>
                  <a:tcPr marL="101290" marR="101290" marT="50645" marB="50645"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3%</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b="1" dirty="0">
                          <a:solidFill>
                            <a:schemeClr val="tx1"/>
                          </a:solidFill>
                        </a:rPr>
                        <a:t>6%</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dirty="0"/>
                        <a:t>10%</a:t>
                      </a:r>
                    </a:p>
                  </a:txBody>
                  <a:tcPr marL="101290" marR="101290" marT="50645" marB="50645"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371395">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Median Individual Building Damage</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$3K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$2K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$7K (Mdn.)</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54021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Substantial Damage (&gt;50%)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 </a:t>
                      </a:r>
                    </a:p>
                    <a:p>
                      <a:pPr algn="ctr"/>
                      <a:r>
                        <a:rPr lang="en-US" sz="1100" b="1" dirty="0">
                          <a:solidFill>
                            <a:schemeClr val="accent4">
                              <a:lumMod val="75000"/>
                            </a:schemeClr>
                          </a:solidFill>
                        </a:rPr>
                        <a:t>87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1</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4731491"/>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Percent Substantial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53888"/>
                  </a:ext>
                </a:extLst>
              </a:tr>
              <a:tr h="540211">
                <a:tc vMerge="1">
                  <a:txBody>
                    <a:bodyPr/>
                    <a:lstStyle/>
                    <a:p>
                      <a:endParaRPr lang="en-US"/>
                    </a:p>
                  </a:txBody>
                  <a:tcPr/>
                </a:tc>
                <a:tc>
                  <a:txBody>
                    <a:bodyPr/>
                    <a:lstStyle/>
                    <a:p>
                      <a:r>
                        <a:rPr lang="en-US" sz="1800" dirty="0">
                          <a:solidFill>
                            <a:schemeClr val="bg1"/>
                          </a:solidFill>
                        </a:rPr>
                        <a:t>Moderate Damage (10-50%)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78</a:t>
                      </a:r>
                    </a:p>
                    <a:p>
                      <a:pPr algn="ctr"/>
                      <a:r>
                        <a:rPr lang="en-US" sz="1100" b="1" kern="1200" dirty="0">
                          <a:solidFill>
                            <a:schemeClr val="accent4">
                              <a:lumMod val="75000"/>
                            </a:schemeClr>
                          </a:solidFill>
                          <a:latin typeface="+mn-lt"/>
                          <a:ea typeface="+mn-ea"/>
                          <a:cs typeface="+mn-cs"/>
                        </a:rPr>
                        <a:t>98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tx1"/>
                          </a:solidFill>
                        </a:rPr>
                        <a:t>109</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47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81051600"/>
                  </a:ext>
                </a:extLst>
              </a:tr>
              <a:tr h="371395">
                <a:tc vMerge="1">
                  <a:txBody>
                    <a:bodyPr/>
                    <a:lstStyle/>
                    <a:p>
                      <a:endParaRPr lang="en-US"/>
                    </a:p>
                  </a:txBody>
                  <a:tcPr/>
                </a:tc>
                <a:tc>
                  <a:txBody>
                    <a:bodyPr/>
                    <a:lstStyle/>
                    <a:p>
                      <a:r>
                        <a:rPr lang="en-US" sz="1800" dirty="0">
                          <a:solidFill>
                            <a:schemeClr val="bg1"/>
                          </a:solidFill>
                        </a:rPr>
                        <a:t>Percent Moderate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18%</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32%</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34%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581634"/>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Building Debris Removal Estimates</a:t>
                      </a:r>
                    </a:p>
                  </a:txBody>
                  <a:tcPr marL="101290" marR="101290" marT="50645" marB="50645"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450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814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dirty="0"/>
                        <a:t>165 ton (Mdn.)</a:t>
                      </a:r>
                    </a:p>
                  </a:txBody>
                  <a:tcPr marL="101290" marR="101290" marT="50645" marB="50645"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35358807"/>
                  </a:ext>
                </a:extLst>
              </a:tr>
              <a:tr h="557093">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r>
                        <a:rPr lang="en-US" sz="1800" dirty="0">
                          <a:solidFill>
                            <a:schemeClr val="bg1"/>
                          </a:solidFill>
                        </a:rPr>
                        <a:t>Number of Previous Paid Losses</a:t>
                      </a:r>
                    </a:p>
                  </a:txBody>
                  <a:tcPr marL="101290" marR="101290" marT="50645" marB="50645" anchor="ctr">
                    <a:solidFill>
                      <a:srgbClr val="5B739B"/>
                    </a:solidFill>
                  </a:tcPr>
                </a:tc>
                <a:tc>
                  <a:txBody>
                    <a:bodyPr/>
                    <a:lstStyle/>
                    <a:p>
                      <a:pPr algn="ctr"/>
                      <a:r>
                        <a:rPr lang="en-US" sz="1800" b="1" kern="1200" dirty="0">
                          <a:solidFill>
                            <a:schemeClr val="tx1"/>
                          </a:solidFill>
                          <a:latin typeface="+mn-lt"/>
                          <a:ea typeface="+mn-ea"/>
                          <a:cs typeface="+mn-cs"/>
                        </a:rPr>
                        <a:t>89</a:t>
                      </a:r>
                    </a:p>
                  </a:txBody>
                  <a:tcPr marL="101290" marR="101290" marT="50645" marB="50645" anchor="ctr"/>
                </a:tc>
                <a:tc>
                  <a:txBody>
                    <a:bodyPr/>
                    <a:lstStyle/>
                    <a:p>
                      <a:pPr algn="ctr"/>
                      <a:r>
                        <a:rPr lang="en-US" sz="1800" b="1" kern="1200" dirty="0">
                          <a:solidFill>
                            <a:srgbClr val="C00000"/>
                          </a:solidFill>
                          <a:latin typeface="+mn-lt"/>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20</a:t>
                      </a:r>
                      <a:r>
                        <a:rPr lang="en-US" sz="1200" b="0" baseline="30000" dirty="0">
                          <a:solidFill>
                            <a:schemeClr val="tx1"/>
                          </a:solidFill>
                        </a:rPr>
                        <a:t>th</a:t>
                      </a:r>
                      <a:r>
                        <a:rPr lang="en-US" sz="1200" b="0" dirty="0">
                          <a:solidFill>
                            <a:schemeClr val="tx1"/>
                          </a:solidFill>
                        </a:rPr>
                        <a:t>)</a:t>
                      </a:r>
                    </a:p>
                  </a:txBody>
                  <a:tcPr marL="101290" marR="101290" marT="50645" marB="50645" anchor="ctr"/>
                </a:tc>
                <a:tc>
                  <a:txBody>
                    <a:bodyPr/>
                    <a:lstStyle/>
                    <a:p>
                      <a:pPr algn="ctr"/>
                      <a:r>
                        <a:rPr lang="en-US" sz="1800" dirty="0"/>
                        <a:t>63 (Avg.)</a:t>
                      </a:r>
                    </a:p>
                  </a:txBody>
                  <a:tcPr marL="101290" marR="101290" marT="50645" marB="50645" anchor="ctr"/>
                </a:tc>
                <a:extLst>
                  <a:ext uri="{0D108BD9-81ED-4DB2-BD59-A6C34878D82A}">
                    <a16:rowId xmlns:a16="http://schemas.microsoft.com/office/drawing/2014/main" val="3708689779"/>
                  </a:ext>
                </a:extLst>
              </a:tr>
              <a:tr h="641501">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Dollar Amount of Previous Insurance Claims</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kern="1200" dirty="0">
                          <a:solidFill>
                            <a:srgbClr val="C00000"/>
                          </a:solidFill>
                          <a:latin typeface="+mn-lt"/>
                          <a:ea typeface="+mn-ea"/>
                          <a:cs typeface="+mn-cs"/>
                        </a:rPr>
                        <a:t>$2,975K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15</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kern="1200" dirty="0">
                          <a:solidFill>
                            <a:srgbClr val="C00000"/>
                          </a:solidFill>
                          <a:latin typeface="+mn-lt"/>
                          <a:ea typeface="+mn-ea"/>
                          <a:cs typeface="+mn-cs"/>
                        </a:rPr>
                        <a:t>$3,720K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10</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$845K (Avg.)</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6470563"/>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Number of Repetitive Loss Structures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2</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23</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 (Mdn.)</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bl>
          </a:graphicData>
        </a:graphic>
      </p:graphicFrame>
      <p:sp>
        <p:nvSpPr>
          <p:cNvPr id="119" name="Title 1">
            <a:extLst>
              <a:ext uri="{FF2B5EF4-FFF2-40B4-BE49-F238E27FC236}">
                <a16:creationId xmlns:a16="http://schemas.microsoft.com/office/drawing/2014/main" id="{3F69DEDE-1965-460F-9097-19737FD68193}"/>
              </a:ext>
            </a:extLst>
          </p:cNvPr>
          <p:cNvSpPr txBox="1">
            <a:spLocks/>
          </p:cNvSpPr>
          <p:nvPr/>
        </p:nvSpPr>
        <p:spPr>
          <a:xfrm>
            <a:off x="33167470" y="24470389"/>
            <a:ext cx="10487362" cy="101681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Structures with </a:t>
            </a:r>
            <a:r>
              <a:rPr lang="en-US" sz="2800" b="1" dirty="0">
                <a:solidFill>
                  <a:schemeClr val="bg1"/>
                </a:solidFill>
                <a:latin typeface="Arial" panose="020B0604020202020204" pitchFamily="34" charset="0"/>
                <a:cs typeface="Arial" panose="020B0604020202020204" pitchFamily="34" charset="0"/>
              </a:rPr>
              <a:t>High Building Loss (Estimated)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20" name="Text Box 2">
            <a:extLst>
              <a:ext uri="{FF2B5EF4-FFF2-40B4-BE49-F238E27FC236}">
                <a16:creationId xmlns:a16="http://schemas.microsoft.com/office/drawing/2014/main" id="{C44A4E8C-7CF9-4F9F-BC99-3FF123F80A35}"/>
              </a:ext>
            </a:extLst>
          </p:cNvPr>
          <p:cNvSpPr txBox="1">
            <a:spLocks noChangeArrowheads="1"/>
          </p:cNvSpPr>
          <p:nvPr/>
        </p:nvSpPr>
        <p:spPr bwMode="auto">
          <a:xfrm>
            <a:off x="33563808" y="25946099"/>
            <a:ext cx="4734553" cy="2562393"/>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13-17-0008-0186-0000_703</a:t>
            </a:r>
          </a:p>
          <a:p>
            <a:pPr>
              <a:spcBef>
                <a:spcPts val="50"/>
              </a:spcBef>
            </a:pPr>
            <a:r>
              <a:rPr lang="en-US" sz="1200" dirty="0">
                <a:latin typeface="Arial" panose="020B0604020202020204" pitchFamily="34" charset="0"/>
                <a:cs typeface="Times New Roman" panose="02020603050405020304" pitchFamily="18" charset="0"/>
              </a:rPr>
              <a:t>Hazard Occupancy Class: COM8 (Restaurant)</a:t>
            </a:r>
          </a:p>
          <a:p>
            <a:pPr>
              <a:spcBef>
                <a:spcPts val="50"/>
              </a:spcBef>
            </a:pPr>
            <a:r>
              <a:rPr lang="en-US" sz="1200" dirty="0">
                <a:latin typeface="Arial" panose="020B0604020202020204" pitchFamily="34" charset="0"/>
                <a:cs typeface="Times New Roman" panose="02020603050405020304" pitchFamily="18" charset="0"/>
              </a:rPr>
              <a:t>FIRM Status: Pre-FIRM (1968)</a:t>
            </a:r>
          </a:p>
          <a:p>
            <a:pPr>
              <a:spcBef>
                <a:spcPts val="50"/>
              </a:spcBef>
            </a:pPr>
            <a:r>
              <a:rPr lang="en-US" sz="1200" dirty="0">
                <a:latin typeface="Arial" panose="020B0604020202020204" pitchFamily="34" charset="0"/>
                <a:cs typeface="Times New Roman" panose="02020603050405020304" pitchFamily="18" charset="0"/>
              </a:rPr>
              <a:t>Water Depth in Structure: 1.2 ft (minus rated -1 ft)</a:t>
            </a:r>
          </a:p>
          <a:p>
            <a:pPr>
              <a:spcBef>
                <a:spcPts val="50"/>
              </a:spcBef>
            </a:pPr>
            <a:r>
              <a:rPr lang="en-US" sz="1200" dirty="0">
                <a:latin typeface="Arial" panose="020B0604020202020204" pitchFamily="34" charset="0"/>
                <a:cs typeface="Times New Roman" panose="02020603050405020304" pitchFamily="18" charset="0"/>
              </a:rPr>
              <a:t>Appraised Value: $1,422,200</a:t>
            </a:r>
          </a:p>
          <a:p>
            <a:pPr>
              <a:spcBef>
                <a:spcPts val="50"/>
              </a:spcBef>
            </a:pPr>
            <a:r>
              <a:rPr lang="en-US" sz="1200" dirty="0">
                <a:latin typeface="Arial" panose="020B0604020202020204" pitchFamily="34" charset="0"/>
                <a:cs typeface="Times New Roman" panose="02020603050405020304" pitchFamily="18" charset="0"/>
              </a:rPr>
              <a:t>Estimated Building Loss: $133,687</a:t>
            </a:r>
          </a:p>
          <a:p>
            <a:pPr>
              <a:spcBef>
                <a:spcPts val="50"/>
              </a:spcBef>
            </a:pPr>
            <a:r>
              <a:rPr lang="en-US" sz="1200" dirty="0">
                <a:latin typeface="Arial" panose="020B0604020202020204" pitchFamily="34" charset="0"/>
                <a:cs typeface="Times New Roman" panose="02020603050405020304" pitchFamily="18" charset="0"/>
              </a:rPr>
              <a:t>Building Damage Percentage: 10%</a:t>
            </a:r>
          </a:p>
        </p:txBody>
      </p:sp>
      <p:sp>
        <p:nvSpPr>
          <p:cNvPr id="121" name="Text Box 2">
            <a:extLst>
              <a:ext uri="{FF2B5EF4-FFF2-40B4-BE49-F238E27FC236}">
                <a16:creationId xmlns:a16="http://schemas.microsoft.com/office/drawing/2014/main" id="{EC1E55FF-A1CA-41BF-95D6-A315B518FDCE}"/>
              </a:ext>
            </a:extLst>
          </p:cNvPr>
          <p:cNvSpPr txBox="1">
            <a:spLocks noChangeArrowheads="1"/>
          </p:cNvSpPr>
          <p:nvPr/>
        </p:nvSpPr>
        <p:spPr bwMode="auto">
          <a:xfrm>
            <a:off x="33563808" y="29827976"/>
            <a:ext cx="4734553" cy="2562393"/>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13-17-0008-0435-0000_382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(1988)</a:t>
            </a:r>
          </a:p>
          <a:p>
            <a:pPr>
              <a:spcBef>
                <a:spcPts val="50"/>
              </a:spcBef>
            </a:pPr>
            <a:r>
              <a:rPr lang="en-US" sz="1200" dirty="0">
                <a:latin typeface="Arial" panose="020B0604020202020204" pitchFamily="34" charset="0"/>
                <a:cs typeface="Times New Roman" panose="02020603050405020304" pitchFamily="18" charset="0"/>
              </a:rPr>
              <a:t>Water Depth in Structure: 3.9 ft (minus rated -4 ft) </a:t>
            </a:r>
          </a:p>
          <a:p>
            <a:pPr>
              <a:spcBef>
                <a:spcPts val="50"/>
              </a:spcBef>
            </a:pPr>
            <a:r>
              <a:rPr lang="en-US" sz="1200" dirty="0">
                <a:latin typeface="Arial" panose="020B0604020202020204" pitchFamily="34" charset="0"/>
                <a:cs typeface="Times New Roman" panose="02020603050405020304" pitchFamily="18" charset="0"/>
              </a:rPr>
              <a:t>Appraised Value: $62,200</a:t>
            </a:r>
          </a:p>
          <a:p>
            <a:pPr>
              <a:spcBef>
                <a:spcPts val="50"/>
              </a:spcBef>
            </a:pPr>
            <a:r>
              <a:rPr lang="en-US" sz="1200" dirty="0">
                <a:latin typeface="Arial" panose="020B0604020202020204" pitchFamily="34" charset="0"/>
                <a:cs typeface="Times New Roman" panose="02020603050405020304" pitchFamily="18" charset="0"/>
              </a:rPr>
              <a:t>Estimated Building Loss: $28,799</a:t>
            </a:r>
          </a:p>
          <a:p>
            <a:pPr>
              <a:spcBef>
                <a:spcPts val="50"/>
              </a:spcBef>
            </a:pPr>
            <a:r>
              <a:rPr lang="en-US" sz="1200" dirty="0">
                <a:latin typeface="Arial" panose="020B0604020202020204" pitchFamily="34" charset="0"/>
                <a:cs typeface="Times New Roman" panose="02020603050405020304" pitchFamily="18" charset="0"/>
              </a:rPr>
              <a:t>Building Damage Percentage: 46%</a:t>
            </a:r>
          </a:p>
        </p:txBody>
      </p:sp>
      <p:pic>
        <p:nvPicPr>
          <p:cNvPr id="122" name="Picture 121" descr="A building with a sign on it&#10;&#10;Description automatically generated with low confidence">
            <a:extLst>
              <a:ext uri="{FF2B5EF4-FFF2-40B4-BE49-F238E27FC236}">
                <a16:creationId xmlns:a16="http://schemas.microsoft.com/office/drawing/2014/main" id="{90D26314-FB55-48AB-9B6F-81C664776CFB}"/>
              </a:ext>
            </a:extLst>
          </p:cNvPr>
          <p:cNvPicPr>
            <a:picLocks noChangeAspect="1"/>
          </p:cNvPicPr>
          <p:nvPr/>
        </p:nvPicPr>
        <p:blipFill rotWithShape="1">
          <a:blip r:embed="rId7">
            <a:extLst>
              <a:ext uri="{28A0092B-C50C-407E-A947-70E740481C1C}">
                <a14:useLocalDpi xmlns:a14="http://schemas.microsoft.com/office/drawing/2010/main" val="0"/>
              </a:ext>
            </a:extLst>
          </a:blip>
          <a:srcRect t="2355" b="9916"/>
          <a:stretch/>
        </p:blipFill>
        <p:spPr>
          <a:xfrm>
            <a:off x="37620712" y="25946100"/>
            <a:ext cx="5378843" cy="3173248"/>
          </a:xfrm>
          <a:prstGeom prst="rect">
            <a:avLst/>
          </a:prstGeom>
        </p:spPr>
      </p:pic>
      <p:pic>
        <p:nvPicPr>
          <p:cNvPr id="123" name="Picture 122" descr="A picture containing grass, outdoor, sky, house&#10;&#10;Description automatically generated">
            <a:extLst>
              <a:ext uri="{FF2B5EF4-FFF2-40B4-BE49-F238E27FC236}">
                <a16:creationId xmlns:a16="http://schemas.microsoft.com/office/drawing/2014/main" id="{C9505D88-E6C6-4456-918D-D2C617FCB69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594" b="10627"/>
          <a:stretch/>
        </p:blipFill>
        <p:spPr>
          <a:xfrm>
            <a:off x="38396541" y="29911855"/>
            <a:ext cx="4521463" cy="2777945"/>
          </a:xfrm>
          <a:prstGeom prst="rect">
            <a:avLst/>
          </a:prstGeom>
        </p:spPr>
      </p:pic>
      <p:pic>
        <p:nvPicPr>
          <p:cNvPr id="124" name="Picture 123" descr="Map&#10;&#10;Description automatically generated">
            <a:extLst>
              <a:ext uri="{FF2B5EF4-FFF2-40B4-BE49-F238E27FC236}">
                <a16:creationId xmlns:a16="http://schemas.microsoft.com/office/drawing/2014/main" id="{FDD508F1-8367-47C9-BC19-2D09F0CBB1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52301" y="17725644"/>
            <a:ext cx="8567390" cy="6620256"/>
          </a:xfrm>
          <a:prstGeom prst="rect">
            <a:avLst/>
          </a:prstGeom>
        </p:spPr>
      </p:pic>
      <p:sp>
        <p:nvSpPr>
          <p:cNvPr id="125" name="Title 1">
            <a:extLst>
              <a:ext uri="{FF2B5EF4-FFF2-40B4-BE49-F238E27FC236}">
                <a16:creationId xmlns:a16="http://schemas.microsoft.com/office/drawing/2014/main" id="{FA2AF4AE-075B-4DA5-8878-DF0FE967D98F}"/>
              </a:ext>
            </a:extLst>
          </p:cNvPr>
          <p:cNvSpPr txBox="1">
            <a:spLocks/>
          </p:cNvSpPr>
          <p:nvPr/>
        </p:nvSpPr>
        <p:spPr>
          <a:xfrm>
            <a:off x="11215548" y="253419"/>
            <a:ext cx="10493686" cy="1014284"/>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Social Vulnerability </a:t>
            </a:r>
            <a:r>
              <a:rPr lang="en-US" sz="2800" dirty="0">
                <a:solidFill>
                  <a:schemeClr val="bg1"/>
                </a:solidFill>
                <a:latin typeface="Arial" panose="020B0604020202020204" pitchFamily="34" charset="0"/>
                <a:cs typeface="Arial" panose="020B0604020202020204" pitchFamily="34" charset="0"/>
              </a:rPr>
              <a:t>Indicators </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26" name="Table 4">
            <a:extLst>
              <a:ext uri="{FF2B5EF4-FFF2-40B4-BE49-F238E27FC236}">
                <a16:creationId xmlns:a16="http://schemas.microsoft.com/office/drawing/2014/main" id="{233BE94E-8165-4F92-A59D-CB2A4B17D571}"/>
              </a:ext>
            </a:extLst>
          </p:cNvPr>
          <p:cNvGraphicFramePr>
            <a:graphicFrameLocks noGrp="1"/>
          </p:cNvGraphicFramePr>
          <p:nvPr>
            <p:extLst>
              <p:ext uri="{D42A27DB-BD31-4B8C-83A1-F6EECF244321}">
                <p14:modId xmlns:p14="http://schemas.microsoft.com/office/powerpoint/2010/main" val="509804559"/>
              </p:ext>
            </p:extLst>
          </p:nvPr>
        </p:nvGraphicFramePr>
        <p:xfrm>
          <a:off x="11215548" y="1819554"/>
          <a:ext cx="10493687" cy="6094982"/>
        </p:xfrm>
        <a:graphic>
          <a:graphicData uri="http://schemas.openxmlformats.org/drawingml/2006/table">
            <a:tbl>
              <a:tblPr firstRow="1" bandRow="1">
                <a:tableStyleId>{5C22544A-7EE6-4342-B048-85BDC9FD1C3A}</a:tableStyleId>
              </a:tblPr>
              <a:tblGrid>
                <a:gridCol w="776201">
                  <a:extLst>
                    <a:ext uri="{9D8B030D-6E8A-4147-A177-3AD203B41FA5}">
                      <a16:colId xmlns:a16="http://schemas.microsoft.com/office/drawing/2014/main" val="1264197615"/>
                    </a:ext>
                  </a:extLst>
                </a:gridCol>
                <a:gridCol w="3370267">
                  <a:extLst>
                    <a:ext uri="{9D8B030D-6E8A-4147-A177-3AD203B41FA5}">
                      <a16:colId xmlns:a16="http://schemas.microsoft.com/office/drawing/2014/main" val="1438507270"/>
                    </a:ext>
                  </a:extLst>
                </a:gridCol>
                <a:gridCol w="1641772">
                  <a:extLst>
                    <a:ext uri="{9D8B030D-6E8A-4147-A177-3AD203B41FA5}">
                      <a16:colId xmlns:a16="http://schemas.microsoft.com/office/drawing/2014/main" val="1218352812"/>
                    </a:ext>
                  </a:extLst>
                </a:gridCol>
                <a:gridCol w="1694734">
                  <a:extLst>
                    <a:ext uri="{9D8B030D-6E8A-4147-A177-3AD203B41FA5}">
                      <a16:colId xmlns:a16="http://schemas.microsoft.com/office/drawing/2014/main" val="796239596"/>
                    </a:ext>
                  </a:extLst>
                </a:gridCol>
                <a:gridCol w="1557035">
                  <a:extLst>
                    <a:ext uri="{9D8B030D-6E8A-4147-A177-3AD203B41FA5}">
                      <a16:colId xmlns:a16="http://schemas.microsoft.com/office/drawing/2014/main" val="717488461"/>
                    </a:ext>
                  </a:extLst>
                </a:gridCol>
                <a:gridCol w="1453678">
                  <a:extLst>
                    <a:ext uri="{9D8B030D-6E8A-4147-A177-3AD203B41FA5}">
                      <a16:colId xmlns:a16="http://schemas.microsoft.com/office/drawing/2014/main" val="1301006452"/>
                    </a:ext>
                  </a:extLst>
                </a:gridCol>
              </a:tblGrid>
              <a:tr h="1014285">
                <a:tc gridSpan="2">
                  <a:txBody>
                    <a:bodyPr/>
                    <a:lstStyle/>
                    <a:p>
                      <a:pPr algn="ctr"/>
                      <a:r>
                        <a:rPr lang="en-US" sz="2000" dirty="0"/>
                        <a:t>Vulnerability Indicators</a:t>
                      </a:r>
                    </a:p>
                  </a:txBody>
                  <a:tcPr marL="94653" marR="94653" marT="47326" marB="47326"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hMerge="1">
                  <a:txBody>
                    <a:bodyPr/>
                    <a:lstStyle/>
                    <a:p>
                      <a:pPr algn="ctr"/>
                      <a:endParaRPr lang="en-US" sz="1800" dirty="0"/>
                    </a:p>
                  </a:txBody>
                  <a:tcPr anchor="ctr">
                    <a:solidFill>
                      <a:srgbClr val="5B739B"/>
                    </a:solidFill>
                  </a:tcPr>
                </a:tc>
                <a:tc>
                  <a:txBody>
                    <a:bodyPr/>
                    <a:lstStyle/>
                    <a:p>
                      <a:pPr algn="ctr"/>
                      <a:r>
                        <a:rPr lang="en-US" sz="2000" dirty="0"/>
                        <a:t>White Sulphur Springs</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Rainelle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State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National Ratio</a:t>
                      </a:r>
                    </a:p>
                  </a:txBody>
                  <a:tcPr marL="101429" marR="101429" marT="50714" marB="50714"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3513940923"/>
                  </a:ext>
                </a:extLst>
              </a:tr>
              <a:tr h="714105">
                <a:tc>
                  <a:txBody>
                    <a:bodyPr/>
                    <a:lstStyle/>
                    <a:p>
                      <a:pPr algn="ctr"/>
                      <a:endParaRPr lang="en-US" sz="2000" dirty="0">
                        <a:solidFill>
                          <a:schemeClr val="bg1"/>
                        </a:solidFill>
                      </a:endParaRPr>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Poverty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14.4%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37.0%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17.3%</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12.9%</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062377285"/>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Unemployment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21.4%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33.6%</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23.8%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14.7%</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342225796"/>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Vulnerable Ages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41.7%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39.8%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30.8%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28.3%</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941388248"/>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Disability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17.8%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26.9%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18.7%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13.0%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660948193"/>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Population Growth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-9.1%</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-20.9%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-3.2%</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7.4%</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129055087"/>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Renter-Occupied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42.8%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43.0%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26.8%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36.0%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221970460"/>
                  </a:ext>
                </a:extLst>
              </a:tr>
              <a:tr h="794524">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l"/>
                      <a:r>
                        <a:rPr lang="en-US" sz="1800" b="1" dirty="0">
                          <a:solidFill>
                            <a:schemeClr val="bg1"/>
                          </a:solidFill>
                        </a:rPr>
                        <a:t>Housing Values Less than $50K</a:t>
                      </a:r>
                    </a:p>
                    <a:p>
                      <a:pPr algn="l"/>
                      <a:endParaRPr lang="en-US" sz="500" b="1" dirty="0">
                        <a:solidFill>
                          <a:schemeClr val="bg1"/>
                        </a:solidFill>
                      </a:endParaRPr>
                    </a:p>
                    <a:p>
                      <a:pPr algn="l"/>
                      <a:r>
                        <a:rPr lang="en-US" sz="1800" b="1" dirty="0">
                          <a:solidFill>
                            <a:schemeClr val="bg1"/>
                          </a:solidFill>
                        </a:rPr>
                        <a:t>Housing Median Value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ctr"/>
                      <a:r>
                        <a:rPr lang="en-US" sz="2000" b="1" dirty="0">
                          <a:solidFill>
                            <a:srgbClr val="5B739B"/>
                          </a:solidFill>
                        </a:rPr>
                        <a:t>3.9%</a:t>
                      </a:r>
                    </a:p>
                    <a:p>
                      <a:pPr algn="ctr"/>
                      <a:endParaRPr lang="en-US" sz="500" b="1" dirty="0">
                        <a:solidFill>
                          <a:srgbClr val="5B739B"/>
                        </a:solidFill>
                      </a:endParaRPr>
                    </a:p>
                    <a:p>
                      <a:pPr algn="ctr"/>
                      <a:r>
                        <a:rPr lang="en-US" sz="2000" b="1" dirty="0">
                          <a:solidFill>
                            <a:srgbClr val="5B739B"/>
                          </a:solidFill>
                        </a:rPr>
                        <a:t>$125,700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1" dirty="0">
                          <a:solidFill>
                            <a:srgbClr val="C00000"/>
                          </a:solidFill>
                        </a:rPr>
                        <a:t>37.5%</a:t>
                      </a:r>
                    </a:p>
                    <a:p>
                      <a:pPr algn="ctr"/>
                      <a:endParaRPr lang="en-US" sz="500" b="1" dirty="0">
                        <a:solidFill>
                          <a:srgbClr val="C00000"/>
                        </a:solidFill>
                      </a:endParaRPr>
                    </a:p>
                    <a:p>
                      <a:pPr algn="ctr"/>
                      <a:r>
                        <a:rPr lang="en-US" sz="2000" b="1" dirty="0">
                          <a:solidFill>
                            <a:srgbClr val="C00000"/>
                          </a:solidFill>
                        </a:rPr>
                        <a:t>$59,400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16.9%</a:t>
                      </a:r>
                    </a:p>
                    <a:p>
                      <a:pPr algn="ctr"/>
                      <a:endParaRPr lang="en-US" sz="500" b="0" dirty="0">
                        <a:solidFill>
                          <a:srgbClr val="5B739B"/>
                        </a:solidFill>
                      </a:endParaRPr>
                    </a:p>
                    <a:p>
                      <a:pPr algn="ctr"/>
                      <a:r>
                        <a:rPr lang="en-US" sz="2000" b="0" dirty="0">
                          <a:solidFill>
                            <a:srgbClr val="5B739B"/>
                          </a:solidFill>
                        </a:rPr>
                        <a:t>$119,600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6.6%</a:t>
                      </a:r>
                    </a:p>
                    <a:p>
                      <a:pPr algn="ctr"/>
                      <a:endParaRPr lang="en-US" sz="500" b="0" dirty="0">
                        <a:solidFill>
                          <a:srgbClr val="5B739B"/>
                        </a:solidFill>
                      </a:endParaRPr>
                    </a:p>
                    <a:p>
                      <a:pPr algn="ctr"/>
                      <a:r>
                        <a:rPr lang="en-US" sz="2000" b="0" dirty="0">
                          <a:solidFill>
                            <a:srgbClr val="5B739B"/>
                          </a:solidFill>
                        </a:rPr>
                        <a:t>$229,800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CAD7EE"/>
                    </a:solidFill>
                  </a:tcPr>
                </a:tc>
                <a:extLst>
                  <a:ext uri="{0D108BD9-81ED-4DB2-BD59-A6C34878D82A}">
                    <a16:rowId xmlns:a16="http://schemas.microsoft.com/office/drawing/2014/main" val="1544426867"/>
                  </a:ext>
                </a:extLst>
              </a:tr>
            </a:tbl>
          </a:graphicData>
        </a:graphic>
      </p:graphicFrame>
      <p:grpSp>
        <p:nvGrpSpPr>
          <p:cNvPr id="127" name="Group 126">
            <a:extLst>
              <a:ext uri="{FF2B5EF4-FFF2-40B4-BE49-F238E27FC236}">
                <a16:creationId xmlns:a16="http://schemas.microsoft.com/office/drawing/2014/main" id="{88CBF513-AC7B-4C1B-9FF4-DB0A6E80E7F7}"/>
              </a:ext>
            </a:extLst>
          </p:cNvPr>
          <p:cNvGrpSpPr/>
          <p:nvPr/>
        </p:nvGrpSpPr>
        <p:grpSpPr>
          <a:xfrm>
            <a:off x="11315348" y="2916841"/>
            <a:ext cx="590762" cy="4895146"/>
            <a:chOff x="318874" y="2074538"/>
            <a:chExt cx="532585" cy="4413083"/>
          </a:xfrm>
        </p:grpSpPr>
        <p:pic>
          <p:nvPicPr>
            <p:cNvPr id="128" name="Picture 127" descr="Icon&#10;&#10;Description automatically generated">
              <a:extLst>
                <a:ext uri="{FF2B5EF4-FFF2-40B4-BE49-F238E27FC236}">
                  <a16:creationId xmlns:a16="http://schemas.microsoft.com/office/drawing/2014/main" id="{BEE5AE70-CE51-42E1-A17F-7D26A68431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874" y="3354432"/>
              <a:ext cx="523875" cy="523875"/>
            </a:xfrm>
            <a:prstGeom prst="rect">
              <a:avLst/>
            </a:prstGeom>
          </p:spPr>
        </p:pic>
        <p:pic>
          <p:nvPicPr>
            <p:cNvPr id="129" name="Picture 128" descr="Icon&#10;&#10;Description automatically generated">
              <a:extLst>
                <a:ext uri="{FF2B5EF4-FFF2-40B4-BE49-F238E27FC236}">
                  <a16:creationId xmlns:a16="http://schemas.microsoft.com/office/drawing/2014/main" id="{DFC276ED-F10C-41B1-9198-6A7D90DF211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874" y="2074538"/>
              <a:ext cx="523875" cy="523875"/>
            </a:xfrm>
            <a:prstGeom prst="rect">
              <a:avLst/>
            </a:prstGeom>
          </p:spPr>
        </p:pic>
        <p:pic>
          <p:nvPicPr>
            <p:cNvPr id="130" name="Picture 129" descr="Logo, icon&#10;&#10;Description automatically generated">
              <a:extLst>
                <a:ext uri="{FF2B5EF4-FFF2-40B4-BE49-F238E27FC236}">
                  <a16:creationId xmlns:a16="http://schemas.microsoft.com/office/drawing/2014/main" id="{8EEDD8A7-8062-405C-A00C-B53DC35E41F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874" y="2708635"/>
              <a:ext cx="523875" cy="523875"/>
            </a:xfrm>
            <a:prstGeom prst="rect">
              <a:avLst/>
            </a:prstGeom>
          </p:spPr>
        </p:pic>
        <p:pic>
          <p:nvPicPr>
            <p:cNvPr id="131" name="Picture 130" descr="Icon&#10;&#10;Description automatically generated">
              <a:extLst>
                <a:ext uri="{FF2B5EF4-FFF2-40B4-BE49-F238E27FC236}">
                  <a16:creationId xmlns:a16="http://schemas.microsoft.com/office/drawing/2014/main" id="{69B63F27-59DB-41D6-B1F2-E8AEDCD6308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8874" y="3991520"/>
              <a:ext cx="523875" cy="523875"/>
            </a:xfrm>
            <a:prstGeom prst="rect">
              <a:avLst/>
            </a:prstGeom>
          </p:spPr>
        </p:pic>
        <p:pic>
          <p:nvPicPr>
            <p:cNvPr id="132" name="Picture 131" descr="Icon&#10;&#10;Description automatically generated">
              <a:extLst>
                <a:ext uri="{FF2B5EF4-FFF2-40B4-BE49-F238E27FC236}">
                  <a16:creationId xmlns:a16="http://schemas.microsoft.com/office/drawing/2014/main" id="{C532B0F1-5046-4E50-9B12-4D8236BD201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8874" y="4637318"/>
              <a:ext cx="523875" cy="523875"/>
            </a:xfrm>
            <a:prstGeom prst="rect">
              <a:avLst/>
            </a:prstGeom>
          </p:spPr>
        </p:pic>
        <p:pic>
          <p:nvPicPr>
            <p:cNvPr id="133" name="Picture 132" descr="Icon&#10;&#10;Description automatically generated">
              <a:extLst>
                <a:ext uri="{FF2B5EF4-FFF2-40B4-BE49-F238E27FC236}">
                  <a16:creationId xmlns:a16="http://schemas.microsoft.com/office/drawing/2014/main" id="{994FA127-7E2C-4D35-89E1-F96CEBD8AA2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8874" y="5274407"/>
              <a:ext cx="532585" cy="532585"/>
            </a:xfrm>
            <a:prstGeom prst="rect">
              <a:avLst/>
            </a:prstGeom>
          </p:spPr>
        </p:pic>
        <p:pic>
          <p:nvPicPr>
            <p:cNvPr id="134" name="Picture 133" descr="Icon&#10;&#10;Description automatically generated">
              <a:extLst>
                <a:ext uri="{FF2B5EF4-FFF2-40B4-BE49-F238E27FC236}">
                  <a16:creationId xmlns:a16="http://schemas.microsoft.com/office/drawing/2014/main" id="{51EE07D9-7A12-4C68-9652-99782D33782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8874" y="5955036"/>
              <a:ext cx="532585" cy="532585"/>
            </a:xfrm>
            <a:prstGeom prst="rect">
              <a:avLst/>
            </a:prstGeom>
          </p:spPr>
        </p:pic>
      </p:grpSp>
      <p:sp>
        <p:nvSpPr>
          <p:cNvPr id="135" name="Text Box 2">
            <a:extLst>
              <a:ext uri="{FF2B5EF4-FFF2-40B4-BE49-F238E27FC236}">
                <a16:creationId xmlns:a16="http://schemas.microsoft.com/office/drawing/2014/main" id="{794D67F8-9503-4AB5-BEE0-E4B3A698EA2E}"/>
              </a:ext>
            </a:extLst>
          </p:cNvPr>
          <p:cNvSpPr txBox="1">
            <a:spLocks noChangeArrowheads="1"/>
          </p:cNvSpPr>
          <p:nvPr/>
        </p:nvSpPr>
        <p:spPr bwMode="auto">
          <a:xfrm>
            <a:off x="11201400" y="7950481"/>
            <a:ext cx="7650604"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more than 5% of difference, to the vulnerability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itle 1">
            <a:extLst>
              <a:ext uri="{FF2B5EF4-FFF2-40B4-BE49-F238E27FC236}">
                <a16:creationId xmlns:a16="http://schemas.microsoft.com/office/drawing/2014/main" id="{2457A248-F570-4A96-9DB2-6BE5D86F54A4}"/>
              </a:ext>
            </a:extLst>
          </p:cNvPr>
          <p:cNvSpPr txBox="1">
            <a:spLocks/>
          </p:cNvSpPr>
          <p:nvPr/>
        </p:nvSpPr>
        <p:spPr>
          <a:xfrm>
            <a:off x="33147000" y="8915879"/>
            <a:ext cx="10507832" cy="102447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High-Value</a:t>
            </a:r>
            <a:r>
              <a:rPr lang="en-US" sz="2800" dirty="0">
                <a:solidFill>
                  <a:schemeClr val="bg1"/>
                </a:solidFill>
                <a:latin typeface="Arial" panose="020B0604020202020204" pitchFamily="34" charset="0"/>
                <a:cs typeface="Arial" panose="020B0604020202020204" pitchFamily="34" charset="0"/>
              </a:rPr>
              <a:t>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37" name="Text Box 2">
            <a:extLst>
              <a:ext uri="{FF2B5EF4-FFF2-40B4-BE49-F238E27FC236}">
                <a16:creationId xmlns:a16="http://schemas.microsoft.com/office/drawing/2014/main" id="{309DF31F-E7CC-4440-9335-6FBFE28941CE}"/>
              </a:ext>
            </a:extLst>
          </p:cNvPr>
          <p:cNvSpPr txBox="1">
            <a:spLocks noChangeArrowheads="1"/>
          </p:cNvSpPr>
          <p:nvPr/>
        </p:nvSpPr>
        <p:spPr bwMode="auto">
          <a:xfrm>
            <a:off x="33464684" y="9948123"/>
            <a:ext cx="4718844"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13-17-0009-0342-0000_150 (WSS Elementary) </a:t>
            </a:r>
          </a:p>
          <a:p>
            <a:pPr>
              <a:spcBef>
                <a:spcPts val="50"/>
              </a:spcBef>
            </a:pPr>
            <a:r>
              <a:rPr lang="en-US" sz="1200" dirty="0">
                <a:latin typeface="Arial" panose="020B0604020202020204" pitchFamily="34" charset="0"/>
                <a:cs typeface="Times New Roman" panose="02020603050405020304" pitchFamily="18" charset="0"/>
              </a:rPr>
              <a:t>Hazard Occupancy Class: EDU1 (School)</a:t>
            </a:r>
          </a:p>
          <a:p>
            <a:pPr>
              <a:spcBef>
                <a:spcPts val="50"/>
              </a:spcBef>
            </a:pPr>
            <a:r>
              <a:rPr lang="en-US" sz="1200" dirty="0">
                <a:latin typeface="Arial" panose="020B0604020202020204" pitchFamily="34" charset="0"/>
                <a:cs typeface="Times New Roman" panose="02020603050405020304" pitchFamily="18" charset="0"/>
              </a:rPr>
              <a:t>FIRM Status: Post-FIRM (2003)</a:t>
            </a:r>
          </a:p>
          <a:p>
            <a:pPr>
              <a:spcBef>
                <a:spcPts val="50"/>
              </a:spcBef>
            </a:pPr>
            <a:r>
              <a:rPr lang="en-US" sz="1200" dirty="0">
                <a:latin typeface="Arial" panose="020B0604020202020204" pitchFamily="34" charset="0"/>
                <a:cs typeface="Times New Roman" panose="02020603050405020304" pitchFamily="18" charset="0"/>
              </a:rPr>
              <a:t>Appraised Value: $8,542,982</a:t>
            </a:r>
          </a:p>
          <a:p>
            <a:pPr>
              <a:spcBef>
                <a:spcPts val="50"/>
              </a:spcBef>
            </a:pPr>
            <a:r>
              <a:rPr lang="en-US" sz="1200" dirty="0">
                <a:latin typeface="Arial" panose="020B0604020202020204" pitchFamily="34" charset="0"/>
                <a:cs typeface="Times New Roman" panose="02020603050405020304" pitchFamily="18" charset="0"/>
              </a:rPr>
              <a:t>(New flood study mapped-out SFHA)</a:t>
            </a:r>
          </a:p>
        </p:txBody>
      </p:sp>
      <p:sp>
        <p:nvSpPr>
          <p:cNvPr id="138" name="Text Box 2">
            <a:extLst>
              <a:ext uri="{FF2B5EF4-FFF2-40B4-BE49-F238E27FC236}">
                <a16:creationId xmlns:a16="http://schemas.microsoft.com/office/drawing/2014/main" id="{5BC80CFF-0A5C-49F7-B4F3-B95402A7A309}"/>
              </a:ext>
            </a:extLst>
          </p:cNvPr>
          <p:cNvSpPr txBox="1">
            <a:spLocks noChangeArrowheads="1"/>
          </p:cNvSpPr>
          <p:nvPr/>
        </p:nvSpPr>
        <p:spPr bwMode="auto">
          <a:xfrm>
            <a:off x="33464685" y="11605911"/>
            <a:ext cx="4500835"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13-17-0011-0246-0000_559</a:t>
            </a:r>
          </a:p>
          <a:p>
            <a:pPr>
              <a:spcBef>
                <a:spcPts val="50"/>
              </a:spcBef>
            </a:pPr>
            <a:r>
              <a:rPr lang="en-US" sz="1200" dirty="0">
                <a:latin typeface="Arial" panose="020B0604020202020204" pitchFamily="34" charset="0"/>
                <a:cs typeface="Times New Roman" panose="02020603050405020304" pitchFamily="18" charset="0"/>
              </a:rPr>
              <a:t>Hazard Occupancy Class: RES4 (Hotel/Motel - Low Rise)</a:t>
            </a:r>
          </a:p>
          <a:p>
            <a:pPr>
              <a:spcBef>
                <a:spcPts val="50"/>
              </a:spcBef>
            </a:pPr>
            <a:r>
              <a:rPr lang="en-US" sz="1200" dirty="0">
                <a:latin typeface="Arial" panose="020B0604020202020204" pitchFamily="34" charset="0"/>
                <a:cs typeface="Times New Roman" panose="02020603050405020304" pitchFamily="18" charset="0"/>
              </a:rPr>
              <a:t>FIRM Status: Pre-FIRM (1951)</a:t>
            </a:r>
          </a:p>
          <a:p>
            <a:pPr>
              <a:spcBef>
                <a:spcPts val="50"/>
              </a:spcBef>
            </a:pPr>
            <a:r>
              <a:rPr lang="en-US" sz="1200" dirty="0">
                <a:latin typeface="Arial" panose="020B0604020202020204" pitchFamily="34" charset="0"/>
                <a:cs typeface="Times New Roman" panose="02020603050405020304" pitchFamily="18" charset="0"/>
              </a:rPr>
              <a:t>Appraised Value: $254,400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39" name="Picture 138" descr="A picture containing text, grass, outdoor, tree&#10;&#10;Description automatically generated">
            <a:extLst>
              <a:ext uri="{FF2B5EF4-FFF2-40B4-BE49-F238E27FC236}">
                <a16:creationId xmlns:a16="http://schemas.microsoft.com/office/drawing/2014/main" id="{9C93DF7E-C8F3-49C9-A1BE-4ABFB61B331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 t="4966" r="5306" b="16387"/>
          <a:stretch/>
        </p:blipFill>
        <p:spPr>
          <a:xfrm>
            <a:off x="38683032" y="11610389"/>
            <a:ext cx="4321644" cy="1528791"/>
          </a:xfrm>
          <a:prstGeom prst="rect">
            <a:avLst/>
          </a:prstGeom>
        </p:spPr>
      </p:pic>
      <p:sp>
        <p:nvSpPr>
          <p:cNvPr id="140" name="Text Box 2">
            <a:extLst>
              <a:ext uri="{FF2B5EF4-FFF2-40B4-BE49-F238E27FC236}">
                <a16:creationId xmlns:a16="http://schemas.microsoft.com/office/drawing/2014/main" id="{CB6A4626-ACA0-4B22-8492-95AF19FA4B49}"/>
              </a:ext>
            </a:extLst>
          </p:cNvPr>
          <p:cNvSpPr txBox="1">
            <a:spLocks noChangeArrowheads="1"/>
          </p:cNvSpPr>
          <p:nvPr/>
        </p:nvSpPr>
        <p:spPr bwMode="auto">
          <a:xfrm>
            <a:off x="33464684" y="14851451"/>
            <a:ext cx="4500835"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Single-Family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13-17-0008-0523-0000_192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(1993)</a:t>
            </a:r>
          </a:p>
          <a:p>
            <a:pPr>
              <a:spcBef>
                <a:spcPts val="50"/>
              </a:spcBef>
            </a:pPr>
            <a:r>
              <a:rPr lang="en-US" sz="1200" dirty="0">
                <a:latin typeface="Arial" panose="020B0604020202020204" pitchFamily="34" charset="0"/>
                <a:cs typeface="Times New Roman" panose="02020603050405020304" pitchFamily="18" charset="0"/>
              </a:rPr>
              <a:t>Appraised Value: $192,700</a:t>
            </a:r>
          </a:p>
        </p:txBody>
      </p:sp>
      <p:pic>
        <p:nvPicPr>
          <p:cNvPr id="141" name="Picture 140">
            <a:extLst>
              <a:ext uri="{FF2B5EF4-FFF2-40B4-BE49-F238E27FC236}">
                <a16:creationId xmlns:a16="http://schemas.microsoft.com/office/drawing/2014/main" id="{5AE1AC84-768B-4A17-873A-F8D104D58532}"/>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rightnessContrast bright="20000" contrast="-20000"/>
                    </a14:imgEffect>
                  </a14:imgLayer>
                </a14:imgProps>
              </a:ext>
              <a:ext uri="{28A0092B-C50C-407E-A947-70E740481C1C}">
                <a14:useLocalDpi xmlns:a14="http://schemas.microsoft.com/office/drawing/2010/main" val="0"/>
              </a:ext>
            </a:extLst>
          </a:blip>
          <a:srcRect t="8982" b="8247"/>
          <a:stretch/>
        </p:blipFill>
        <p:spPr>
          <a:xfrm>
            <a:off x="38683031" y="14851451"/>
            <a:ext cx="4321643" cy="1601351"/>
          </a:xfrm>
          <a:prstGeom prst="rect">
            <a:avLst/>
          </a:prstGeom>
        </p:spPr>
      </p:pic>
      <p:sp>
        <p:nvSpPr>
          <p:cNvPr id="142" name="Text Box 2">
            <a:extLst>
              <a:ext uri="{FF2B5EF4-FFF2-40B4-BE49-F238E27FC236}">
                <a16:creationId xmlns:a16="http://schemas.microsoft.com/office/drawing/2014/main" id="{06DF8394-5BB8-46F2-AB58-2AD252481ABE}"/>
              </a:ext>
            </a:extLst>
          </p:cNvPr>
          <p:cNvSpPr txBox="1">
            <a:spLocks noChangeArrowheads="1"/>
          </p:cNvSpPr>
          <p:nvPr/>
        </p:nvSpPr>
        <p:spPr bwMode="auto">
          <a:xfrm>
            <a:off x="33464688" y="13285881"/>
            <a:ext cx="4636042"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13-17-0009-0054-0001_767</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(1950)</a:t>
            </a:r>
          </a:p>
          <a:p>
            <a:pPr>
              <a:spcBef>
                <a:spcPts val="50"/>
              </a:spcBef>
            </a:pPr>
            <a:r>
              <a:rPr lang="en-US" sz="1200" dirty="0">
                <a:latin typeface="Arial" panose="020B0604020202020204" pitchFamily="34" charset="0"/>
                <a:cs typeface="Times New Roman" panose="02020603050405020304" pitchFamily="18" charset="0"/>
              </a:rPr>
              <a:t>Appraised Value: $227,600</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43" name="Picture 142">
            <a:extLst>
              <a:ext uri="{FF2B5EF4-FFF2-40B4-BE49-F238E27FC236}">
                <a16:creationId xmlns:a16="http://schemas.microsoft.com/office/drawing/2014/main" id="{51375BC3-62B8-40D1-AFDD-59CF12553A54}"/>
              </a:ext>
            </a:extLst>
          </p:cNvPr>
          <p:cNvPicPr>
            <a:picLocks noChangeAspect="1"/>
          </p:cNvPicPr>
          <p:nvPr/>
        </p:nvPicPr>
        <p:blipFill rotWithShape="1">
          <a:blip r:embed="rId20">
            <a:extLst>
              <a:ext uri="{28A0092B-C50C-407E-A947-70E740481C1C}">
                <a14:useLocalDpi xmlns:a14="http://schemas.microsoft.com/office/drawing/2010/main" val="0"/>
              </a:ext>
            </a:extLst>
          </a:blip>
          <a:srcRect t="7647" b="4317"/>
          <a:stretch/>
        </p:blipFill>
        <p:spPr>
          <a:xfrm>
            <a:off x="38683031" y="13277671"/>
            <a:ext cx="4321643" cy="1457324"/>
          </a:xfrm>
          <a:prstGeom prst="rect">
            <a:avLst/>
          </a:prstGeom>
        </p:spPr>
      </p:pic>
      <p:pic>
        <p:nvPicPr>
          <p:cNvPr id="144" name="Picture 143" descr="A picture containing text, grass, outdoor, road&#10;&#10;Description automatically generated">
            <a:extLst>
              <a:ext uri="{FF2B5EF4-FFF2-40B4-BE49-F238E27FC236}">
                <a16:creationId xmlns:a16="http://schemas.microsoft.com/office/drawing/2014/main" id="{A4F40035-1B0A-4530-B031-6F63CB9C901B}"/>
              </a:ext>
            </a:extLst>
          </p:cNvPr>
          <p:cNvPicPr>
            <a:picLocks noChangeAspect="1"/>
          </p:cNvPicPr>
          <p:nvPr/>
        </p:nvPicPr>
        <p:blipFill rotWithShape="1">
          <a:blip r:embed="rId21" cstate="print">
            <a:extLst>
              <a:ext uri="{BEBA8EAE-BF5A-486C-A8C5-ECC9F3942E4B}">
                <a14:imgProps xmlns:a14="http://schemas.microsoft.com/office/drawing/2010/main">
                  <a14:imgLayer r:embed="rId22">
                    <a14:imgEffect>
                      <a14:sharpenSoften amount="25000"/>
                    </a14:imgEffect>
                  </a14:imgLayer>
                </a14:imgProps>
              </a:ext>
              <a:ext uri="{28A0092B-C50C-407E-A947-70E740481C1C}">
                <a14:useLocalDpi xmlns:a14="http://schemas.microsoft.com/office/drawing/2010/main" val="0"/>
              </a:ext>
            </a:extLst>
          </a:blip>
          <a:srcRect l="3571" r="4286"/>
          <a:stretch/>
        </p:blipFill>
        <p:spPr>
          <a:xfrm>
            <a:off x="37636346" y="9997348"/>
            <a:ext cx="5368330" cy="1457324"/>
          </a:xfrm>
          <a:prstGeom prst="rect">
            <a:avLst/>
          </a:prstGeom>
        </p:spPr>
      </p:pic>
      <p:sp>
        <p:nvSpPr>
          <p:cNvPr id="145" name="Title 1">
            <a:extLst>
              <a:ext uri="{FF2B5EF4-FFF2-40B4-BE49-F238E27FC236}">
                <a16:creationId xmlns:a16="http://schemas.microsoft.com/office/drawing/2014/main" id="{2874C6F2-AC68-4EE8-ABCA-770B689BE964}"/>
              </a:ext>
            </a:extLst>
          </p:cNvPr>
          <p:cNvSpPr txBox="1">
            <a:spLocks/>
          </p:cNvSpPr>
          <p:nvPr/>
        </p:nvSpPr>
        <p:spPr>
          <a:xfrm>
            <a:off x="11210665" y="893776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Residential vs. Non-Residential</a:t>
            </a:r>
            <a:endParaRPr lang="en-US" sz="28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46" name="Title 1">
            <a:extLst>
              <a:ext uri="{FF2B5EF4-FFF2-40B4-BE49-F238E27FC236}">
                <a16:creationId xmlns:a16="http://schemas.microsoft.com/office/drawing/2014/main" id="{AAEB5473-0886-4018-BAEA-287C328393D2}"/>
              </a:ext>
            </a:extLst>
          </p:cNvPr>
          <p:cNvSpPr txBox="1">
            <a:spLocks/>
          </p:cNvSpPr>
          <p:nvPr/>
        </p:nvSpPr>
        <p:spPr>
          <a:xfrm>
            <a:off x="11215548" y="16631394"/>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Tax Class, </a:t>
            </a:r>
            <a:r>
              <a:rPr lang="en-US" sz="2800" b="1" dirty="0">
                <a:solidFill>
                  <a:schemeClr val="bg1"/>
                </a:solidFill>
                <a:latin typeface="Arial" panose="020B0604020202020204" pitchFamily="34" charset="0"/>
                <a:cs typeface="Arial" panose="020B0604020202020204" pitchFamily="34" charset="0"/>
              </a:rPr>
              <a:t>Owner- vs. Renter-Occupied</a:t>
            </a:r>
            <a:endParaRPr lang="en-US" sz="28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47" name="Title 1">
            <a:extLst>
              <a:ext uri="{FF2B5EF4-FFF2-40B4-BE49-F238E27FC236}">
                <a16:creationId xmlns:a16="http://schemas.microsoft.com/office/drawing/2014/main" id="{98081897-F438-4F68-B0D7-DDCC8713F351}"/>
              </a:ext>
            </a:extLst>
          </p:cNvPr>
          <p:cNvSpPr txBox="1">
            <a:spLocks/>
          </p:cNvSpPr>
          <p:nvPr/>
        </p:nvSpPr>
        <p:spPr>
          <a:xfrm>
            <a:off x="22181967" y="8913528"/>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Future Map Conditions</a:t>
            </a:r>
            <a:endParaRPr lang="en-US" sz="28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48" name="Text Box 2">
            <a:extLst>
              <a:ext uri="{FF2B5EF4-FFF2-40B4-BE49-F238E27FC236}">
                <a16:creationId xmlns:a16="http://schemas.microsoft.com/office/drawing/2014/main" id="{A84153FA-3DE7-4214-A95E-11E71EE6E8D7}"/>
              </a:ext>
            </a:extLst>
          </p:cNvPr>
          <p:cNvSpPr txBox="1">
            <a:spLocks noChangeArrowheads="1"/>
          </p:cNvSpPr>
          <p:nvPr/>
        </p:nvSpPr>
        <p:spPr bwMode="auto">
          <a:xfrm>
            <a:off x="22192966" y="30403800"/>
            <a:ext cx="9708893" cy="415927"/>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9" name="Title 1">
            <a:extLst>
              <a:ext uri="{FF2B5EF4-FFF2-40B4-BE49-F238E27FC236}">
                <a16:creationId xmlns:a16="http://schemas.microsoft.com/office/drawing/2014/main" id="{B86840AF-6112-428C-BD68-095F2C87C634}"/>
              </a:ext>
            </a:extLst>
          </p:cNvPr>
          <p:cNvSpPr txBox="1">
            <a:spLocks/>
          </p:cNvSpPr>
          <p:nvPr/>
        </p:nvSpPr>
        <p:spPr>
          <a:xfrm>
            <a:off x="33167470"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Substantial Damage (2016 Flood)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3" name="Picture 2" descr="Diagram, map&#10;&#10;Description automatically generated">
            <a:extLst>
              <a:ext uri="{FF2B5EF4-FFF2-40B4-BE49-F238E27FC236}">
                <a16:creationId xmlns:a16="http://schemas.microsoft.com/office/drawing/2014/main" id="{363F8396-0205-4117-B4FB-E7C78621739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3447789" y="1315080"/>
            <a:ext cx="9654479" cy="7460279"/>
          </a:xfrm>
          <a:prstGeom prst="rect">
            <a:avLst/>
          </a:prstGeom>
        </p:spPr>
      </p:pic>
      <p:sp>
        <p:nvSpPr>
          <p:cNvPr id="150" name="Title 1">
            <a:extLst>
              <a:ext uri="{FF2B5EF4-FFF2-40B4-BE49-F238E27FC236}">
                <a16:creationId xmlns:a16="http://schemas.microsoft.com/office/drawing/2014/main" id="{946F61C2-70D9-4942-835D-526A26F6B1D9}"/>
              </a:ext>
            </a:extLst>
          </p:cNvPr>
          <p:cNvSpPr txBox="1">
            <a:spLocks/>
          </p:cNvSpPr>
          <p:nvPr/>
        </p:nvSpPr>
        <p:spPr>
          <a:xfrm>
            <a:off x="33150883" y="24298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Inundated</a:t>
            </a:r>
            <a:r>
              <a:rPr lang="en-US" sz="2800" b="1" dirty="0">
                <a:solidFill>
                  <a:schemeClr val="bg1"/>
                </a:solidFill>
                <a:latin typeface="Arial" panose="020B0604020202020204" pitchFamily="34" charset="0"/>
                <a:cs typeface="Arial" panose="020B0604020202020204" pitchFamily="34" charset="0"/>
              </a:rPr>
              <a:t> Transportation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20" name="Picture 19" descr="Graphical user interface, website&#10;&#10;Description automatically generated">
            <a:extLst>
              <a:ext uri="{FF2B5EF4-FFF2-40B4-BE49-F238E27FC236}">
                <a16:creationId xmlns:a16="http://schemas.microsoft.com/office/drawing/2014/main" id="{A54C45AA-DECD-4876-B516-E95E5DBC71FB}"/>
              </a:ext>
            </a:extLst>
          </p:cNvPr>
          <p:cNvPicPr>
            <a:picLocks noChangeAspect="1"/>
          </p:cNvPicPr>
          <p:nvPr/>
        </p:nvPicPr>
        <p:blipFill rotWithShape="1">
          <a:blip r:embed="rId24">
            <a:extLst>
              <a:ext uri="{28A0092B-C50C-407E-A947-70E740481C1C}">
                <a14:useLocalDpi xmlns:a14="http://schemas.microsoft.com/office/drawing/2010/main" val="0"/>
              </a:ext>
            </a:extLst>
          </a:blip>
          <a:srcRect l="1371" t="3447" r="1172" b="23366"/>
          <a:stretch/>
        </p:blipFill>
        <p:spPr>
          <a:xfrm>
            <a:off x="5811227" y="5195906"/>
            <a:ext cx="4932973" cy="3262294"/>
          </a:xfrm>
          <a:prstGeom prst="rect">
            <a:avLst/>
          </a:prstGeom>
        </p:spPr>
      </p:pic>
      <p:pic>
        <p:nvPicPr>
          <p:cNvPr id="22" name="Picture 21" descr="A picture containing text, wall, indoor&#10;&#10;Description automatically generated">
            <a:extLst>
              <a:ext uri="{FF2B5EF4-FFF2-40B4-BE49-F238E27FC236}">
                <a16:creationId xmlns:a16="http://schemas.microsoft.com/office/drawing/2014/main" id="{7445EE41-25D7-4CF1-AD48-6F63707A2C4F}"/>
              </a:ext>
            </a:extLst>
          </p:cNvPr>
          <p:cNvPicPr>
            <a:picLocks noChangeAspect="1"/>
          </p:cNvPicPr>
          <p:nvPr/>
        </p:nvPicPr>
        <p:blipFill rotWithShape="1">
          <a:blip r:embed="rId25">
            <a:extLst>
              <a:ext uri="{28A0092B-C50C-407E-A947-70E740481C1C}">
                <a14:useLocalDpi xmlns:a14="http://schemas.microsoft.com/office/drawing/2010/main" val="0"/>
              </a:ext>
            </a:extLst>
          </a:blip>
          <a:srcRect l="2424" r="9557" b="19901"/>
          <a:stretch/>
        </p:blipFill>
        <p:spPr>
          <a:xfrm>
            <a:off x="228599" y="5158793"/>
            <a:ext cx="4830301" cy="3299407"/>
          </a:xfrm>
          <a:prstGeom prst="rect">
            <a:avLst/>
          </a:prstGeom>
        </p:spPr>
      </p:pic>
      <p:sp>
        <p:nvSpPr>
          <p:cNvPr id="151" name="Text Box 2">
            <a:extLst>
              <a:ext uri="{FF2B5EF4-FFF2-40B4-BE49-F238E27FC236}">
                <a16:creationId xmlns:a16="http://schemas.microsoft.com/office/drawing/2014/main" id="{749B8A8F-67DE-489F-BA62-A7DC5861A29F}"/>
              </a:ext>
            </a:extLst>
          </p:cNvPr>
          <p:cNvSpPr txBox="1">
            <a:spLocks noChangeArrowheads="1"/>
          </p:cNvSpPr>
          <p:nvPr/>
        </p:nvSpPr>
        <p:spPr bwMode="auto">
          <a:xfrm>
            <a:off x="625791" y="8502931"/>
            <a:ext cx="4060509"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Renters clearing away their belongings after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2" name="Text Box 2">
            <a:extLst>
              <a:ext uri="{FF2B5EF4-FFF2-40B4-BE49-F238E27FC236}">
                <a16:creationId xmlns:a16="http://schemas.microsoft.com/office/drawing/2014/main" id="{4AC099FA-66F2-4467-881C-3DF54B9A233C}"/>
              </a:ext>
            </a:extLst>
          </p:cNvPr>
          <p:cNvSpPr txBox="1">
            <a:spLocks noChangeArrowheads="1"/>
          </p:cNvSpPr>
          <p:nvPr/>
        </p:nvSpPr>
        <p:spPr bwMode="auto">
          <a:xfrm>
            <a:off x="6848963" y="8502931"/>
            <a:ext cx="2857500"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An inundated basement in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Text Box 2">
            <a:extLst>
              <a:ext uri="{FF2B5EF4-FFF2-40B4-BE49-F238E27FC236}">
                <a16:creationId xmlns:a16="http://schemas.microsoft.com/office/drawing/2014/main" id="{7DB70F2F-EDB9-4926-B28B-675B3FB97C23}"/>
              </a:ext>
            </a:extLst>
          </p:cNvPr>
          <p:cNvSpPr txBox="1">
            <a:spLocks noChangeArrowheads="1"/>
          </p:cNvSpPr>
          <p:nvPr/>
        </p:nvSpPr>
        <p:spPr bwMode="auto">
          <a:xfrm>
            <a:off x="22174199" y="31098744"/>
            <a:ext cx="10523366" cy="1705356"/>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50"/>
              </a:spcBef>
            </a:pPr>
            <a:r>
              <a:rPr lang="en-US" sz="1400" dirty="0">
                <a:latin typeface="Arial" panose="020B0604020202020204" pitchFamily="34" charset="0"/>
                <a:ea typeface="Calibri" panose="020F0502020204030204" pitchFamily="34" charset="0"/>
                <a:cs typeface="Times New Roman" panose="02020603050405020304" pitchFamily="18" charset="0"/>
              </a:rPr>
              <a:t>For Greenbrier County, Red Cross sheltering data from the 2016 flood was compared to the shelter model estimates.  According to the Red Cross shelter data, a total of 114 people stayed at six designated Red Cross shelters during the flood event.  However, many displaced residents also stayed at unregistered shelters, including the 300 people at the Greenbrier Resort and 129 people at the Baptist Church gymnasium in Rainelle.  If the registered persons of the Red Cross Shelters requiring shelter are summed together at </a:t>
            </a:r>
            <a:r>
              <a:rPr lang="en-US" sz="1400" b="1" dirty="0">
                <a:latin typeface="Arial" panose="020B0604020202020204" pitchFamily="34" charset="0"/>
                <a:ea typeface="Calibri" panose="020F0502020204030204" pitchFamily="34" charset="0"/>
                <a:cs typeface="Times New Roman" panose="02020603050405020304" pitchFamily="18" charset="0"/>
              </a:rPr>
              <a:t>543 </a:t>
            </a:r>
            <a:r>
              <a:rPr lang="en-US" sz="1400" dirty="0">
                <a:latin typeface="Arial" panose="020B0604020202020204" pitchFamily="34" charset="0"/>
                <a:ea typeface="Calibri" panose="020F0502020204030204" pitchFamily="34" charset="0"/>
                <a:cs typeface="Times New Roman" panose="02020603050405020304" pitchFamily="18" charset="0"/>
              </a:rPr>
              <a:t>people, then this estimate is close to the shelter need model estimate of </a:t>
            </a:r>
            <a:r>
              <a:rPr lang="en-US" sz="1400" b="1" dirty="0">
                <a:latin typeface="Arial" panose="020B0604020202020204" pitchFamily="34" charset="0"/>
                <a:ea typeface="Calibri" panose="020F0502020204030204" pitchFamily="34" charset="0"/>
                <a:cs typeface="Times New Roman" panose="02020603050405020304" pitchFamily="18" charset="0"/>
              </a:rPr>
              <a:t>603</a:t>
            </a:r>
            <a:r>
              <a:rPr lang="en-US" sz="1400" dirty="0">
                <a:latin typeface="Arial" panose="020B0604020202020204" pitchFamily="34" charset="0"/>
                <a:ea typeface="Calibri" panose="020F0502020204030204" pitchFamily="34" charset="0"/>
                <a:cs typeface="Times New Roman" panose="02020603050405020304" pitchFamily="18" charset="0"/>
              </a:rPr>
              <a:t> people for Greenbrier County.</a:t>
            </a:r>
            <a:endPar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255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1726</Words>
  <Application>Microsoft Office PowerPoint</Application>
  <PresentationFormat>Custom</PresentationFormat>
  <Paragraphs>410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Kuhn</dc:creator>
  <cp:lastModifiedBy>Behrang Bidadian</cp:lastModifiedBy>
  <cp:revision>54</cp:revision>
  <cp:lastPrinted>2022-11-16T16:06:13Z</cp:lastPrinted>
  <dcterms:created xsi:type="dcterms:W3CDTF">2022-11-15T21:06:20Z</dcterms:created>
  <dcterms:modified xsi:type="dcterms:W3CDTF">2022-11-16T16:19:26Z</dcterms:modified>
</cp:coreProperties>
</file>