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1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8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4FA63-522E-434F-A256-7E0128EBBC27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FDBD9-1B34-459A-B726-B24A58ACF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17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8E02A-DC5B-42DD-897E-06D8301A16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768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1716-E12D-41CD-8D43-EB38518EA82C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F25E-A92C-4094-B289-95CCF73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6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1716-E12D-41CD-8D43-EB38518EA82C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F25E-A92C-4094-B289-95CCF73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7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1716-E12D-41CD-8D43-EB38518EA82C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F25E-A92C-4094-B289-95CCF73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1716-E12D-41CD-8D43-EB38518EA82C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F25E-A92C-4094-B289-95CCF73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92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1716-E12D-41CD-8D43-EB38518EA82C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F25E-A92C-4094-B289-95CCF73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9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1716-E12D-41CD-8D43-EB38518EA82C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F25E-A92C-4094-B289-95CCF73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00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1716-E12D-41CD-8D43-EB38518EA82C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F25E-A92C-4094-B289-95CCF73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9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1716-E12D-41CD-8D43-EB38518EA82C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F25E-A92C-4094-B289-95CCF73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8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1716-E12D-41CD-8D43-EB38518EA82C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F25E-A92C-4094-B289-95CCF73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1716-E12D-41CD-8D43-EB38518EA82C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F25E-A92C-4094-B289-95CCF73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15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1716-E12D-41CD-8D43-EB38518EA82C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F25E-A92C-4094-B289-95CCF73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91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71716-E12D-41CD-8D43-EB38518EA82C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9F25E-A92C-4094-B289-95CCF734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04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2488821" y="3169606"/>
            <a:ext cx="4733729" cy="84638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  Building </a:t>
            </a:r>
            <a:r>
              <a:rPr lang="en-US" sz="1600" dirty="0" smtClean="0"/>
              <a:t>Inventory - </a:t>
            </a:r>
            <a:r>
              <a:rPr lang="en-US" sz="1600" dirty="0"/>
              <a:t>Enhanced (BIE)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FF0000"/>
                </a:solidFill>
              </a:rPr>
              <a:t>Building Inventory Enhanced (BIE) Table #1 (iterative process to fix errors)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FF0000"/>
                </a:solidFill>
              </a:rPr>
              <a:t>Building Input FAST (BIF) Table #2 for OpenHazus Flood Loss Utility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Re-execute Building Inventory Enhanced Script (</a:t>
            </a:r>
            <a:r>
              <a:rPr lang="en-US" sz="1100" i="1" dirty="0"/>
              <a:t>BIE Script</a:t>
            </a:r>
            <a:r>
              <a:rPr lang="en-US" sz="1100" dirty="0"/>
              <a:t>) to fix errors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Inventory Workflow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74220" y="993328"/>
            <a:ext cx="4736790" cy="18081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Building </a:t>
            </a:r>
            <a:r>
              <a:rPr lang="en-US" sz="1600" dirty="0" smtClean="0"/>
              <a:t>Inventory - </a:t>
            </a:r>
            <a:r>
              <a:rPr lang="en-US" sz="1600" dirty="0"/>
              <a:t>Processing (BIP)</a:t>
            </a:r>
            <a:endParaRPr lang="en-US" sz="11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70C0"/>
                </a:solidFill>
              </a:rPr>
              <a:t>Building Inventory Processing (BIP) Feature Class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050" dirty="0">
                <a:solidFill>
                  <a:srgbClr val="0070C0"/>
                </a:solidFill>
              </a:rPr>
              <a:t>Primary Insurable Structure Identification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050" dirty="0">
                <a:solidFill>
                  <a:srgbClr val="0070C0"/>
                </a:solidFill>
              </a:rPr>
              <a:t>Modified User-Defined Values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050" dirty="0">
                <a:solidFill>
                  <a:srgbClr val="0070C0"/>
                </a:solidFill>
              </a:rPr>
              <a:t>Location Identifiers (Parcel ID, E-911 Address)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050" dirty="0">
                <a:solidFill>
                  <a:srgbClr val="0070C0"/>
                </a:solidFill>
              </a:rPr>
              <a:t>Building Characteristics (Occupancy Class, Stories, Basement, Foundation, First Floor Height, Area, Cost)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050" dirty="0">
                <a:solidFill>
                  <a:srgbClr val="0070C0"/>
                </a:solidFill>
              </a:rPr>
              <a:t>Data Error </a:t>
            </a:r>
            <a:r>
              <a:rPr lang="en-US" sz="1050" dirty="0" smtClean="0">
                <a:solidFill>
                  <a:srgbClr val="0070C0"/>
                </a:solidFill>
              </a:rPr>
              <a:t>Flags </a:t>
            </a:r>
            <a:endParaRPr lang="en-US" sz="1050" dirty="0">
              <a:solidFill>
                <a:srgbClr val="0070C0"/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050" dirty="0">
                <a:solidFill>
                  <a:srgbClr val="0070C0"/>
                </a:solidFill>
              </a:rPr>
              <a:t>Quality Control Checks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Execute Building Inventory Enhanced Script (</a:t>
            </a:r>
            <a:r>
              <a:rPr lang="en-US" sz="1100" i="1" dirty="0"/>
              <a:t>BIE Script</a:t>
            </a:r>
            <a:r>
              <a:rPr lang="en-US" sz="1100" dirty="0"/>
              <a:t>)</a:t>
            </a:r>
          </a:p>
        </p:txBody>
      </p:sp>
      <p:sp>
        <p:nvSpPr>
          <p:cNvPr id="15" name="Bent-Up Arrow 14"/>
          <p:cNvSpPr/>
          <p:nvPr/>
        </p:nvSpPr>
        <p:spPr>
          <a:xfrm rot="16200000">
            <a:off x="5625322" y="3242051"/>
            <a:ext cx="4995548" cy="1395323"/>
          </a:xfrm>
          <a:prstGeom prst="bentUpArrow">
            <a:avLst>
              <a:gd name="adj1" fmla="val 25000"/>
              <a:gd name="adj2" fmla="val 25000"/>
              <a:gd name="adj3" fmla="val 2406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66124" y="969941"/>
            <a:ext cx="15114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Blue Text: GIS File </a:t>
            </a:r>
          </a:p>
          <a:p>
            <a:r>
              <a:rPr lang="en-US" sz="1400" dirty="0">
                <a:solidFill>
                  <a:srgbClr val="FF0000"/>
                </a:solidFill>
              </a:rPr>
              <a:t>Red Text:  Tables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179235" y="4518568"/>
            <a:ext cx="13953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solidFill>
                  <a:schemeClr val="bg1">
                    <a:lumMod val="65000"/>
                  </a:schemeClr>
                </a:solidFill>
              </a:rPr>
              <a:t>Unit of work at </a:t>
            </a:r>
            <a:r>
              <a:rPr lang="en-US" sz="1400" b="1" i="1" dirty="0">
                <a:solidFill>
                  <a:schemeClr val="bg1">
                    <a:lumMod val="65000"/>
                  </a:schemeClr>
                </a:solidFill>
              </a:rPr>
              <a:t>county scale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622931" y="6057900"/>
            <a:ext cx="1197827" cy="3795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498709" y="1015334"/>
            <a:ext cx="373740" cy="27699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1A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11648" y="4395940"/>
            <a:ext cx="4706906" cy="87716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  Hazus Flood </a:t>
            </a:r>
            <a:r>
              <a:rPr lang="en-US" sz="1600" dirty="0" smtClean="0"/>
              <a:t>Loss Models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Inputs:  </a:t>
            </a:r>
            <a:r>
              <a:rPr lang="en-US" sz="1100" dirty="0">
                <a:solidFill>
                  <a:srgbClr val="FF0000"/>
                </a:solidFill>
              </a:rPr>
              <a:t>Building Input FAST (BIF) Table #2, DDF Table, </a:t>
            </a:r>
            <a:r>
              <a:rPr lang="en-US" sz="1100" dirty="0">
                <a:solidFill>
                  <a:srgbClr val="0070C0"/>
                </a:solidFill>
              </a:rPr>
              <a:t>Depth Grids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Output:  </a:t>
            </a:r>
            <a:r>
              <a:rPr lang="en-US" sz="1100" dirty="0">
                <a:solidFill>
                  <a:srgbClr val="FF0000"/>
                </a:solidFill>
              </a:rPr>
              <a:t>Building Output FAST (BOF) Table #3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Execute </a:t>
            </a:r>
            <a:r>
              <a:rPr lang="en-US" sz="1100" dirty="0" smtClean="0"/>
              <a:t>FEMA’s </a:t>
            </a:r>
            <a:r>
              <a:rPr lang="en-US" sz="1100" dirty="0" err="1" smtClean="0"/>
              <a:t>OpenHazus</a:t>
            </a:r>
            <a:r>
              <a:rPr lang="en-US" sz="1100" dirty="0" smtClean="0"/>
              <a:t> </a:t>
            </a:r>
            <a:r>
              <a:rPr lang="en-US" sz="1100" dirty="0"/>
              <a:t>Flood Assessment Structure Tool (FAST)</a:t>
            </a:r>
          </a:p>
        </p:txBody>
      </p:sp>
      <p:sp>
        <p:nvSpPr>
          <p:cNvPr id="32" name="Down Arrow 31"/>
          <p:cNvSpPr/>
          <p:nvPr/>
        </p:nvSpPr>
        <p:spPr>
          <a:xfrm>
            <a:off x="4599565" y="2885620"/>
            <a:ext cx="181157" cy="187535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488821" y="5610623"/>
            <a:ext cx="4703358" cy="118494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Building-Level </a:t>
            </a:r>
            <a:r>
              <a:rPr lang="en-US" sz="1600" dirty="0" smtClean="0"/>
              <a:t>Risk Assessment (BLRA)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Join </a:t>
            </a:r>
            <a:r>
              <a:rPr lang="en-US" sz="1100" dirty="0">
                <a:solidFill>
                  <a:srgbClr val="FF0000"/>
                </a:solidFill>
              </a:rPr>
              <a:t>Building Inventory Enhanced (BIE) Table #1 </a:t>
            </a:r>
            <a:r>
              <a:rPr lang="en-US" sz="1100" dirty="0"/>
              <a:t>and </a:t>
            </a:r>
            <a:r>
              <a:rPr lang="en-US" sz="1100" dirty="0">
                <a:solidFill>
                  <a:srgbClr val="FF0000"/>
                </a:solidFill>
              </a:rPr>
              <a:t>Building Output FAST (BOF) Table #3 </a:t>
            </a:r>
            <a:r>
              <a:rPr lang="en-US" sz="1100" dirty="0"/>
              <a:t>to</a:t>
            </a:r>
            <a:r>
              <a:rPr lang="en-US" sz="1100" dirty="0">
                <a:solidFill>
                  <a:srgbClr val="FF0000"/>
                </a:solidFill>
              </a:rPr>
              <a:t> </a:t>
            </a:r>
            <a:r>
              <a:rPr lang="en-US" sz="1100" dirty="0">
                <a:solidFill>
                  <a:srgbClr val="0070C0"/>
                </a:solidFill>
              </a:rPr>
              <a:t>Building Inventory GIS Feature </a:t>
            </a:r>
            <a:r>
              <a:rPr lang="en-US" sz="1100" dirty="0" smtClean="0">
                <a:solidFill>
                  <a:srgbClr val="0070C0"/>
                </a:solidFill>
              </a:rPr>
              <a:t>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Add Future Map Conditions for Advisory Floodplains</a:t>
            </a: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GIS Product:  </a:t>
            </a:r>
            <a:r>
              <a:rPr lang="en-US" sz="1100" dirty="0">
                <a:solidFill>
                  <a:srgbClr val="0070C0"/>
                </a:solidFill>
              </a:rPr>
              <a:t>Building-Level Risk Assessment (BLRA) Feature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Table Product:  </a:t>
            </a:r>
            <a:r>
              <a:rPr lang="en-US" sz="1100" dirty="0" smtClean="0">
                <a:solidFill>
                  <a:srgbClr val="FF0000"/>
                </a:solidFill>
              </a:rPr>
              <a:t>Community Level (CL) and Building Level (BL) Tables</a:t>
            </a:r>
            <a:endParaRPr lang="en-US" sz="1100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69875" y="5623680"/>
            <a:ext cx="231408" cy="27699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3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69875" y="4416330"/>
            <a:ext cx="231408" cy="27699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2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17563" y="3192243"/>
            <a:ext cx="373740" cy="27699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1B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5" name="Down Arrow 34"/>
          <p:cNvSpPr/>
          <p:nvPr/>
        </p:nvSpPr>
        <p:spPr>
          <a:xfrm>
            <a:off x="4568622" y="4129325"/>
            <a:ext cx="181157" cy="187535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4580818" y="5360319"/>
            <a:ext cx="181157" cy="187535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rrow: Curved Up 1">
            <a:extLst>
              <a:ext uri="{FF2B5EF4-FFF2-40B4-BE49-F238E27FC236}">
                <a16:creationId xmlns:a16="http://schemas.microsoft.com/office/drawing/2014/main" id="{3BB0BB3B-0D73-4895-8938-AF251346C5DE}"/>
              </a:ext>
            </a:extLst>
          </p:cNvPr>
          <p:cNvSpPr/>
          <p:nvPr/>
        </p:nvSpPr>
        <p:spPr>
          <a:xfrm rot="16200000">
            <a:off x="7226488" y="2605271"/>
            <a:ext cx="1149977" cy="698430"/>
          </a:xfrm>
          <a:prstGeom prst="curvedUpArrow">
            <a:avLst/>
          </a:prstGeom>
          <a:solidFill>
            <a:schemeClr val="bg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179236" y="5528305"/>
            <a:ext cx="13953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solidFill>
                  <a:schemeClr val="bg1">
                    <a:lumMod val="65000"/>
                  </a:schemeClr>
                </a:solidFill>
              </a:rPr>
              <a:t>Unit of work at </a:t>
            </a:r>
            <a:r>
              <a:rPr lang="en-US" sz="1400" b="1" i="1" dirty="0" smtClean="0">
                <a:solidFill>
                  <a:schemeClr val="bg1">
                    <a:lumMod val="65000"/>
                  </a:schemeClr>
                </a:solidFill>
              </a:rPr>
              <a:t>state </a:t>
            </a:r>
            <a:r>
              <a:rPr lang="en-US" sz="1400" b="1" i="1" dirty="0">
                <a:solidFill>
                  <a:schemeClr val="bg1">
                    <a:lumMod val="65000"/>
                  </a:schemeClr>
                </a:solidFill>
              </a:rPr>
              <a:t>scale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28" y="1184416"/>
            <a:ext cx="1613004" cy="16623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930" y="4987417"/>
            <a:ext cx="1667102" cy="17476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088" y="3008268"/>
            <a:ext cx="1812535" cy="1864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960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253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Kurt Donaldson</cp:lastModifiedBy>
  <cp:revision>1</cp:revision>
  <dcterms:created xsi:type="dcterms:W3CDTF">2022-01-25T17:49:04Z</dcterms:created>
  <dcterms:modified xsi:type="dcterms:W3CDTF">2022-01-25T17:50:31Z</dcterms:modified>
</cp:coreProperties>
</file>