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911" r:id="rId2"/>
    <p:sldId id="880" r:id="rId3"/>
    <p:sldId id="344" r:id="rId4"/>
    <p:sldId id="756" r:id="rId5"/>
    <p:sldId id="927" r:id="rId6"/>
    <p:sldId id="929" r:id="rId7"/>
    <p:sldId id="931" r:id="rId8"/>
    <p:sldId id="930" r:id="rId9"/>
    <p:sldId id="906" r:id="rId10"/>
    <p:sldId id="893" r:id="rId11"/>
    <p:sldId id="909" r:id="rId12"/>
    <p:sldId id="913" r:id="rId13"/>
    <p:sldId id="904" r:id="rId14"/>
    <p:sldId id="900" r:id="rId15"/>
    <p:sldId id="918" r:id="rId16"/>
    <p:sldId id="910" r:id="rId17"/>
    <p:sldId id="928" r:id="rId18"/>
    <p:sldId id="932" r:id="rId19"/>
    <p:sldId id="921" r:id="rId20"/>
    <p:sldId id="924" r:id="rId21"/>
    <p:sldId id="934" r:id="rId22"/>
    <p:sldId id="922" r:id="rId23"/>
    <p:sldId id="933" r:id="rId24"/>
    <p:sldId id="920" r:id="rId25"/>
    <p:sldId id="938" r:id="rId26"/>
    <p:sldId id="936" r:id="rId27"/>
    <p:sldId id="935" r:id="rId28"/>
    <p:sldId id="937" r:id="rId29"/>
    <p:sldId id="917" r:id="rId30"/>
    <p:sldId id="897" r:id="rId31"/>
    <p:sldId id="916" r:id="rId32"/>
    <p:sldId id="925" r:id="rId33"/>
    <p:sldId id="894" r:id="rId34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rt Donaldson" initials="KD" lastIdx="1" clrIdx="0">
    <p:extLst>
      <p:ext uri="{19B8F6BF-5375-455C-9EA6-DF929625EA0E}">
        <p15:presenceInfo xmlns:p15="http://schemas.microsoft.com/office/powerpoint/2012/main" userId="S::kdonalds@mail.wvu.edu::fe141ba2-bca8-4959-9566-e00d78cf11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00CC"/>
    <a:srgbClr val="FF5B5B"/>
    <a:srgbClr val="FF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93" autoAdjust="0"/>
    <p:restoredTop sz="93967" autoAdjust="0"/>
  </p:normalViewPr>
  <p:slideViewPr>
    <p:cSldViewPr snapToGrid="0">
      <p:cViewPr varScale="1">
        <p:scale>
          <a:sx n="97" d="100"/>
          <a:sy n="97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54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1473D-F9E2-4A15-995E-96C0A25CD962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78DFFBD-0D7E-444E-942F-B49E5F8005EC}">
      <dgm:prSet phldrT="[Text]" custT="1"/>
      <dgm:spPr/>
      <dgm:t>
        <a:bodyPr/>
        <a:lstStyle/>
        <a:p>
          <a:pPr algn="ctr"/>
          <a:br>
            <a:rPr lang="en-US" sz="1400" b="1" dirty="0"/>
          </a:br>
          <a:br>
            <a:rPr lang="en-US" sz="1400" b="1" dirty="0"/>
          </a:br>
          <a:br>
            <a:rPr lang="en-US" sz="1400" b="1" dirty="0"/>
          </a:br>
          <a:r>
            <a:rPr lang="en-US" sz="1400" b="1" dirty="0"/>
            <a:t>DATA </a:t>
          </a:r>
          <a:r>
            <a:rPr lang="en-US" sz="1400" b="1" u="sng" dirty="0"/>
            <a:t>INPUTS</a:t>
          </a:r>
        </a:p>
        <a:p>
          <a:pPr algn="ctr"/>
          <a:r>
            <a:rPr lang="en-US" sz="1100" b="0" dirty="0"/>
            <a:t>Flood  Zones</a:t>
          </a:r>
          <a:br>
            <a:rPr lang="en-US" sz="1100" b="0" dirty="0"/>
          </a:br>
          <a:r>
            <a:rPr lang="en-US" sz="1100" b="0" dirty="0"/>
            <a:t>Depth Grids</a:t>
          </a:r>
          <a:br>
            <a:rPr lang="en-US" sz="1100" b="0" dirty="0"/>
          </a:br>
          <a:r>
            <a:rPr lang="en-US" sz="1100" b="0" dirty="0"/>
            <a:t>Building Stock</a:t>
          </a:r>
          <a:br>
            <a:rPr lang="en-US" sz="1100" b="0" dirty="0"/>
          </a:br>
          <a:endParaRPr lang="en-US" sz="1100" b="0" i="1" dirty="0"/>
        </a:p>
        <a:p>
          <a:pPr algn="ctr"/>
          <a:r>
            <a:rPr lang="en-US" sz="1100" b="0" i="1" dirty="0"/>
            <a:t>GIS Reference &amp; Elevation Data</a:t>
          </a:r>
          <a:br>
            <a:rPr lang="en-US" sz="1400" b="0" dirty="0"/>
          </a:br>
          <a:br>
            <a:rPr lang="en-US" sz="1100" b="0" dirty="0"/>
          </a:br>
          <a:br>
            <a:rPr lang="en-US" sz="1100" b="0" i="1" dirty="0"/>
          </a:br>
          <a:endParaRPr lang="en-US" sz="1100" b="0" dirty="0"/>
        </a:p>
      </dgm:t>
    </dgm:pt>
    <dgm:pt modelId="{300F7BB8-D09C-4ED5-BD2F-A3BF48B7B5E2}" type="parTrans" cxnId="{95D01EE1-A9F1-4E8C-B192-6C6242672857}">
      <dgm:prSet/>
      <dgm:spPr/>
      <dgm:t>
        <a:bodyPr/>
        <a:lstStyle/>
        <a:p>
          <a:endParaRPr lang="en-US"/>
        </a:p>
      </dgm:t>
    </dgm:pt>
    <dgm:pt modelId="{DA7B5C63-B22F-40E7-BB9B-92B50551D557}" type="sibTrans" cxnId="{95D01EE1-A9F1-4E8C-B192-6C6242672857}">
      <dgm:prSet/>
      <dgm:spPr/>
      <dgm:t>
        <a:bodyPr/>
        <a:lstStyle/>
        <a:p>
          <a:endParaRPr lang="en-US"/>
        </a:p>
      </dgm:t>
    </dgm:pt>
    <dgm:pt modelId="{F02D4C08-56FC-4760-BF3B-72D3F2350B6E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br>
            <a:rPr lang="en-US" sz="1400" b="1" dirty="0"/>
          </a:br>
          <a:r>
            <a:rPr lang="en-US" sz="1400" b="1" dirty="0"/>
            <a:t>BUILDING INVENTORY &amp; </a:t>
          </a:r>
          <a:r>
            <a:rPr lang="en-US" sz="1400" b="1" u="sng" dirty="0"/>
            <a:t>ACCURACY</a:t>
          </a:r>
          <a:r>
            <a:rPr lang="en-US" sz="1400" b="1" dirty="0"/>
            <a:t> IMPROVEMENTS</a:t>
          </a:r>
          <a:br>
            <a:rPr lang="en-US" sz="1100" b="1" dirty="0"/>
          </a:br>
          <a:br>
            <a:rPr lang="en-US" sz="1100" b="1" dirty="0"/>
          </a:br>
          <a:r>
            <a:rPr lang="en-US" sz="1100" dirty="0"/>
            <a:t>Building Location</a:t>
          </a:r>
        </a:p>
        <a:p>
          <a:r>
            <a:rPr lang="en-US" sz="1100" dirty="0"/>
            <a:t>Building Attributes</a:t>
          </a:r>
        </a:p>
      </dgm:t>
    </dgm:pt>
    <dgm:pt modelId="{312CB6A3-2971-4B44-9E19-08C4BA24DE3D}" type="parTrans" cxnId="{81C41306-EBBC-4CA1-855D-515496BE075F}">
      <dgm:prSet/>
      <dgm:spPr/>
      <dgm:t>
        <a:bodyPr/>
        <a:lstStyle/>
        <a:p>
          <a:endParaRPr lang="en-US"/>
        </a:p>
      </dgm:t>
    </dgm:pt>
    <dgm:pt modelId="{8CB5D809-C449-40F4-B154-F3EE97A430A1}" type="sibTrans" cxnId="{81C41306-EBBC-4CA1-855D-515496BE075F}">
      <dgm:prSet/>
      <dgm:spPr/>
      <dgm:t>
        <a:bodyPr/>
        <a:lstStyle/>
        <a:p>
          <a:endParaRPr lang="en-US"/>
        </a:p>
      </dgm:t>
    </dgm:pt>
    <dgm:pt modelId="{A181FAC5-20D2-4394-8C6F-6C96CE3700A0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br>
            <a:rPr lang="en-US" sz="1400" b="1" dirty="0"/>
          </a:br>
          <a:br>
            <a:rPr lang="en-US" sz="1400" b="1" dirty="0"/>
          </a:br>
          <a:r>
            <a:rPr lang="en-US" sz="1400" b="1" dirty="0"/>
            <a:t>COMMUNITY ENGAGEMENT &amp; FIELD </a:t>
          </a:r>
          <a:r>
            <a:rPr lang="en-US" sz="1400" b="1" u="sng" dirty="0"/>
            <a:t>ACCURACY</a:t>
          </a:r>
          <a:r>
            <a:rPr lang="en-US" sz="1400" b="1" dirty="0"/>
            <a:t> CHECKS </a:t>
          </a:r>
        </a:p>
        <a:p>
          <a:r>
            <a:rPr lang="en-US" sz="1100" dirty="0"/>
            <a:t>Floodplain Managers</a:t>
          </a:r>
        </a:p>
        <a:p>
          <a:r>
            <a:rPr lang="en-US" sz="1100" dirty="0"/>
            <a:t>Local Govt. Officials</a:t>
          </a:r>
        </a:p>
        <a:p>
          <a:endParaRPr lang="en-US" sz="1100" dirty="0"/>
        </a:p>
      </dgm:t>
    </dgm:pt>
    <dgm:pt modelId="{9CFA1DDD-D4CC-454C-9F33-BD2252D084E0}" type="parTrans" cxnId="{F91C8AD1-589D-4961-8832-26F6C65D1C03}">
      <dgm:prSet/>
      <dgm:spPr/>
      <dgm:t>
        <a:bodyPr/>
        <a:lstStyle/>
        <a:p>
          <a:endParaRPr lang="en-US"/>
        </a:p>
      </dgm:t>
    </dgm:pt>
    <dgm:pt modelId="{C45563D0-A152-49F5-8637-E499FCEEE805}" type="sibTrans" cxnId="{F91C8AD1-589D-4961-8832-26F6C65D1C03}">
      <dgm:prSet/>
      <dgm:spPr/>
      <dgm:t>
        <a:bodyPr/>
        <a:lstStyle/>
        <a:p>
          <a:endParaRPr lang="en-US"/>
        </a:p>
      </dgm:t>
    </dgm:pt>
    <dgm:pt modelId="{694BCF86-BAF3-4894-BC6F-00746716E93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br>
            <a:rPr lang="en-US" sz="1400" b="1" u="sng" dirty="0"/>
          </a:br>
          <a:endParaRPr lang="en-US" sz="1100" b="1" dirty="0"/>
        </a:p>
      </dgm:t>
    </dgm:pt>
    <dgm:pt modelId="{436DCAD8-18E1-4745-8115-174893CE7639}" type="sibTrans" cxnId="{21793CA6-B570-4637-A6C2-BEAC1D3B68FC}">
      <dgm:prSet/>
      <dgm:spPr/>
      <dgm:t>
        <a:bodyPr/>
        <a:lstStyle/>
        <a:p>
          <a:endParaRPr lang="en-US"/>
        </a:p>
      </dgm:t>
    </dgm:pt>
    <dgm:pt modelId="{0501E75A-9694-4038-8897-1F0E2E9F4E94}" type="parTrans" cxnId="{21793CA6-B570-4637-A6C2-BEAC1D3B68FC}">
      <dgm:prSet/>
      <dgm:spPr/>
      <dgm:t>
        <a:bodyPr/>
        <a:lstStyle/>
        <a:p>
          <a:endParaRPr lang="en-US"/>
        </a:p>
      </dgm:t>
    </dgm:pt>
    <dgm:pt modelId="{1DEE2415-090A-446F-B542-F2CCEE16BCEC}" type="pres">
      <dgm:prSet presAssocID="{2F61473D-F9E2-4A15-995E-96C0A25CD962}" presName="cycle" presStyleCnt="0">
        <dgm:presLayoutVars>
          <dgm:dir/>
          <dgm:resizeHandles val="exact"/>
        </dgm:presLayoutVars>
      </dgm:prSet>
      <dgm:spPr/>
    </dgm:pt>
    <dgm:pt modelId="{06245900-9449-4828-857C-53809E2A5AD6}" type="pres">
      <dgm:prSet presAssocID="{678DFFBD-0D7E-444E-942F-B49E5F8005EC}" presName="node" presStyleLbl="node1" presStyleIdx="0" presStyleCnt="4">
        <dgm:presLayoutVars>
          <dgm:bulletEnabled val="1"/>
        </dgm:presLayoutVars>
      </dgm:prSet>
      <dgm:spPr/>
    </dgm:pt>
    <dgm:pt modelId="{E5B60405-850B-4F71-ABB5-8371E5DF8E08}" type="pres">
      <dgm:prSet presAssocID="{DA7B5C63-B22F-40E7-BB9B-92B50551D557}" presName="sibTrans" presStyleLbl="sibTrans2D1" presStyleIdx="0" presStyleCnt="4"/>
      <dgm:spPr/>
    </dgm:pt>
    <dgm:pt modelId="{A2802EF2-6880-4772-BA2B-16AF7673042C}" type="pres">
      <dgm:prSet presAssocID="{DA7B5C63-B22F-40E7-BB9B-92B50551D557}" presName="connectorText" presStyleLbl="sibTrans2D1" presStyleIdx="0" presStyleCnt="4"/>
      <dgm:spPr/>
    </dgm:pt>
    <dgm:pt modelId="{1C55C5ED-4E94-4142-ADFB-CFD1E6E0310D}" type="pres">
      <dgm:prSet presAssocID="{F02D4C08-56FC-4760-BF3B-72D3F2350B6E}" presName="node" presStyleLbl="node1" presStyleIdx="1" presStyleCnt="4">
        <dgm:presLayoutVars>
          <dgm:bulletEnabled val="1"/>
        </dgm:presLayoutVars>
      </dgm:prSet>
      <dgm:spPr/>
    </dgm:pt>
    <dgm:pt modelId="{D8C9C4BB-54CC-4167-926B-E358BF2A4D97}" type="pres">
      <dgm:prSet presAssocID="{8CB5D809-C449-40F4-B154-F3EE97A430A1}" presName="sibTrans" presStyleLbl="sibTrans2D1" presStyleIdx="1" presStyleCnt="4"/>
      <dgm:spPr/>
    </dgm:pt>
    <dgm:pt modelId="{795E6FF8-F6BA-44AC-B494-1F92DC0204D1}" type="pres">
      <dgm:prSet presAssocID="{8CB5D809-C449-40F4-B154-F3EE97A430A1}" presName="connectorText" presStyleLbl="sibTrans2D1" presStyleIdx="1" presStyleCnt="4"/>
      <dgm:spPr/>
    </dgm:pt>
    <dgm:pt modelId="{8C86ADF5-645A-404E-8D4A-AD301322C662}" type="pres">
      <dgm:prSet presAssocID="{694BCF86-BAF3-4894-BC6F-00746716E93B}" presName="node" presStyleLbl="node1" presStyleIdx="2" presStyleCnt="4" custRadScaleRad="97450">
        <dgm:presLayoutVars>
          <dgm:bulletEnabled val="1"/>
        </dgm:presLayoutVars>
      </dgm:prSet>
      <dgm:spPr/>
    </dgm:pt>
    <dgm:pt modelId="{F1CC15DA-5D7C-4C5A-B73E-6788D5DBB780}" type="pres">
      <dgm:prSet presAssocID="{436DCAD8-18E1-4745-8115-174893CE7639}" presName="sibTrans" presStyleLbl="sibTrans2D1" presStyleIdx="2" presStyleCnt="4"/>
      <dgm:spPr/>
    </dgm:pt>
    <dgm:pt modelId="{C9B3C594-9993-4272-AFB0-E613CBEA6EB8}" type="pres">
      <dgm:prSet presAssocID="{436DCAD8-18E1-4745-8115-174893CE7639}" presName="connectorText" presStyleLbl="sibTrans2D1" presStyleIdx="2" presStyleCnt="4"/>
      <dgm:spPr/>
    </dgm:pt>
    <dgm:pt modelId="{C34C508D-41D8-4EAE-8D6A-1507C301F0BE}" type="pres">
      <dgm:prSet presAssocID="{A181FAC5-20D2-4394-8C6F-6C96CE3700A0}" presName="node" presStyleLbl="node1" presStyleIdx="3" presStyleCnt="4">
        <dgm:presLayoutVars>
          <dgm:bulletEnabled val="1"/>
        </dgm:presLayoutVars>
      </dgm:prSet>
      <dgm:spPr/>
    </dgm:pt>
    <dgm:pt modelId="{0ECB04CF-B769-4D2D-9C4D-491927806A79}" type="pres">
      <dgm:prSet presAssocID="{C45563D0-A152-49F5-8637-E499FCEEE805}" presName="sibTrans" presStyleLbl="sibTrans2D1" presStyleIdx="3" presStyleCnt="4"/>
      <dgm:spPr/>
    </dgm:pt>
    <dgm:pt modelId="{E5C34F58-A8C4-43DF-BD19-9EC01308B07B}" type="pres">
      <dgm:prSet presAssocID="{C45563D0-A152-49F5-8637-E499FCEEE805}" presName="connectorText" presStyleLbl="sibTrans2D1" presStyleIdx="3" presStyleCnt="4"/>
      <dgm:spPr/>
    </dgm:pt>
  </dgm:ptLst>
  <dgm:cxnLst>
    <dgm:cxn modelId="{81C41306-EBBC-4CA1-855D-515496BE075F}" srcId="{2F61473D-F9E2-4A15-995E-96C0A25CD962}" destId="{F02D4C08-56FC-4760-BF3B-72D3F2350B6E}" srcOrd="1" destOrd="0" parTransId="{312CB6A3-2971-4B44-9E19-08C4BA24DE3D}" sibTransId="{8CB5D809-C449-40F4-B154-F3EE97A430A1}"/>
    <dgm:cxn modelId="{5D4AA60F-9C16-4A3E-A57F-43165C704E85}" type="presOf" srcId="{678DFFBD-0D7E-444E-942F-B49E5F8005EC}" destId="{06245900-9449-4828-857C-53809E2A5AD6}" srcOrd="0" destOrd="0" presId="urn:microsoft.com/office/officeart/2005/8/layout/cycle2"/>
    <dgm:cxn modelId="{77E82E12-08C4-4EE8-91BD-39D6CD4D6B52}" type="presOf" srcId="{F02D4C08-56FC-4760-BF3B-72D3F2350B6E}" destId="{1C55C5ED-4E94-4142-ADFB-CFD1E6E0310D}" srcOrd="0" destOrd="0" presId="urn:microsoft.com/office/officeart/2005/8/layout/cycle2"/>
    <dgm:cxn modelId="{B9F7F216-0A86-46F3-AC92-6FF67E97C14A}" type="presOf" srcId="{8CB5D809-C449-40F4-B154-F3EE97A430A1}" destId="{D8C9C4BB-54CC-4167-926B-E358BF2A4D97}" srcOrd="0" destOrd="0" presId="urn:microsoft.com/office/officeart/2005/8/layout/cycle2"/>
    <dgm:cxn modelId="{E9E87F20-29AA-48BC-9256-93A5BD8DAC68}" type="presOf" srcId="{2F61473D-F9E2-4A15-995E-96C0A25CD962}" destId="{1DEE2415-090A-446F-B542-F2CCEE16BCEC}" srcOrd="0" destOrd="0" presId="urn:microsoft.com/office/officeart/2005/8/layout/cycle2"/>
    <dgm:cxn modelId="{ED82072E-D948-4DEA-B1B1-966136236A73}" type="presOf" srcId="{8CB5D809-C449-40F4-B154-F3EE97A430A1}" destId="{795E6FF8-F6BA-44AC-B494-1F92DC0204D1}" srcOrd="1" destOrd="0" presId="urn:microsoft.com/office/officeart/2005/8/layout/cycle2"/>
    <dgm:cxn modelId="{6C3C833E-9746-4FCE-9178-0E481CC2CBF6}" type="presOf" srcId="{DA7B5C63-B22F-40E7-BB9B-92B50551D557}" destId="{A2802EF2-6880-4772-BA2B-16AF7673042C}" srcOrd="1" destOrd="0" presId="urn:microsoft.com/office/officeart/2005/8/layout/cycle2"/>
    <dgm:cxn modelId="{D6996F46-266D-4168-9A63-BC9D1FE51195}" type="presOf" srcId="{694BCF86-BAF3-4894-BC6F-00746716E93B}" destId="{8C86ADF5-645A-404E-8D4A-AD301322C662}" srcOrd="0" destOrd="0" presId="urn:microsoft.com/office/officeart/2005/8/layout/cycle2"/>
    <dgm:cxn modelId="{3272C56B-C45E-4B4A-9CC3-E8B1AB346AF4}" type="presOf" srcId="{436DCAD8-18E1-4745-8115-174893CE7639}" destId="{F1CC15DA-5D7C-4C5A-B73E-6788D5DBB780}" srcOrd="0" destOrd="0" presId="urn:microsoft.com/office/officeart/2005/8/layout/cycle2"/>
    <dgm:cxn modelId="{373A6F73-A14A-4EA9-ACE3-D4699C30F9AB}" type="presOf" srcId="{C45563D0-A152-49F5-8637-E499FCEEE805}" destId="{0ECB04CF-B769-4D2D-9C4D-491927806A79}" srcOrd="0" destOrd="0" presId="urn:microsoft.com/office/officeart/2005/8/layout/cycle2"/>
    <dgm:cxn modelId="{7C4D5F55-AC4E-4A76-9E30-350EDC11BFE6}" type="presOf" srcId="{436DCAD8-18E1-4745-8115-174893CE7639}" destId="{C9B3C594-9993-4272-AFB0-E613CBEA6EB8}" srcOrd="1" destOrd="0" presId="urn:microsoft.com/office/officeart/2005/8/layout/cycle2"/>
    <dgm:cxn modelId="{BB951297-6293-46BA-B4DB-14B040B21DC2}" type="presOf" srcId="{C45563D0-A152-49F5-8637-E499FCEEE805}" destId="{E5C34F58-A8C4-43DF-BD19-9EC01308B07B}" srcOrd="1" destOrd="0" presId="urn:microsoft.com/office/officeart/2005/8/layout/cycle2"/>
    <dgm:cxn modelId="{21793CA6-B570-4637-A6C2-BEAC1D3B68FC}" srcId="{2F61473D-F9E2-4A15-995E-96C0A25CD962}" destId="{694BCF86-BAF3-4894-BC6F-00746716E93B}" srcOrd="2" destOrd="0" parTransId="{0501E75A-9694-4038-8897-1F0E2E9F4E94}" sibTransId="{436DCAD8-18E1-4745-8115-174893CE7639}"/>
    <dgm:cxn modelId="{59379EBB-D410-4246-9670-E0F497476DCA}" type="presOf" srcId="{A181FAC5-20D2-4394-8C6F-6C96CE3700A0}" destId="{C34C508D-41D8-4EAE-8D6A-1507C301F0BE}" srcOrd="0" destOrd="0" presId="urn:microsoft.com/office/officeart/2005/8/layout/cycle2"/>
    <dgm:cxn modelId="{FA9BF8BF-488E-4B9D-A728-10696E140B07}" type="presOf" srcId="{DA7B5C63-B22F-40E7-BB9B-92B50551D557}" destId="{E5B60405-850B-4F71-ABB5-8371E5DF8E08}" srcOrd="0" destOrd="0" presId="urn:microsoft.com/office/officeart/2005/8/layout/cycle2"/>
    <dgm:cxn modelId="{F91C8AD1-589D-4961-8832-26F6C65D1C03}" srcId="{2F61473D-F9E2-4A15-995E-96C0A25CD962}" destId="{A181FAC5-20D2-4394-8C6F-6C96CE3700A0}" srcOrd="3" destOrd="0" parTransId="{9CFA1DDD-D4CC-454C-9F33-BD2252D084E0}" sibTransId="{C45563D0-A152-49F5-8637-E499FCEEE805}"/>
    <dgm:cxn modelId="{95D01EE1-A9F1-4E8C-B192-6C6242672857}" srcId="{2F61473D-F9E2-4A15-995E-96C0A25CD962}" destId="{678DFFBD-0D7E-444E-942F-B49E5F8005EC}" srcOrd="0" destOrd="0" parTransId="{300F7BB8-D09C-4ED5-BD2F-A3BF48B7B5E2}" sibTransId="{DA7B5C63-B22F-40E7-BB9B-92B50551D557}"/>
    <dgm:cxn modelId="{7775C85F-BE50-4D3E-8F25-A9EE856AFC84}" type="presParOf" srcId="{1DEE2415-090A-446F-B542-F2CCEE16BCEC}" destId="{06245900-9449-4828-857C-53809E2A5AD6}" srcOrd="0" destOrd="0" presId="urn:microsoft.com/office/officeart/2005/8/layout/cycle2"/>
    <dgm:cxn modelId="{50716540-5EE7-41BF-BEB3-E4FA14DB6C22}" type="presParOf" srcId="{1DEE2415-090A-446F-B542-F2CCEE16BCEC}" destId="{E5B60405-850B-4F71-ABB5-8371E5DF8E08}" srcOrd="1" destOrd="0" presId="urn:microsoft.com/office/officeart/2005/8/layout/cycle2"/>
    <dgm:cxn modelId="{B53895A5-C2FC-4D5B-B0CD-C672216E2C04}" type="presParOf" srcId="{E5B60405-850B-4F71-ABB5-8371E5DF8E08}" destId="{A2802EF2-6880-4772-BA2B-16AF7673042C}" srcOrd="0" destOrd="0" presId="urn:microsoft.com/office/officeart/2005/8/layout/cycle2"/>
    <dgm:cxn modelId="{A1D6FF58-B0FA-4330-B2A5-4B9390ABA3E2}" type="presParOf" srcId="{1DEE2415-090A-446F-B542-F2CCEE16BCEC}" destId="{1C55C5ED-4E94-4142-ADFB-CFD1E6E0310D}" srcOrd="2" destOrd="0" presId="urn:microsoft.com/office/officeart/2005/8/layout/cycle2"/>
    <dgm:cxn modelId="{92BF1AD9-1B81-4CB7-B4D5-F5899AD1C430}" type="presParOf" srcId="{1DEE2415-090A-446F-B542-F2CCEE16BCEC}" destId="{D8C9C4BB-54CC-4167-926B-E358BF2A4D97}" srcOrd="3" destOrd="0" presId="urn:microsoft.com/office/officeart/2005/8/layout/cycle2"/>
    <dgm:cxn modelId="{3FCAA6B9-B621-49FB-8684-31A3357CA5E1}" type="presParOf" srcId="{D8C9C4BB-54CC-4167-926B-E358BF2A4D97}" destId="{795E6FF8-F6BA-44AC-B494-1F92DC0204D1}" srcOrd="0" destOrd="0" presId="urn:microsoft.com/office/officeart/2005/8/layout/cycle2"/>
    <dgm:cxn modelId="{E7AC59E5-B251-42C8-9ACD-D20693105000}" type="presParOf" srcId="{1DEE2415-090A-446F-B542-F2CCEE16BCEC}" destId="{8C86ADF5-645A-404E-8D4A-AD301322C662}" srcOrd="4" destOrd="0" presId="urn:microsoft.com/office/officeart/2005/8/layout/cycle2"/>
    <dgm:cxn modelId="{FB3D3396-01AE-4270-BC90-8B922FADFF51}" type="presParOf" srcId="{1DEE2415-090A-446F-B542-F2CCEE16BCEC}" destId="{F1CC15DA-5D7C-4C5A-B73E-6788D5DBB780}" srcOrd="5" destOrd="0" presId="urn:microsoft.com/office/officeart/2005/8/layout/cycle2"/>
    <dgm:cxn modelId="{6F477EB3-2A10-4E32-8CD4-CC96BCB77D75}" type="presParOf" srcId="{F1CC15DA-5D7C-4C5A-B73E-6788D5DBB780}" destId="{C9B3C594-9993-4272-AFB0-E613CBEA6EB8}" srcOrd="0" destOrd="0" presId="urn:microsoft.com/office/officeart/2005/8/layout/cycle2"/>
    <dgm:cxn modelId="{F96EE096-1212-4DAB-8690-8A28B7433782}" type="presParOf" srcId="{1DEE2415-090A-446F-B542-F2CCEE16BCEC}" destId="{C34C508D-41D8-4EAE-8D6A-1507C301F0BE}" srcOrd="6" destOrd="0" presId="urn:microsoft.com/office/officeart/2005/8/layout/cycle2"/>
    <dgm:cxn modelId="{366ABDCA-B95A-4A1C-8DF9-F97B721A66A4}" type="presParOf" srcId="{1DEE2415-090A-446F-B542-F2CCEE16BCEC}" destId="{0ECB04CF-B769-4D2D-9C4D-491927806A79}" srcOrd="7" destOrd="0" presId="urn:microsoft.com/office/officeart/2005/8/layout/cycle2"/>
    <dgm:cxn modelId="{B8B376BB-F491-43FA-A8D0-90C0DB612F2B}" type="presParOf" srcId="{0ECB04CF-B769-4D2D-9C4D-491927806A79}" destId="{E5C34F58-A8C4-43DF-BD19-9EC01308B07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93316-72EA-4CCB-91CD-D3DCBE5A1752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51457B4-BFB1-4BC3-9189-71C3EE42F276}">
      <dgm:prSet custT="1"/>
      <dgm:spPr/>
      <dgm:t>
        <a:bodyPr/>
        <a:lstStyle/>
        <a:p>
          <a:pPr rtl="0"/>
          <a:r>
            <a:rPr lang="en-US" sz="1800" u="sng" dirty="0"/>
            <a:t>Kick Off Meeting</a:t>
          </a:r>
        </a:p>
      </dgm:t>
    </dgm:pt>
    <dgm:pt modelId="{D11B6E67-67D8-49CC-A556-D4F804E89B20}" type="parTrans" cxnId="{C9FCCD73-F1D2-4BEA-BDC8-4CEECEFFFCB6}">
      <dgm:prSet/>
      <dgm:spPr/>
      <dgm:t>
        <a:bodyPr/>
        <a:lstStyle/>
        <a:p>
          <a:endParaRPr lang="en-US"/>
        </a:p>
      </dgm:t>
    </dgm:pt>
    <dgm:pt modelId="{6FBD5649-D9E4-4743-B30B-1A831114934D}" type="sibTrans" cxnId="{C9FCCD73-F1D2-4BEA-BDC8-4CEECEFFFCB6}">
      <dgm:prSet/>
      <dgm:spPr/>
      <dgm:t>
        <a:bodyPr/>
        <a:lstStyle/>
        <a:p>
          <a:endParaRPr lang="en-US"/>
        </a:p>
      </dgm:t>
    </dgm:pt>
    <dgm:pt modelId="{4410BCE8-BD55-40DA-AF85-C292AA5D866C}">
      <dgm:prSet custT="1"/>
      <dgm:spPr/>
      <dgm:t>
        <a:bodyPr/>
        <a:lstStyle/>
        <a:p>
          <a:pPr rtl="0"/>
          <a:r>
            <a:rPr lang="en-US" sz="1600" b="1" dirty="0"/>
            <a:t>April 14, 2021</a:t>
          </a:r>
        </a:p>
      </dgm:t>
    </dgm:pt>
    <dgm:pt modelId="{CA60F764-FDD1-4C42-8985-564F258F8053}" type="parTrans" cxnId="{CA2CA0E8-FCA7-414F-AE5E-396CE8946F04}">
      <dgm:prSet/>
      <dgm:spPr/>
      <dgm:t>
        <a:bodyPr/>
        <a:lstStyle/>
        <a:p>
          <a:endParaRPr lang="en-US"/>
        </a:p>
      </dgm:t>
    </dgm:pt>
    <dgm:pt modelId="{AE52E976-AEF0-44C2-A3D0-6286062A4062}" type="sibTrans" cxnId="{CA2CA0E8-FCA7-414F-AE5E-396CE8946F04}">
      <dgm:prSet/>
      <dgm:spPr/>
      <dgm:t>
        <a:bodyPr/>
        <a:lstStyle/>
        <a:p>
          <a:endParaRPr lang="en-US"/>
        </a:p>
      </dgm:t>
    </dgm:pt>
    <dgm:pt modelId="{C8144D03-C4CD-4BA9-9523-DDACC315DC6D}">
      <dgm:prSet custT="1"/>
      <dgm:spPr/>
      <dgm:t>
        <a:bodyPr/>
        <a:lstStyle/>
        <a:p>
          <a:pPr rtl="0"/>
          <a:r>
            <a:rPr lang="en-US" sz="1800" u="sng" dirty="0"/>
            <a:t>Q &amp; A Meeting</a:t>
          </a:r>
        </a:p>
      </dgm:t>
    </dgm:pt>
    <dgm:pt modelId="{B67C3ACF-FEC2-418E-A200-9EB77526BBD1}" type="parTrans" cxnId="{DC48D1CA-04D7-4B42-A78D-F608ED4590F7}">
      <dgm:prSet/>
      <dgm:spPr/>
      <dgm:t>
        <a:bodyPr/>
        <a:lstStyle/>
        <a:p>
          <a:endParaRPr lang="en-US"/>
        </a:p>
      </dgm:t>
    </dgm:pt>
    <dgm:pt modelId="{AC5B99E4-AF44-492A-AFB6-9B335981CCDC}" type="sibTrans" cxnId="{DC48D1CA-04D7-4B42-A78D-F608ED4590F7}">
      <dgm:prSet/>
      <dgm:spPr/>
      <dgm:t>
        <a:bodyPr/>
        <a:lstStyle/>
        <a:p>
          <a:endParaRPr lang="en-US"/>
        </a:p>
      </dgm:t>
    </dgm:pt>
    <dgm:pt modelId="{EC444796-B3AD-4343-A273-E440BC903661}">
      <dgm:prSet custT="1"/>
      <dgm:spPr/>
      <dgm:t>
        <a:bodyPr/>
        <a:lstStyle/>
        <a:p>
          <a:pPr rtl="0"/>
          <a:r>
            <a:rPr lang="en-US" sz="1600" b="1" dirty="0"/>
            <a:t>April 21 &amp; 28, 2021</a:t>
          </a:r>
        </a:p>
      </dgm:t>
    </dgm:pt>
    <dgm:pt modelId="{C16E647B-63F1-4473-A1A3-742EDC5C3E5A}" type="parTrans" cxnId="{7F457D02-C665-4FE0-BE35-62B3A8B6DB36}">
      <dgm:prSet/>
      <dgm:spPr/>
      <dgm:t>
        <a:bodyPr/>
        <a:lstStyle/>
        <a:p>
          <a:endParaRPr lang="en-US"/>
        </a:p>
      </dgm:t>
    </dgm:pt>
    <dgm:pt modelId="{75C7A02D-B526-43C3-9AFC-9136CEDB23B0}" type="sibTrans" cxnId="{7F457D02-C665-4FE0-BE35-62B3A8B6DB36}">
      <dgm:prSet/>
      <dgm:spPr/>
      <dgm:t>
        <a:bodyPr/>
        <a:lstStyle/>
        <a:p>
          <a:endParaRPr lang="en-US"/>
        </a:p>
      </dgm:t>
    </dgm:pt>
    <dgm:pt modelId="{CF0AFC44-EE2B-475C-896E-B7244D7EF37A}">
      <dgm:prSet custT="1"/>
      <dgm:spPr/>
      <dgm:t>
        <a:bodyPr/>
        <a:lstStyle/>
        <a:p>
          <a:pPr rtl="0"/>
          <a:r>
            <a:rPr lang="en-US" sz="1800" u="sng" dirty="0"/>
            <a:t>Assessment Meeting</a:t>
          </a:r>
        </a:p>
      </dgm:t>
    </dgm:pt>
    <dgm:pt modelId="{A98E0E01-90E5-4AAA-B50F-7023497433A0}" type="parTrans" cxnId="{AEF9F955-92EB-4934-B6A0-79139B17A486}">
      <dgm:prSet/>
      <dgm:spPr/>
      <dgm:t>
        <a:bodyPr/>
        <a:lstStyle/>
        <a:p>
          <a:endParaRPr lang="en-US"/>
        </a:p>
      </dgm:t>
    </dgm:pt>
    <dgm:pt modelId="{269F7AEA-D104-472B-9292-790FF4360B21}" type="sibTrans" cxnId="{AEF9F955-92EB-4934-B6A0-79139B17A486}">
      <dgm:prSet/>
      <dgm:spPr/>
      <dgm:t>
        <a:bodyPr/>
        <a:lstStyle/>
        <a:p>
          <a:endParaRPr lang="en-US"/>
        </a:p>
      </dgm:t>
    </dgm:pt>
    <dgm:pt modelId="{A4A70D00-25AA-4580-9EA4-9AA44B459F79}">
      <dgm:prSet custT="1"/>
      <dgm:spPr/>
      <dgm:t>
        <a:bodyPr/>
        <a:lstStyle/>
        <a:p>
          <a:pPr rtl="0"/>
          <a:r>
            <a:rPr lang="en-US" sz="1600" b="1" dirty="0"/>
            <a:t>June-July</a:t>
          </a:r>
        </a:p>
      </dgm:t>
    </dgm:pt>
    <dgm:pt modelId="{41EE0E6C-5EE0-4AF1-9CE7-8028AA5B35AD}" type="parTrans" cxnId="{24F65D84-179D-4FC9-8B8B-0B2279BB22E7}">
      <dgm:prSet/>
      <dgm:spPr/>
      <dgm:t>
        <a:bodyPr/>
        <a:lstStyle/>
        <a:p>
          <a:endParaRPr lang="en-US"/>
        </a:p>
      </dgm:t>
    </dgm:pt>
    <dgm:pt modelId="{D9A4C0DA-2DA7-4EB5-9318-5964D7169817}" type="sibTrans" cxnId="{24F65D84-179D-4FC9-8B8B-0B2279BB22E7}">
      <dgm:prSet/>
      <dgm:spPr/>
      <dgm:t>
        <a:bodyPr/>
        <a:lstStyle/>
        <a:p>
          <a:endParaRPr lang="en-US"/>
        </a:p>
      </dgm:t>
    </dgm:pt>
    <dgm:pt modelId="{EF8F3D46-860C-41BE-9EF5-0F9FCE823480}">
      <dgm:prSet custT="1"/>
      <dgm:spPr/>
      <dgm:t>
        <a:bodyPr/>
        <a:lstStyle/>
        <a:p>
          <a:pPr rtl="0">
            <a:buNone/>
          </a:pPr>
          <a:r>
            <a:rPr lang="en-US" sz="1800" u="sng" dirty="0"/>
            <a:t>Data Submission</a:t>
          </a:r>
        </a:p>
      </dgm:t>
    </dgm:pt>
    <dgm:pt modelId="{5EF9B8E2-9CBD-44E8-B366-9A268A6255FF}" type="parTrans" cxnId="{E868F6E8-AFB8-4AC9-AF83-C1F2A66B3945}">
      <dgm:prSet/>
      <dgm:spPr/>
      <dgm:t>
        <a:bodyPr/>
        <a:lstStyle/>
        <a:p>
          <a:endParaRPr lang="en-US"/>
        </a:p>
      </dgm:t>
    </dgm:pt>
    <dgm:pt modelId="{269A4EE8-2CC3-4EDE-8C4F-8243B9A06769}" type="sibTrans" cxnId="{E868F6E8-AFB8-4AC9-AF83-C1F2A66B3945}">
      <dgm:prSet/>
      <dgm:spPr/>
      <dgm:t>
        <a:bodyPr/>
        <a:lstStyle/>
        <a:p>
          <a:endParaRPr lang="en-US"/>
        </a:p>
      </dgm:t>
    </dgm:pt>
    <dgm:pt modelId="{E30CB589-81D4-4644-BDD5-89F5550920C2}">
      <dgm:prSet/>
      <dgm:spPr/>
      <dgm:t>
        <a:bodyPr/>
        <a:lstStyle/>
        <a:p>
          <a:pPr rtl="0"/>
          <a:r>
            <a:rPr lang="en-US" sz="1200" dirty="0"/>
            <a:t>To answer any BLRA review related questions</a:t>
          </a:r>
        </a:p>
      </dgm:t>
    </dgm:pt>
    <dgm:pt modelId="{04D337F4-396A-42CA-B9F0-C41B2AE2293A}" type="parTrans" cxnId="{9EF0691D-8BAB-4664-B9AC-82FE9647049D}">
      <dgm:prSet/>
      <dgm:spPr/>
      <dgm:t>
        <a:bodyPr/>
        <a:lstStyle/>
        <a:p>
          <a:endParaRPr lang="en-US"/>
        </a:p>
      </dgm:t>
    </dgm:pt>
    <dgm:pt modelId="{232FD40F-B87C-40BC-B903-890992153AA4}" type="sibTrans" cxnId="{9EF0691D-8BAB-4664-B9AC-82FE9647049D}">
      <dgm:prSet/>
      <dgm:spPr/>
      <dgm:t>
        <a:bodyPr/>
        <a:lstStyle/>
        <a:p>
          <a:endParaRPr lang="en-US"/>
        </a:p>
      </dgm:t>
    </dgm:pt>
    <dgm:pt modelId="{4AD2FE14-12B2-4438-9D3A-86AC6C7D997D}">
      <dgm:prSet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sz="1200" b="0" dirty="0"/>
            <a:t>Community deadline to Tech Center with updated inventory</a:t>
          </a:r>
        </a:p>
      </dgm:t>
    </dgm:pt>
    <dgm:pt modelId="{7AE24FE9-1564-4F09-BD53-FF73EFA166A5}" type="parTrans" cxnId="{898D90F0-F1FF-4F65-9FBA-C43CEF3A0E68}">
      <dgm:prSet/>
      <dgm:spPr/>
      <dgm:t>
        <a:bodyPr/>
        <a:lstStyle/>
        <a:p>
          <a:endParaRPr lang="en-US"/>
        </a:p>
      </dgm:t>
    </dgm:pt>
    <dgm:pt modelId="{0ED754D3-6BB6-419A-B6D8-D0B0DEE5FA20}" type="sibTrans" cxnId="{898D90F0-F1FF-4F65-9FBA-C43CEF3A0E68}">
      <dgm:prSet/>
      <dgm:spPr/>
      <dgm:t>
        <a:bodyPr/>
        <a:lstStyle/>
        <a:p>
          <a:endParaRPr lang="en-US"/>
        </a:p>
      </dgm:t>
    </dgm:pt>
    <dgm:pt modelId="{DC93390E-59DD-4E57-B1ED-307B3771F558}">
      <dgm:prSet/>
      <dgm:spPr/>
      <dgm:t>
        <a:bodyPr/>
        <a:lstStyle/>
        <a:p>
          <a:pPr rtl="0"/>
          <a:r>
            <a:rPr lang="en-US" sz="1200" b="0" dirty="0"/>
            <a:t>To provide building-level risk assessment (BLRA) to communities for data verification</a:t>
          </a:r>
        </a:p>
      </dgm:t>
    </dgm:pt>
    <dgm:pt modelId="{31B1CBDF-593A-41EC-BE9C-ED72062833A6}" type="parTrans" cxnId="{4ADE5335-B080-46B4-9920-78B11D8B1F27}">
      <dgm:prSet/>
      <dgm:spPr/>
      <dgm:t>
        <a:bodyPr/>
        <a:lstStyle/>
        <a:p>
          <a:endParaRPr lang="en-US"/>
        </a:p>
      </dgm:t>
    </dgm:pt>
    <dgm:pt modelId="{12FA095E-0C5F-4546-90DC-3F1D91510530}" type="sibTrans" cxnId="{4ADE5335-B080-46B4-9920-78B11D8B1F27}">
      <dgm:prSet/>
      <dgm:spPr/>
      <dgm:t>
        <a:bodyPr/>
        <a:lstStyle/>
        <a:p>
          <a:endParaRPr lang="en-US"/>
        </a:p>
      </dgm:t>
    </dgm:pt>
    <dgm:pt modelId="{7657EAF2-6C86-427B-80C3-126E377D0D97}">
      <dgm:prSet/>
      <dgm:spPr/>
      <dgm:t>
        <a:bodyPr/>
        <a:lstStyle/>
        <a:p>
          <a:pPr rtl="0"/>
          <a:r>
            <a:rPr lang="en-US" sz="1200" b="0" dirty="0"/>
            <a:t>To review risk assessment information for hazard mitigation planning and risk reduction activities</a:t>
          </a:r>
        </a:p>
      </dgm:t>
    </dgm:pt>
    <dgm:pt modelId="{1B26C071-BCCB-4860-B2E3-FD53F48D9BEC}" type="parTrans" cxnId="{04635C66-FFE0-4C10-B51D-002A58C22CE2}">
      <dgm:prSet/>
      <dgm:spPr/>
      <dgm:t>
        <a:bodyPr/>
        <a:lstStyle/>
        <a:p>
          <a:endParaRPr lang="en-US"/>
        </a:p>
      </dgm:t>
    </dgm:pt>
    <dgm:pt modelId="{6E496242-4749-4102-A225-1DCF6C8A481E}" type="sibTrans" cxnId="{04635C66-FFE0-4C10-B51D-002A58C22CE2}">
      <dgm:prSet/>
      <dgm:spPr/>
      <dgm:t>
        <a:bodyPr/>
        <a:lstStyle/>
        <a:p>
          <a:endParaRPr lang="en-US"/>
        </a:p>
      </dgm:t>
    </dgm:pt>
    <dgm:pt modelId="{78DB119C-93D7-47E1-9D3E-7192AEB56D6F}">
      <dgm:prSet custT="1"/>
      <dgm:spPr/>
      <dgm:t>
        <a:bodyPr/>
        <a:lstStyle/>
        <a:p>
          <a:pPr rtl="0"/>
          <a:r>
            <a:rPr lang="en-US" sz="1600" b="1" dirty="0"/>
            <a:t>May 26, 2021</a:t>
          </a:r>
        </a:p>
      </dgm:t>
    </dgm:pt>
    <dgm:pt modelId="{14944D36-21C1-4A5F-81B6-D289FD9CEF57}" type="sibTrans" cxnId="{53B6D30A-4D85-4E6B-977C-99A73E55E15B}">
      <dgm:prSet/>
      <dgm:spPr/>
      <dgm:t>
        <a:bodyPr/>
        <a:lstStyle/>
        <a:p>
          <a:endParaRPr lang="en-US"/>
        </a:p>
      </dgm:t>
    </dgm:pt>
    <dgm:pt modelId="{EF3A54AC-8306-4A0C-8D1C-B54FF6469E26}" type="parTrans" cxnId="{53B6D30A-4D85-4E6B-977C-99A73E55E15B}">
      <dgm:prSet/>
      <dgm:spPr/>
      <dgm:t>
        <a:bodyPr/>
        <a:lstStyle/>
        <a:p>
          <a:endParaRPr lang="en-US"/>
        </a:p>
      </dgm:t>
    </dgm:pt>
    <dgm:pt modelId="{8669902A-0090-42B1-8E42-A1E7F576BE3C}" type="pres">
      <dgm:prSet presAssocID="{09193316-72EA-4CCB-91CD-D3DCBE5A1752}" presName="CompostProcess" presStyleCnt="0">
        <dgm:presLayoutVars>
          <dgm:dir/>
          <dgm:resizeHandles val="exact"/>
        </dgm:presLayoutVars>
      </dgm:prSet>
      <dgm:spPr/>
    </dgm:pt>
    <dgm:pt modelId="{CE25D7D5-2F63-4608-8360-A10D9B3EC6CB}" type="pres">
      <dgm:prSet presAssocID="{09193316-72EA-4CCB-91CD-D3DCBE5A1752}" presName="arrow" presStyleLbl="bgShp" presStyleIdx="0" presStyleCnt="1" custScaleX="82991" custScaleY="98425" custLinFactNeighborX="3401" custLinFactNeighborY="0"/>
      <dgm:spPr/>
    </dgm:pt>
    <dgm:pt modelId="{4DABE1F0-201A-43A1-A6C2-F5F0F3A34838}" type="pres">
      <dgm:prSet presAssocID="{09193316-72EA-4CCB-91CD-D3DCBE5A1752}" presName="linearProcess" presStyleCnt="0"/>
      <dgm:spPr/>
    </dgm:pt>
    <dgm:pt modelId="{4B966F46-90AE-46F2-BB71-32989D53B9C2}" type="pres">
      <dgm:prSet presAssocID="{451457B4-BFB1-4BC3-9189-71C3EE42F276}" presName="textNode" presStyleLbl="node1" presStyleIdx="0" presStyleCnt="4" custScaleX="130590">
        <dgm:presLayoutVars>
          <dgm:bulletEnabled val="1"/>
        </dgm:presLayoutVars>
      </dgm:prSet>
      <dgm:spPr/>
    </dgm:pt>
    <dgm:pt modelId="{4C730C55-3282-4C17-A6DE-226367631169}" type="pres">
      <dgm:prSet presAssocID="{6FBD5649-D9E4-4743-B30B-1A831114934D}" presName="sibTrans" presStyleCnt="0"/>
      <dgm:spPr/>
    </dgm:pt>
    <dgm:pt modelId="{68391E8B-886A-4A0C-852B-A5E8A26DE612}" type="pres">
      <dgm:prSet presAssocID="{C8144D03-C4CD-4BA9-9523-DDACC315DC6D}" presName="textNode" presStyleLbl="node1" presStyleIdx="1" presStyleCnt="4" custScaleX="129850" custLinFactNeighborX="-22878">
        <dgm:presLayoutVars>
          <dgm:bulletEnabled val="1"/>
        </dgm:presLayoutVars>
      </dgm:prSet>
      <dgm:spPr/>
    </dgm:pt>
    <dgm:pt modelId="{0814D24B-8354-4F6B-BD3E-897ADC73B8CC}" type="pres">
      <dgm:prSet presAssocID="{AC5B99E4-AF44-492A-AFB6-9B335981CCDC}" presName="sibTrans" presStyleCnt="0"/>
      <dgm:spPr/>
    </dgm:pt>
    <dgm:pt modelId="{2FEDECAB-83E7-43ED-9B77-563DBC0D0795}" type="pres">
      <dgm:prSet presAssocID="{CF0AFC44-EE2B-475C-896E-B7244D7EF37A}" presName="textNode" presStyleLbl="node1" presStyleIdx="2" presStyleCnt="4" custScaleX="161500" custLinFactX="101086" custLinFactNeighborX="200000" custLinFactNeighborY="114">
        <dgm:presLayoutVars>
          <dgm:bulletEnabled val="1"/>
        </dgm:presLayoutVars>
      </dgm:prSet>
      <dgm:spPr/>
    </dgm:pt>
    <dgm:pt modelId="{413CAD18-A9EA-4BFC-8063-350EEB014847}" type="pres">
      <dgm:prSet presAssocID="{269F7AEA-D104-472B-9292-790FF4360B21}" presName="sibTrans" presStyleCnt="0"/>
      <dgm:spPr/>
    </dgm:pt>
    <dgm:pt modelId="{3FA162AF-AB99-46B3-A26B-EBA9228A1DAD}" type="pres">
      <dgm:prSet presAssocID="{EF8F3D46-860C-41BE-9EF5-0F9FCE823480}" presName="textNode" presStyleLbl="node1" presStyleIdx="3" presStyleCnt="4" custScaleX="132511" custLinFactX="-154875" custLinFactNeighborX="-200000" custLinFactNeighborY="-1066">
        <dgm:presLayoutVars>
          <dgm:bulletEnabled val="1"/>
        </dgm:presLayoutVars>
      </dgm:prSet>
      <dgm:spPr/>
    </dgm:pt>
  </dgm:ptLst>
  <dgm:cxnLst>
    <dgm:cxn modelId="{7F457D02-C665-4FE0-BE35-62B3A8B6DB36}" srcId="{C8144D03-C4CD-4BA9-9523-DDACC315DC6D}" destId="{EC444796-B3AD-4343-A273-E440BC903661}" srcOrd="0" destOrd="0" parTransId="{C16E647B-63F1-4473-A1A3-742EDC5C3E5A}" sibTransId="{75C7A02D-B526-43C3-9AFC-9136CEDB23B0}"/>
    <dgm:cxn modelId="{53B6D30A-4D85-4E6B-977C-99A73E55E15B}" srcId="{EF8F3D46-860C-41BE-9EF5-0F9FCE823480}" destId="{78DB119C-93D7-47E1-9D3E-7192AEB56D6F}" srcOrd="0" destOrd="0" parTransId="{EF3A54AC-8306-4A0C-8D1C-B54FF6469E26}" sibTransId="{14944D36-21C1-4A5F-81B6-D289FD9CEF57}"/>
    <dgm:cxn modelId="{1142890B-47BB-482F-ACAC-3048E0F1BE48}" type="presOf" srcId="{451457B4-BFB1-4BC3-9189-71C3EE42F276}" destId="{4B966F46-90AE-46F2-BB71-32989D53B9C2}" srcOrd="0" destOrd="0" presId="urn:microsoft.com/office/officeart/2005/8/layout/hProcess9"/>
    <dgm:cxn modelId="{9EF0691D-8BAB-4664-B9AC-82FE9647049D}" srcId="{EC444796-B3AD-4343-A273-E440BC903661}" destId="{E30CB589-81D4-4644-BDD5-89F5550920C2}" srcOrd="0" destOrd="0" parTransId="{04D337F4-396A-42CA-B9F0-C41B2AE2293A}" sibTransId="{232FD40F-B87C-40BC-B903-890992153AA4}"/>
    <dgm:cxn modelId="{9BB5DC2C-66EB-4D6F-B342-C5CC738E5A17}" type="presOf" srcId="{7657EAF2-6C86-427B-80C3-126E377D0D97}" destId="{2FEDECAB-83E7-43ED-9B77-563DBC0D0795}" srcOrd="0" destOrd="2" presId="urn:microsoft.com/office/officeart/2005/8/layout/hProcess9"/>
    <dgm:cxn modelId="{BF32062E-8C12-477E-ABE3-F2B769115E03}" type="presOf" srcId="{09193316-72EA-4CCB-91CD-D3DCBE5A1752}" destId="{8669902A-0090-42B1-8E42-A1E7F576BE3C}" srcOrd="0" destOrd="0" presId="urn:microsoft.com/office/officeart/2005/8/layout/hProcess9"/>
    <dgm:cxn modelId="{4ADE5335-B080-46B4-9920-78B11D8B1F27}" srcId="{4410BCE8-BD55-40DA-AF85-C292AA5D866C}" destId="{DC93390E-59DD-4E57-B1ED-307B3771F558}" srcOrd="0" destOrd="0" parTransId="{31B1CBDF-593A-41EC-BE9C-ED72062833A6}" sibTransId="{12FA095E-0C5F-4546-90DC-3F1D91510530}"/>
    <dgm:cxn modelId="{0B39F15D-136B-4799-B99E-8FBCAA68A9B7}" type="presOf" srcId="{A4A70D00-25AA-4580-9EA4-9AA44B459F79}" destId="{2FEDECAB-83E7-43ED-9B77-563DBC0D0795}" srcOrd="0" destOrd="1" presId="urn:microsoft.com/office/officeart/2005/8/layout/hProcess9"/>
    <dgm:cxn modelId="{80D41264-DA1C-4B96-BB51-B098A9A29157}" type="presOf" srcId="{4AD2FE14-12B2-4438-9D3A-86AC6C7D997D}" destId="{3FA162AF-AB99-46B3-A26B-EBA9228A1DAD}" srcOrd="0" destOrd="2" presId="urn:microsoft.com/office/officeart/2005/8/layout/hProcess9"/>
    <dgm:cxn modelId="{04635C66-FFE0-4C10-B51D-002A58C22CE2}" srcId="{A4A70D00-25AA-4580-9EA4-9AA44B459F79}" destId="{7657EAF2-6C86-427B-80C3-126E377D0D97}" srcOrd="0" destOrd="0" parTransId="{1B26C071-BCCB-4860-B2E3-FD53F48D9BEC}" sibTransId="{6E496242-4749-4102-A225-1DCF6C8A481E}"/>
    <dgm:cxn modelId="{F8A8E76D-8E71-40C9-96BF-AC9F702663E4}" type="presOf" srcId="{4410BCE8-BD55-40DA-AF85-C292AA5D866C}" destId="{4B966F46-90AE-46F2-BB71-32989D53B9C2}" srcOrd="0" destOrd="1" presId="urn:microsoft.com/office/officeart/2005/8/layout/hProcess9"/>
    <dgm:cxn modelId="{C9FCCD73-F1D2-4BEA-BDC8-4CEECEFFFCB6}" srcId="{09193316-72EA-4CCB-91CD-D3DCBE5A1752}" destId="{451457B4-BFB1-4BC3-9189-71C3EE42F276}" srcOrd="0" destOrd="0" parTransId="{D11B6E67-67D8-49CC-A556-D4F804E89B20}" sibTransId="{6FBD5649-D9E4-4743-B30B-1A831114934D}"/>
    <dgm:cxn modelId="{AEF9F955-92EB-4934-B6A0-79139B17A486}" srcId="{09193316-72EA-4CCB-91CD-D3DCBE5A1752}" destId="{CF0AFC44-EE2B-475C-896E-B7244D7EF37A}" srcOrd="2" destOrd="0" parTransId="{A98E0E01-90E5-4AAA-B50F-7023497433A0}" sibTransId="{269F7AEA-D104-472B-9292-790FF4360B21}"/>
    <dgm:cxn modelId="{D0421A56-1BF3-474F-9247-DF81036D24D9}" type="presOf" srcId="{EF8F3D46-860C-41BE-9EF5-0F9FCE823480}" destId="{3FA162AF-AB99-46B3-A26B-EBA9228A1DAD}" srcOrd="0" destOrd="0" presId="urn:microsoft.com/office/officeart/2005/8/layout/hProcess9"/>
    <dgm:cxn modelId="{24F65D84-179D-4FC9-8B8B-0B2279BB22E7}" srcId="{CF0AFC44-EE2B-475C-896E-B7244D7EF37A}" destId="{A4A70D00-25AA-4580-9EA4-9AA44B459F79}" srcOrd="0" destOrd="0" parTransId="{41EE0E6C-5EE0-4AF1-9CE7-8028AA5B35AD}" sibTransId="{D9A4C0DA-2DA7-4EB5-9318-5964D7169817}"/>
    <dgm:cxn modelId="{F7108089-D425-428A-A5E7-4DD3D8EC572E}" type="presOf" srcId="{E30CB589-81D4-4644-BDD5-89F5550920C2}" destId="{68391E8B-886A-4A0C-852B-A5E8A26DE612}" srcOrd="0" destOrd="2" presId="urn:microsoft.com/office/officeart/2005/8/layout/hProcess9"/>
    <dgm:cxn modelId="{40796293-6FA2-44DD-B06E-5D0C101741D5}" type="presOf" srcId="{C8144D03-C4CD-4BA9-9523-DDACC315DC6D}" destId="{68391E8B-886A-4A0C-852B-A5E8A26DE612}" srcOrd="0" destOrd="0" presId="urn:microsoft.com/office/officeart/2005/8/layout/hProcess9"/>
    <dgm:cxn modelId="{DF515EA2-CA1A-4698-8FC5-C07BEE95C5C2}" type="presOf" srcId="{CF0AFC44-EE2B-475C-896E-B7244D7EF37A}" destId="{2FEDECAB-83E7-43ED-9B77-563DBC0D0795}" srcOrd="0" destOrd="0" presId="urn:microsoft.com/office/officeart/2005/8/layout/hProcess9"/>
    <dgm:cxn modelId="{C6A298B2-C371-4F0B-AE12-662A04515D43}" type="presOf" srcId="{78DB119C-93D7-47E1-9D3E-7192AEB56D6F}" destId="{3FA162AF-AB99-46B3-A26B-EBA9228A1DAD}" srcOrd="0" destOrd="1" presId="urn:microsoft.com/office/officeart/2005/8/layout/hProcess9"/>
    <dgm:cxn modelId="{5CD41EBF-503D-457F-A228-53E622649B93}" type="presOf" srcId="{EC444796-B3AD-4343-A273-E440BC903661}" destId="{68391E8B-886A-4A0C-852B-A5E8A26DE612}" srcOrd="0" destOrd="1" presId="urn:microsoft.com/office/officeart/2005/8/layout/hProcess9"/>
    <dgm:cxn modelId="{DC48D1CA-04D7-4B42-A78D-F608ED4590F7}" srcId="{09193316-72EA-4CCB-91CD-D3DCBE5A1752}" destId="{C8144D03-C4CD-4BA9-9523-DDACC315DC6D}" srcOrd="1" destOrd="0" parTransId="{B67C3ACF-FEC2-418E-A200-9EB77526BBD1}" sibTransId="{AC5B99E4-AF44-492A-AFB6-9B335981CCDC}"/>
    <dgm:cxn modelId="{A71ACBCE-BF1D-47E3-8C71-545BD4313500}" type="presOf" srcId="{DC93390E-59DD-4E57-B1ED-307B3771F558}" destId="{4B966F46-90AE-46F2-BB71-32989D53B9C2}" srcOrd="0" destOrd="2" presId="urn:microsoft.com/office/officeart/2005/8/layout/hProcess9"/>
    <dgm:cxn modelId="{CA2CA0E8-FCA7-414F-AE5E-396CE8946F04}" srcId="{451457B4-BFB1-4BC3-9189-71C3EE42F276}" destId="{4410BCE8-BD55-40DA-AF85-C292AA5D866C}" srcOrd="0" destOrd="0" parTransId="{CA60F764-FDD1-4C42-8985-564F258F8053}" sibTransId="{AE52E976-AEF0-44C2-A3D0-6286062A4062}"/>
    <dgm:cxn modelId="{E868F6E8-AFB8-4AC9-AF83-C1F2A66B3945}" srcId="{09193316-72EA-4CCB-91CD-D3DCBE5A1752}" destId="{EF8F3D46-860C-41BE-9EF5-0F9FCE823480}" srcOrd="3" destOrd="0" parTransId="{5EF9B8E2-9CBD-44E8-B366-9A268A6255FF}" sibTransId="{269A4EE8-2CC3-4EDE-8C4F-8243B9A06769}"/>
    <dgm:cxn modelId="{898D90F0-F1FF-4F65-9FBA-C43CEF3A0E68}" srcId="{78DB119C-93D7-47E1-9D3E-7192AEB56D6F}" destId="{4AD2FE14-12B2-4438-9D3A-86AC6C7D997D}" srcOrd="0" destOrd="0" parTransId="{7AE24FE9-1564-4F09-BD53-FF73EFA166A5}" sibTransId="{0ED754D3-6BB6-419A-B6D8-D0B0DEE5FA20}"/>
    <dgm:cxn modelId="{4D21B58D-5516-4DBC-9C35-83890116D022}" type="presParOf" srcId="{8669902A-0090-42B1-8E42-A1E7F576BE3C}" destId="{CE25D7D5-2F63-4608-8360-A10D9B3EC6CB}" srcOrd="0" destOrd="0" presId="urn:microsoft.com/office/officeart/2005/8/layout/hProcess9"/>
    <dgm:cxn modelId="{BA0EB1E3-9F1F-49FB-B524-FD59FD0A56CC}" type="presParOf" srcId="{8669902A-0090-42B1-8E42-A1E7F576BE3C}" destId="{4DABE1F0-201A-43A1-A6C2-F5F0F3A34838}" srcOrd="1" destOrd="0" presId="urn:microsoft.com/office/officeart/2005/8/layout/hProcess9"/>
    <dgm:cxn modelId="{673C5229-B55E-4366-96D6-7727D3125E4B}" type="presParOf" srcId="{4DABE1F0-201A-43A1-A6C2-F5F0F3A34838}" destId="{4B966F46-90AE-46F2-BB71-32989D53B9C2}" srcOrd="0" destOrd="0" presId="urn:microsoft.com/office/officeart/2005/8/layout/hProcess9"/>
    <dgm:cxn modelId="{49AFD393-C4C9-41FB-87D8-BF9E1D6C6313}" type="presParOf" srcId="{4DABE1F0-201A-43A1-A6C2-F5F0F3A34838}" destId="{4C730C55-3282-4C17-A6DE-226367631169}" srcOrd="1" destOrd="0" presId="urn:microsoft.com/office/officeart/2005/8/layout/hProcess9"/>
    <dgm:cxn modelId="{F99D9755-457C-4615-AE8E-55282C05AB73}" type="presParOf" srcId="{4DABE1F0-201A-43A1-A6C2-F5F0F3A34838}" destId="{68391E8B-886A-4A0C-852B-A5E8A26DE612}" srcOrd="2" destOrd="0" presId="urn:microsoft.com/office/officeart/2005/8/layout/hProcess9"/>
    <dgm:cxn modelId="{96468DF1-25B9-473E-9530-C2B65AB18BB9}" type="presParOf" srcId="{4DABE1F0-201A-43A1-A6C2-F5F0F3A34838}" destId="{0814D24B-8354-4F6B-BD3E-897ADC73B8CC}" srcOrd="3" destOrd="0" presId="urn:microsoft.com/office/officeart/2005/8/layout/hProcess9"/>
    <dgm:cxn modelId="{06ED0CF7-4085-4E09-B986-4660A38F5EE7}" type="presParOf" srcId="{4DABE1F0-201A-43A1-A6C2-F5F0F3A34838}" destId="{2FEDECAB-83E7-43ED-9B77-563DBC0D0795}" srcOrd="4" destOrd="0" presId="urn:microsoft.com/office/officeart/2005/8/layout/hProcess9"/>
    <dgm:cxn modelId="{AB214E16-C224-482A-8BED-72AB53F67F0C}" type="presParOf" srcId="{4DABE1F0-201A-43A1-A6C2-F5F0F3A34838}" destId="{413CAD18-A9EA-4BFC-8063-350EEB014847}" srcOrd="5" destOrd="0" presId="urn:microsoft.com/office/officeart/2005/8/layout/hProcess9"/>
    <dgm:cxn modelId="{DEC29AB5-3FD1-496F-BDEF-EB66696EB5BA}" type="presParOf" srcId="{4DABE1F0-201A-43A1-A6C2-F5F0F3A34838}" destId="{3FA162AF-AB99-46B3-A26B-EBA9228A1DA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45900-9449-4828-857C-53809E2A5AD6}">
      <dsp:nvSpPr>
        <dsp:cNvPr id="0" name=""/>
        <dsp:cNvSpPr/>
      </dsp:nvSpPr>
      <dsp:spPr>
        <a:xfrm>
          <a:off x="3309451" y="1996"/>
          <a:ext cx="1853292" cy="185329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kern="1200" dirty="0"/>
          </a:br>
          <a:br>
            <a:rPr lang="en-US" sz="1400" b="1" kern="1200" dirty="0"/>
          </a:br>
          <a:br>
            <a:rPr lang="en-US" sz="1400" b="1" kern="1200" dirty="0"/>
          </a:br>
          <a:r>
            <a:rPr lang="en-US" sz="1400" b="1" kern="1200" dirty="0"/>
            <a:t>DATA </a:t>
          </a:r>
          <a:r>
            <a:rPr lang="en-US" sz="1400" b="1" u="sng" kern="1200" dirty="0"/>
            <a:t>INPUTS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Flood  Zones</a:t>
          </a:r>
          <a:br>
            <a:rPr lang="en-US" sz="1100" b="0" kern="1200" dirty="0"/>
          </a:br>
          <a:r>
            <a:rPr lang="en-US" sz="1100" b="0" kern="1200" dirty="0"/>
            <a:t>Depth Grids</a:t>
          </a:r>
          <a:br>
            <a:rPr lang="en-US" sz="1100" b="0" kern="1200" dirty="0"/>
          </a:br>
          <a:r>
            <a:rPr lang="en-US" sz="1100" b="0" kern="1200" dirty="0"/>
            <a:t>Building Stock</a:t>
          </a:r>
          <a:br>
            <a:rPr lang="en-US" sz="1100" b="0" kern="1200" dirty="0"/>
          </a:br>
          <a:endParaRPr lang="en-US" sz="1100" b="0" i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1" kern="1200" dirty="0"/>
            <a:t>GIS Reference &amp; Elevation Data</a:t>
          </a:r>
          <a:br>
            <a:rPr lang="en-US" sz="1400" b="0" kern="1200" dirty="0"/>
          </a:br>
          <a:br>
            <a:rPr lang="en-US" sz="1100" b="0" kern="1200" dirty="0"/>
          </a:br>
          <a:br>
            <a:rPr lang="en-US" sz="1100" b="0" i="1" kern="1200" dirty="0"/>
          </a:br>
          <a:endParaRPr lang="en-US" sz="1100" b="0" kern="1200" dirty="0"/>
        </a:p>
      </dsp:txBody>
      <dsp:txXfrm>
        <a:off x="3580859" y="273404"/>
        <a:ext cx="1310476" cy="1310476"/>
      </dsp:txXfrm>
    </dsp:sp>
    <dsp:sp modelId="{E5B60405-850B-4F71-ABB5-8371E5DF8E08}">
      <dsp:nvSpPr>
        <dsp:cNvPr id="0" name=""/>
        <dsp:cNvSpPr/>
      </dsp:nvSpPr>
      <dsp:spPr>
        <a:xfrm rot="2700000">
          <a:off x="4963873" y="1590285"/>
          <a:ext cx="493220" cy="6254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985542" y="1663068"/>
        <a:ext cx="345254" cy="375292"/>
      </dsp:txXfrm>
    </dsp:sp>
    <dsp:sp modelId="{1C55C5ED-4E94-4142-ADFB-CFD1E6E0310D}">
      <dsp:nvSpPr>
        <dsp:cNvPr id="0" name=""/>
        <dsp:cNvSpPr/>
      </dsp:nvSpPr>
      <dsp:spPr>
        <a:xfrm>
          <a:off x="5277963" y="1970508"/>
          <a:ext cx="1853292" cy="1853292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kern="1200" dirty="0"/>
          </a:br>
          <a:r>
            <a:rPr lang="en-US" sz="1400" b="1" kern="1200" dirty="0"/>
            <a:t>BUILDING INVENTORY &amp; </a:t>
          </a:r>
          <a:r>
            <a:rPr lang="en-US" sz="1400" b="1" u="sng" kern="1200" dirty="0"/>
            <a:t>ACCURACY</a:t>
          </a:r>
          <a:r>
            <a:rPr lang="en-US" sz="1400" b="1" kern="1200" dirty="0"/>
            <a:t> IMPROVEMENTS</a:t>
          </a:r>
          <a:br>
            <a:rPr lang="en-US" sz="1100" b="1" kern="1200" dirty="0"/>
          </a:br>
          <a:br>
            <a:rPr lang="en-US" sz="1100" b="1" kern="1200" dirty="0"/>
          </a:br>
          <a:r>
            <a:rPr lang="en-US" sz="1100" kern="1200" dirty="0"/>
            <a:t>Building Location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Building Attributes</a:t>
          </a:r>
        </a:p>
      </dsp:txBody>
      <dsp:txXfrm>
        <a:off x="5549371" y="2241916"/>
        <a:ext cx="1310476" cy="1310476"/>
      </dsp:txXfrm>
    </dsp:sp>
    <dsp:sp modelId="{D8C9C4BB-54CC-4167-926B-E358BF2A4D97}">
      <dsp:nvSpPr>
        <dsp:cNvPr id="0" name=""/>
        <dsp:cNvSpPr/>
      </dsp:nvSpPr>
      <dsp:spPr>
        <a:xfrm rot="8144395">
          <a:off x="4992707" y="3534196"/>
          <a:ext cx="474529" cy="6254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5114864" y="3609616"/>
        <a:ext cx="332170" cy="375292"/>
      </dsp:txXfrm>
    </dsp:sp>
    <dsp:sp modelId="{8C86ADF5-645A-404E-8D4A-AD301322C662}">
      <dsp:nvSpPr>
        <dsp:cNvPr id="0" name=""/>
        <dsp:cNvSpPr/>
      </dsp:nvSpPr>
      <dsp:spPr>
        <a:xfrm>
          <a:off x="3309451" y="3888823"/>
          <a:ext cx="1853292" cy="18532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u="sng" kern="1200" dirty="0"/>
          </a:br>
          <a:endParaRPr lang="en-US" sz="1100" b="1" kern="1200" dirty="0"/>
        </a:p>
      </dsp:txBody>
      <dsp:txXfrm>
        <a:off x="3580859" y="4160231"/>
        <a:ext cx="1310476" cy="1310476"/>
      </dsp:txXfrm>
    </dsp:sp>
    <dsp:sp modelId="{F1CC15DA-5D7C-4C5A-B73E-6788D5DBB780}">
      <dsp:nvSpPr>
        <dsp:cNvPr id="0" name=""/>
        <dsp:cNvSpPr/>
      </dsp:nvSpPr>
      <dsp:spPr>
        <a:xfrm rot="13455605">
          <a:off x="3024195" y="3552942"/>
          <a:ext cx="474529" cy="6254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3146352" y="3727716"/>
        <a:ext cx="332170" cy="375292"/>
      </dsp:txXfrm>
    </dsp:sp>
    <dsp:sp modelId="{C34C508D-41D8-4EAE-8D6A-1507C301F0BE}">
      <dsp:nvSpPr>
        <dsp:cNvPr id="0" name=""/>
        <dsp:cNvSpPr/>
      </dsp:nvSpPr>
      <dsp:spPr>
        <a:xfrm>
          <a:off x="1340939" y="1970508"/>
          <a:ext cx="1853292" cy="1853292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kern="1200" dirty="0"/>
          </a:br>
          <a:br>
            <a:rPr lang="en-US" sz="1400" b="1" kern="1200" dirty="0"/>
          </a:br>
          <a:r>
            <a:rPr lang="en-US" sz="1400" b="1" kern="1200" dirty="0"/>
            <a:t>COMMUNITY ENGAGEMENT &amp; FIELD </a:t>
          </a:r>
          <a:r>
            <a:rPr lang="en-US" sz="1400" b="1" u="sng" kern="1200" dirty="0"/>
            <a:t>ACCURACY</a:t>
          </a:r>
          <a:r>
            <a:rPr lang="en-US" sz="1400" b="1" kern="1200" dirty="0"/>
            <a:t> CHECKS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Floodplain Managers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Local Govt. Officials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612347" y="2241916"/>
        <a:ext cx="1310476" cy="1310476"/>
      </dsp:txXfrm>
    </dsp:sp>
    <dsp:sp modelId="{0ECB04CF-B769-4D2D-9C4D-491927806A79}">
      <dsp:nvSpPr>
        <dsp:cNvPr id="0" name=""/>
        <dsp:cNvSpPr/>
      </dsp:nvSpPr>
      <dsp:spPr>
        <a:xfrm rot="18900000">
          <a:off x="2995361" y="1610026"/>
          <a:ext cx="493220" cy="6254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017030" y="1787437"/>
        <a:ext cx="345254" cy="375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5D7D5-2F63-4608-8360-A10D9B3EC6CB}">
      <dsp:nvSpPr>
        <dsp:cNvPr id="0" name=""/>
        <dsp:cNvSpPr/>
      </dsp:nvSpPr>
      <dsp:spPr>
        <a:xfrm>
          <a:off x="1527083" y="36630"/>
          <a:ext cx="6113851" cy="4578251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66F46-90AE-46F2-BB71-32989D53B9C2}">
      <dsp:nvSpPr>
        <dsp:cNvPr id="0" name=""/>
        <dsp:cNvSpPr/>
      </dsp:nvSpPr>
      <dsp:spPr>
        <a:xfrm>
          <a:off x="5369" y="1395453"/>
          <a:ext cx="1870145" cy="18606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Kick Off Meeting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April 14, 2021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To provide building-level risk assessment (BLRA) to communities for data verification</a:t>
          </a:r>
        </a:p>
      </dsp:txBody>
      <dsp:txXfrm>
        <a:off x="96196" y="1486280"/>
        <a:ext cx="1688491" cy="1678951"/>
      </dsp:txXfrm>
    </dsp:sp>
    <dsp:sp modelId="{68391E8B-886A-4A0C-852B-A5E8A26DE612}">
      <dsp:nvSpPr>
        <dsp:cNvPr id="0" name=""/>
        <dsp:cNvSpPr/>
      </dsp:nvSpPr>
      <dsp:spPr>
        <a:xfrm>
          <a:off x="2059589" y="1395453"/>
          <a:ext cx="1859547" cy="186060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Q &amp; A Meeting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April 21 &amp; 28, 2021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To answer any BLRA review related questions</a:t>
          </a:r>
        </a:p>
      </dsp:txBody>
      <dsp:txXfrm>
        <a:off x="2150365" y="1486229"/>
        <a:ext cx="1677995" cy="1679053"/>
      </dsp:txXfrm>
    </dsp:sp>
    <dsp:sp modelId="{2FEDECAB-83E7-43ED-9B77-563DBC0D0795}">
      <dsp:nvSpPr>
        <dsp:cNvPr id="0" name=""/>
        <dsp:cNvSpPr/>
      </dsp:nvSpPr>
      <dsp:spPr>
        <a:xfrm>
          <a:off x="6137404" y="1397574"/>
          <a:ext cx="2312799" cy="18606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Assessment Meeting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June-July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To review risk assessment information for hazard mitigation planning and risk reduction activities</a:t>
          </a:r>
        </a:p>
      </dsp:txBody>
      <dsp:txXfrm>
        <a:off x="6228231" y="1488401"/>
        <a:ext cx="2131145" cy="1678951"/>
      </dsp:txXfrm>
    </dsp:sp>
    <dsp:sp modelId="{3FA162AF-AB99-46B3-A26B-EBA9228A1DAD}">
      <dsp:nvSpPr>
        <dsp:cNvPr id="0" name=""/>
        <dsp:cNvSpPr/>
      </dsp:nvSpPr>
      <dsp:spPr>
        <a:xfrm>
          <a:off x="4068616" y="1375619"/>
          <a:ext cx="1897655" cy="18606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Data Submission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May 26, 2021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kern="1200" dirty="0"/>
            <a:t>Community deadline to Tech Center with updated inventory</a:t>
          </a:r>
        </a:p>
      </dsp:txBody>
      <dsp:txXfrm>
        <a:off x="4159443" y="1466446"/>
        <a:ext cx="1716001" cy="1678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462BB-BD71-440F-AABC-195F482C6DE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DBD47-1AA0-4509-BBD7-1D036EE8C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7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88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08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78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8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09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41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57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04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00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1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98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2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58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3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43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97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20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94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8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58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83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55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4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8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9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6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2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88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8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1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9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8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7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6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6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8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1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1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496C7-AC59-4E64-BBDA-5A3A4709E43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7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9009215&amp;y=4562555&amp;l=2&amp;v=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14532&amp;y=4486968&amp;l=10&amp;v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9092780&amp;y=4753406&amp;l=11&amp;v=2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State/CL/" TargetMode="External"/><Relationship Id="rId13" Type="http://schemas.openxmlformats.org/officeDocument/2006/relationships/hyperlink" Target="https://www.surveymonkey.com/r/WV-BLRA" TargetMode="External"/><Relationship Id="rId18" Type="http://schemas.openxmlformats.org/officeDocument/2006/relationships/hyperlink" Target="https://data.wvgis.wvu.edu/pub/RA/Region9/BLRA/2_EssentialFacility" TargetMode="External"/><Relationship Id="rId26" Type="http://schemas.openxmlformats.org/officeDocument/2006/relationships/hyperlink" Target="https://data.wvgis.wvu.edu/pub/RA/Region10/BLRA/3_BLRA_Full_List" TargetMode="External"/><Relationship Id="rId39" Type="http://schemas.openxmlformats.org/officeDocument/2006/relationships/hyperlink" Target="https://data.wvgis.wvu.edu/pub/RA/Region9/BLRA/7_MitigatedStructure" TargetMode="External"/><Relationship Id="rId3" Type="http://schemas.openxmlformats.org/officeDocument/2006/relationships/hyperlink" Target="https://data.wvgis.wvu.edu/pub/RA/_resources/FRA/Occupancy_Class_Types_Reference.xlsx" TargetMode="External"/><Relationship Id="rId21" Type="http://schemas.openxmlformats.org/officeDocument/2006/relationships/hyperlink" Target="https://data.wvgis.wvu.edu/pub/RA/Region5/BLRA/3_BLRA_Full_List" TargetMode="External"/><Relationship Id="rId34" Type="http://schemas.openxmlformats.org/officeDocument/2006/relationships/hyperlink" Target="https://data.wvgis.wvu.edu/pub/RA/Region11/BLRA/4-6_BLRA_Extract" TargetMode="External"/><Relationship Id="rId42" Type="http://schemas.openxmlformats.org/officeDocument/2006/relationships/hyperlink" Target="https://data.wvgis.wvu.edu/pub/RA/Region5/BLRA/8_BuyoutProperty" TargetMode="External"/><Relationship Id="rId47" Type="http://schemas.openxmlformats.org/officeDocument/2006/relationships/hyperlink" Target="https://data.wvgis.wvu.edu/pub/RA/Region10/BLRA/8_BuyoutProperty" TargetMode="External"/><Relationship Id="rId7" Type="http://schemas.openxmlformats.org/officeDocument/2006/relationships/hyperlink" Target="https://data.wvgis.wvu.edu/pub/RA/State/BL" TargetMode="External"/><Relationship Id="rId12" Type="http://schemas.openxmlformats.org/officeDocument/2006/relationships/hyperlink" Target="https://mapwv.gov/flood/resources.html" TargetMode="External"/><Relationship Id="rId17" Type="http://schemas.openxmlformats.org/officeDocument/2006/relationships/hyperlink" Target="https://data.wvgis.wvu.edu/pub/RA/Region8/BLRA/2_EssentialFacility" TargetMode="External"/><Relationship Id="rId25" Type="http://schemas.openxmlformats.org/officeDocument/2006/relationships/hyperlink" Target="https://data.wvgis.wvu.edu/pub/RA/Region9/BLRA/3_BLRA_Full_List" TargetMode="External"/><Relationship Id="rId33" Type="http://schemas.openxmlformats.org/officeDocument/2006/relationships/hyperlink" Target="https://data.wvgis.wvu.edu/pub/RA/Region10/BLRA/4-6_BLRA_Extract" TargetMode="External"/><Relationship Id="rId38" Type="http://schemas.openxmlformats.org/officeDocument/2006/relationships/hyperlink" Target="https://data.wvgis.wvu.edu/pub/RA/Region8/BLRA/7_MitigatedStructure" TargetMode="External"/><Relationship Id="rId46" Type="http://schemas.openxmlformats.org/officeDocument/2006/relationships/hyperlink" Target="https://data.wvgis.wvu.edu/pub/RA/Region9/BLRA/8_BuyoutProperty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data.wvgis.wvu.edu/pub/RA/Region7/BLRA/2_EssentialFacility" TargetMode="External"/><Relationship Id="rId20" Type="http://schemas.openxmlformats.org/officeDocument/2006/relationships/hyperlink" Target="https://data.wvgis.wvu.edu/pub/RA/Region11/BLRA/2_EssentialFacility" TargetMode="External"/><Relationship Id="rId29" Type="http://schemas.openxmlformats.org/officeDocument/2006/relationships/hyperlink" Target="https://data.wvgis.wvu.edu/pub/RA/Region6/BLRA/4-6_BLRA_Extract" TargetMode="External"/><Relationship Id="rId41" Type="http://schemas.openxmlformats.org/officeDocument/2006/relationships/hyperlink" Target="https://data.wvgis.wvu.edu/pub/RA/Region11/BLRA/7_MitigatedStructur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engage/Video/Primary_Structures.mp4" TargetMode="External"/><Relationship Id="rId11" Type="http://schemas.openxmlformats.org/officeDocument/2006/relationships/hyperlink" Target="https://data.wvgis.wvu.edu/pub/RA/_engage/Presentation" TargetMode="External"/><Relationship Id="rId24" Type="http://schemas.openxmlformats.org/officeDocument/2006/relationships/hyperlink" Target="https://data.wvgis.wvu.edu/pub/RA/Region8/BLRA/3_BLRA_Full_List" TargetMode="External"/><Relationship Id="rId32" Type="http://schemas.openxmlformats.org/officeDocument/2006/relationships/hyperlink" Target="https://data.wvgis.wvu.edu/pub/RA/Region9/BLRA/4-6_BLRA_Extract" TargetMode="External"/><Relationship Id="rId37" Type="http://schemas.openxmlformats.org/officeDocument/2006/relationships/hyperlink" Target="https://data.wvgis.wvu.edu/pub/RA/Region7/BLRA/7_MitigatedStructure" TargetMode="External"/><Relationship Id="rId40" Type="http://schemas.openxmlformats.org/officeDocument/2006/relationships/hyperlink" Target="https://data.wvgis.wvu.edu/pub/RA/Region10/BLRA/7_MitigatedStructure" TargetMode="External"/><Relationship Id="rId45" Type="http://schemas.openxmlformats.org/officeDocument/2006/relationships/hyperlink" Target="https://data.wvgis.wvu.edu/pub/RA/Region8/BLRA/8_BuyoutProperty" TargetMode="External"/><Relationship Id="rId5" Type="http://schemas.openxmlformats.org/officeDocument/2006/relationships/hyperlink" Target="https://data.wvgis.wvu.edu/pub/RA/_resources/FRA/CL-FRA_Bldg_FIRM-Status_Freeboard_FloodStudies.xlsx" TargetMode="External"/><Relationship Id="rId15" Type="http://schemas.openxmlformats.org/officeDocument/2006/relationships/hyperlink" Target="https://data.wvgis.wvu.edu/pub/RA/Region6/BLRA/2_EssentialFacility" TargetMode="External"/><Relationship Id="rId23" Type="http://schemas.openxmlformats.org/officeDocument/2006/relationships/hyperlink" Target="https://data.wvgis.wvu.edu/pub/RA/Region7/BLRA/3_BLRA_Full_List" TargetMode="External"/><Relationship Id="rId28" Type="http://schemas.openxmlformats.org/officeDocument/2006/relationships/hyperlink" Target="https://data.wvgis.wvu.edu/pub/RA/Region5/BLRA/4-6_BLRA_Extract" TargetMode="External"/><Relationship Id="rId36" Type="http://schemas.openxmlformats.org/officeDocument/2006/relationships/hyperlink" Target="https://data.wvgis.wvu.edu/pub/RA/Region6/BLRA/7_MitigatedStructure" TargetMode="External"/><Relationship Id="rId10" Type="http://schemas.openxmlformats.org/officeDocument/2006/relationships/hyperlink" Target="https://data.wvgis.wvu.edu/pub/RA/_engage/Instruction/Video" TargetMode="External"/><Relationship Id="rId19" Type="http://schemas.openxmlformats.org/officeDocument/2006/relationships/hyperlink" Target="https://data.wvgis.wvu.edu/pub/RA/Region10/BLRA/2_EssentialFacility" TargetMode="External"/><Relationship Id="rId31" Type="http://schemas.openxmlformats.org/officeDocument/2006/relationships/hyperlink" Target="https://data.wvgis.wvu.edu/pub/RA/Region8/BLRA/4-6_BLRA_Extract" TargetMode="External"/><Relationship Id="rId44" Type="http://schemas.openxmlformats.org/officeDocument/2006/relationships/hyperlink" Target="https://data.wvgis.wvu.edu/pub/RA/Region7/BLRA/8_BuyoutProperty" TargetMode="External"/><Relationship Id="rId4" Type="http://schemas.openxmlformats.org/officeDocument/2006/relationships/hyperlink" Target="https://data.wvgis.wvu.edu/pub/RA/_resources/FRA/Basement-Foundation_Types-FFH_Reference.xlsx" TargetMode="External"/><Relationship Id="rId9" Type="http://schemas.openxmlformats.org/officeDocument/2006/relationships/hyperlink" Target="https://data.wvgis.wvu.edu/pub/RA/_engage/Instruction/" TargetMode="External"/><Relationship Id="rId14" Type="http://schemas.openxmlformats.org/officeDocument/2006/relationships/hyperlink" Target="https://data.wvgis.wvu.edu/pub/RA/Region5/BLRA/2_EssentialFacility" TargetMode="External"/><Relationship Id="rId22" Type="http://schemas.openxmlformats.org/officeDocument/2006/relationships/hyperlink" Target="https://data.wvgis.wvu.edu/pub/RA/Region6/BLRA/3_BLRA_Full_List" TargetMode="External"/><Relationship Id="rId27" Type="http://schemas.openxmlformats.org/officeDocument/2006/relationships/hyperlink" Target="https://data.wvgis.wvu.edu/pub/RA/Region11/BLRA/3_BLRA_Full_List" TargetMode="External"/><Relationship Id="rId30" Type="http://schemas.openxmlformats.org/officeDocument/2006/relationships/hyperlink" Target="https://data.wvgis.wvu.edu/pub/RA/Region7/BLRA/4-6_BLRA_Extract" TargetMode="External"/><Relationship Id="rId35" Type="http://schemas.openxmlformats.org/officeDocument/2006/relationships/hyperlink" Target="https://data.wvgis.wvu.edu/pub/RA/Region5/BLRA/7_MitigatedStructure" TargetMode="External"/><Relationship Id="rId43" Type="http://schemas.openxmlformats.org/officeDocument/2006/relationships/hyperlink" Target="https://data.wvgis.wvu.edu/pub/RA/Region6/BLRA/8_BuyoutProperty" TargetMode="External"/><Relationship Id="rId48" Type="http://schemas.openxmlformats.org/officeDocument/2006/relationships/hyperlink" Target="https://data.wvgis.wvu.edu/pub/RA/Region11/BLRA/8_BuyoutProperty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mapwv.gov/flood/map/?wkid=102100&amp;x=-9001367.565092145&amp;y=4814664.5363883395&amp;l=13&amp;v=2" TargetMode="External"/><Relationship Id="rId3" Type="http://schemas.openxmlformats.org/officeDocument/2006/relationships/hyperlink" Target="https://mapwv.gov/flood/map/?wkid=102100&amp;x=-8986402.800228799&amp;y=4872806.409495421&amp;l=13&amp;v=2" TargetMode="External"/><Relationship Id="rId7" Type="http://schemas.openxmlformats.org/officeDocument/2006/relationships/hyperlink" Target="https://mapwv.gov/flood/map/?wkid=102100&amp;x=-9001967.140775116&amp;y=4813868.184309828&amp;l=13&amp;v=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pwv.gov/flood/map/?wkid=102100&amp;x=-8987260.200201409&amp;y=4868634.40062969&amp;l=13&amp;v=2" TargetMode="External"/><Relationship Id="rId5" Type="http://schemas.openxmlformats.org/officeDocument/2006/relationships/hyperlink" Target="https://mapwv.gov/flood/map/?wkid=102100&amp;x=-8987247.853645368&amp;y=4868682.893492279&amp;l=13&amp;v=2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s://mapwv.gov/flood/map/?wkid=102100&amp;x=-8987525.538222717&amp;y=4876583.09876271&amp;l=13&amp;v=2" TargetMode="External"/><Relationship Id="rId9" Type="http://schemas.openxmlformats.org/officeDocument/2006/relationships/hyperlink" Target="https://mapwv.gov/flood/map/?wkid=102100&amp;x=-8973577.248327728&amp;y=4938895.817922067&amp;l=13&amp;v=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26984&amp;y=4490043&amp;l=11&amp;v=2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42775&amp;y=4547402&amp;l=11&amp;v=2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resources/3Dflood/HarpersFerry_Jefferson_3D_Flood_2020_mp4.mp4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nps.gov/hafe/learn/historyculture/memorable-floods-at-harpers-ferry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www.mapwv.gov/flood/map/?wkid=102100&amp;x=-8990248&amp;y=4525455&amp;l=11&amp;v=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pwv.gov/flood/map/?wkid=102100&amp;x=-8929946&amp;y=4721378&amp;l=10&amp;v=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9056061&amp;y=4648497&amp;l=12&amp;v=1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urveymonkey.com/r/WV-BLR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_resources/status/Community_NFIP_Participation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landslide" TargetMode="External"/><Relationship Id="rId2" Type="http://schemas.openxmlformats.org/officeDocument/2006/relationships/hyperlink" Target="https://www.mapwv.gov/flood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vregionalcouncils.org/" TargetMode="External"/><Relationship Id="rId2" Type="http://schemas.openxmlformats.org/officeDocument/2006/relationships/hyperlink" Target="https://www.mapwv.gov/flood/content/wvCountyFloodplainManagersList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neesh.sharma@mail.wvu.edu" TargetMode="External"/><Relationship Id="rId5" Type="http://schemas.openxmlformats.org/officeDocument/2006/relationships/hyperlink" Target="mailto:kdonalds@wvu.edu" TargetMode="External"/><Relationship Id="rId4" Type="http://schemas.openxmlformats.org/officeDocument/2006/relationships/hyperlink" Target="mailto:Charles.C.Grishaber@wv.gov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_resources/status/Region6Communities.pdf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data.wvgis.wvu.edu/pub/RA/_resources/status/Region5Communitie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hyperlink" Target="https://data.wvgis.wvu.edu/pub/RA/_resources/status/Region8Communities.pdf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data.wvgis.wvu.edu/pub/RA/_resources/status/Region7Communities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_resources/status/Region11Communities.pdf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data.wvgis.wvu.edu/pub/RA/_resources/status/Region10Communitie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resources/status/Region9Communities.pdf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www.mapwv.gov/flood/map/?wkid=102100&amp;x=-8870934&amp;y=4767636&amp;l=13&amp;v=2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lated image">
            <a:extLst>
              <a:ext uri="{FF2B5EF4-FFF2-40B4-BE49-F238E27FC236}">
                <a16:creationId xmlns:a16="http://schemas.microsoft.com/office/drawing/2014/main" id="{DED64AB0-B48B-4EE4-9FA1-98A487E69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r="16769" b="-3"/>
          <a:stretch/>
        </p:blipFill>
        <p:spPr bwMode="auto">
          <a:xfrm>
            <a:off x="2" y="4487414"/>
            <a:ext cx="3045856" cy="22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1BBE38-D4F2-48E4-AA80-13BFE4CF5323}"/>
              </a:ext>
            </a:extLst>
          </p:cNvPr>
          <p:cNvSpPr txBox="1">
            <a:spLocks/>
          </p:cNvSpPr>
          <p:nvPr/>
        </p:nvSpPr>
        <p:spPr>
          <a:xfrm>
            <a:off x="3252664" y="2442299"/>
            <a:ext cx="2732294" cy="20746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Risk Assessment</a:t>
            </a:r>
            <a:r>
              <a:rPr lang="en-US" sz="11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Kick-Off Meeting</a:t>
            </a:r>
            <a:br>
              <a:rPr lang="en-US" sz="11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11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8000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Regions 5 through 11</a:t>
            </a:r>
            <a:endParaRPr kumimoji="0" lang="en-US" sz="11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alibri Light" panose="020F0302020204030204"/>
              </a:rPr>
              <a:t>RISK ASSESSMENT DATA VERIFICATION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42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</a:br>
            <a: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WV GIS Technical Center</a:t>
            </a:r>
            <a:b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West Virginia University</a:t>
            </a:r>
            <a:b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April 14, 2021</a:t>
            </a:r>
            <a:b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83A2EB-9D49-4DA7-9357-B615E6E8E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898" y="4516997"/>
            <a:ext cx="2990754" cy="2262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3B8CAF-5271-45DA-8E42-C8A8ADFD8A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4" t="1918" r="-2814" b="-1627"/>
          <a:stretch/>
        </p:blipFill>
        <p:spPr>
          <a:xfrm>
            <a:off x="6113898" y="2160042"/>
            <a:ext cx="3036671" cy="2234154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0A82059C-EE8F-4F18-99E5-979C02B52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14" y="4610996"/>
            <a:ext cx="2877993" cy="2074698"/>
          </a:xfrm>
          <a:prstGeom prst="rect">
            <a:avLst/>
          </a:prstGeom>
        </p:spPr>
      </p:pic>
      <p:pic>
        <p:nvPicPr>
          <p:cNvPr id="4098" name="Picture 2" descr="Veteran weatherman recalls '85 flood - WV MetroNews">
            <a:extLst>
              <a:ext uri="{FF2B5EF4-FFF2-40B4-BE49-F238E27FC236}">
                <a16:creationId xmlns:a16="http://schemas.microsoft.com/office/drawing/2014/main" id="{988E5B72-C4E0-474D-85A3-D03099E1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80950"/>
            <a:ext cx="2800350" cy="200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Press, WV">
            <a:extLst>
              <a:ext uri="{FF2B5EF4-FFF2-40B4-BE49-F238E27FC236}">
                <a16:creationId xmlns:a16="http://schemas.microsoft.com/office/drawing/2014/main" id="{EBD48860-1347-479B-8C54-79E0E770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02" y="80949"/>
            <a:ext cx="2977362" cy="20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arpers Ferry, WV Floods - Home | Facebook">
            <a:extLst>
              <a:ext uri="{FF2B5EF4-FFF2-40B4-BE49-F238E27FC236}">
                <a16:creationId xmlns:a16="http://schemas.microsoft.com/office/drawing/2014/main" id="{F27C5F65-901E-41A2-ADA1-2687EDB21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" y="80950"/>
            <a:ext cx="2964454" cy="200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loods at Harpers Ferry | Dave Gilbert Graphic Design">
            <a:extLst>
              <a:ext uri="{FF2B5EF4-FFF2-40B4-BE49-F238E27FC236}">
                <a16:creationId xmlns:a16="http://schemas.microsoft.com/office/drawing/2014/main" id="{BB85DD62-211E-43D1-A97F-E4923EA6B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" y="2272266"/>
            <a:ext cx="2989400" cy="200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38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for Community-Engagement Process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856597"/>
              </p:ext>
            </p:extLst>
          </p:nvPr>
        </p:nvGraphicFramePr>
        <p:xfrm>
          <a:off x="477076" y="1103243"/>
          <a:ext cx="8666924" cy="4651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BDA07C6-62D9-4208-8AD3-8CF1C9B7CBAB}"/>
              </a:ext>
            </a:extLst>
          </p:cNvPr>
          <p:cNvSpPr txBox="1"/>
          <p:nvPr/>
        </p:nvSpPr>
        <p:spPr>
          <a:xfrm>
            <a:off x="586155" y="5200758"/>
            <a:ext cx="4794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Communications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Emails, conference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Online tracking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Log and manage communications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462A7-3D90-4467-84F4-37670D24B1E7}"/>
              </a:ext>
            </a:extLst>
          </p:cNvPr>
          <p:cNvSpPr txBox="1"/>
          <p:nvPr/>
        </p:nvSpPr>
        <p:spPr>
          <a:xfrm>
            <a:off x="611208" y="1903955"/>
            <a:ext cx="148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RISK DATA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VERIFICATION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8B8CD-2A74-4888-815E-FFC26937F624}"/>
              </a:ext>
            </a:extLst>
          </p:cNvPr>
          <p:cNvSpPr txBox="1"/>
          <p:nvPr/>
        </p:nvSpPr>
        <p:spPr>
          <a:xfrm>
            <a:off x="7287579" y="1903954"/>
            <a:ext cx="118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RISK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711032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Hazard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838" y="1321459"/>
            <a:ext cx="821987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6D52D-8E74-459E-B941-E851419D6951}"/>
              </a:ext>
            </a:extLst>
          </p:cNvPr>
          <p:cNvSpPr txBox="1"/>
          <p:nvPr/>
        </p:nvSpPr>
        <p:spPr>
          <a:xfrm>
            <a:off x="505839" y="2035541"/>
            <a:ext cx="8219872" cy="1138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Floodplain managers and community officials verify at-risk structures in floodplain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Provide Elevation Certificates and Building Pictures of floodproofed structures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shared links of significant flood map errors or unmapped landslides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6BFA6-9758-4AE6-AAEA-2C8DFF5E7317}"/>
              </a:ext>
            </a:extLst>
          </p:cNvPr>
          <p:cNvSpPr txBox="1"/>
          <p:nvPr/>
        </p:nvSpPr>
        <p:spPr>
          <a:xfrm>
            <a:off x="505838" y="4675914"/>
            <a:ext cx="821987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of essential facilities and primary structures in flood hazard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 on base level information for further hazard reduction and planning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risk assessment information for Community Rating System insurance discounts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6B35E-EAC3-4778-88BB-EDC0A4F8B8A3}"/>
              </a:ext>
            </a:extLst>
          </p:cNvPr>
          <p:cNvSpPr txBox="1"/>
          <p:nvPr/>
        </p:nvSpPr>
        <p:spPr>
          <a:xfrm>
            <a:off x="505838" y="3968902"/>
            <a:ext cx="8219873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to Communities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294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 Data Verification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7157FA-C710-4EF7-8FD7-101239EA4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064119"/>
              </p:ext>
            </p:extLst>
          </p:nvPr>
        </p:nvGraphicFramePr>
        <p:xfrm>
          <a:off x="398198" y="1018890"/>
          <a:ext cx="8492882" cy="4625032"/>
        </p:xfrm>
        <a:graphic>
          <a:graphicData uri="http://schemas.openxmlformats.org/drawingml/2006/table">
            <a:tbl>
              <a:tblPr/>
              <a:tblGrid>
                <a:gridCol w="2980428">
                  <a:extLst>
                    <a:ext uri="{9D8B030D-6E8A-4147-A177-3AD203B41FA5}">
                      <a16:colId xmlns:a16="http://schemas.microsoft.com/office/drawing/2014/main" val="2142746658"/>
                    </a:ext>
                  </a:extLst>
                </a:gridCol>
                <a:gridCol w="888574">
                  <a:extLst>
                    <a:ext uri="{9D8B030D-6E8A-4147-A177-3AD203B41FA5}">
                      <a16:colId xmlns:a16="http://schemas.microsoft.com/office/drawing/2014/main" val="76156784"/>
                    </a:ext>
                  </a:extLst>
                </a:gridCol>
                <a:gridCol w="878541">
                  <a:extLst>
                    <a:ext uri="{9D8B030D-6E8A-4147-A177-3AD203B41FA5}">
                      <a16:colId xmlns:a16="http://schemas.microsoft.com/office/drawing/2014/main" val="3317767214"/>
                    </a:ext>
                  </a:extLst>
                </a:gridCol>
                <a:gridCol w="3745339">
                  <a:extLst>
                    <a:ext uri="{9D8B030D-6E8A-4147-A177-3AD203B41FA5}">
                      <a16:colId xmlns:a16="http://schemas.microsoft.com/office/drawing/2014/main" val="2179455658"/>
                    </a:ext>
                  </a:extLst>
                </a:gridCol>
              </a:tblGrid>
              <a:tr h="3036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Verification</a:t>
                      </a:r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Flood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Landslide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38212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Identified Hazards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 Map Errors, High-Water Marks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Landslide Incidents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7826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School, Police, Fire, Hospital, Nursing Home, E-911 Office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29384"/>
                  </a:ext>
                </a:extLst>
              </a:tr>
              <a:tr h="739913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Structures Missing in High-Risk Flood Zones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Missing any Noteworthy Structures</a:t>
                      </a:r>
                    </a:p>
                    <a:p>
                      <a:pPr marL="742950" lvl="1" indent="-285750" algn="l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Future Map Conditions</a:t>
                      </a:r>
                    </a:p>
                    <a:p>
                      <a:pPr marL="742950" lvl="1" indent="-285750" algn="l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 Flood Depth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07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Dollar Exposure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High-Value Buildings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41103"/>
                  </a:ext>
                </a:extLst>
              </a:tr>
              <a:tr h="55013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Estimates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3, 4</a:t>
                      </a:r>
                      <a:b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(1%-Annual-Chance Flood)</a:t>
                      </a:r>
                    </a:p>
                  </a:txBody>
                  <a:tcPr marL="27432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Substantial Damage Estimates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31520"/>
                  </a:ext>
                </a:extLst>
              </a:tr>
              <a:tr h="496858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Construction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3, 4</a:t>
                      </a:r>
                      <a:b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(Minus Rated)</a:t>
                      </a:r>
                    </a:p>
                  </a:txBody>
                  <a:tcPr marL="27432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Construction (new development)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31293"/>
                  </a:ext>
                </a:extLst>
              </a:tr>
              <a:tr h="52141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Mitigated/Elevated Structures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Residential Structures &gt; 5 ft.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Non-Residential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224356"/>
                  </a:ext>
                </a:extLst>
              </a:tr>
              <a:tr h="45247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Buyout Properties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(Deed Restricted)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Buyout Parcel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Landslide Buyout Parcel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99587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2EC4449F-10E9-437E-A73D-5C538DAD1219}"/>
              </a:ext>
            </a:extLst>
          </p:cNvPr>
          <p:cNvSpPr/>
          <p:nvPr/>
        </p:nvSpPr>
        <p:spPr>
          <a:xfrm>
            <a:off x="398198" y="5720145"/>
            <a:ext cx="84928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 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Use the Risk MAP View of the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WV Flood Tool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map verification of hazards and structures</a:t>
            </a:r>
            <a:b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 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Inventoried primary structures in the effective or advisory 1%-annual-chance (100-year) floodplain. Essential facilities are mapped to the 0.2 percent (500-year) floodplain</a:t>
            </a:r>
          </a:p>
          <a:p>
            <a:r>
              <a:rPr lang="en-US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 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Targeted record verification.  Data extract from Building-Level Risk Assessment (BLRA) inventory</a:t>
            </a:r>
          </a:p>
          <a:p>
            <a:r>
              <a:rPr lang="en-US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4 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Provide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Elevation Certificates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Building Pictures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for mitigated/elevated structures</a:t>
            </a:r>
            <a:endParaRPr lang="en-US" sz="12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9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it mean?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7157FA-C710-4EF7-8FD7-101239EA4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112032"/>
              </p:ext>
            </p:extLst>
          </p:nvPr>
        </p:nvGraphicFramePr>
        <p:xfrm>
          <a:off x="124690" y="949572"/>
          <a:ext cx="8894619" cy="5836807"/>
        </p:xfrm>
        <a:graphic>
          <a:graphicData uri="http://schemas.openxmlformats.org/drawingml/2006/table">
            <a:tbl>
              <a:tblPr/>
              <a:tblGrid>
                <a:gridCol w="1783275">
                  <a:extLst>
                    <a:ext uri="{9D8B030D-6E8A-4147-A177-3AD203B41FA5}">
                      <a16:colId xmlns:a16="http://schemas.microsoft.com/office/drawing/2014/main" val="2142746658"/>
                    </a:ext>
                  </a:extLst>
                </a:gridCol>
                <a:gridCol w="401481">
                  <a:extLst>
                    <a:ext uri="{9D8B030D-6E8A-4147-A177-3AD203B41FA5}">
                      <a16:colId xmlns:a16="http://schemas.microsoft.com/office/drawing/2014/main" val="76156784"/>
                    </a:ext>
                  </a:extLst>
                </a:gridCol>
                <a:gridCol w="445477">
                  <a:extLst>
                    <a:ext uri="{9D8B030D-6E8A-4147-A177-3AD203B41FA5}">
                      <a16:colId xmlns:a16="http://schemas.microsoft.com/office/drawing/2014/main" val="3317767214"/>
                    </a:ext>
                  </a:extLst>
                </a:gridCol>
                <a:gridCol w="6264386">
                  <a:extLst>
                    <a:ext uri="{9D8B030D-6E8A-4147-A177-3AD203B41FA5}">
                      <a16:colId xmlns:a16="http://schemas.microsoft.com/office/drawing/2014/main" val="2179455658"/>
                    </a:ext>
                  </a:extLst>
                </a:gridCol>
              </a:tblGrid>
              <a:tr h="361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Verification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Flood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Land-slide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What does it mean?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38212"/>
                  </a:ext>
                </a:extLst>
              </a:tr>
              <a:tr h="361737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Identified Hazards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Improves the accuracy and information about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identified flood and landslide hazards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Additional hazard information (e.g., high water marks, landslide locations) from communities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78261"/>
                  </a:ext>
                </a:extLst>
              </a:tr>
              <a:tr h="539548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that should be built to a higher level of flood protection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 (police and fire stations, E-911 dispatch offices, schools, hospitals, and nursing homes) that provide services to the community and should be functional after a flood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29384"/>
                  </a:ext>
                </a:extLst>
              </a:tr>
              <a:tr h="1479336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Structures Missing in High-Risk Flood Zones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Answers the question “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is at HIGH RISK to riverine flooding?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 for Floodplain Management Records:  Building characteristics and flood depth exposure (occupancy class, replacement value, grade, building year, foundation type, ownership, flood zone type, water depth-in-structure, etc.). CRS program variable: Building Count in SFHA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bSFHA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proximity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flood source (floodway), a Risk Rating 2.0 insurance rating factor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 prepopulate structures in FEMA’s damage estimating software to save time during a crisis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Reveals Future Map Conditions in which non-regulatory zones likely will become effective from future FEMA Risk MAP studies.  Consider “Mapped out SFHA” structures for LOMAs.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07024"/>
                  </a:ext>
                </a:extLst>
              </a:tr>
              <a:tr h="370442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Dollar Exposure</a:t>
                      </a:r>
                    </a:p>
                  </a:txBody>
                  <a:tcPr marL="113218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high-valued buildings exposed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1%-annual-chance floodplain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to rebuild a home or non-residential structure is a significant insurance rating factor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41103"/>
                  </a:ext>
                </a:extLst>
              </a:tr>
              <a:tr h="717358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Estimates</a:t>
                      </a:r>
                    </a:p>
                  </a:txBody>
                  <a:tcPr marL="113218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Answers the question “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is the DEGREE of HIGH RISK to riverine flooding?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most vulnerable structures to damage for a 1%-annual-chance or 100-yr. flood event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Provides substantial damage estimates (insurance rating factor) in dollars and percent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Verify: foundation types, first floor heights; compare with Repetitive Loss and claims data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31520"/>
                  </a:ext>
                </a:extLst>
              </a:tr>
              <a:tr h="907129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Construction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(Minus Rated) 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218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Answers question “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 post-FIRM structures compliant with NFIP regulations and Ordinance?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structures shouldn’t be minus rated if built to code at the time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Minus-rated insurance policies don’t receive CRS community discounts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Residential buildings must elevate to finished first floors and wet floodproof enclosed areas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 buildings have the option to wet floodproof, dry floodproof, or do a combination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Verify: foundation types and first floor heights for Post-FIRM construction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31293"/>
                  </a:ext>
                </a:extLst>
              </a:tr>
              <a:tr h="395773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Mitigated/Elevated Structures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floodproofed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mitigated structures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(e.g., elevation of structure/utilities, proper flood openings) to increase insurance discounts and reduce flood risk vulnerability.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224356"/>
                  </a:ext>
                </a:extLst>
              </a:tr>
              <a:tr h="449238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Buyout Properties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space preserved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 mitigation of flood and landslide buyout parcels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CRS community credit eligibility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995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C619AC8-4EC8-448E-9521-5B4A0E2D3855}"/>
              </a:ext>
            </a:extLst>
          </p:cNvPr>
          <p:cNvSpPr txBox="1"/>
          <p:nvPr/>
        </p:nvSpPr>
        <p:spPr>
          <a:xfrm>
            <a:off x="4766551" y="103257"/>
            <a:ext cx="425275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Addendum Slides </a:t>
            </a:r>
            <a:r>
              <a:rPr lang="en-US" sz="2000" dirty="0"/>
              <a:t>and other reference documents provide more details</a:t>
            </a:r>
          </a:p>
        </p:txBody>
      </p:sp>
    </p:spTree>
    <p:extLst>
      <p:ext uri="{BB962C8B-B14F-4D97-AF65-F5344CB8AC3E}">
        <p14:creationId xmlns:p14="http://schemas.microsoft.com/office/powerpoint/2010/main" val="211336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Verification – WV Flood Tool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05BCB-E5EF-421F-9A3F-7F3B54344CF0}"/>
              </a:ext>
            </a:extLst>
          </p:cNvPr>
          <p:cNvSpPr txBox="1"/>
          <p:nvPr/>
        </p:nvSpPr>
        <p:spPr>
          <a:xfrm>
            <a:off x="1343025" y="1004175"/>
            <a:ext cx="600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WV Flood Tool (Risk MAP View) for Community Verification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280991-4B54-4966-A76D-F7B25715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412" y="1571152"/>
            <a:ext cx="2295525" cy="3562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32059-AA53-4DAE-8936-EDEF9B982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790" y="5637846"/>
            <a:ext cx="2038350" cy="942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B64269-8155-41FA-877A-7CAABC06B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23" y="5594984"/>
            <a:ext cx="1304925" cy="102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CAEB5-DE46-40B1-A8BE-F82AFBC5E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119" y="5331147"/>
            <a:ext cx="1485900" cy="130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69D59-BB84-4E7F-9B55-D7FD31601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508" y="2924649"/>
            <a:ext cx="1790700" cy="1466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A67DDE-16FC-4FD5-90E7-6C52D2058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6554" y="5357812"/>
            <a:ext cx="2390775" cy="1076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9ECA09-20DB-44F9-A0B3-29E5B7F2B6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6508" y="1571152"/>
            <a:ext cx="1323975" cy="895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AC7C3-3A91-4439-AEA1-9D15CB563F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845" y="1490635"/>
            <a:ext cx="3067050" cy="3857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926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(1A) Identified Hazards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Flood</a:t>
            </a:r>
          </a:p>
        </p:txBody>
      </p:sp>
      <p:pic>
        <p:nvPicPr>
          <p:cNvPr id="2050" name="Picture 5">
            <a:extLst>
              <a:ext uri="{FF2B5EF4-FFF2-40B4-BE49-F238E27FC236}">
                <a16:creationId xmlns:a16="http://schemas.microsoft.com/office/drawing/2014/main" id="{877D126C-135F-48F7-A397-3E7F4F43C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0" y="1002533"/>
            <a:ext cx="8372620" cy="57342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8CEAE-C65E-4173-8B72-F1468B4F191C}"/>
              </a:ext>
            </a:extLst>
          </p:cNvPr>
          <p:cNvSpPr txBox="1"/>
          <p:nvPr/>
        </p:nvSpPr>
        <p:spPr>
          <a:xfrm>
            <a:off x="616448" y="5137351"/>
            <a:ext cx="474666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Map Error Description:</a:t>
            </a:r>
            <a:r>
              <a:rPr lang="en-US" dirty="0"/>
              <a:t>  Drainage stream along U.S. 460 is misnamed Fivemile Creek.  The main channel for Fivemile Creek (red zone) should follow the newly mapped Advisory A Zone (orange zone) along Goodwyns Chapel Road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A602A-6C43-465E-813D-0B54FF62CBB3}"/>
              </a:ext>
            </a:extLst>
          </p:cNvPr>
          <p:cNvSpPr txBox="1"/>
          <p:nvPr/>
        </p:nvSpPr>
        <p:spPr>
          <a:xfrm>
            <a:off x="5593867" y="5968348"/>
            <a:ext cx="313361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Location:  Near Oakvale, WV</a:t>
            </a:r>
          </a:p>
          <a:p>
            <a:pPr algn="ctr"/>
            <a:r>
              <a:rPr lang="en-US" dirty="0"/>
              <a:t>(Mercer County)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4C2C540-7B83-4300-BA63-0400D2D8769A}"/>
              </a:ext>
            </a:extLst>
          </p:cNvPr>
          <p:cNvSpPr/>
          <p:nvPr/>
        </p:nvSpPr>
        <p:spPr>
          <a:xfrm>
            <a:off x="3126872" y="1895914"/>
            <a:ext cx="2890255" cy="1189640"/>
          </a:xfrm>
          <a:prstGeom prst="wedgeRoundRectCallout">
            <a:avLst>
              <a:gd name="adj1" fmla="val 92290"/>
              <a:gd name="adj2" fmla="val -5731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Submit Shared Link and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Error Description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solidFill>
                  <a:schemeClr val="tx1"/>
                </a:solidFill>
                <a:hlinkClick r:id="rId4"/>
              </a:rPr>
              <a:t>https://www.mapwv.gov/flood/map/?wkid=102100&amp;x=-9014532&amp;y=4486968&amp;l=10&amp;v=1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EF0108-3BFD-4FD7-849E-DE53CB6709FF}"/>
              </a:ext>
            </a:extLst>
          </p:cNvPr>
          <p:cNvSpPr/>
          <p:nvPr/>
        </p:nvSpPr>
        <p:spPr>
          <a:xfrm>
            <a:off x="7294653" y="1640262"/>
            <a:ext cx="400692" cy="3880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E9A201-81C2-47F1-AEEB-F2A80BBC327F}"/>
              </a:ext>
            </a:extLst>
          </p:cNvPr>
          <p:cNvSpPr txBox="1"/>
          <p:nvPr/>
        </p:nvSpPr>
        <p:spPr>
          <a:xfrm>
            <a:off x="6709023" y="1264895"/>
            <a:ext cx="17260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Shared Link Tool</a:t>
            </a:r>
          </a:p>
        </p:txBody>
      </p:sp>
    </p:spTree>
    <p:extLst>
      <p:ext uri="{BB962C8B-B14F-4D97-AF65-F5344CB8AC3E}">
        <p14:creationId xmlns:p14="http://schemas.microsoft.com/office/powerpoint/2010/main" val="205853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EC86E1-9164-4737-8176-6F1F1098A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9"/>
          <a:stretch/>
        </p:blipFill>
        <p:spPr>
          <a:xfrm>
            <a:off x="388683" y="1034608"/>
            <a:ext cx="2828690" cy="542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EBB8D2-FC6B-43DB-AE5B-40FBFDC4A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743" y="4363645"/>
            <a:ext cx="2773670" cy="203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(1B) Identified Hazard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Landslide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6D086-F0C3-4583-B48D-180F55200C80}"/>
              </a:ext>
            </a:extLst>
          </p:cNvPr>
          <p:cNvSpPr txBox="1"/>
          <p:nvPr/>
        </p:nvSpPr>
        <p:spPr>
          <a:xfrm>
            <a:off x="6561053" y="4343826"/>
            <a:ext cx="2281288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April 2020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Landslide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Wood County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Impacted home moved from foundation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33CD7FC-728D-450D-B04E-4CECEC65784C}"/>
              </a:ext>
            </a:extLst>
          </p:cNvPr>
          <p:cNvSpPr/>
          <p:nvPr/>
        </p:nvSpPr>
        <p:spPr>
          <a:xfrm>
            <a:off x="1735008" y="4166499"/>
            <a:ext cx="1348509" cy="699653"/>
          </a:xfrm>
          <a:prstGeom prst="wedgeRoundRectCallout">
            <a:avLst>
              <a:gd name="adj1" fmla="val -51549"/>
              <a:gd name="adj2" fmla="val -136107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April 2020 Landslide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26C5AA3-6C5F-45DB-94EB-951C902C9195}"/>
              </a:ext>
            </a:extLst>
          </p:cNvPr>
          <p:cNvSpPr/>
          <p:nvPr/>
        </p:nvSpPr>
        <p:spPr>
          <a:xfrm>
            <a:off x="2049044" y="2198240"/>
            <a:ext cx="1034473" cy="466754"/>
          </a:xfrm>
          <a:prstGeom prst="wedgeRoundRectCallout">
            <a:avLst>
              <a:gd name="adj1" fmla="val -107839"/>
              <a:gd name="adj2" fmla="val -124399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Impacted Home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BE30F-5188-41EB-90CF-62A96822DFAA}"/>
              </a:ext>
            </a:extLst>
          </p:cNvPr>
          <p:cNvSpPr txBox="1"/>
          <p:nvPr/>
        </p:nvSpPr>
        <p:spPr>
          <a:xfrm>
            <a:off x="599326" y="6063081"/>
            <a:ext cx="2407403" cy="338554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Spring 2020 Aerial Imagery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DD55A4-B9E9-4DC4-9218-4456BBEA9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743" y="992447"/>
            <a:ext cx="5203598" cy="3178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4465E61-BEB6-4B55-9204-BB447B0AC033}"/>
              </a:ext>
            </a:extLst>
          </p:cNvPr>
          <p:cNvSpPr/>
          <p:nvPr/>
        </p:nvSpPr>
        <p:spPr>
          <a:xfrm>
            <a:off x="7701697" y="2919481"/>
            <a:ext cx="1046231" cy="527901"/>
          </a:xfrm>
          <a:prstGeom prst="wedgeRoundRectCallout">
            <a:avLst>
              <a:gd name="adj1" fmla="val -62579"/>
              <a:gd name="adj2" fmla="val -14801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Landslide Incident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CCBDB-09A1-4220-B031-050940F92F6A}"/>
              </a:ext>
            </a:extLst>
          </p:cNvPr>
          <p:cNvSpPr txBox="1"/>
          <p:nvPr/>
        </p:nvSpPr>
        <p:spPr>
          <a:xfrm>
            <a:off x="6510455" y="1407971"/>
            <a:ext cx="1521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WV Flood Tool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CC690B-4D79-41B3-8566-7888E489EA39}"/>
              </a:ext>
            </a:extLst>
          </p:cNvPr>
          <p:cNvSpPr txBox="1"/>
          <p:nvPr/>
        </p:nvSpPr>
        <p:spPr>
          <a:xfrm>
            <a:off x="0" y="6508266"/>
            <a:ext cx="9144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Landslide Shared Link:   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https://www.mapwv.gov/flood/map/?wkid=102100&amp;x=-9034072&amp;y=4480092&amp;l=10&amp;v=2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02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Tabular Verification – Download BL Tables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7157FA-C710-4EF7-8FD7-101239EA4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52011"/>
              </p:ext>
            </p:extLst>
          </p:nvPr>
        </p:nvGraphicFramePr>
        <p:xfrm>
          <a:off x="170098" y="1283732"/>
          <a:ext cx="8774620" cy="4734213"/>
        </p:xfrm>
        <a:graphic>
          <a:graphicData uri="http://schemas.openxmlformats.org/drawingml/2006/table">
            <a:tbl>
              <a:tblPr/>
              <a:tblGrid>
                <a:gridCol w="2264679">
                  <a:extLst>
                    <a:ext uri="{9D8B030D-6E8A-4147-A177-3AD203B41FA5}">
                      <a16:colId xmlns:a16="http://schemas.microsoft.com/office/drawing/2014/main" val="2142746658"/>
                    </a:ext>
                  </a:extLst>
                </a:gridCol>
                <a:gridCol w="556653">
                  <a:extLst>
                    <a:ext uri="{9D8B030D-6E8A-4147-A177-3AD203B41FA5}">
                      <a16:colId xmlns:a16="http://schemas.microsoft.com/office/drawing/2014/main" val="76156784"/>
                    </a:ext>
                  </a:extLst>
                </a:gridCol>
                <a:gridCol w="640933">
                  <a:extLst>
                    <a:ext uri="{9D8B030D-6E8A-4147-A177-3AD203B41FA5}">
                      <a16:colId xmlns:a16="http://schemas.microsoft.com/office/drawing/2014/main" val="3317767214"/>
                    </a:ext>
                  </a:extLst>
                </a:gridCol>
                <a:gridCol w="2326729">
                  <a:extLst>
                    <a:ext uri="{9D8B030D-6E8A-4147-A177-3AD203B41FA5}">
                      <a16:colId xmlns:a16="http://schemas.microsoft.com/office/drawing/2014/main" val="2179455658"/>
                    </a:ext>
                  </a:extLst>
                </a:gridCol>
                <a:gridCol w="2985626">
                  <a:extLst>
                    <a:ext uri="{9D8B030D-6E8A-4147-A177-3AD203B41FA5}">
                      <a16:colId xmlns:a16="http://schemas.microsoft.com/office/drawing/2014/main" val="126765564"/>
                    </a:ext>
                  </a:extLst>
                </a:gridCol>
              </a:tblGrid>
              <a:tr h="3036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Verification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Flood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Landslide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Download Table Web Link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Other Resource Documents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38212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Identified Hazards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(1) Identified Hazards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(no table)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&lt;&lt; Reference Tables &gt;&gt;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hlinkClick r:id="rId3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hlinkClick r:id="rId3"/>
                      </a:endParaRP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Occupancy Classes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|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Foundation Types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hlinkClick r:id="rId5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___________________________________</a:t>
                      </a: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&lt;&lt; Report Tables &gt;&gt; </a:t>
                      </a: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Building Level</a:t>
                      </a: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|  </a:t>
                      </a: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Community Level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____________________________________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&lt;&lt; Instructional Resources &gt;&gt;</a:t>
                      </a:r>
                      <a:endParaRPr lang="en-US" sz="1200" b="0" i="0" u="none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  <a:hlinkClick r:id="rId6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Instructions</a:t>
                      </a: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Teaching Videos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Recorded Presentations 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hlinkClick r:id="rId6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12"/>
                        </a:rPr>
                        <a:t>WV Flood Tool Resource Page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____________________________________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&lt;&lt; Data Verification Form &gt;&gt;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13"/>
                        </a:rPr>
                        <a:t>Online Survey Check Sheet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7826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(2) Essential Facilities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4"/>
                        </a:rPr>
                        <a:t>R5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5"/>
                        </a:rPr>
                        <a:t>R6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6"/>
                        </a:rPr>
                        <a:t>R7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7"/>
                        </a:rPr>
                        <a:t>R8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8"/>
                        </a:rPr>
                        <a:t>R9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9"/>
                        </a:rPr>
                        <a:t>R10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0"/>
                        </a:rPr>
                        <a:t>R11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29384"/>
                  </a:ext>
                </a:extLst>
              </a:tr>
              <a:tr h="94199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Structures Missing in High-Risk Flood Zones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(BLRA)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(3) BLRA Full List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(available if want to review all buildings inventoried)</a:t>
                      </a:r>
                      <a:b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1"/>
                        </a:rPr>
                        <a:t>R5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2"/>
                        </a:rPr>
                        <a:t>R6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3"/>
                        </a:rPr>
                        <a:t>R7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4"/>
                        </a:rPr>
                        <a:t>R8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5"/>
                        </a:rPr>
                        <a:t>R9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6"/>
                        </a:rPr>
                        <a:t>R10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7"/>
                        </a:rPr>
                        <a:t>R11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07024"/>
                  </a:ext>
                </a:extLst>
              </a:tr>
              <a:tr h="51014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Dollar Exposure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(4) BLRA Data Extract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8"/>
                        </a:rPr>
                        <a:t>R5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9"/>
                        </a:rPr>
                        <a:t>R6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0"/>
                        </a:rPr>
                        <a:t>R7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1"/>
                        </a:rPr>
                        <a:t>R8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2"/>
                        </a:rPr>
                        <a:t>R9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3"/>
                        </a:rPr>
                        <a:t>R10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4"/>
                        </a:rPr>
                        <a:t>R11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41103"/>
                  </a:ext>
                </a:extLst>
              </a:tr>
              <a:tr h="587046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Estimates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(5) BLRA Data Extract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8"/>
                        </a:rPr>
                        <a:t>R5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9"/>
                        </a:rPr>
                        <a:t>R6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0"/>
                        </a:rPr>
                        <a:t>R7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1"/>
                        </a:rPr>
                        <a:t>R8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2"/>
                        </a:rPr>
                        <a:t>R9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3"/>
                        </a:rPr>
                        <a:t>R10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4"/>
                        </a:rPr>
                        <a:t>R11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31520"/>
                  </a:ext>
                </a:extLst>
              </a:tr>
              <a:tr h="496858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Construction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(6) BLRA Data Extract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8"/>
                        </a:rPr>
                        <a:t>R5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9"/>
                        </a:rPr>
                        <a:t>R6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0"/>
                        </a:rPr>
                        <a:t>R7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1"/>
                        </a:rPr>
                        <a:t>R8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2"/>
                        </a:rPr>
                        <a:t>R9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3"/>
                        </a:rPr>
                        <a:t>R10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4"/>
                        </a:rPr>
                        <a:t>R11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31293"/>
                  </a:ext>
                </a:extLst>
              </a:tr>
              <a:tr h="52141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Mitigated/Elevated Structures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(7) Mitigated Structures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5"/>
                        </a:rPr>
                        <a:t>R5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6"/>
                        </a:rPr>
                        <a:t>R6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7"/>
                        </a:rPr>
                        <a:t>R7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8"/>
                        </a:rPr>
                        <a:t>R8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39"/>
                        </a:rPr>
                        <a:t>R9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40"/>
                        </a:rPr>
                        <a:t>R10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41"/>
                        </a:rPr>
                        <a:t>R11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224356"/>
                  </a:ext>
                </a:extLst>
              </a:tr>
              <a:tr h="45247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Buyout Properties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(8) Buyout Properties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42"/>
                        </a:rPr>
                        <a:t>R5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43"/>
                        </a:rPr>
                        <a:t>R6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44"/>
                        </a:rPr>
                        <a:t>R7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45"/>
                        </a:rPr>
                        <a:t>R8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46"/>
                        </a:rPr>
                        <a:t>R9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47"/>
                        </a:rPr>
                        <a:t>R10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48"/>
                        </a:rPr>
                        <a:t>R11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99587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2EC4449F-10E9-437E-A73D-5C538DAD1219}"/>
              </a:ext>
            </a:extLst>
          </p:cNvPr>
          <p:cNvSpPr/>
          <p:nvPr/>
        </p:nvSpPr>
        <p:spPr>
          <a:xfrm>
            <a:off x="213772" y="6163653"/>
            <a:ext cx="7136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   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Building-Level Risk Assessment (BLRA) full table with 84 data fields</a:t>
            </a:r>
          </a:p>
          <a:p>
            <a:r>
              <a:rPr lang="en-US" sz="9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  Targeted record verification.  Table data extract from BLRA inventory in 1%-annual-chance flood zone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2AAFA-19C1-41AA-A871-7CD2EDA4CBFD}"/>
              </a:ext>
            </a:extLst>
          </p:cNvPr>
          <p:cNvSpPr txBox="1"/>
          <p:nvPr/>
        </p:nvSpPr>
        <p:spPr>
          <a:xfrm>
            <a:off x="865762" y="914400"/>
            <a:ext cx="738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Downloadable Building-Level (BL) Tabular Reports for Community Verification</a:t>
            </a:r>
          </a:p>
        </p:txBody>
      </p:sp>
    </p:spTree>
    <p:extLst>
      <p:ext uri="{BB962C8B-B14F-4D97-AF65-F5344CB8AC3E}">
        <p14:creationId xmlns:p14="http://schemas.microsoft.com/office/powerpoint/2010/main" val="2436267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Essential Facilities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Table Verify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0A1FF6-0C34-4B43-B3DB-6E21A002B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143493"/>
              </p:ext>
            </p:extLst>
          </p:nvPr>
        </p:nvGraphicFramePr>
        <p:xfrm>
          <a:off x="383459" y="1312574"/>
          <a:ext cx="8573730" cy="3406944"/>
        </p:xfrm>
        <a:graphic>
          <a:graphicData uri="http://schemas.openxmlformats.org/drawingml/2006/table">
            <a:tbl>
              <a:tblPr/>
              <a:tblGrid>
                <a:gridCol w="1080599">
                  <a:extLst>
                    <a:ext uri="{9D8B030D-6E8A-4147-A177-3AD203B41FA5}">
                      <a16:colId xmlns:a16="http://schemas.microsoft.com/office/drawing/2014/main" val="2631481626"/>
                    </a:ext>
                  </a:extLst>
                </a:gridCol>
                <a:gridCol w="345498">
                  <a:extLst>
                    <a:ext uri="{9D8B030D-6E8A-4147-A177-3AD203B41FA5}">
                      <a16:colId xmlns:a16="http://schemas.microsoft.com/office/drawing/2014/main" val="1943434844"/>
                    </a:ext>
                  </a:extLst>
                </a:gridCol>
                <a:gridCol w="1307271">
                  <a:extLst>
                    <a:ext uri="{9D8B030D-6E8A-4147-A177-3AD203B41FA5}">
                      <a16:colId xmlns:a16="http://schemas.microsoft.com/office/drawing/2014/main" val="4111799234"/>
                    </a:ext>
                  </a:extLst>
                </a:gridCol>
                <a:gridCol w="1317523">
                  <a:extLst>
                    <a:ext uri="{9D8B030D-6E8A-4147-A177-3AD203B41FA5}">
                      <a16:colId xmlns:a16="http://schemas.microsoft.com/office/drawing/2014/main" val="1028185734"/>
                    </a:ext>
                  </a:extLst>
                </a:gridCol>
                <a:gridCol w="1553497">
                  <a:extLst>
                    <a:ext uri="{9D8B030D-6E8A-4147-A177-3AD203B41FA5}">
                      <a16:colId xmlns:a16="http://schemas.microsoft.com/office/drawing/2014/main" val="3339785287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631219871"/>
                    </a:ext>
                  </a:extLst>
                </a:gridCol>
                <a:gridCol w="769792">
                  <a:extLst>
                    <a:ext uri="{9D8B030D-6E8A-4147-A177-3AD203B41FA5}">
                      <a16:colId xmlns:a16="http://schemas.microsoft.com/office/drawing/2014/main" val="2628672947"/>
                    </a:ext>
                  </a:extLst>
                </a:gridCol>
                <a:gridCol w="401855">
                  <a:extLst>
                    <a:ext uri="{9D8B030D-6E8A-4147-A177-3AD203B41FA5}">
                      <a16:colId xmlns:a16="http://schemas.microsoft.com/office/drawing/2014/main" val="3124704147"/>
                    </a:ext>
                  </a:extLst>
                </a:gridCol>
                <a:gridCol w="509670">
                  <a:extLst>
                    <a:ext uri="{9D8B030D-6E8A-4147-A177-3AD203B41FA5}">
                      <a16:colId xmlns:a16="http://schemas.microsoft.com/office/drawing/2014/main" val="2963428606"/>
                    </a:ext>
                  </a:extLst>
                </a:gridCol>
              </a:tblGrid>
              <a:tr h="406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Reg.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Name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ID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Address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Type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Appraisal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Tool Link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 Flood Depth Grid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953805"/>
                  </a:ext>
                </a:extLst>
              </a:tr>
              <a:tr h="244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Wheeling**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Wheeling Middle School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35-10-0W78-0041-0000_3500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3500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Chapline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Street, Wheeling, WV 26003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$10,300,000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FT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869664"/>
                  </a:ext>
                </a:extLst>
              </a:tr>
              <a:tr h="244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Wheeling**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Wheeling Fire Department Station 5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35-10-0W42-0044-0000_11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North Wabash Street, Wheeling, WV 26003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 Department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$693,140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FT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142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Benwood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Benwood Police Department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25-01-0007-0119-0000_430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 Main Street,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Benwood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WV 26031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Police Department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$306,800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FT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233262"/>
                  </a:ext>
                </a:extLst>
              </a:tr>
              <a:tr h="244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Benwood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Benwood Volunteer Fire Department Incorporated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25-01-0007-0122-0000_434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434 Main Street,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Benwood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WV 26031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 Department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$230,800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FT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433189"/>
                  </a:ext>
                </a:extLst>
              </a:tr>
              <a:tr h="244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Martinsville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Wetzel County Sheriff's Office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52-09-0020-0058-0000_210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Main Street, New Martinsville, WV 26155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Police Department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$529,150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FT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326425"/>
                  </a:ext>
                </a:extLst>
              </a:tr>
              <a:tr h="244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Martinsville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Magnolia High School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52-09-0018-0009-0000_601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601 Maple Avenue, New Martinsville, WV 26155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$10,843,500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FT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17812"/>
                  </a:ext>
                </a:extLst>
              </a:tr>
              <a:tr h="244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Cumberland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Cumberland Fire Department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15-05-N26F-0001-0000_303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 North Chester Street, New Cumberland, WV 26047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 Department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$230,100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FT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6768" marR="6768" marT="67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3687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5AF00C9-8A9E-4FF3-A3D8-1385C9F59766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" y="4960376"/>
            <a:ext cx="8475406" cy="18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51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Missing Structure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Map Verification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2776E-0629-4D59-9368-82599FD4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0" y="1070476"/>
            <a:ext cx="8940399" cy="4971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4C1F9-81EF-46EC-84A8-637E80E7F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86" y="2851734"/>
            <a:ext cx="2367916" cy="2682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432C3DB-2A3C-4FFC-9CD0-10FBB8966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986278"/>
              </p:ext>
            </p:extLst>
          </p:nvPr>
        </p:nvGraphicFramePr>
        <p:xfrm>
          <a:off x="98611" y="5902138"/>
          <a:ext cx="8955742" cy="704848"/>
        </p:xfrm>
        <a:graphic>
          <a:graphicData uri="http://schemas.openxmlformats.org/drawingml/2006/table">
            <a:tbl>
              <a:tblPr firstRow="1" firstCol="1" bandRow="1">
                <a:solidFill>
                  <a:srgbClr val="404040"/>
                </a:solidFill>
                <a:tableStyleId>{5C22544A-7EE6-4342-B048-85BDC9FD1C3A}</a:tableStyleId>
              </a:tblPr>
              <a:tblGrid>
                <a:gridCol w="2345595">
                  <a:extLst>
                    <a:ext uri="{9D8B030D-6E8A-4147-A177-3AD203B41FA5}">
                      <a16:colId xmlns:a16="http://schemas.microsoft.com/office/drawing/2014/main" val="734575460"/>
                    </a:ext>
                  </a:extLst>
                </a:gridCol>
                <a:gridCol w="1188647">
                  <a:extLst>
                    <a:ext uri="{9D8B030D-6E8A-4147-A177-3AD203B41FA5}">
                      <a16:colId xmlns:a16="http://schemas.microsoft.com/office/drawing/2014/main" val="3598404156"/>
                    </a:ext>
                  </a:extLst>
                </a:gridCol>
                <a:gridCol w="1725329">
                  <a:extLst>
                    <a:ext uri="{9D8B030D-6E8A-4147-A177-3AD203B41FA5}">
                      <a16:colId xmlns:a16="http://schemas.microsoft.com/office/drawing/2014/main" val="2215079161"/>
                    </a:ext>
                  </a:extLst>
                </a:gridCol>
                <a:gridCol w="3696171">
                  <a:extLst>
                    <a:ext uri="{9D8B030D-6E8A-4147-A177-3AD203B41FA5}">
                      <a16:colId xmlns:a16="http://schemas.microsoft.com/office/drawing/2014/main" val="184372776"/>
                    </a:ext>
                  </a:extLst>
                </a:gridCol>
              </a:tblGrid>
              <a:tr h="7048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  <a:t>New $3 Million</a:t>
                      </a:r>
                      <a:b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  <a:t> Princeton Rescue Squad Training Center and Emergency Shelter</a:t>
                      </a:r>
                      <a:endParaRPr lang="en-US" sz="13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807" marR="39807" marT="7658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  <a:t>708 Maple Street</a:t>
                      </a:r>
                      <a:endParaRPr lang="en-US" sz="13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807" marR="39807" marT="7658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  <a:t>28-10-0015-0411-0001</a:t>
                      </a:r>
                      <a:endParaRPr lang="en-US" sz="13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807" marR="39807" marT="7658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u="none" cap="none" spc="0" dirty="0">
                          <a:solidFill>
                            <a:srgbClr val="FFFF00"/>
                          </a:solidFill>
                          <a:effectLst/>
                        </a:rPr>
                        <a:t>Shared Link of Missing Structure</a:t>
                      </a:r>
                      <a:br>
                        <a:rPr lang="en-US" sz="1300" b="0" u="sng" cap="none" spc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300" b="0" u="sng" cap="none" spc="0" dirty="0">
                          <a:solidFill>
                            <a:schemeClr val="bg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https://www.mapwv.gov/flood/map/?wkid=102100&amp;x=-9026984&amp;y=4490043&amp;l=11&amp;v=2</a:t>
                      </a:r>
                      <a:endParaRPr lang="en-US" sz="13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807" marR="39807" marT="7658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845507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9D31C2-CA24-4D54-83EF-F19869B64BAC}"/>
              </a:ext>
            </a:extLst>
          </p:cNvPr>
          <p:cNvCxnSpPr>
            <a:cxnSpLocks/>
          </p:cNvCxnSpPr>
          <p:nvPr/>
        </p:nvCxnSpPr>
        <p:spPr>
          <a:xfrm>
            <a:off x="2712802" y="2851734"/>
            <a:ext cx="1046660" cy="6893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A37226-93D6-4D15-9E25-582BA7565230}"/>
              </a:ext>
            </a:extLst>
          </p:cNvPr>
          <p:cNvCxnSpPr>
            <a:cxnSpLocks/>
          </p:cNvCxnSpPr>
          <p:nvPr/>
        </p:nvCxnSpPr>
        <p:spPr>
          <a:xfrm flipV="1">
            <a:off x="2684156" y="4512753"/>
            <a:ext cx="1527504" cy="104195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74DD6D8-2CA1-4ADC-B18A-ED07644FF81A}"/>
              </a:ext>
            </a:extLst>
          </p:cNvPr>
          <p:cNvSpPr/>
          <p:nvPr/>
        </p:nvSpPr>
        <p:spPr>
          <a:xfrm rot="19976600">
            <a:off x="3986370" y="3319329"/>
            <a:ext cx="550352" cy="113009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9F0E3B-A065-4E7A-8A8B-3CE01310DF0D}"/>
              </a:ext>
            </a:extLst>
          </p:cNvPr>
          <p:cNvSpPr/>
          <p:nvPr/>
        </p:nvSpPr>
        <p:spPr>
          <a:xfrm>
            <a:off x="222186" y="999695"/>
            <a:ext cx="8671237" cy="5766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Multi-Hazard Risk Assessments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4F22C-E2A3-448F-AD14-363CD7D39AA3}"/>
              </a:ext>
            </a:extLst>
          </p:cNvPr>
          <p:cNvSpPr txBox="1"/>
          <p:nvPr/>
        </p:nvSpPr>
        <p:spPr>
          <a:xfrm>
            <a:off x="2947596" y="1079291"/>
            <a:ext cx="333486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Funded from the </a:t>
            </a: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Hazard Mitigation Grant Program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(HMGP) by FEMA Region III and the State Hazard Mitigation Office, WVU and its partners are providing technical support to the communities for the following programs:</a:t>
            </a:r>
            <a:endParaRPr lang="en-US" sz="17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9E5C9A-3715-4919-9A6C-19FE3926941F}"/>
              </a:ext>
            </a:extLst>
          </p:cNvPr>
          <p:cNvSpPr/>
          <p:nvPr/>
        </p:nvSpPr>
        <p:spPr>
          <a:xfrm>
            <a:off x="667485" y="3495051"/>
            <a:ext cx="7895602" cy="14698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FEMA-approved hazard mitigation plans legally required under provisions of the Stafford Act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Mapping, Assessment and Planning (Risk MAP)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Flood Insurance Program (NFIP) / Community Rating System (CRS)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Image result for FEMA RiskMAP Logo">
            <a:extLst>
              <a:ext uri="{FF2B5EF4-FFF2-40B4-BE49-F238E27FC236}">
                <a16:creationId xmlns:a16="http://schemas.microsoft.com/office/drawing/2014/main" id="{C7A947D2-06EF-4F90-9F08-D222DCC2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82" y="5497455"/>
            <a:ext cx="1600563" cy="47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Image result for NFIP CRS logo">
            <a:extLst>
              <a:ext uri="{FF2B5EF4-FFF2-40B4-BE49-F238E27FC236}">
                <a16:creationId xmlns:a16="http://schemas.microsoft.com/office/drawing/2014/main" id="{6D9BE650-09C3-4901-9C23-18DB6BB3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78" y="5195937"/>
            <a:ext cx="1801748" cy="18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 descr="Image result for FEMA CTP logo">
            <a:extLst>
              <a:ext uri="{FF2B5EF4-FFF2-40B4-BE49-F238E27FC236}">
                <a16:creationId xmlns:a16="http://schemas.microsoft.com/office/drawing/2014/main" id="{7702B3F9-61E2-40F7-AC2C-7E905A20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29" y="5248759"/>
            <a:ext cx="933985" cy="90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2" descr="Image result for FEMA HMGP logo">
            <a:extLst>
              <a:ext uri="{FF2B5EF4-FFF2-40B4-BE49-F238E27FC236}">
                <a16:creationId xmlns:a16="http://schemas.microsoft.com/office/drawing/2014/main" id="{B5808C00-E6A2-4FA0-890A-E68E5675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16" y="5118400"/>
            <a:ext cx="852645" cy="12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9E5CE1-488E-4D9F-9268-1B9E945C9676}"/>
              </a:ext>
            </a:extLst>
          </p:cNvPr>
          <p:cNvSpPr txBox="1"/>
          <p:nvPr/>
        </p:nvSpPr>
        <p:spPr>
          <a:xfrm>
            <a:off x="537310" y="6507191"/>
            <a:ext cx="82952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No single agency has all the answers but leveraging multiple programs and perspectives can provide a cohesive solution</a:t>
            </a:r>
            <a:endParaRPr lang="en-US" sz="1300" b="1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F9DF0-A198-4405-8307-2AA8FBBB1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25" y="1122991"/>
            <a:ext cx="1968848" cy="141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780532-FDA1-425B-A511-E55139C45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4246" y="1097853"/>
            <a:ext cx="1940426" cy="148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B1209A-7F8F-457D-827D-3C514DC2BC61}"/>
              </a:ext>
            </a:extLst>
          </p:cNvPr>
          <p:cNvSpPr txBox="1"/>
          <p:nvPr/>
        </p:nvSpPr>
        <p:spPr>
          <a:xfrm>
            <a:off x="1004204" y="2678434"/>
            <a:ext cx="13292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Flood Risk</a:t>
            </a:r>
            <a:b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b="1" dirty="0">
                <a:solidFill>
                  <a:srgbClr val="FF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WV Hazard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A66099-BA81-43C5-ADD4-71EE2F0AA0E5}"/>
              </a:ext>
            </a:extLst>
          </p:cNvPr>
          <p:cNvSpPr txBox="1"/>
          <p:nvPr/>
        </p:nvSpPr>
        <p:spPr>
          <a:xfrm>
            <a:off x="6881072" y="2678434"/>
            <a:ext cx="14061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Landslide Risk</a:t>
            </a:r>
            <a:b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b="1" dirty="0">
                <a:solidFill>
                  <a:srgbClr val="FF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WV Hazard</a:t>
            </a:r>
          </a:p>
        </p:txBody>
      </p:sp>
    </p:spTree>
    <p:extLst>
      <p:ext uri="{BB962C8B-B14F-4D97-AF65-F5344CB8AC3E}">
        <p14:creationId xmlns:p14="http://schemas.microsoft.com/office/powerpoint/2010/main" val="172369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D5A23-512C-4DD3-A76B-EE800DE7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26"/>
            <a:ext cx="9144000" cy="59469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Building $ Exposure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Map Verification</a:t>
            </a:r>
          </a:p>
          <a:p>
            <a:pPr algn="ctr"/>
            <a:endParaRPr lang="en-US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A5300-D189-451B-814F-984BC5BA6870}"/>
              </a:ext>
            </a:extLst>
          </p:cNvPr>
          <p:cNvSpPr txBox="1"/>
          <p:nvPr/>
        </p:nvSpPr>
        <p:spPr>
          <a:xfrm>
            <a:off x="3764582" y="1207789"/>
            <a:ext cx="227682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White Sulphur Springs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FDA8694-1663-4D59-BE35-55D1D2462F7F}"/>
              </a:ext>
            </a:extLst>
          </p:cNvPr>
          <p:cNvSpPr/>
          <p:nvPr/>
        </p:nvSpPr>
        <p:spPr>
          <a:xfrm>
            <a:off x="4370097" y="4237953"/>
            <a:ext cx="2066699" cy="369332"/>
          </a:xfrm>
          <a:prstGeom prst="wedgeRoundRectCallout">
            <a:avLst>
              <a:gd name="adj1" fmla="val -77308"/>
              <a:gd name="adj2" fmla="val 29892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Mapped-In</a:t>
            </a:r>
            <a:r>
              <a:rPr lang="en-US" sz="1200" dirty="0">
                <a:solidFill>
                  <a:schemeClr val="tx1"/>
                </a:solidFill>
              </a:rPr>
              <a:t> Draft Floodplain (Future SFHA)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B8E62B-E372-4339-AD97-3A1C00EC9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21" y="2051441"/>
            <a:ext cx="1410284" cy="29629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85419C-8E7A-4869-9688-C06C56B67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0" y="5087888"/>
            <a:ext cx="1446310" cy="16334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4ABBE8-9048-4125-9CE7-DB4A98F87B3E}"/>
              </a:ext>
            </a:extLst>
          </p:cNvPr>
          <p:cNvSpPr txBox="1"/>
          <p:nvPr/>
        </p:nvSpPr>
        <p:spPr>
          <a:xfrm>
            <a:off x="2978091" y="927126"/>
            <a:ext cx="5629013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 Homes along </a:t>
            </a:r>
            <a:r>
              <a:rPr lang="en-US" i="1" dirty="0"/>
              <a:t>Howard Creek </a:t>
            </a:r>
            <a:r>
              <a:rPr lang="en-US" dirty="0"/>
              <a:t>with Total Building Value of </a:t>
            </a:r>
            <a:r>
              <a:rPr lang="en-US" b="1" dirty="0"/>
              <a:t>$8.2 million </a:t>
            </a:r>
            <a:r>
              <a:rPr lang="en-US" dirty="0"/>
              <a:t>mapped into new Draft Floodplain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43410-E6BA-4C7D-ACB0-D7FE063AFAC3}"/>
              </a:ext>
            </a:extLst>
          </p:cNvPr>
          <p:cNvSpPr txBox="1"/>
          <p:nvPr/>
        </p:nvSpPr>
        <p:spPr>
          <a:xfrm>
            <a:off x="2298583" y="6598200"/>
            <a:ext cx="4848837" cy="2462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6"/>
              </a:rPr>
              <a:t>https://www.mapwv.gov/flood/map/?wkid=102100&amp;x=-8942775&amp;y=4547402&amp;l=11&amp;v=2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0367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504817-E862-45A4-83CF-26291F427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2" y="1160938"/>
            <a:ext cx="8326418" cy="45361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Building Substantial Damaged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8A53A-CE62-4263-8F9E-F0F800928336}"/>
              </a:ext>
            </a:extLst>
          </p:cNvPr>
          <p:cNvSpPr txBox="1"/>
          <p:nvPr/>
        </p:nvSpPr>
        <p:spPr>
          <a:xfrm>
            <a:off x="2769600" y="5851412"/>
            <a:ext cx="5868790" cy="8156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Historical high-water marks and 1% flood model depths for structures along Shenandoah Street exceed </a:t>
            </a:r>
            <a:r>
              <a:rPr lang="en-US" sz="1200" b="1" dirty="0">
                <a:solidFill>
                  <a:schemeClr val="bg1"/>
                </a:solidFill>
              </a:rPr>
              <a:t>33 feet.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1936 Flood.</a:t>
            </a:r>
            <a:r>
              <a:rPr lang="en-US" sz="1200" dirty="0">
                <a:solidFill>
                  <a:schemeClr val="bg1"/>
                </a:solidFill>
              </a:rPr>
              <a:t> (March 18-19). </a:t>
            </a:r>
            <a:r>
              <a:rPr lang="en-US" sz="1200" b="1" dirty="0">
                <a:solidFill>
                  <a:schemeClr val="bg1"/>
                </a:solidFill>
              </a:rPr>
              <a:t>36½ feet </a:t>
            </a:r>
            <a:r>
              <a:rPr lang="en-US" sz="1200" dirty="0">
                <a:solidFill>
                  <a:schemeClr val="bg1"/>
                </a:solidFill>
              </a:rPr>
              <a:t>– record crest at Harpers Ferry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https://www.nps.gov/hafe/learn/historyculture/memorable-floods-at-harpers-ferry.htm</a:t>
            </a:r>
            <a:r>
              <a:rPr lang="en-US" sz="1100" dirty="0">
                <a:solidFill>
                  <a:srgbClr val="00B0F0"/>
                </a:solidFill>
              </a:rPr>
              <a:t>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E6BC59-B226-4AAA-927A-B6C75792A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71" y="3711388"/>
            <a:ext cx="2233946" cy="2955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E0C16E5-9298-4E4F-89D6-C6CE4DD0A789}"/>
              </a:ext>
            </a:extLst>
          </p:cNvPr>
          <p:cNvSpPr/>
          <p:nvPr/>
        </p:nvSpPr>
        <p:spPr>
          <a:xfrm>
            <a:off x="432620" y="2290916"/>
            <a:ext cx="2064774" cy="244360"/>
          </a:xfrm>
          <a:prstGeom prst="wedgeRoundRectCallout">
            <a:avLst>
              <a:gd name="adj1" fmla="val 39112"/>
              <a:gd name="adj2" fmla="val 201871"/>
              <a:gd name="adj3" fmla="val 16667"/>
            </a:avLst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Bldg. 19-05-0004-0025-0000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0A26A-FEAC-4B03-9E08-EB4E8826D1F1}"/>
              </a:ext>
            </a:extLst>
          </p:cNvPr>
          <p:cNvSpPr/>
          <p:nvPr/>
        </p:nvSpPr>
        <p:spPr>
          <a:xfrm>
            <a:off x="545621" y="6359243"/>
            <a:ext cx="18646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19-05-0004-0025-0000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7AB09-3E68-40B7-AF19-8C84FA5466C6}"/>
              </a:ext>
            </a:extLst>
          </p:cNvPr>
          <p:cNvSpPr txBox="1"/>
          <p:nvPr/>
        </p:nvSpPr>
        <p:spPr>
          <a:xfrm>
            <a:off x="355970" y="3711388"/>
            <a:ext cx="68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1936</a:t>
            </a:r>
            <a:br>
              <a:rPr lang="en-US" sz="1600" b="1" dirty="0">
                <a:solidFill>
                  <a:srgbClr val="FFFF00"/>
                </a:solidFill>
              </a:rPr>
            </a:br>
            <a:r>
              <a:rPr lang="en-US" sz="1600" b="1" dirty="0">
                <a:solidFill>
                  <a:srgbClr val="FFFF00"/>
                </a:solidFill>
              </a:rPr>
              <a:t>HWM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C24B82-2FCA-430B-A412-D6B0F2D63BB3}"/>
              </a:ext>
            </a:extLst>
          </p:cNvPr>
          <p:cNvCxnSpPr/>
          <p:nvPr/>
        </p:nvCxnSpPr>
        <p:spPr>
          <a:xfrm flipH="1">
            <a:off x="1402102" y="3857924"/>
            <a:ext cx="668593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470A1FA-07E9-40B6-8DBD-60BAF2C4D731}"/>
              </a:ext>
            </a:extLst>
          </p:cNvPr>
          <p:cNvSpPr txBox="1"/>
          <p:nvPr/>
        </p:nvSpPr>
        <p:spPr>
          <a:xfrm>
            <a:off x="5479228" y="5220239"/>
            <a:ext cx="308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Flood Visualization Movie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08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Building Substantial Damaged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4F22C-E2A3-448F-AD14-363CD7D39AA3}"/>
              </a:ext>
            </a:extLst>
          </p:cNvPr>
          <p:cNvSpPr txBox="1"/>
          <p:nvPr/>
        </p:nvSpPr>
        <p:spPr>
          <a:xfrm>
            <a:off x="869560" y="4761243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ADDENDUM INFORMATION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134AC3-68EF-475F-BC3B-986AE17A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9" y="1052536"/>
            <a:ext cx="8956242" cy="4996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32A09-B529-4F11-A464-12926B4CF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15652"/>
            <a:ext cx="3314152" cy="146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BC376-5A0A-4709-851B-076AF5A86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031" y="5705772"/>
            <a:ext cx="2390775" cy="1076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B22D4-DE0E-4E1A-9076-BD81E08D7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04" y="1126933"/>
            <a:ext cx="2933700" cy="523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F3F74-EF47-4C62-AAF9-148A0073A959}"/>
              </a:ext>
            </a:extLst>
          </p:cNvPr>
          <p:cNvSpPr txBox="1"/>
          <p:nvPr/>
        </p:nvSpPr>
        <p:spPr>
          <a:xfrm>
            <a:off x="156716" y="5397995"/>
            <a:ext cx="20117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16 </a:t>
            </a:r>
            <a:r>
              <a:rPr lang="en-US" sz="1400" b="1" dirty="0"/>
              <a:t>steps</a:t>
            </a:r>
            <a:r>
              <a:rPr lang="en-US" sz="1400" dirty="0"/>
              <a:t> x  7” rise = 9 ft.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8A53A-CE62-4263-8F9E-F0F800928336}"/>
              </a:ext>
            </a:extLst>
          </p:cNvPr>
          <p:cNvSpPr txBox="1"/>
          <p:nvPr/>
        </p:nvSpPr>
        <p:spPr>
          <a:xfrm>
            <a:off x="5892685" y="5951064"/>
            <a:ext cx="3157436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Large number of substantial damaged structures along Greenbrier River, Summers County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A92AB2A-3EDE-4337-9868-828A1F37EE38}"/>
              </a:ext>
            </a:extLst>
          </p:cNvPr>
          <p:cNvSpPr/>
          <p:nvPr/>
        </p:nvSpPr>
        <p:spPr>
          <a:xfrm>
            <a:off x="7042647" y="5014576"/>
            <a:ext cx="1944637" cy="790888"/>
          </a:xfrm>
          <a:prstGeom prst="wedgeRoundRectCallout">
            <a:avLst>
              <a:gd name="adj1" fmla="val -106998"/>
              <a:gd name="adj2" fmla="val -27351"/>
              <a:gd name="adj3" fmla="val 16667"/>
            </a:avLst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Substantial Damage of structure not adjusted for 9 ft. elevated First Floor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12414C-501E-4E45-A47A-85DF2F1DCB4A}"/>
              </a:ext>
            </a:extLst>
          </p:cNvPr>
          <p:cNvSpPr/>
          <p:nvPr/>
        </p:nvSpPr>
        <p:spPr>
          <a:xfrm>
            <a:off x="3968684" y="1250698"/>
            <a:ext cx="53497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7"/>
              </a:rPr>
              <a:t>https://www.mapwv.gov/flood/map/?wkid=102100&amp;x=-8990248&amp;y=4525455&amp;l=11&amp;v=2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F026F-0B38-41C9-989E-F32FAF848665}"/>
              </a:ext>
            </a:extLst>
          </p:cNvPr>
          <p:cNvSpPr/>
          <p:nvPr/>
        </p:nvSpPr>
        <p:spPr>
          <a:xfrm>
            <a:off x="273377" y="3751868"/>
            <a:ext cx="2592371" cy="358219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CC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>
            <a:off x="2515597" y="2358198"/>
            <a:ext cx="1944637" cy="790888"/>
          </a:xfrm>
          <a:prstGeom prst="wedgeRoundRectCallout">
            <a:avLst>
              <a:gd name="adj1" fmla="val -36223"/>
              <a:gd name="adj2" fmla="val 120448"/>
              <a:gd name="adj3" fmla="val 16667"/>
            </a:avLst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Foundation and First Floor Height from Assessment Record are not correct.  Needs to be modified.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6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7146" y="912957"/>
            <a:ext cx="22213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Buckhannon, WV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7F8D0-E575-4B1F-9A5E-CC77EC03C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6" y="1227464"/>
            <a:ext cx="8891468" cy="5329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 &amp; 8) Mitigated Properties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Verification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A45AC-7056-4A62-93CB-BEE9BB385E86}"/>
              </a:ext>
            </a:extLst>
          </p:cNvPr>
          <p:cNvSpPr txBox="1"/>
          <p:nvPr/>
        </p:nvSpPr>
        <p:spPr>
          <a:xfrm>
            <a:off x="2080009" y="6625792"/>
            <a:ext cx="53182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https://mapwv.gov/flood/map/?wkid=102100&amp;x=-8929946&amp;y=4721378&amp;l=10&amp;v=2</a:t>
            </a:r>
            <a:endParaRPr lang="en-US" sz="1100" dirty="0"/>
          </a:p>
          <a:p>
            <a:endParaRPr lang="en-US" sz="1400" dirty="0">
              <a:highlight>
                <a:srgbClr val="FFFFFF"/>
              </a:highlight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F89F25A-1A12-4036-BAA5-0194551C9720}"/>
              </a:ext>
            </a:extLst>
          </p:cNvPr>
          <p:cNvSpPr/>
          <p:nvPr/>
        </p:nvSpPr>
        <p:spPr>
          <a:xfrm>
            <a:off x="2080009" y="6076334"/>
            <a:ext cx="1910861" cy="393291"/>
          </a:xfrm>
          <a:prstGeom prst="wedgeRoundRectCallout">
            <a:avLst>
              <a:gd name="adj1" fmla="val 83490"/>
              <a:gd name="adj2" fmla="val -138528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Verify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rgbClr val="FFFF00"/>
                </a:solidFill>
              </a:rPr>
              <a:t>BUYOUT PROPERTY </a:t>
            </a:r>
            <a:r>
              <a:rPr lang="en-US" sz="1200" b="1" dirty="0">
                <a:solidFill>
                  <a:schemeClr val="bg1"/>
                </a:solidFill>
              </a:rPr>
              <a:t>Parcel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0BDBF51-E618-48F3-9C3C-B3010EF3DCD8}"/>
              </a:ext>
            </a:extLst>
          </p:cNvPr>
          <p:cNvSpPr/>
          <p:nvPr/>
        </p:nvSpPr>
        <p:spPr>
          <a:xfrm>
            <a:off x="4571999" y="3943806"/>
            <a:ext cx="2029767" cy="441204"/>
          </a:xfrm>
          <a:prstGeom prst="wedgeRoundRectCallout">
            <a:avLst>
              <a:gd name="adj1" fmla="val -89386"/>
              <a:gd name="adj2" fmla="val 91963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Verify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rgbClr val="FFFF00"/>
                </a:solidFill>
              </a:rPr>
              <a:t>MITIGATED STRUCTURE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60E0E2E-9204-48B2-AA6B-2FEEE6227AF5}"/>
              </a:ext>
            </a:extLst>
          </p:cNvPr>
          <p:cNvSpPr/>
          <p:nvPr/>
        </p:nvSpPr>
        <p:spPr>
          <a:xfrm>
            <a:off x="4079360" y="2517281"/>
            <a:ext cx="1767597" cy="552369"/>
          </a:xfrm>
          <a:prstGeom prst="wedgeRoundRectCallout">
            <a:avLst>
              <a:gd name="adj1" fmla="val -105113"/>
              <a:gd name="adj2" fmla="val 6248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Elevation Certificate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of Elevated Structure (Bldg. Diagrams 5-8)</a:t>
            </a:r>
          </a:p>
        </p:txBody>
      </p:sp>
    </p:spTree>
    <p:extLst>
      <p:ext uri="{BB962C8B-B14F-4D97-AF65-F5344CB8AC3E}">
        <p14:creationId xmlns:p14="http://schemas.microsoft.com/office/powerpoint/2010/main" val="4194854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A36FEAC-A5CE-41D1-8A49-8D780F96D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35"/>
          <a:stretch/>
        </p:blipFill>
        <p:spPr>
          <a:xfrm>
            <a:off x="-4" y="937350"/>
            <a:ext cx="9144004" cy="288497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Mitigated Structure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First Floor Height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D4C1B-B4CA-4DCD-A8E0-E1224712A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68" y="4007886"/>
            <a:ext cx="4435332" cy="2490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5B9C9-B7FE-4DB8-8519-C4322C716B04}"/>
              </a:ext>
            </a:extLst>
          </p:cNvPr>
          <p:cNvSpPr txBox="1"/>
          <p:nvPr/>
        </p:nvSpPr>
        <p:spPr>
          <a:xfrm>
            <a:off x="2467342" y="1050921"/>
            <a:ext cx="49642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Elevation Certificates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Building Pictures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identify Residential Elevated Structures &gt; 5 ft.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57730-8F43-4EB3-979A-D4E5E8209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174" y="4007887"/>
            <a:ext cx="4023040" cy="2490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74C613-E9BA-4003-B995-FEA7F5EA40D2}"/>
              </a:ext>
            </a:extLst>
          </p:cNvPr>
          <p:cNvSpPr txBox="1"/>
          <p:nvPr/>
        </p:nvSpPr>
        <p:spPr>
          <a:xfrm>
            <a:off x="6974090" y="4157054"/>
            <a:ext cx="17477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16 blocks </a:t>
            </a:r>
            <a:r>
              <a:rPr lang="en-US" sz="1400" dirty="0"/>
              <a:t>x 8” = 11 ft.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6DA62-E3E5-485D-90FA-46EFAEF38DB5}"/>
              </a:ext>
            </a:extLst>
          </p:cNvPr>
          <p:cNvSpPr txBox="1"/>
          <p:nvPr/>
        </p:nvSpPr>
        <p:spPr>
          <a:xfrm>
            <a:off x="478993" y="4285858"/>
            <a:ext cx="37402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Elevation Certificate </a:t>
            </a:r>
            <a:r>
              <a:rPr lang="en-US" sz="1400" dirty="0"/>
              <a:t>(Diagram 7)</a:t>
            </a:r>
          </a:p>
          <a:p>
            <a:r>
              <a:rPr lang="en-US" sz="1400" dirty="0"/>
              <a:t>631.0 ft. (C2b) – 619.0 ft. (C2f) = 12 ft</a:t>
            </a:r>
            <a:r>
              <a:rPr lang="en-US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9B077-A57A-4EA2-AAB9-913FC64B1234}"/>
              </a:ext>
            </a:extLst>
          </p:cNvPr>
          <p:cNvSpPr txBox="1"/>
          <p:nvPr/>
        </p:nvSpPr>
        <p:spPr>
          <a:xfrm>
            <a:off x="4848010" y="4158053"/>
            <a:ext cx="20117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19 </a:t>
            </a:r>
            <a:r>
              <a:rPr lang="en-US" sz="1400" b="1" dirty="0"/>
              <a:t>steps</a:t>
            </a:r>
            <a:r>
              <a:rPr lang="en-US" sz="1400" dirty="0"/>
              <a:t> x 7” rise = 11 ft. 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4DEC854-3EDD-4BD9-BF13-8670DE14757E}"/>
              </a:ext>
            </a:extLst>
          </p:cNvPr>
          <p:cNvSpPr/>
          <p:nvPr/>
        </p:nvSpPr>
        <p:spPr>
          <a:xfrm>
            <a:off x="4848011" y="2366149"/>
            <a:ext cx="1976684" cy="603766"/>
          </a:xfrm>
          <a:prstGeom prst="wedgeRoundRectCallout">
            <a:avLst>
              <a:gd name="adj1" fmla="val -83507"/>
              <a:gd name="adj2" fmla="val 1164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Newly built </a:t>
            </a:r>
            <a:r>
              <a:rPr lang="en-US" sz="1400" b="1" u="sng" dirty="0">
                <a:solidFill>
                  <a:schemeClr val="tx1"/>
                </a:solidFill>
              </a:rPr>
              <a:t>Elevated Structure </a:t>
            </a:r>
            <a:r>
              <a:rPr lang="en-US" sz="1400" b="1" dirty="0">
                <a:solidFill>
                  <a:schemeClr val="tx1"/>
                </a:solidFill>
              </a:rPr>
              <a:t>not shown on aerial imagery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89D355-A1A4-42C5-9E42-70BBB8355489}"/>
              </a:ext>
            </a:extLst>
          </p:cNvPr>
          <p:cNvSpPr/>
          <p:nvPr/>
        </p:nvSpPr>
        <p:spPr>
          <a:xfrm>
            <a:off x="1797175" y="6562736"/>
            <a:ext cx="4922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6"/>
              </a:rPr>
              <a:t>https://www.mapwv.gov/flood/map/?wkid=102100&amp;x=-9056061&amp;y=4648497&amp;l=12&amp;v=1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A1057-67F1-457D-9259-6C3FA5B2253F}"/>
              </a:ext>
            </a:extLst>
          </p:cNvPr>
          <p:cNvSpPr txBox="1"/>
          <p:nvPr/>
        </p:nvSpPr>
        <p:spPr>
          <a:xfrm>
            <a:off x="7088432" y="6128565"/>
            <a:ext cx="174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Building Picture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D8A46-6919-4A62-907C-6040CE8C20F8}"/>
              </a:ext>
            </a:extLst>
          </p:cNvPr>
          <p:cNvSpPr txBox="1"/>
          <p:nvPr/>
        </p:nvSpPr>
        <p:spPr>
          <a:xfrm>
            <a:off x="7269365" y="2228829"/>
            <a:ext cx="174778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Base Flood Depth</a:t>
            </a:r>
          </a:p>
          <a:p>
            <a:pPr algn="ctr"/>
            <a:r>
              <a:rPr lang="en-US" sz="1400" b="1" dirty="0"/>
              <a:t> is 6.7 ft.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6240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Mitigated Structure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EC Bldg. #5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6C80-1957-41A1-BA6A-53E226F56D73}"/>
              </a:ext>
            </a:extLst>
          </p:cNvPr>
          <p:cNvSpPr txBox="1"/>
          <p:nvPr/>
        </p:nvSpPr>
        <p:spPr>
          <a:xfrm>
            <a:off x="3058680" y="1451751"/>
            <a:ext cx="55724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Diagram 5: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Elevated Building with no Enclosure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96ABE-D9AC-4F05-A556-790D35B6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43" y="2878375"/>
            <a:ext cx="8053738" cy="3855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91AEB-2164-42EC-975D-B81229EF0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19" y="988635"/>
            <a:ext cx="2545823" cy="27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35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Mitigated Structure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EC Bldg. #6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CE3A7-E59B-4020-A7C2-A7398F9BB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8" y="1863030"/>
            <a:ext cx="5444444" cy="4185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B9F82-1AA9-4F96-8C70-DCA1FA7BE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252" y="2524014"/>
            <a:ext cx="3295650" cy="3524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826C80-1957-41A1-BA6A-53E226F56D73}"/>
              </a:ext>
            </a:extLst>
          </p:cNvPr>
          <p:cNvSpPr txBox="1"/>
          <p:nvPr/>
        </p:nvSpPr>
        <p:spPr>
          <a:xfrm>
            <a:off x="147097" y="1204048"/>
            <a:ext cx="87707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Diagram 6: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Elevated Building with Enclosure (using piers, piles, posts)  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D1C7055-6F75-4E09-AAC9-B9FEF1C4DC42}"/>
              </a:ext>
            </a:extLst>
          </p:cNvPr>
          <p:cNvSpPr/>
          <p:nvPr/>
        </p:nvSpPr>
        <p:spPr>
          <a:xfrm rot="12052711">
            <a:off x="1231681" y="5856078"/>
            <a:ext cx="301214" cy="3693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E0307-A991-447E-A53F-8453A38EF670}"/>
              </a:ext>
            </a:extLst>
          </p:cNvPr>
          <p:cNvSpPr txBox="1"/>
          <p:nvPr/>
        </p:nvSpPr>
        <p:spPr>
          <a:xfrm>
            <a:off x="434441" y="6266959"/>
            <a:ext cx="213177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Partial Enclosure</a:t>
            </a:r>
          </a:p>
        </p:txBody>
      </p:sp>
    </p:spTree>
    <p:extLst>
      <p:ext uri="{BB962C8B-B14F-4D97-AF65-F5344CB8AC3E}">
        <p14:creationId xmlns:p14="http://schemas.microsoft.com/office/powerpoint/2010/main" val="2811486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Mitigated Structure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EC Bldg. #7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9B077-A57A-4EA2-AAB9-913FC64B1234}"/>
              </a:ext>
            </a:extLst>
          </p:cNvPr>
          <p:cNvSpPr txBox="1"/>
          <p:nvPr/>
        </p:nvSpPr>
        <p:spPr>
          <a:xfrm>
            <a:off x="590550" y="1334535"/>
            <a:ext cx="20117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Building Diagram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A1057-67F1-457D-9259-6C3FA5B2253F}"/>
              </a:ext>
            </a:extLst>
          </p:cNvPr>
          <p:cNvSpPr txBox="1"/>
          <p:nvPr/>
        </p:nvSpPr>
        <p:spPr>
          <a:xfrm>
            <a:off x="7088432" y="6128565"/>
            <a:ext cx="174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Building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4E9E33-C9B7-4C3F-8AD6-0C933ED1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79" y="1863029"/>
            <a:ext cx="5522772" cy="3369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ACABEC-A2C5-4B5B-809F-66BA66FCC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389" y="2561120"/>
            <a:ext cx="2810696" cy="31741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C30482-0D1C-4F53-BFBE-3587866142D4}"/>
              </a:ext>
            </a:extLst>
          </p:cNvPr>
          <p:cNvSpPr txBox="1"/>
          <p:nvPr/>
        </p:nvSpPr>
        <p:spPr>
          <a:xfrm>
            <a:off x="147097" y="1204048"/>
            <a:ext cx="87707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Diagram 7: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Elevated Building on Solid Foundation Walls (Full-Story)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E7ED0A-8D64-4170-9615-0BEAC07C5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86" y="5316560"/>
            <a:ext cx="2031283" cy="14104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A45EAB-CC5B-438E-83FE-DFC50182F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359" y="5316560"/>
            <a:ext cx="3045992" cy="1411480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8DE9EC94-5221-4498-BD4A-6BC95D450B08}"/>
              </a:ext>
            </a:extLst>
          </p:cNvPr>
          <p:cNvSpPr/>
          <p:nvPr/>
        </p:nvSpPr>
        <p:spPr>
          <a:xfrm rot="17399569">
            <a:off x="1220783" y="6226888"/>
            <a:ext cx="301214" cy="3693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79378-10DF-4271-B4D8-B3586BC6E06D}"/>
              </a:ext>
            </a:extLst>
          </p:cNvPr>
          <p:cNvSpPr txBox="1"/>
          <p:nvPr/>
        </p:nvSpPr>
        <p:spPr>
          <a:xfrm>
            <a:off x="1248215" y="5436998"/>
            <a:ext cx="97841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Walkout Opening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DA19BE-57BF-44D3-9262-D0214E3F64A0}"/>
              </a:ext>
            </a:extLst>
          </p:cNvPr>
          <p:cNvSpPr txBox="1"/>
          <p:nvPr/>
        </p:nvSpPr>
        <p:spPr>
          <a:xfrm>
            <a:off x="3177642" y="6180795"/>
            <a:ext cx="213177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Full-Story Enclosure</a:t>
            </a:r>
          </a:p>
        </p:txBody>
      </p:sp>
    </p:spTree>
    <p:extLst>
      <p:ext uri="{BB962C8B-B14F-4D97-AF65-F5344CB8AC3E}">
        <p14:creationId xmlns:p14="http://schemas.microsoft.com/office/powerpoint/2010/main" val="3035088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Mitigated Structure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EC Bldg. #8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6C80-1957-41A1-BA6A-53E226F56D73}"/>
              </a:ext>
            </a:extLst>
          </p:cNvPr>
          <p:cNvSpPr txBox="1"/>
          <p:nvPr/>
        </p:nvSpPr>
        <p:spPr>
          <a:xfrm>
            <a:off x="186619" y="1429959"/>
            <a:ext cx="87707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Diagram 8: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Elevated Building with Crawlspace (Enclosure)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C34D3E-04B0-4AD6-8537-919EBE04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6" y="2524014"/>
            <a:ext cx="5425365" cy="3327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D32A5-1B14-471E-AA73-C2B39B3D1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255" y="2320674"/>
            <a:ext cx="3286125" cy="373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E9C2A-6B8C-485B-8F94-0CC9FFA05202}"/>
              </a:ext>
            </a:extLst>
          </p:cNvPr>
          <p:cNvSpPr txBox="1"/>
          <p:nvPr/>
        </p:nvSpPr>
        <p:spPr>
          <a:xfrm>
            <a:off x="306622" y="5089487"/>
            <a:ext cx="213177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Crawlspace Enclosure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B7677E2-8C6F-4BA0-BE6A-136067625059}"/>
              </a:ext>
            </a:extLst>
          </p:cNvPr>
          <p:cNvSpPr/>
          <p:nvPr/>
        </p:nvSpPr>
        <p:spPr>
          <a:xfrm rot="14723398">
            <a:off x="503028" y="4690991"/>
            <a:ext cx="301214" cy="3693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44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E3F36D-2C9D-42D2-8894-81484B98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85" y="1178214"/>
            <a:ext cx="8819630" cy="5435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52DAA-2062-4623-9F5F-5327EAC16701}"/>
              </a:ext>
            </a:extLst>
          </p:cNvPr>
          <p:cNvSpPr txBox="1"/>
          <p:nvPr/>
        </p:nvSpPr>
        <p:spPr>
          <a:xfrm>
            <a:off x="2357835" y="5801804"/>
            <a:ext cx="389666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Complete </a:t>
            </a:r>
            <a:r>
              <a:rPr lang="en-US" sz="1600" i="1" dirty="0">
                <a:hlinkClick r:id="rId4"/>
              </a:rPr>
              <a:t>Online Survey Form </a:t>
            </a:r>
            <a:r>
              <a:rPr lang="en-US" sz="1600" i="1" dirty="0"/>
              <a:t>when Finished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7BE7C9-453E-4E26-AE07-FFD887E0B78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Verification Guide and Survey</a:t>
            </a:r>
          </a:p>
        </p:txBody>
      </p:sp>
    </p:spTree>
    <p:extLst>
      <p:ext uri="{BB962C8B-B14F-4D97-AF65-F5344CB8AC3E}">
        <p14:creationId xmlns:p14="http://schemas.microsoft.com/office/powerpoint/2010/main" val="3780119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975579-F6BA-45E4-9D4F-21F2DEE78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57" y="977332"/>
            <a:ext cx="7464682" cy="57415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Hazard Assessment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8056" y="1111122"/>
            <a:ext cx="2943614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294 Statistical Geographies form</a:t>
            </a:r>
            <a:br>
              <a:rPr lang="en-US" sz="1400" dirty="0"/>
            </a:br>
            <a:r>
              <a:rPr lang="en-US" sz="1400" dirty="0"/>
              <a:t>286 Communities which form</a:t>
            </a:r>
          </a:p>
          <a:p>
            <a:r>
              <a:rPr lang="en-US" sz="1400" dirty="0"/>
              <a:t>55 Counties which form</a:t>
            </a:r>
          </a:p>
          <a:p>
            <a:r>
              <a:rPr lang="en-US" sz="1400" dirty="0"/>
              <a:t>11 PDC Regions which form</a:t>
            </a:r>
          </a:p>
          <a:p>
            <a:r>
              <a:rPr lang="en-US" sz="1400" dirty="0"/>
              <a:t>1 Statewide Flood Risk Assessment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39621"/>
              </p:ext>
            </p:extLst>
          </p:nvPr>
        </p:nvGraphicFramePr>
        <p:xfrm>
          <a:off x="5546034" y="5475009"/>
          <a:ext cx="2435088" cy="1054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5513">
                  <a:extLst>
                    <a:ext uri="{9D8B030D-6E8A-4147-A177-3AD203B41FA5}">
                      <a16:colId xmlns:a16="http://schemas.microsoft.com/office/drawing/2014/main" val="1034709628"/>
                    </a:ext>
                  </a:extLst>
                </a:gridCol>
                <a:gridCol w="599813">
                  <a:extLst>
                    <a:ext uri="{9D8B030D-6E8A-4147-A177-3AD203B41FA5}">
                      <a16:colId xmlns:a16="http://schemas.microsoft.com/office/drawing/2014/main" val="1970709682"/>
                    </a:ext>
                  </a:extLst>
                </a:gridCol>
                <a:gridCol w="749762">
                  <a:extLst>
                    <a:ext uri="{9D8B030D-6E8A-4147-A177-3AD203B41FA5}">
                      <a16:colId xmlns:a16="http://schemas.microsoft.com/office/drawing/2014/main" val="953797708"/>
                    </a:ext>
                  </a:extLst>
                </a:gridCol>
              </a:tblGrid>
              <a:tr h="145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SPLIT COMMUNITY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COUNTY 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COUNTY 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212200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Alderson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Greenbrier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Monroe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829494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Huntington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Cabell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Wayne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024661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Montgomery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Fayette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Kanawha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738905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Nitro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Kanawha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Putnam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82332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Paden City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Tyler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Wetzel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682028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Smithers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Fayette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Kanawha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509620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Wheeling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Marshall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Ohio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900371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Weirton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Brooke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Hancock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7783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E35AB0-F3A4-47CB-A66F-0B4654F54EC3}"/>
              </a:ext>
            </a:extLst>
          </p:cNvPr>
          <p:cNvSpPr txBox="1"/>
          <p:nvPr/>
        </p:nvSpPr>
        <p:spPr>
          <a:xfrm>
            <a:off x="1054006" y="1280398"/>
            <a:ext cx="2512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94% of WV Municipalities have Special Flood Hazard Areas (SFHA)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A51261-D249-4F4E-8262-079FD8530AB7}"/>
              </a:ext>
            </a:extLst>
          </p:cNvPr>
          <p:cNvSpPr/>
          <p:nvPr/>
        </p:nvSpPr>
        <p:spPr>
          <a:xfrm>
            <a:off x="1162878" y="6349520"/>
            <a:ext cx="1298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PDF Map</a:t>
            </a:r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63724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6B30D4-6D9F-4414-990D-328A8F68C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977446"/>
              </p:ext>
            </p:extLst>
          </p:nvPr>
        </p:nvGraphicFramePr>
        <p:xfrm>
          <a:off x="208722" y="1082492"/>
          <a:ext cx="8726556" cy="5570583"/>
        </p:xfrm>
        <a:graphic>
          <a:graphicData uri="http://schemas.openxmlformats.org/drawingml/2006/table">
            <a:tbl>
              <a:tblPr firstRow="1" firstCol="1" bandRow="1"/>
              <a:tblGrid>
                <a:gridCol w="2971499">
                  <a:extLst>
                    <a:ext uri="{9D8B030D-6E8A-4147-A177-3AD203B41FA5}">
                      <a16:colId xmlns:a16="http://schemas.microsoft.com/office/drawing/2014/main" val="3392905736"/>
                    </a:ext>
                  </a:extLst>
                </a:gridCol>
                <a:gridCol w="3494686">
                  <a:extLst>
                    <a:ext uri="{9D8B030D-6E8A-4147-A177-3AD203B41FA5}">
                      <a16:colId xmlns:a16="http://schemas.microsoft.com/office/drawing/2014/main" val="3352818365"/>
                    </a:ext>
                  </a:extLst>
                </a:gridCol>
                <a:gridCol w="2260371">
                  <a:extLst>
                    <a:ext uri="{9D8B030D-6E8A-4147-A177-3AD203B41FA5}">
                      <a16:colId xmlns:a16="http://schemas.microsoft.com/office/drawing/2014/main" val="745368631"/>
                    </a:ext>
                  </a:extLst>
                </a:gridCol>
              </a:tblGrid>
              <a:tr h="189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ORGANIZATION(S)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RESPONSIBILITIES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097772"/>
                  </a:ext>
                </a:extLst>
              </a:tr>
              <a:tr h="951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FEDERAL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 (Region III)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 contractors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 for FEMA Programs including: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State/Local Hazard Mitigation Plans, NFIP Compliance and Visits,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CRS Community Eligibility, Grant Sponsorship, Risk MAP Studies, Technical Resources, Training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Hi-Level Support 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067709"/>
                  </a:ext>
                </a:extLst>
              </a:tr>
              <a:tr h="1151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NFIP, SHMO, CTP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WV Floodplain Management Association  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 for FEMA Programs:</a:t>
                      </a: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NFIP/CRS</a:t>
                      </a: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MAP Studies</a:t>
                      </a: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Hazard Mitigation Plans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Hi-Level Support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Engagement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420434"/>
                  </a:ext>
                </a:extLst>
              </a:tr>
              <a:tr h="86082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Regional Planning &amp; Development Councils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 Hazard Mitigation Planning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Assessment Verification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Vulnerability Analysis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Administrative Support and Coordination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Engagement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62507"/>
                  </a:ext>
                </a:extLst>
              </a:tr>
              <a:tr h="91476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3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UNIVERSITY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GIS Technical Center, West Virginia University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WV Flood Tool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WV Landslide Tool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Multi-Hazard Risk Assessments 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Technical Support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Community Engagement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746652"/>
                  </a:ext>
                </a:extLst>
              </a:tr>
              <a:tr h="91476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 COMMUNITIES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268 NFIP Participating Communities.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Floodplain Managers, Building Code Officials, GIS Specialists, Community Officials, etc.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Hazard Identification, Assessment, Disaster Response and Planning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Assessment Verification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Floodplain Management 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 Hazard Mitigation Planning and Risk Reduction Activities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813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834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assroom Audience Etiquette">
            <a:extLst>
              <a:ext uri="{FF2B5EF4-FFF2-40B4-BE49-F238E27FC236}">
                <a16:creationId xmlns:a16="http://schemas.microsoft.com/office/drawing/2014/main" id="{C20FCCAF-A0F1-4814-B204-BFB3075EA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8" y="1450184"/>
            <a:ext cx="8252624" cy="43198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Take Away Point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142058-6E3B-48F8-B3BE-FC8F638E96ED}"/>
              </a:ext>
            </a:extLst>
          </p:cNvPr>
          <p:cNvSpPr txBox="1"/>
          <p:nvPr/>
        </p:nvSpPr>
        <p:spPr>
          <a:xfrm>
            <a:off x="2519895" y="2249251"/>
            <a:ext cx="410420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Be Engaged!  Participate!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ASK FOR HELP!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3EEBD2-3DE5-4A74-B9EE-2773F4A8F0D1}"/>
              </a:ext>
            </a:extLst>
          </p:cNvPr>
          <p:cNvSpPr txBox="1"/>
          <p:nvPr/>
        </p:nvSpPr>
        <p:spPr>
          <a:xfrm>
            <a:off x="941294" y="5852252"/>
            <a:ext cx="7180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Hazard risk assessments and mitigation planning benefit from community-level input</a:t>
            </a:r>
          </a:p>
        </p:txBody>
      </p:sp>
    </p:spTree>
    <p:extLst>
      <p:ext uri="{BB962C8B-B14F-4D97-AF65-F5344CB8AC3E}">
        <p14:creationId xmlns:p14="http://schemas.microsoft.com/office/powerpoint/2010/main" val="557162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0CF3D73-933E-4B19-8A52-C155C4A64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730249"/>
              </p:ext>
            </p:extLst>
          </p:nvPr>
        </p:nvGraphicFramePr>
        <p:xfrm>
          <a:off x="638175" y="1028437"/>
          <a:ext cx="7667624" cy="396240"/>
        </p:xfrm>
        <a:graphic>
          <a:graphicData uri="http://schemas.openxmlformats.org/drawingml/2006/table">
            <a:tbl>
              <a:tblPr firstRow="1" firstCol="1" bandRow="1"/>
              <a:tblGrid>
                <a:gridCol w="7667624">
                  <a:extLst>
                    <a:ext uri="{9D8B030D-6E8A-4147-A177-3AD203B41FA5}">
                      <a16:colId xmlns:a16="http://schemas.microsoft.com/office/drawing/2014/main" val="37281881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Local Floodplain Managers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67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2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https://www.mapwv.gov/flood/content/wvCountyFloodplainManagersList.htm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87690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4573C4F-042F-46B0-8777-5400D052F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189745"/>
              </p:ext>
            </p:extLst>
          </p:nvPr>
        </p:nvGraphicFramePr>
        <p:xfrm>
          <a:off x="638175" y="1646965"/>
          <a:ext cx="7667624" cy="822960"/>
        </p:xfrm>
        <a:graphic>
          <a:graphicData uri="http://schemas.openxmlformats.org/drawingml/2006/table">
            <a:tbl>
              <a:tblPr firstRow="1" firstCol="1" bandRow="1"/>
              <a:tblGrid>
                <a:gridCol w="3833812">
                  <a:extLst>
                    <a:ext uri="{9D8B030D-6E8A-4147-A177-3AD203B41FA5}">
                      <a16:colId xmlns:a16="http://schemas.microsoft.com/office/drawing/2014/main" val="2308004278"/>
                    </a:ext>
                  </a:extLst>
                </a:gridCol>
                <a:gridCol w="3833812">
                  <a:extLst>
                    <a:ext uri="{9D8B030D-6E8A-4147-A177-3AD203B41FA5}">
                      <a16:colId xmlns:a16="http://schemas.microsoft.com/office/drawing/2014/main" val="2111434881"/>
                    </a:ext>
                  </a:extLst>
                </a:gridCol>
              </a:tblGrid>
              <a:tr h="3134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Regional Planning and Development Councils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https://www.wvregionalcouncils.org/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41145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Jason Roberts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Executive Director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jasonroberts@regiononepdc.org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 Tuggle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Executive Director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jtuggle@reg4wv.org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203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AD2B353-B777-4F88-8688-656DF13EE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243874"/>
              </p:ext>
            </p:extLst>
          </p:nvPr>
        </p:nvGraphicFramePr>
        <p:xfrm>
          <a:off x="638176" y="2703643"/>
          <a:ext cx="7667624" cy="1873372"/>
        </p:xfrm>
        <a:graphic>
          <a:graphicData uri="http://schemas.openxmlformats.org/drawingml/2006/table">
            <a:tbl>
              <a:tblPr firstRow="1" firstCol="1" bandRow="1"/>
              <a:tblGrid>
                <a:gridCol w="3795250">
                  <a:extLst>
                    <a:ext uri="{9D8B030D-6E8A-4147-A177-3AD203B41FA5}">
                      <a16:colId xmlns:a16="http://schemas.microsoft.com/office/drawing/2014/main" val="562108742"/>
                    </a:ext>
                  </a:extLst>
                </a:gridCol>
                <a:gridCol w="3872374">
                  <a:extLst>
                    <a:ext uri="{9D8B030D-6E8A-4147-A177-3AD203B41FA5}">
                      <a16:colId xmlns:a16="http://schemas.microsoft.com/office/drawing/2014/main" val="3638725173"/>
                    </a:ext>
                  </a:extLst>
                </a:gridCol>
              </a:tblGrid>
              <a:tr h="395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0" algn="l"/>
                        </a:tabLst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Offices of the Insurance Commissioner (OIC)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0" algn="l"/>
                        </a:tabLst>
                        <a:defRPr/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Division (WVEMD)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64551"/>
                  </a:ext>
                </a:extLst>
              </a:tr>
              <a:tr h="12417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Chuck Grishaber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CFM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 NFIP Director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Offices of the Insurance Commissioner (OIC)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 Pennsylvania Avenue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Charleston, WV 25305-0540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414-8462            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Charles.C.Grishaber@wv.gov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Kevin L. Sneed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CFM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CTP Mapping Grants Coordinator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 Division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2403 Fairlawn Ave.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Dunbar, WV 25064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Office: (304) 957-2571 | Mobile: (304) 545-2864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Kevin.L.Sneed@wv.gov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56554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23A0B7-4FC0-4F5B-A838-F000D470D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80591"/>
              </p:ext>
            </p:extLst>
          </p:nvPr>
        </p:nvGraphicFramePr>
        <p:xfrm>
          <a:off x="638175" y="4772633"/>
          <a:ext cx="7667624" cy="1889760"/>
        </p:xfrm>
        <a:graphic>
          <a:graphicData uri="http://schemas.openxmlformats.org/drawingml/2006/table">
            <a:tbl>
              <a:tblPr firstRow="1" firstCol="1" bandRow="1"/>
              <a:tblGrid>
                <a:gridCol w="3795250">
                  <a:extLst>
                    <a:ext uri="{9D8B030D-6E8A-4147-A177-3AD203B41FA5}">
                      <a16:colId xmlns:a16="http://schemas.microsoft.com/office/drawing/2014/main" val="1910356844"/>
                    </a:ext>
                  </a:extLst>
                </a:gridCol>
                <a:gridCol w="3872374">
                  <a:extLst>
                    <a:ext uri="{9D8B030D-6E8A-4147-A177-3AD203B41FA5}">
                      <a16:colId xmlns:a16="http://schemas.microsoft.com/office/drawing/2014/main" val="110045967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University (Technical Support and Data Submission)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71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Kurt Donaldson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CFM, GISP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GIS Manager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University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GIS Technical Center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 Beechurst Avenue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330 Brooks Hall, PO Box 6300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Morgantown, WV 26505-6300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293-9467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kdonalds@wvu.edu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Maneesh Sharma,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PhD, CFM, GISP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Lead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University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GIS Technical Center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 Beechurst Avenue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330 Brooks Hall, PO Box 6300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Morgantown, WV 26505-6300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293-6694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20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maneesh.sharma@mail.wvu.edu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364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226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Contacts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F9A9510-5963-4C0B-95B9-D5EF8D6EE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86712"/>
              </p:ext>
            </p:extLst>
          </p:nvPr>
        </p:nvGraphicFramePr>
        <p:xfrm>
          <a:off x="1503635" y="969861"/>
          <a:ext cx="5997575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2968625">
                  <a:extLst>
                    <a:ext uri="{9D8B030D-6E8A-4147-A177-3AD203B41FA5}">
                      <a16:colId xmlns:a16="http://schemas.microsoft.com/office/drawing/2014/main" val="4247440556"/>
                    </a:ext>
                  </a:extLst>
                </a:gridCol>
                <a:gridCol w="3028950">
                  <a:extLst>
                    <a:ext uri="{9D8B030D-6E8A-4147-A177-3AD203B41FA5}">
                      <a16:colId xmlns:a16="http://schemas.microsoft.com/office/drawing/2014/main" val="27820837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FEMA Region III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439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Matthew McCullough</a:t>
                      </a:r>
                      <a:endParaRPr lang="en-US" sz="105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Community Planner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FEMA Region III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615 Chestnut St.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Philadelphia, PA 19106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Mobile: (215) 268-2144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Matthew.McCullough@fema.dhs.gov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b="1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Robert Pierson, </a:t>
                      </a: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COTR III, PMP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Mitigation Division, Risk Analysis Branch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Civil Engineer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Federal Emergency Management Agency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Address: 615 Chestnut Street, 6th Floor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One Independence Mall, Philadelphia, PA 19106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Office (215) 931-5650 | Mobile: (267) 319-6340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robert.pierson@dhs.gov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757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Betsy Ranson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Floodplain Specialist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FEMA Region III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Office: (304) 532-2089 | Mobile: (215) 347-0686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Elizabeth.Ranson@fema.dhs.gov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Will Melville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Operations Research Analyst, Mitigation Division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FEMA Region III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202-679-1575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William.melvilleiii@fema.dhs.gov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010947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1BDD13F-5DDA-45CC-93A4-948516606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08633"/>
              </p:ext>
            </p:extLst>
          </p:nvPr>
        </p:nvGraphicFramePr>
        <p:xfrm>
          <a:off x="1503634" y="3379548"/>
          <a:ext cx="5997575" cy="1170940"/>
        </p:xfrm>
        <a:graphic>
          <a:graphicData uri="http://schemas.openxmlformats.org/drawingml/2006/table">
            <a:tbl>
              <a:tblPr firstRow="1" firstCol="1" bandRow="1"/>
              <a:tblGrid>
                <a:gridCol w="2968625">
                  <a:extLst>
                    <a:ext uri="{9D8B030D-6E8A-4147-A177-3AD203B41FA5}">
                      <a16:colId xmlns:a16="http://schemas.microsoft.com/office/drawing/2014/main" val="972201522"/>
                    </a:ext>
                  </a:extLst>
                </a:gridCol>
                <a:gridCol w="3028950">
                  <a:extLst>
                    <a:ext uri="{9D8B030D-6E8A-4147-A177-3AD203B41FA5}">
                      <a16:colId xmlns:a16="http://schemas.microsoft.com/office/drawing/2014/main" val="29305899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ISO/CRS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Floodplain Management Association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904296"/>
                  </a:ext>
                </a:extLst>
              </a:tr>
              <a:tr h="9880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Christina Groves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CFM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ISO/CRS Specialist | ISO Solutions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Verisk Insurance Solutions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(270) 754-3646 |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Cell: (270) 820-7817</a:t>
                      </a:r>
                      <a:b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Christina.Groves@verisk.com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Ray Perry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, CFM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President, WVFMA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Code Enforcement Officer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Logan County Commission, Logan County, WV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304-687-2847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rperry@lccwv.us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67878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E41BF3-BF22-47BF-B518-810CA742F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314764"/>
              </p:ext>
            </p:extLst>
          </p:nvPr>
        </p:nvGraphicFramePr>
        <p:xfrm>
          <a:off x="274909" y="4806099"/>
          <a:ext cx="8278541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2722629">
                  <a:extLst>
                    <a:ext uri="{9D8B030D-6E8A-4147-A177-3AD203B41FA5}">
                      <a16:colId xmlns:a16="http://schemas.microsoft.com/office/drawing/2014/main" val="558911121"/>
                    </a:ext>
                  </a:extLst>
                </a:gridCol>
                <a:gridCol w="2777956">
                  <a:extLst>
                    <a:ext uri="{9D8B030D-6E8A-4147-A177-3AD203B41FA5}">
                      <a16:colId xmlns:a16="http://schemas.microsoft.com/office/drawing/2014/main" val="763855005"/>
                    </a:ext>
                  </a:extLst>
                </a:gridCol>
                <a:gridCol w="2777956">
                  <a:extLst>
                    <a:ext uri="{9D8B030D-6E8A-4147-A177-3AD203B41FA5}">
                      <a16:colId xmlns:a16="http://schemas.microsoft.com/office/drawing/2014/main" val="104618050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Division (WVEMD)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187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Kelli Batch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 Hazard Mitigation Officer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 Division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2403 Fairlawn Avenue, Dunbar, WV 25064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957-2572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WVHMGP@wv.gov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Kelli.R.Batch@wv.gov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Brian Penix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 Hazard Mitigation Project Officer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 Division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2403 Fairlawn Avenue, Dunbar, WV 25064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558-5380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Brian.M.Penix@wv.gov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Nuvia E. Villamizar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GIS Manager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Integrity and Infrastructure Protection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 Division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2403 Fairlawn Avenue, Dunbar, WV 25064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558-5380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nuvia.e.villamizar@wv.gov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40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548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 Flood-Prone Communities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AE54E85-DD17-46FF-AACF-6E78BDE10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865306"/>
              </p:ext>
            </p:extLst>
          </p:nvPr>
        </p:nvGraphicFramePr>
        <p:xfrm>
          <a:off x="214328" y="1490918"/>
          <a:ext cx="8690531" cy="4262046"/>
        </p:xfrm>
        <a:graphic>
          <a:graphicData uri="http://schemas.openxmlformats.org/drawingml/2006/table">
            <a:tbl>
              <a:tblPr/>
              <a:tblGrid>
                <a:gridCol w="1102179">
                  <a:extLst>
                    <a:ext uri="{9D8B030D-6E8A-4147-A177-3AD203B41FA5}">
                      <a16:colId xmlns:a16="http://schemas.microsoft.com/office/drawing/2014/main" val="2651379806"/>
                    </a:ext>
                  </a:extLst>
                </a:gridCol>
                <a:gridCol w="928150">
                  <a:extLst>
                    <a:ext uri="{9D8B030D-6E8A-4147-A177-3AD203B41FA5}">
                      <a16:colId xmlns:a16="http://schemas.microsoft.com/office/drawing/2014/main" val="3267828783"/>
                    </a:ext>
                  </a:extLst>
                </a:gridCol>
                <a:gridCol w="1174691">
                  <a:extLst>
                    <a:ext uri="{9D8B030D-6E8A-4147-A177-3AD203B41FA5}">
                      <a16:colId xmlns:a16="http://schemas.microsoft.com/office/drawing/2014/main" val="1017737218"/>
                    </a:ext>
                  </a:extLst>
                </a:gridCol>
                <a:gridCol w="1682272">
                  <a:extLst>
                    <a:ext uri="{9D8B030D-6E8A-4147-A177-3AD203B41FA5}">
                      <a16:colId xmlns:a16="http://schemas.microsoft.com/office/drawing/2014/main" val="4250310735"/>
                    </a:ext>
                  </a:extLst>
                </a:gridCol>
                <a:gridCol w="2508905">
                  <a:extLst>
                    <a:ext uri="{9D8B030D-6E8A-4147-A177-3AD203B41FA5}">
                      <a16:colId xmlns:a16="http://schemas.microsoft.com/office/drawing/2014/main" val="3531643194"/>
                    </a:ext>
                  </a:extLst>
                </a:gridCol>
                <a:gridCol w="1294334">
                  <a:extLst>
                    <a:ext uri="{9D8B030D-6E8A-4147-A177-3AD203B41FA5}">
                      <a16:colId xmlns:a16="http://schemas.microsoft.com/office/drawing/2014/main" val="1860418254"/>
                    </a:ext>
                  </a:extLst>
                </a:gridCol>
              </a:tblGrid>
              <a:tr h="4787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# Counties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 Communities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Split Communities across County Boundary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Communities not participating in NFIP or no SFHA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 NFIP Communities</a:t>
                      </a:r>
                      <a:r>
                        <a:rPr lang="en-US" sz="13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103803"/>
                  </a:ext>
                </a:extLst>
              </a:tr>
              <a:tr h="2502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1</a:t>
                      </a:r>
                      <a:r>
                        <a:rPr lang="en-US" sz="13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Athens, Union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25572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2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Huntington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723312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3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Nitro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064466"/>
                  </a:ext>
                </a:extLst>
              </a:tr>
              <a:tr h="478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4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Alderson, Montgomery, Smithers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Fayetteville</a:t>
                      </a:r>
                      <a:r>
                        <a:rPr lang="en-US" sz="13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Hillsboro, Lewisburg, Quinwood</a:t>
                      </a:r>
                      <a:r>
                        <a:rPr lang="en-US" sz="13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Thurmond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80072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5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Paden City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North Hills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97166"/>
                  </a:ext>
                </a:extLst>
              </a:tr>
              <a:tr h="2142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6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Brandonville, Tunnelton, White Hall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346195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7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Flatwoods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21039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8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Carpendale, Elk Garden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756472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9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Hedgesville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78880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10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Wheeling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Bethlehem, Clearview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650841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Region 11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Weirton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Windsor Heights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442059"/>
                  </a:ext>
                </a:extLst>
              </a:tr>
              <a:tr h="2285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323332"/>
                  </a:ext>
                </a:extLst>
              </a:tr>
              <a:tr h="87050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Source:  FEMA's Community Status Source Book</a:t>
                      </a:r>
                      <a:b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Region 1 dissolved community of Rhodell (Raleigh County) included in NFIP count.  Town of Matoaka (Mercer County) is not included.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Communities include SFHA or non-regulatory floodplain</a:t>
                      </a:r>
                    </a:p>
                  </a:txBody>
                  <a:tcPr marL="93841" marR="93841" marT="46921" marB="469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24316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5BA98D4-A8EE-41EE-897E-1D98B7E5E532}"/>
              </a:ext>
            </a:extLst>
          </p:cNvPr>
          <p:cNvSpPr txBox="1"/>
          <p:nvPr/>
        </p:nvSpPr>
        <p:spPr>
          <a:xfrm>
            <a:off x="1043044" y="6037094"/>
            <a:ext cx="7033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Split Communities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Alderson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Montgomery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Smithers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are members of Region 4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Split Community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Paden City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is a member of Region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C6138-F726-49DC-A6DA-7620D5D5446B}"/>
              </a:ext>
            </a:extLst>
          </p:cNvPr>
          <p:cNvSpPr txBox="1"/>
          <p:nvPr/>
        </p:nvSpPr>
        <p:spPr>
          <a:xfrm>
            <a:off x="1867577" y="1013864"/>
            <a:ext cx="589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7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Regional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Planning &amp; Development Councils (34 Counties)</a:t>
            </a:r>
          </a:p>
        </p:txBody>
      </p:sp>
    </p:spTree>
    <p:extLst>
      <p:ext uri="{BB962C8B-B14F-4D97-AF65-F5344CB8AC3E}">
        <p14:creationId xmlns:p14="http://schemas.microsoft.com/office/powerpoint/2010/main" val="543022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5-8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116 Flood-Prone Communities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D69FA-5D60-42BF-AD4E-4ADD59492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53" y="1008433"/>
            <a:ext cx="3597766" cy="2793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1AAA3-2BC8-4463-865D-74133442F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596" y="1021498"/>
            <a:ext cx="3597765" cy="2774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56C67-2642-4872-B60B-4A1DF1FD2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52" y="4011637"/>
            <a:ext cx="3597766" cy="278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00FCB-FE8D-45BE-ADC3-C6A906A8B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449" y="4005389"/>
            <a:ext cx="3597766" cy="2777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E1525-D211-4D01-A128-3C9AEEE11784}"/>
              </a:ext>
            </a:extLst>
          </p:cNvPr>
          <p:cNvSpPr txBox="1"/>
          <p:nvPr/>
        </p:nvSpPr>
        <p:spPr>
          <a:xfrm>
            <a:off x="461913" y="1319753"/>
            <a:ext cx="43363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B3094-37D1-4472-93C8-A6DCC667F80B}"/>
              </a:ext>
            </a:extLst>
          </p:cNvPr>
          <p:cNvSpPr txBox="1"/>
          <p:nvPr/>
        </p:nvSpPr>
        <p:spPr>
          <a:xfrm>
            <a:off x="7392184" y="1282045"/>
            <a:ext cx="43363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60CA09-DE07-400F-B626-30D92AFC7B6D}"/>
              </a:ext>
            </a:extLst>
          </p:cNvPr>
          <p:cNvSpPr txBox="1"/>
          <p:nvPr/>
        </p:nvSpPr>
        <p:spPr>
          <a:xfrm>
            <a:off x="1793282" y="4146950"/>
            <a:ext cx="43363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15AA8-047E-4310-8788-E98221A5488D}"/>
              </a:ext>
            </a:extLst>
          </p:cNvPr>
          <p:cNvSpPr txBox="1"/>
          <p:nvPr/>
        </p:nvSpPr>
        <p:spPr>
          <a:xfrm>
            <a:off x="5594808" y="4298621"/>
            <a:ext cx="43363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34BC2-7EDD-45A1-860F-FC44D849B3F3}"/>
              </a:ext>
            </a:extLst>
          </p:cNvPr>
          <p:cNvSpPr/>
          <p:nvPr/>
        </p:nvSpPr>
        <p:spPr>
          <a:xfrm>
            <a:off x="3900520" y="1689085"/>
            <a:ext cx="996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hlinkClick r:id="rId7"/>
              </a:rPr>
              <a:t>Region 5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B937A-8DA9-4C93-9344-6098E0B0F596}"/>
              </a:ext>
            </a:extLst>
          </p:cNvPr>
          <p:cNvSpPr/>
          <p:nvPr/>
        </p:nvSpPr>
        <p:spPr>
          <a:xfrm>
            <a:off x="3900519" y="2590367"/>
            <a:ext cx="996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hlinkClick r:id="rId8"/>
              </a:rPr>
              <a:t>Region 6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3A8F1B-64B0-41B3-9A13-FAA00DB9DBA4}"/>
              </a:ext>
            </a:extLst>
          </p:cNvPr>
          <p:cNvSpPr/>
          <p:nvPr/>
        </p:nvSpPr>
        <p:spPr>
          <a:xfrm>
            <a:off x="3916353" y="4331616"/>
            <a:ext cx="996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hlinkClick r:id="rId9"/>
              </a:rPr>
              <a:t>Region 7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B36D19-8F42-4497-9B01-67F3F605E7F7}"/>
              </a:ext>
            </a:extLst>
          </p:cNvPr>
          <p:cNvSpPr/>
          <p:nvPr/>
        </p:nvSpPr>
        <p:spPr>
          <a:xfrm>
            <a:off x="3900518" y="5480235"/>
            <a:ext cx="996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hlinkClick r:id="rId10"/>
              </a:rPr>
              <a:t>Region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16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6A1245-3640-431D-AD89-D56A1958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543" y="4097718"/>
            <a:ext cx="3454913" cy="2662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0E025D-1573-4FAC-9767-DAADF7332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951" y="1021496"/>
            <a:ext cx="3567061" cy="2750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4A7BE6-D30D-47D4-BCEF-B9ED46ADB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52" y="1045171"/>
            <a:ext cx="3534594" cy="27266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9-11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36 Flood-Prone Communities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9E1525-D211-4D01-A128-3C9AEEE11784}"/>
              </a:ext>
            </a:extLst>
          </p:cNvPr>
          <p:cNvSpPr txBox="1"/>
          <p:nvPr/>
        </p:nvSpPr>
        <p:spPr>
          <a:xfrm>
            <a:off x="3249615" y="1429003"/>
            <a:ext cx="43363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B3094-37D1-4472-93C8-A6DCC667F80B}"/>
              </a:ext>
            </a:extLst>
          </p:cNvPr>
          <p:cNvSpPr txBox="1"/>
          <p:nvPr/>
        </p:nvSpPr>
        <p:spPr>
          <a:xfrm>
            <a:off x="7392184" y="1282045"/>
            <a:ext cx="43363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60CA09-DE07-400F-B626-30D92AFC7B6D}"/>
              </a:ext>
            </a:extLst>
          </p:cNvPr>
          <p:cNvSpPr txBox="1"/>
          <p:nvPr/>
        </p:nvSpPr>
        <p:spPr>
          <a:xfrm>
            <a:off x="3249615" y="4796987"/>
            <a:ext cx="43363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34BC2-7EDD-45A1-860F-FC44D849B3F3}"/>
              </a:ext>
            </a:extLst>
          </p:cNvPr>
          <p:cNvSpPr/>
          <p:nvPr/>
        </p:nvSpPr>
        <p:spPr>
          <a:xfrm>
            <a:off x="3900520" y="1689085"/>
            <a:ext cx="996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hlinkClick r:id="rId6"/>
              </a:rPr>
              <a:t>Region 9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B937A-8DA9-4C93-9344-6098E0B0F596}"/>
              </a:ext>
            </a:extLst>
          </p:cNvPr>
          <p:cNvSpPr/>
          <p:nvPr/>
        </p:nvSpPr>
        <p:spPr>
          <a:xfrm>
            <a:off x="3900519" y="2590367"/>
            <a:ext cx="111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hlinkClick r:id="rId7"/>
              </a:rPr>
              <a:t>Region 10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3A8F1B-64B0-41B3-9A13-FAA00DB9DBA4}"/>
              </a:ext>
            </a:extLst>
          </p:cNvPr>
          <p:cNvSpPr/>
          <p:nvPr/>
        </p:nvSpPr>
        <p:spPr>
          <a:xfrm>
            <a:off x="6612445" y="5244330"/>
            <a:ext cx="111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hlinkClick r:id="rId8"/>
              </a:rPr>
              <a:t>Region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2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Exposure by Region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A98D4-A8EE-41EE-897E-1D98B7E5E532}"/>
              </a:ext>
            </a:extLst>
          </p:cNvPr>
          <p:cNvSpPr txBox="1"/>
          <p:nvPr/>
        </p:nvSpPr>
        <p:spPr>
          <a:xfrm>
            <a:off x="1396180" y="1042770"/>
            <a:ext cx="7252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County Subdivision of Rivers/Streams with "Highest" Building Count and Dollar Exposure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1D01C1-5132-4C7F-BB95-21CF000EA721}"/>
              </a:ext>
            </a:extLst>
          </p:cNvPr>
          <p:cNvGraphicFramePr>
            <a:graphicFrameLocks noGrp="1"/>
          </p:cNvGraphicFramePr>
          <p:nvPr/>
        </p:nvGraphicFramePr>
        <p:xfrm>
          <a:off x="430781" y="1350547"/>
          <a:ext cx="8218205" cy="4909926"/>
        </p:xfrm>
        <a:graphic>
          <a:graphicData uri="http://schemas.openxmlformats.org/drawingml/2006/table">
            <a:tbl>
              <a:tblPr/>
              <a:tblGrid>
                <a:gridCol w="601332">
                  <a:extLst>
                    <a:ext uri="{9D8B030D-6E8A-4147-A177-3AD203B41FA5}">
                      <a16:colId xmlns:a16="http://schemas.microsoft.com/office/drawing/2014/main" val="201041277"/>
                    </a:ext>
                  </a:extLst>
                </a:gridCol>
                <a:gridCol w="887072">
                  <a:extLst>
                    <a:ext uri="{9D8B030D-6E8A-4147-A177-3AD203B41FA5}">
                      <a16:colId xmlns:a16="http://schemas.microsoft.com/office/drawing/2014/main" val="2062504225"/>
                    </a:ext>
                  </a:extLst>
                </a:gridCol>
                <a:gridCol w="1552376">
                  <a:extLst>
                    <a:ext uri="{9D8B030D-6E8A-4147-A177-3AD203B41FA5}">
                      <a16:colId xmlns:a16="http://schemas.microsoft.com/office/drawing/2014/main" val="1772639867"/>
                    </a:ext>
                  </a:extLst>
                </a:gridCol>
                <a:gridCol w="652509">
                  <a:extLst>
                    <a:ext uri="{9D8B030D-6E8A-4147-A177-3AD203B41FA5}">
                      <a16:colId xmlns:a16="http://schemas.microsoft.com/office/drawing/2014/main" val="839193488"/>
                    </a:ext>
                  </a:extLst>
                </a:gridCol>
                <a:gridCol w="818835">
                  <a:extLst>
                    <a:ext uri="{9D8B030D-6E8A-4147-A177-3AD203B41FA5}">
                      <a16:colId xmlns:a16="http://schemas.microsoft.com/office/drawing/2014/main" val="1662923746"/>
                    </a:ext>
                  </a:extLst>
                </a:gridCol>
                <a:gridCol w="857218">
                  <a:extLst>
                    <a:ext uri="{9D8B030D-6E8A-4147-A177-3AD203B41FA5}">
                      <a16:colId xmlns:a16="http://schemas.microsoft.com/office/drawing/2014/main" val="423778974"/>
                    </a:ext>
                  </a:extLst>
                </a:gridCol>
                <a:gridCol w="1347666">
                  <a:extLst>
                    <a:ext uri="{9D8B030D-6E8A-4147-A177-3AD203B41FA5}">
                      <a16:colId xmlns:a16="http://schemas.microsoft.com/office/drawing/2014/main" val="3599140101"/>
                    </a:ext>
                  </a:extLst>
                </a:gridCol>
                <a:gridCol w="682362">
                  <a:extLst>
                    <a:ext uri="{9D8B030D-6E8A-4147-A177-3AD203B41FA5}">
                      <a16:colId xmlns:a16="http://schemas.microsoft.com/office/drawing/2014/main" val="3169615811"/>
                    </a:ext>
                  </a:extLst>
                </a:gridCol>
                <a:gridCol w="818835">
                  <a:extLst>
                    <a:ext uri="{9D8B030D-6E8A-4147-A177-3AD203B41FA5}">
                      <a16:colId xmlns:a16="http://schemas.microsoft.com/office/drawing/2014/main" val="255407040"/>
                    </a:ext>
                  </a:extLst>
                </a:gridCol>
              </a:tblGrid>
              <a:tr h="451861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3" marR="94713" marT="47357" marB="47357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COUNT </a:t>
                      </a:r>
                    </a:p>
                  </a:txBody>
                  <a:tcPr marL="94713" marR="94713" marT="47357" marB="47357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DOLLAR ($) EXPOSURE</a:t>
                      </a:r>
                    </a:p>
                  </a:txBody>
                  <a:tcPr marL="94713" marR="94713" marT="47357" marB="47357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092808"/>
                  </a:ext>
                </a:extLst>
              </a:tr>
              <a:tr h="6872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Source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Bldg. Count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Bldg. $ Value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Source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Bldg. Count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Bldg. $ Value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649055"/>
                  </a:ext>
                </a:extLst>
              </a:tr>
              <a:tr h="280511"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McDowell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Tug Fork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$41,337K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Mercer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Brush Creek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$47,440K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10209"/>
                  </a:ext>
                </a:extLst>
              </a:tr>
              <a:tr h="2805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Greenbrier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Greenbrier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$34,028K</a:t>
                      </a:r>
                    </a:p>
                  </a:txBody>
                  <a:tcPr marL="9866" marR="9866" marT="98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Greenbrier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Howard Creek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$80,905K</a:t>
                      </a:r>
                    </a:p>
                  </a:txBody>
                  <a:tcPr marL="9866" marR="9866" marT="98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679642"/>
                  </a:ext>
                </a:extLst>
              </a:tr>
              <a:tr h="280511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Little Kanawha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$67,999K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Ohio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$93,080K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525694"/>
                  </a:ext>
                </a:extLst>
              </a:tr>
              <a:tr h="280511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Marion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Buffalo Creek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$35,104K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Preston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Cheat River*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$301,768K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556209"/>
                  </a:ext>
                </a:extLst>
              </a:tr>
              <a:tr h="107805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Upshur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Buckhannon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797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$74,988K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Upshur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Buckhannon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797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$74,988K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089055"/>
                  </a:ext>
                </a:extLst>
              </a:tr>
              <a:tr h="320290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Mineral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New Creek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724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$91,693K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Mineral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North Branch Potomac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$113,075K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263183"/>
                  </a:ext>
                </a:extLst>
              </a:tr>
              <a:tr h="280511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Berkeley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Potomac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649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$23,646K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Morgan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Warm Spring Run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$64,881K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453915"/>
                  </a:ext>
                </a:extLst>
              </a:tr>
              <a:tr h="280511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Ohio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2,009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$226,592K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Ohio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2,009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$226,592K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811468"/>
                  </a:ext>
                </a:extLst>
              </a:tr>
              <a:tr h="294537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Brooke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Ohio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$81,329K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Brooke</a:t>
                      </a:r>
                    </a:p>
                  </a:txBody>
                  <a:tcPr marL="9866" marR="9866" marT="9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Ohio River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$81,329K</a:t>
                      </a:r>
                    </a:p>
                  </a:txBody>
                  <a:tcPr marL="9866" marR="9866" marT="9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1105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B4F56C6-83A8-4F42-BECE-92B66FD8A578}"/>
              </a:ext>
            </a:extLst>
          </p:cNvPr>
          <p:cNvSpPr/>
          <p:nvPr/>
        </p:nvSpPr>
        <p:spPr>
          <a:xfrm>
            <a:off x="430781" y="633643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* Includes $276 million building exposure of Camp Dawson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7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Exposure and Damage Estimates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A98D4-A8EE-41EE-897E-1D98B7E5E532}"/>
              </a:ext>
            </a:extLst>
          </p:cNvPr>
          <p:cNvSpPr txBox="1"/>
          <p:nvPr/>
        </p:nvSpPr>
        <p:spPr>
          <a:xfrm>
            <a:off x="1275604" y="1072914"/>
            <a:ext cx="7252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County Subdivision of Rivers/Streams with "Highest" Building Count and Dollar Exposure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DC7863-D491-408D-8CC2-FBA889A2B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8" y="1123154"/>
            <a:ext cx="8324762" cy="5739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660CED-9EB0-4CF5-8DD0-CDAE65326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892" y="1123156"/>
            <a:ext cx="4948518" cy="22335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732F961-2B44-4667-B220-E84E9AE5533B}"/>
              </a:ext>
            </a:extLst>
          </p:cNvPr>
          <p:cNvSpPr/>
          <p:nvPr/>
        </p:nvSpPr>
        <p:spPr>
          <a:xfrm>
            <a:off x="5247836" y="3309801"/>
            <a:ext cx="2694040" cy="307777"/>
          </a:xfrm>
          <a:prstGeom prst="wedgeRoundRectCallout">
            <a:avLst>
              <a:gd name="adj1" fmla="val -62119"/>
              <a:gd name="adj2" fmla="val 315514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hlinkClick r:id="rId5"/>
              </a:rPr>
              <a:t>Bldg. 39-04-0020-0001-0001_70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D8E8F2-7BCC-4777-AA3F-A2D6F96DF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47" t="14565" r="22688" b="41939"/>
          <a:stretch/>
        </p:blipFill>
        <p:spPr>
          <a:xfrm>
            <a:off x="6594856" y="5807338"/>
            <a:ext cx="2143732" cy="9639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928B202-19D0-4D28-9C8F-28D836DDD919}"/>
              </a:ext>
            </a:extLst>
          </p:cNvPr>
          <p:cNvSpPr/>
          <p:nvPr/>
        </p:nvSpPr>
        <p:spPr>
          <a:xfrm>
            <a:off x="6601464" y="6501282"/>
            <a:ext cx="2137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39-04-0020-0001-0001_70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7C15F-3952-4E05-ACFE-A0FC5943995F}"/>
              </a:ext>
            </a:extLst>
          </p:cNvPr>
          <p:cNvSpPr/>
          <p:nvPr/>
        </p:nvSpPr>
        <p:spPr>
          <a:xfrm>
            <a:off x="984868" y="855362"/>
            <a:ext cx="7584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More than 36,0000 structures in high-risk flood zones inventoried for Regions 5-11 (North Half of WV)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492291-4C5B-4776-A80E-810C32813233}"/>
              </a:ext>
            </a:extLst>
          </p:cNvPr>
          <p:cNvSpPr/>
          <p:nvPr/>
        </p:nvSpPr>
        <p:spPr>
          <a:xfrm>
            <a:off x="5473934" y="1192162"/>
            <a:ext cx="17267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Building</a:t>
            </a:r>
          </a:p>
          <a:p>
            <a:r>
              <a:rPr lang="en-US" sz="1100" dirty="0">
                <a:solidFill>
                  <a:schemeClr val="bg1"/>
                </a:solidFill>
              </a:rPr>
              <a:t>39-04-0020-0001-0001_70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FF3534-87EC-4718-B11D-36941B590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73" y="1227887"/>
            <a:ext cx="1634342" cy="25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5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Building-Level Flood Risk Assessments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17093239"/>
              </p:ext>
            </p:extLst>
          </p:nvPr>
        </p:nvGraphicFramePr>
        <p:xfrm>
          <a:off x="1894113" y="970385"/>
          <a:ext cx="8472196" cy="5794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2596" y="5301447"/>
            <a:ext cx="2556588" cy="14157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Methodology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Consistent methodology statewide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Semi-automated workflows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Continuous cycle to improve and update assessments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596" y="1079477"/>
            <a:ext cx="2556588" cy="1446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Building-Level Flood Risk Assessments support: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Hazard Mitigation Plans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Floodplain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Community Assisted Visits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Community Rating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596" y="2755888"/>
            <a:ext cx="2556588" cy="22775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Benefits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More detailed and accurate assessments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Automated scripts generate outputs quickly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Cost savings through efficiencies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Helps multiple stakeholders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Comprehensive Building Risk Database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3566" y="3452041"/>
            <a:ext cx="164043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Building-Level Assessment Cycle</a:t>
            </a:r>
            <a:br>
              <a:rPr lang="en-US" sz="1600" dirty="0"/>
            </a:b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(Flood-Risk Assessment GIS)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03565" y="4863927"/>
            <a:ext cx="1853292" cy="1853292"/>
            <a:chOff x="3309451" y="3939020"/>
            <a:chExt cx="1853292" cy="1853292"/>
          </a:xfrm>
        </p:grpSpPr>
        <p:sp>
          <p:nvSpPr>
            <p:cNvPr id="10" name="Oval 9"/>
            <p:cNvSpPr/>
            <p:nvPr/>
          </p:nvSpPr>
          <p:spPr>
            <a:xfrm>
              <a:off x="3309451" y="3939020"/>
              <a:ext cx="1853292" cy="185329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 txBox="1"/>
            <p:nvPr/>
          </p:nvSpPr>
          <p:spPr>
            <a:xfrm>
              <a:off x="3580859" y="4181377"/>
              <a:ext cx="1369030" cy="1310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US" sz="1400" b="1" u="sng" kern="1200" dirty="0"/>
              </a:br>
              <a:br>
                <a:rPr lang="en-US" sz="1400" b="1" u="sng" kern="1200" dirty="0"/>
              </a:br>
              <a:br>
                <a:rPr lang="en-US" sz="1400" b="1" u="sng" kern="1200" dirty="0"/>
              </a:br>
              <a:r>
                <a:rPr lang="en-US" sz="1400" b="1" u="none" kern="1200" dirty="0"/>
                <a:t>DATA </a:t>
              </a:r>
              <a:r>
                <a:rPr lang="en-US" sz="1400" b="1" u="sng" kern="1200" dirty="0"/>
                <a:t>OUTPUTS</a:t>
              </a:r>
            </a:p>
            <a:p>
              <a:pPr lvl="0" algn="ctr"/>
              <a:r>
                <a:rPr lang="en-US" sz="1100" dirty="0"/>
                <a:t>Building Level</a:t>
              </a:r>
              <a:br>
                <a:rPr lang="en-US" sz="1100" dirty="0"/>
              </a:br>
              <a:r>
                <a:rPr lang="en-US" sz="1100" dirty="0"/>
                <a:t>Community Level</a:t>
              </a:r>
            </a:p>
            <a:p>
              <a:pPr lvl="0" algn="ctr"/>
              <a:r>
                <a:rPr lang="en-US" sz="1100" dirty="0"/>
                <a:t>3D Visualizations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US" sz="1100" b="1" kern="1200" dirty="0"/>
              </a:br>
              <a:r>
                <a:rPr lang="en-US" sz="1100" i="1" kern="1200" dirty="0">
                  <a:solidFill>
                    <a:srgbClr val="FFFF00"/>
                  </a:solidFill>
                </a:rPr>
                <a:t>Published to </a:t>
              </a:r>
              <a:br>
                <a:rPr lang="en-US" sz="1100" i="1" kern="1200" dirty="0">
                  <a:solidFill>
                    <a:srgbClr val="FFFF00"/>
                  </a:solidFill>
                </a:rPr>
              </a:br>
              <a:r>
                <a:rPr lang="en-US" sz="1100" i="1" kern="1200" dirty="0">
                  <a:solidFill>
                    <a:srgbClr val="FFFF00"/>
                  </a:solidFill>
                </a:rPr>
                <a:t>WV Flood Tool</a:t>
              </a:r>
              <a:br>
                <a:rPr lang="en-US" sz="1100" kern="1200" dirty="0"/>
              </a:br>
              <a:endParaRPr lang="en-US" sz="1100" kern="12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014507" y="1037566"/>
            <a:ext cx="231408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5782" y="3006678"/>
            <a:ext cx="231408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3560" y="4937468"/>
            <a:ext cx="231408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8625" y="3014801"/>
            <a:ext cx="231408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815E4-ECE6-429B-A2D8-02B4A6FB21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5" t="5238" r="9886" b="3882"/>
          <a:stretch/>
        </p:blipFill>
        <p:spPr>
          <a:xfrm>
            <a:off x="7097073" y="5319970"/>
            <a:ext cx="1804331" cy="1314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607252-A067-43AF-83ED-75177EADF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243" y="5393164"/>
            <a:ext cx="1954386" cy="13845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A3AE2A-B197-4537-AAF4-6A311B3D3B9D}"/>
              </a:ext>
            </a:extLst>
          </p:cNvPr>
          <p:cNvSpPr txBox="1"/>
          <p:nvPr/>
        </p:nvSpPr>
        <p:spPr>
          <a:xfrm>
            <a:off x="3294382" y="5336216"/>
            <a:ext cx="114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Tabular Output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76B673-EB6A-4286-A005-1AE27455F917}"/>
              </a:ext>
            </a:extLst>
          </p:cNvPr>
          <p:cNvSpPr txBox="1"/>
          <p:nvPr/>
        </p:nvSpPr>
        <p:spPr>
          <a:xfrm>
            <a:off x="7692061" y="5235208"/>
            <a:ext cx="114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Map Output</a:t>
            </a:r>
          </a:p>
        </p:txBody>
      </p:sp>
    </p:spTree>
    <p:extLst>
      <p:ext uri="{BB962C8B-B14F-4D97-AF65-F5344CB8AC3E}">
        <p14:creationId xmlns:p14="http://schemas.microsoft.com/office/powerpoint/2010/main" val="3565574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44151</TotalTime>
  <Words>3726</Words>
  <Application>Microsoft Office PowerPoint</Application>
  <PresentationFormat>On-screen Show (4:3)</PresentationFormat>
  <Paragraphs>800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79</cp:revision>
  <dcterms:created xsi:type="dcterms:W3CDTF">2021-02-24T04:55:07Z</dcterms:created>
  <dcterms:modified xsi:type="dcterms:W3CDTF">2021-04-14T13:25:21Z</dcterms:modified>
</cp:coreProperties>
</file>