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7" r:id="rId2"/>
    <p:sldId id="338" r:id="rId3"/>
    <p:sldId id="3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0283-7398-4D63-872E-A5F0F347EC1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67953-A133-4EB4-ABB3-25C397DAB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6D2ED-501B-4749-A3F4-4AC2549A1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5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6D2ED-501B-4749-A3F4-4AC2549A1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72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6D2ED-501B-4749-A3F4-4AC2549A1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3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110D-1D06-24CD-18BE-4474C1B0A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E8E6D-1563-83BF-E1BF-0997B8DAF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CAF1-4E42-2AD7-E66D-119D7D01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C928-A877-E36D-A38C-9F9AEDC9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41FFB-3F44-43FE-A224-110A392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363D-0861-96E3-7BFB-2F093EE2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EF675-8133-B61B-3047-6BE9A923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EFC5-EFA5-0920-3C40-83D1785B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16CD7-EEA4-FD3A-0F43-D556904F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4AE7-2BF8-55B7-D719-A64E8AD9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1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CB3670-9811-A2B0-E024-1AD6311E3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3FBF4-B205-5627-7921-5932B3582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E8C5-A8D4-2AAD-6611-F8B820F6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9348-ECD7-3102-3164-BEB93FFC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CF4F4-FE51-4887-093B-F33927F3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99C1-46EB-1390-4AAA-D1AE6F2A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3DA35-F9EE-469B-48A6-C9BD998B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DBC7-DDAB-E31E-0F38-26C65CA6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30FC-BB7A-7447-102D-822813ED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E7E6-B25D-55CC-3B37-467456D4E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34D4-C6E4-A89C-EC5C-7A1F8EC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9EB58-D64E-B305-16D7-B2A032B9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AE4D-7031-1AA6-3CA0-D69F3B40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437D-37F5-F7B2-641B-85B1A6C8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A8732-F1DF-064C-0BBE-319AC66A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6C45-F468-FAB1-C30A-BDE0498F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CA3AD-BAC7-B08A-75DE-5417E7E1E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E7A6A-5F5E-650F-8532-F3BD55958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45E95-0A12-C373-B4EE-A10E74C8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44B12-A9EE-8002-9E99-FEE2F323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9C288-4F34-0B47-6E99-DE592B7C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7FDC-EA5D-E63E-D18D-1D402F3A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F710-F4EC-7BD1-5F9C-6F0C7A515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42C27-43FC-DDBD-7961-8FF79D82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7D97C-8108-5928-97AC-E5F763944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E49B4-65BB-AA3F-D4EA-7532E4882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8B3DF-9879-EDE6-247B-E337ED62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31281-4F73-06E8-EFD7-5F3AA7AE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5000F-8F7F-54C5-1707-B5EDB31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22CE-A55D-C63E-C0FC-14DAF0A8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CD687-96EB-AD70-4654-E819F52B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70EE1-A771-C3B3-24A2-A072716B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1184F-79E3-7F32-19A6-3EE920DD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ACC8F-DD11-36DB-2A68-BD2EC9F4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969C6-A0F6-35B8-EAC7-A7E10809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0B2D-8293-876E-62F3-AE754EAE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D79-982F-6192-16BA-5307E5FF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74AB-1BEC-4B5A-AB43-BA6669A0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8F372-4AD4-DCA5-DEB3-4EA7596D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1610C-E333-2CC0-380A-DD947C27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906F-3F70-4C3C-D9A7-AD0AC473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9BA49-591C-406B-E339-03FBA01B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4D9E-3F8F-9322-0476-BFBEB6E7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9C719-733A-9742-B32E-46D9B24E2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C77A-9210-6D17-6FA3-1893B860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04AFC-9675-44BA-EBB1-2A4871F8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F26BD-0E99-7DF8-13B3-638F1643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7221-ADC0-40CA-7F13-EACAEAB4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C0B4A-7D27-C7C6-AC31-FF79A9C7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8343B-A143-711E-D7F5-43A0D78A5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B29DD-0F6E-FB29-B3CB-0691B4F03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1794D-D39E-4D6A-8762-7B336B3FEF1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B514E-FBCB-78AF-181F-D1C93C471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4EE5-D6E0-9E68-2E3B-B89CB645B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E5C3B-ECFC-4C07-9E8F-8ABC24907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8659222&amp;y=4763003&amp;l=12&amp;v=2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mapwv.gov/flood/map/?wkid=102100&amp;x=-8659272&amp;y=4763071&amp;l=12&amp;v=2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mapwv.gov/flood/map/?wkid=102100&amp;x=-8664165&amp;y=4753091&amp;l=12&amp;v=2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>
            <a:extLst>
              <a:ext uri="{FF2B5EF4-FFF2-40B4-BE49-F238E27FC236}">
                <a16:creationId xmlns:a16="http://schemas.microsoft.com/office/drawing/2014/main" id="{2FF80213-37FB-06EA-A224-6077A53C92EE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 </a:t>
            </a:r>
            <a:r>
              <a: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Unmitigated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C0DB1-DDA8-6822-D2EB-EDA91E94A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9A5160B-3F2F-8D8E-9561-F313187B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48233"/>
              </p:ext>
            </p:extLst>
          </p:nvPr>
        </p:nvGraphicFramePr>
        <p:xfrm>
          <a:off x="9463823" y="1913001"/>
          <a:ext cx="2077656" cy="127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91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92865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909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1% (100-Yr)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100-Yr +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</a:t>
                      </a:r>
                      <a:r>
                        <a:rPr lang="en-US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0.2% (500-Yr)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</a:tbl>
          </a:graphicData>
        </a:graphic>
      </p:graphicFrame>
      <p:grpSp>
        <p:nvGrpSpPr>
          <p:cNvPr id="84" name="Group 83">
            <a:extLst>
              <a:ext uri="{FF2B5EF4-FFF2-40B4-BE49-F238E27FC236}">
                <a16:creationId xmlns:a16="http://schemas.microsoft.com/office/drawing/2014/main" id="{A64271CC-D1DB-41B6-AD1E-E7411568EDDE}"/>
              </a:ext>
            </a:extLst>
          </p:cNvPr>
          <p:cNvGrpSpPr/>
          <p:nvPr/>
        </p:nvGrpSpPr>
        <p:grpSpPr>
          <a:xfrm>
            <a:off x="4740499" y="2048667"/>
            <a:ext cx="3921551" cy="1132286"/>
            <a:chOff x="629352" y="1929900"/>
            <a:chExt cx="3921551" cy="1132286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4D234A7-10B0-AA22-70D4-FEE4416B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51" y="1929900"/>
              <a:ext cx="3905795" cy="11050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1E40915-66A5-5DDC-E3C3-49C07AAC0902}"/>
                </a:ext>
              </a:extLst>
            </p:cNvPr>
            <p:cNvSpPr txBox="1"/>
            <p:nvPr/>
          </p:nvSpPr>
          <p:spPr>
            <a:xfrm>
              <a:off x="2699512" y="2754409"/>
              <a:ext cx="1093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Post-FIRM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93BD47-21C6-B8B4-8B24-87AB50EC680A}"/>
                </a:ext>
              </a:extLst>
            </p:cNvPr>
            <p:cNvSpPr/>
            <p:nvPr/>
          </p:nvSpPr>
          <p:spPr>
            <a:xfrm>
              <a:off x="629352" y="2768600"/>
              <a:ext cx="3921551" cy="266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FB588D-5ACE-5ABE-7806-76A70277EB2F}"/>
              </a:ext>
            </a:extLst>
          </p:cNvPr>
          <p:cNvGrpSpPr/>
          <p:nvPr/>
        </p:nvGrpSpPr>
        <p:grpSpPr>
          <a:xfrm>
            <a:off x="642051" y="1133091"/>
            <a:ext cx="3354215" cy="2088753"/>
            <a:chOff x="642051" y="1133091"/>
            <a:chExt cx="3354215" cy="2088753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FDA5198-D843-5EFF-9AC3-7C4ADCB4EB0B}"/>
                </a:ext>
              </a:extLst>
            </p:cNvPr>
            <p:cNvGrpSpPr/>
            <p:nvPr/>
          </p:nvGrpSpPr>
          <p:grpSpPr>
            <a:xfrm>
              <a:off x="642051" y="1133091"/>
              <a:ext cx="3354215" cy="2088753"/>
              <a:chOff x="642051" y="1133091"/>
              <a:chExt cx="3354215" cy="2088753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AD63C24-E5BE-FBCF-C8A8-8E547BAEFE36}"/>
                  </a:ext>
                </a:extLst>
              </p:cNvPr>
              <p:cNvGrpSpPr/>
              <p:nvPr/>
            </p:nvGrpSpPr>
            <p:grpSpPr>
              <a:xfrm>
                <a:off x="642051" y="1133091"/>
                <a:ext cx="3354215" cy="2088753"/>
                <a:chOff x="8195733" y="1092200"/>
                <a:chExt cx="3354215" cy="2088753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861814E3-82C8-1E43-F3CE-2F4DF2ED7D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54" b="8900"/>
                <a:stretch/>
              </p:blipFill>
              <p:spPr>
                <a:xfrm>
                  <a:off x="8195733" y="1092200"/>
                  <a:ext cx="3354215" cy="20887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8C7C248-A87A-528A-CC1D-CD828EF93E4E}"/>
                    </a:ext>
                  </a:extLst>
                </p:cNvPr>
                <p:cNvSpPr/>
                <p:nvPr/>
              </p:nvSpPr>
              <p:spPr>
                <a:xfrm>
                  <a:off x="10694876" y="2481830"/>
                  <a:ext cx="620824" cy="614622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5" name="Speech Bubble: Rectangle 84">
                <a:extLst>
                  <a:ext uri="{FF2B5EF4-FFF2-40B4-BE49-F238E27FC236}">
                    <a16:creationId xmlns:a16="http://schemas.microsoft.com/office/drawing/2014/main" id="{21EEE74C-B26A-FC3B-A7DF-70D51C6AF202}"/>
                  </a:ext>
                </a:extLst>
              </p:cNvPr>
              <p:cNvSpPr/>
              <p:nvPr/>
            </p:nvSpPr>
            <p:spPr>
              <a:xfrm>
                <a:off x="1246910" y="1171435"/>
                <a:ext cx="2696576" cy="567769"/>
              </a:xfrm>
              <a:prstGeom prst="wedgeRectCallout">
                <a:avLst>
                  <a:gd name="adj1" fmla="val 29999"/>
                  <a:gd name="adj2" fmla="val 188418"/>
                </a:avLst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Single Family Dwelling in Jefferson County*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Appraised Value: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$217K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(Building ID: </a:t>
                </a:r>
                <a:r>
                  <a:rPr lang="en-US" sz="1000" b="1" i="0" dirty="0">
                    <a:solidFill>
                      <a:srgbClr val="0070C0"/>
                    </a:solidFill>
                    <a:effectLst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19-04-0013-0059-0000_89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10EBA5-4662-719F-B4DD-7265D350CAFC}"/>
                </a:ext>
              </a:extLst>
            </p:cNvPr>
            <p:cNvSpPr/>
            <p:nvPr/>
          </p:nvSpPr>
          <p:spPr>
            <a:xfrm>
              <a:off x="886689" y="2126100"/>
              <a:ext cx="1354667" cy="461665"/>
            </a:xfrm>
            <a:prstGeom prst="rect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Flood Source: Shenandoah River</a:t>
              </a:r>
            </a:p>
          </p:txBody>
        </p:sp>
      </p:grpSp>
      <p:pic>
        <p:nvPicPr>
          <p:cNvPr id="66" name="Picture 65" descr="A house with trees in the back yard&#10;&#10;Description automatically generated">
            <a:extLst>
              <a:ext uri="{FF2B5EF4-FFF2-40B4-BE49-F238E27FC236}">
                <a16:creationId xmlns:a16="http://schemas.microsoft.com/office/drawing/2014/main" id="{AE106AF7-A62A-A9CA-27FD-FF549BCB8A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51" y="3321910"/>
            <a:ext cx="10907897" cy="3395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Rectangular Callout 31">
            <a:extLst>
              <a:ext uri="{FF2B5EF4-FFF2-40B4-BE49-F238E27FC236}">
                <a16:creationId xmlns:a16="http://schemas.microsoft.com/office/drawing/2014/main" id="{D450084C-5546-52AD-8FD8-E9C54C393DF2}"/>
              </a:ext>
            </a:extLst>
          </p:cNvPr>
          <p:cNvSpPr/>
          <p:nvPr/>
        </p:nvSpPr>
        <p:spPr>
          <a:xfrm flipH="1">
            <a:off x="9574384" y="4655700"/>
            <a:ext cx="1837266" cy="206080"/>
          </a:xfrm>
          <a:prstGeom prst="wedgeRectCallout">
            <a:avLst>
              <a:gd name="adj1" fmla="val 222719"/>
              <a:gd name="adj2" fmla="val -9783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13.6’ (FEMA 1% / 100-Yr) </a:t>
            </a:r>
          </a:p>
        </p:txBody>
      </p:sp>
      <p:sp>
        <p:nvSpPr>
          <p:cNvPr id="70" name="Rectangular Callout 31">
            <a:extLst>
              <a:ext uri="{FF2B5EF4-FFF2-40B4-BE49-F238E27FC236}">
                <a16:creationId xmlns:a16="http://schemas.microsoft.com/office/drawing/2014/main" id="{36DA17CD-D441-51BC-8212-84443B62DE5D}"/>
              </a:ext>
            </a:extLst>
          </p:cNvPr>
          <p:cNvSpPr/>
          <p:nvPr/>
        </p:nvSpPr>
        <p:spPr>
          <a:xfrm flipH="1">
            <a:off x="9331681" y="4418338"/>
            <a:ext cx="2079969" cy="206080"/>
          </a:xfrm>
          <a:prstGeom prst="wedgeRectCallout">
            <a:avLst>
              <a:gd name="adj1" fmla="val 190944"/>
              <a:gd name="adj2" fmla="val -5675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16.6’ (FEMA 1% + / 100-Yr +) </a:t>
            </a:r>
          </a:p>
        </p:txBody>
      </p:sp>
      <p:sp>
        <p:nvSpPr>
          <p:cNvPr id="71" name="Rectangular Callout 31">
            <a:extLst>
              <a:ext uri="{FF2B5EF4-FFF2-40B4-BE49-F238E27FC236}">
                <a16:creationId xmlns:a16="http://schemas.microsoft.com/office/drawing/2014/main" id="{0A6F0ECD-0296-45DA-FF35-9D3B1F17988C}"/>
              </a:ext>
            </a:extLst>
          </p:cNvPr>
          <p:cNvSpPr/>
          <p:nvPr/>
        </p:nvSpPr>
        <p:spPr>
          <a:xfrm flipH="1">
            <a:off x="9463823" y="4175603"/>
            <a:ext cx="1947826" cy="206080"/>
          </a:xfrm>
          <a:prstGeom prst="wedgeRectCallout">
            <a:avLst>
              <a:gd name="adj1" fmla="val 208092"/>
              <a:gd name="adj2" fmla="val -9783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19.6’ (FEMA 0.2% / 500-Yr) </a:t>
            </a:r>
          </a:p>
        </p:txBody>
      </p:sp>
      <p:sp>
        <p:nvSpPr>
          <p:cNvPr id="4" name="Rectangular Callout 31">
            <a:extLst>
              <a:ext uri="{FF2B5EF4-FFF2-40B4-BE49-F238E27FC236}">
                <a16:creationId xmlns:a16="http://schemas.microsoft.com/office/drawing/2014/main" id="{A0BCC39B-6051-BB25-C02F-15EA97381A58}"/>
              </a:ext>
            </a:extLst>
          </p:cNvPr>
          <p:cNvSpPr/>
          <p:nvPr/>
        </p:nvSpPr>
        <p:spPr>
          <a:xfrm flipH="1">
            <a:off x="10291233" y="6232140"/>
            <a:ext cx="1120416" cy="206080"/>
          </a:xfrm>
          <a:prstGeom prst="wedgeRectCallout">
            <a:avLst>
              <a:gd name="adj1" fmla="val 150618"/>
              <a:gd name="adj2" fmla="val -26216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Ground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10B3F-FD5B-4574-DB82-4374BD3E4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9" y="34420"/>
            <a:ext cx="924326" cy="875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4AE43-2F3D-FBD7-B3F0-2876341124B7}"/>
              </a:ext>
            </a:extLst>
          </p:cNvPr>
          <p:cNvSpPr txBox="1"/>
          <p:nvPr/>
        </p:nvSpPr>
        <p:spPr>
          <a:xfrm>
            <a:off x="4638317" y="1207971"/>
            <a:ext cx="49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Rivermist Lane, Harpers Ferry</a:t>
            </a:r>
          </a:p>
          <a:p>
            <a:r>
              <a:rPr lang="en-US" i="1" dirty="0">
                <a:solidFill>
                  <a:srgbClr val="FF0000"/>
                </a:solidFill>
              </a:rPr>
              <a:t>Repetitive Loss Area / Area of Mitigation Interest</a:t>
            </a:r>
          </a:p>
        </p:txBody>
      </p:sp>
    </p:spTree>
    <p:extLst>
      <p:ext uri="{BB962C8B-B14F-4D97-AF65-F5344CB8AC3E}">
        <p14:creationId xmlns:p14="http://schemas.microsoft.com/office/powerpoint/2010/main" val="3050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E65C0DB1-DDA8-6822-D2EB-EDA91E94A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8280DD-48A3-41B6-858D-15CAC9BEA0C5}"/>
              </a:ext>
            </a:extLst>
          </p:cNvPr>
          <p:cNvGrpSpPr/>
          <p:nvPr/>
        </p:nvGrpSpPr>
        <p:grpSpPr>
          <a:xfrm>
            <a:off x="866687" y="1166527"/>
            <a:ext cx="3354215" cy="2088753"/>
            <a:chOff x="642051" y="1133091"/>
            <a:chExt cx="3354215" cy="208875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E29661A-FAA4-F92C-2211-3156354E1D68}"/>
                </a:ext>
              </a:extLst>
            </p:cNvPr>
            <p:cNvGrpSpPr/>
            <p:nvPr/>
          </p:nvGrpSpPr>
          <p:grpSpPr>
            <a:xfrm>
              <a:off x="642051" y="1133091"/>
              <a:ext cx="3354215" cy="2088753"/>
              <a:chOff x="642051" y="1133091"/>
              <a:chExt cx="3354215" cy="2088753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57585B7-C90A-B331-A5DE-15A0938D1E27}"/>
                  </a:ext>
                </a:extLst>
              </p:cNvPr>
              <p:cNvGrpSpPr/>
              <p:nvPr/>
            </p:nvGrpSpPr>
            <p:grpSpPr>
              <a:xfrm>
                <a:off x="642051" y="1133091"/>
                <a:ext cx="3354215" cy="2088753"/>
                <a:chOff x="8195733" y="1092200"/>
                <a:chExt cx="3354215" cy="2088753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6B0EF117-8152-D4EF-44D0-EDEE0154AD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54" b="8900"/>
                <a:stretch/>
              </p:blipFill>
              <p:spPr>
                <a:xfrm>
                  <a:off x="8195733" y="1092200"/>
                  <a:ext cx="3354215" cy="20887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E03FD20-2EB9-FA42-E29D-8A554939BDAC}"/>
                    </a:ext>
                  </a:extLst>
                </p:cNvPr>
                <p:cNvSpPr/>
                <p:nvPr/>
              </p:nvSpPr>
              <p:spPr>
                <a:xfrm>
                  <a:off x="10284243" y="1948080"/>
                  <a:ext cx="516989" cy="511824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</a:ln>
                <a:effectLst>
                  <a:outerShdw blurRad="50800" dist="50800" dir="5400000" algn="ctr" rotWithShape="0">
                    <a:schemeClr val="tx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D77AC2FD-1F6B-E650-076D-63413EF29F90}"/>
                  </a:ext>
                </a:extLst>
              </p:cNvPr>
              <p:cNvSpPr/>
              <p:nvPr/>
            </p:nvSpPr>
            <p:spPr>
              <a:xfrm>
                <a:off x="642051" y="1138054"/>
                <a:ext cx="2500457" cy="718971"/>
              </a:xfrm>
              <a:prstGeom prst="wedgeRectCallout">
                <a:avLst>
                  <a:gd name="adj1" fmla="val 39482"/>
                  <a:gd name="adj2" fmla="val 75368"/>
                </a:avLst>
              </a:prstGeom>
              <a:solidFill>
                <a:srgbClr val="DEEBF7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Single Family Dwelling in Jefferson County*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10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Floodway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Appraised Value: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$95K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(Building ID: </a:t>
                </a:r>
                <a:r>
                  <a:rPr lang="en-US" sz="1000" b="1" i="0" dirty="0">
                    <a:solidFill>
                      <a:srgbClr val="0070C0"/>
                    </a:solidFill>
                    <a:effectLst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19-04-0013-0058-0000_97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630CFBB-C41F-D7D8-0C57-0D94DA1CCAC6}"/>
                </a:ext>
              </a:extLst>
            </p:cNvPr>
            <p:cNvSpPr/>
            <p:nvPr/>
          </p:nvSpPr>
          <p:spPr>
            <a:xfrm>
              <a:off x="886689" y="2126100"/>
              <a:ext cx="1354667" cy="461665"/>
            </a:xfrm>
            <a:prstGeom prst="rect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Flood Source: Shenandoah River</a:t>
              </a:r>
            </a:p>
          </p:txBody>
        </p:sp>
      </p:grpSp>
      <p:pic>
        <p:nvPicPr>
          <p:cNvPr id="95" name="Picture 94" descr="A house with a deck and trees&#10;&#10;Description automatically generated">
            <a:extLst>
              <a:ext uri="{FF2B5EF4-FFF2-40B4-BE49-F238E27FC236}">
                <a16:creationId xmlns:a16="http://schemas.microsoft.com/office/drawing/2014/main" id="{313D68FD-5FF3-8596-4BE3-A2079537D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584" y="3388782"/>
            <a:ext cx="9144000" cy="3302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6" name="Rectangular Callout 31">
            <a:extLst>
              <a:ext uri="{FF2B5EF4-FFF2-40B4-BE49-F238E27FC236}">
                <a16:creationId xmlns:a16="http://schemas.microsoft.com/office/drawing/2014/main" id="{5D1722F2-7C9B-8ACC-6C7A-6203CE894F31}"/>
              </a:ext>
            </a:extLst>
          </p:cNvPr>
          <p:cNvSpPr/>
          <p:nvPr/>
        </p:nvSpPr>
        <p:spPr>
          <a:xfrm flipH="1">
            <a:off x="9463751" y="4962621"/>
            <a:ext cx="1837266" cy="206080"/>
          </a:xfrm>
          <a:prstGeom prst="wedgeRectCallout">
            <a:avLst>
              <a:gd name="adj1" fmla="val 170185"/>
              <a:gd name="adj2" fmla="val -28271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13.7’ (FEMA 1% / 100-Yr) </a:t>
            </a:r>
          </a:p>
        </p:txBody>
      </p:sp>
      <p:sp>
        <p:nvSpPr>
          <p:cNvPr id="97" name="Rectangular Callout 31">
            <a:extLst>
              <a:ext uri="{FF2B5EF4-FFF2-40B4-BE49-F238E27FC236}">
                <a16:creationId xmlns:a16="http://schemas.microsoft.com/office/drawing/2014/main" id="{6B96EE87-B32C-11C1-DEDA-41F3467F25B6}"/>
              </a:ext>
            </a:extLst>
          </p:cNvPr>
          <p:cNvSpPr/>
          <p:nvPr/>
        </p:nvSpPr>
        <p:spPr>
          <a:xfrm flipH="1">
            <a:off x="9221047" y="4723926"/>
            <a:ext cx="2079970" cy="206080"/>
          </a:xfrm>
          <a:prstGeom prst="wedgeRectCallout">
            <a:avLst>
              <a:gd name="adj1" fmla="val 143311"/>
              <a:gd name="adj2" fmla="val -20054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16.7’ (FEMA 1% + / 100-Yr +) </a:t>
            </a:r>
          </a:p>
        </p:txBody>
      </p:sp>
      <p:sp>
        <p:nvSpPr>
          <p:cNvPr id="98" name="Rectangular Callout 31">
            <a:extLst>
              <a:ext uri="{FF2B5EF4-FFF2-40B4-BE49-F238E27FC236}">
                <a16:creationId xmlns:a16="http://schemas.microsoft.com/office/drawing/2014/main" id="{711FB81B-E34C-8345-4FFB-8F5D068B2E09}"/>
              </a:ext>
            </a:extLst>
          </p:cNvPr>
          <p:cNvSpPr/>
          <p:nvPr/>
        </p:nvSpPr>
        <p:spPr>
          <a:xfrm flipH="1">
            <a:off x="9333932" y="4489451"/>
            <a:ext cx="1967084" cy="206080"/>
          </a:xfrm>
          <a:prstGeom prst="wedgeRectCallout">
            <a:avLst>
              <a:gd name="adj1" fmla="val 154814"/>
              <a:gd name="adj2" fmla="val -22107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19.7’ (FEMA 0.2% / 500-Yr) </a:t>
            </a:r>
          </a:p>
        </p:txBody>
      </p:sp>
      <p:sp>
        <p:nvSpPr>
          <p:cNvPr id="100" name="Rectangular Callout 31">
            <a:extLst>
              <a:ext uri="{FF2B5EF4-FFF2-40B4-BE49-F238E27FC236}">
                <a16:creationId xmlns:a16="http://schemas.microsoft.com/office/drawing/2014/main" id="{0E46E1F6-0014-7805-5920-5017F76FB1B0}"/>
              </a:ext>
            </a:extLst>
          </p:cNvPr>
          <p:cNvSpPr/>
          <p:nvPr/>
        </p:nvSpPr>
        <p:spPr>
          <a:xfrm flipH="1">
            <a:off x="10180600" y="6344472"/>
            <a:ext cx="1120416" cy="206080"/>
          </a:xfrm>
          <a:prstGeom prst="wedgeRectCallout">
            <a:avLst>
              <a:gd name="adj1" fmla="val 79207"/>
              <a:gd name="adj2" fmla="val -26216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Ground Level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D9F0A8-5B14-1005-B122-8D0454834077}"/>
              </a:ext>
            </a:extLst>
          </p:cNvPr>
          <p:cNvGrpSpPr/>
          <p:nvPr/>
        </p:nvGrpSpPr>
        <p:grpSpPr>
          <a:xfrm>
            <a:off x="4710107" y="2055887"/>
            <a:ext cx="3924849" cy="1130628"/>
            <a:chOff x="4169285" y="1865250"/>
            <a:chExt cx="3924849" cy="1130628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A8FEE15-A496-D1FB-1BAA-D0F4D4B6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285" y="1865250"/>
              <a:ext cx="3924848" cy="112410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2F3E709-D2B3-BAC8-C543-41F872D33C1F}"/>
                </a:ext>
              </a:extLst>
            </p:cNvPr>
            <p:cNvSpPr txBox="1"/>
            <p:nvPr/>
          </p:nvSpPr>
          <p:spPr>
            <a:xfrm>
              <a:off x="6242742" y="2688101"/>
              <a:ext cx="1093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Pre-FIRM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23293EB-5233-10AE-1D05-96CBCCC12129}"/>
                </a:ext>
              </a:extLst>
            </p:cNvPr>
            <p:cNvSpPr/>
            <p:nvPr/>
          </p:nvSpPr>
          <p:spPr>
            <a:xfrm>
              <a:off x="4169286" y="2702291"/>
              <a:ext cx="3924848" cy="2870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6C9E98F1-9925-BBD4-3279-966BE443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32379"/>
              </p:ext>
            </p:extLst>
          </p:nvPr>
        </p:nvGraphicFramePr>
        <p:xfrm>
          <a:off x="9247657" y="2027190"/>
          <a:ext cx="2077656" cy="127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91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92865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909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1% (100-Yr)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100-Yr +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</a:t>
                      </a:r>
                      <a:r>
                        <a:rPr lang="en-US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0.2% (500-Yr)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267E57-10E2-1B25-2E7A-911C90111CCB}"/>
              </a:ext>
            </a:extLst>
          </p:cNvPr>
          <p:cNvSpPr txBox="1">
            <a:spLocks/>
          </p:cNvSpPr>
          <p:nvPr/>
        </p:nvSpPr>
        <p:spPr>
          <a:xfrm>
            <a:off x="0" y="-42230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 </a:t>
            </a:r>
            <a:r>
              <a: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Unmitigated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BF04D-2157-BCF5-D7B3-47FB2811A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9" y="34420"/>
            <a:ext cx="924326" cy="875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29A712-5311-C85B-4A60-3F37CD93B749}"/>
              </a:ext>
            </a:extLst>
          </p:cNvPr>
          <p:cNvSpPr txBox="1"/>
          <p:nvPr/>
        </p:nvSpPr>
        <p:spPr>
          <a:xfrm>
            <a:off x="4638317" y="1207971"/>
            <a:ext cx="493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Rivermist Lane, Harpers Ferry</a:t>
            </a:r>
          </a:p>
          <a:p>
            <a:r>
              <a:rPr lang="en-US" i="1" dirty="0">
                <a:solidFill>
                  <a:srgbClr val="FF0000"/>
                </a:solidFill>
              </a:rPr>
              <a:t>Repetitive Loss Area / Area of Mitigation Interest</a:t>
            </a:r>
          </a:p>
        </p:txBody>
      </p:sp>
    </p:spTree>
    <p:extLst>
      <p:ext uri="{BB962C8B-B14F-4D97-AF65-F5344CB8AC3E}">
        <p14:creationId xmlns:p14="http://schemas.microsoft.com/office/powerpoint/2010/main" val="5582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>
            <a:extLst>
              <a:ext uri="{FF2B5EF4-FFF2-40B4-BE49-F238E27FC236}">
                <a16:creationId xmlns:a16="http://schemas.microsoft.com/office/drawing/2014/main" id="{2FF80213-37FB-06EA-A224-6077A53C92EE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Flood Profile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C0DB1-DDA8-6822-D2EB-EDA91E94A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9A5160B-3F2F-8D8E-9561-F313187B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99873"/>
              </p:ext>
            </p:extLst>
          </p:nvPr>
        </p:nvGraphicFramePr>
        <p:xfrm>
          <a:off x="9563456" y="1123908"/>
          <a:ext cx="2077656" cy="127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791">
                  <a:extLst>
                    <a:ext uri="{9D8B030D-6E8A-4147-A177-3AD203B41FA5}">
                      <a16:colId xmlns:a16="http://schemas.microsoft.com/office/drawing/2014/main" val="2046477427"/>
                    </a:ext>
                  </a:extLst>
                </a:gridCol>
                <a:gridCol w="792865">
                  <a:extLst>
                    <a:ext uri="{9D8B030D-6E8A-4147-A177-3AD203B41FA5}">
                      <a16:colId xmlns:a16="http://schemas.microsoft.com/office/drawing/2014/main" val="2529517874"/>
                    </a:ext>
                  </a:extLst>
                </a:gridCol>
              </a:tblGrid>
              <a:tr h="19098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HEIGHT (ft.)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612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BUILDING 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8125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Freeboard (FBD)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7731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FLOOD DEPTH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6144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1% (100-Yr) 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27858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</a:t>
                      </a:r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100-Yr +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4066"/>
                  </a:ext>
                </a:extLst>
              </a:tr>
              <a:tr h="18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FEMA </a:t>
                      </a:r>
                      <a:r>
                        <a:rPr lang="en-US" sz="11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0.2% (500-Yr)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144" marR="7144" marT="7144" marB="0" anchor="b"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14326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2863E8BA-158C-ACF6-FF77-83B210386D00}"/>
              </a:ext>
            </a:extLst>
          </p:cNvPr>
          <p:cNvGrpSpPr/>
          <p:nvPr/>
        </p:nvGrpSpPr>
        <p:grpSpPr>
          <a:xfrm>
            <a:off x="504219" y="1761217"/>
            <a:ext cx="2899873" cy="4256865"/>
            <a:chOff x="423293" y="1384006"/>
            <a:chExt cx="2899873" cy="4256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693290-A1DE-6CA8-89F7-67669436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93" y="1384006"/>
              <a:ext cx="2899873" cy="42568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7009D5-21E0-A4BC-7E83-487E44BEE5BA}"/>
                </a:ext>
              </a:extLst>
            </p:cNvPr>
            <p:cNvSpPr/>
            <p:nvPr/>
          </p:nvSpPr>
          <p:spPr>
            <a:xfrm>
              <a:off x="1728504" y="3220430"/>
              <a:ext cx="1285074" cy="1272237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DA75AEC5-D5F4-54B0-72DA-AA4159B8F1FF}"/>
                </a:ext>
              </a:extLst>
            </p:cNvPr>
            <p:cNvSpPr/>
            <p:nvPr/>
          </p:nvSpPr>
          <p:spPr>
            <a:xfrm>
              <a:off x="599122" y="4843647"/>
              <a:ext cx="2499919" cy="718971"/>
            </a:xfrm>
            <a:prstGeom prst="wedgeRectCallout">
              <a:avLst>
                <a:gd name="adj1" fmla="val 20854"/>
                <a:gd name="adj2" fmla="val -98918"/>
              </a:avLst>
            </a:prstGeom>
            <a:solidFill>
              <a:srgbClr val="DEEB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Single Family Dwelling in Jefferson County*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Elevated</a:t>
              </a:r>
              <a:r>
                <a:rPr lang="en-US" sz="10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in </a:t>
              </a:r>
              <a:r>
                <a:rPr lang="en-US" sz="1000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Floodway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Appraised Value: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$265K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(Building ID: </a:t>
              </a:r>
              <a:r>
                <a:rPr lang="en-US" sz="1000" b="1" i="0" dirty="0">
                  <a:solidFill>
                    <a:srgbClr val="000000"/>
                  </a:solidFill>
                  <a:effectLst/>
                  <a:hlinkClick r:id="rId5"/>
                </a:rPr>
                <a:t>19-06-009H-0019-0000_781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7351E5-FFF7-5734-E803-E086225C989A}"/>
                </a:ext>
              </a:extLst>
            </p:cNvPr>
            <p:cNvSpPr/>
            <p:nvPr/>
          </p:nvSpPr>
          <p:spPr>
            <a:xfrm>
              <a:off x="1547849" y="1727703"/>
              <a:ext cx="1554121" cy="461665"/>
            </a:xfrm>
            <a:prstGeom prst="rect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Flood Source: Shenandoah River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CEAA92-2269-2223-F4C2-F961FE3E6B07}"/>
              </a:ext>
            </a:extLst>
          </p:cNvPr>
          <p:cNvGrpSpPr/>
          <p:nvPr/>
        </p:nvGrpSpPr>
        <p:grpSpPr>
          <a:xfrm>
            <a:off x="4851298" y="1212023"/>
            <a:ext cx="3924848" cy="1142405"/>
            <a:chOff x="3173154" y="1384007"/>
            <a:chExt cx="3924848" cy="11424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8EE59B-184C-F24F-64BA-C1CDB8E8E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154" y="1384007"/>
              <a:ext cx="3924848" cy="11050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C5F93-D44D-8E17-D63D-9F00FF2694DD}"/>
                </a:ext>
              </a:extLst>
            </p:cNvPr>
            <p:cNvSpPr txBox="1"/>
            <p:nvPr/>
          </p:nvSpPr>
          <p:spPr>
            <a:xfrm>
              <a:off x="5246611" y="2218635"/>
              <a:ext cx="1093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Post-FIRM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81D710-A1AA-19C2-037D-508C002F2844}"/>
                </a:ext>
              </a:extLst>
            </p:cNvPr>
            <p:cNvSpPr/>
            <p:nvPr/>
          </p:nvSpPr>
          <p:spPr>
            <a:xfrm>
              <a:off x="3176451" y="2232826"/>
              <a:ext cx="3921551" cy="266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house with a large porch&#10;&#10;Description automatically generated">
            <a:extLst>
              <a:ext uri="{FF2B5EF4-FFF2-40B4-BE49-F238E27FC236}">
                <a16:creationId xmlns:a16="http://schemas.microsoft.com/office/drawing/2014/main" id="{83C2F6DF-D284-F379-5F43-7CF6060182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/>
          <a:stretch/>
        </p:blipFill>
        <p:spPr>
          <a:xfrm>
            <a:off x="4851298" y="2543344"/>
            <a:ext cx="6789814" cy="4169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ular Callout 31">
            <a:extLst>
              <a:ext uri="{FF2B5EF4-FFF2-40B4-BE49-F238E27FC236}">
                <a16:creationId xmlns:a16="http://schemas.microsoft.com/office/drawing/2014/main" id="{D0734D6A-9DFB-86C3-18A2-E73096AF46BB}"/>
              </a:ext>
            </a:extLst>
          </p:cNvPr>
          <p:cNvSpPr/>
          <p:nvPr/>
        </p:nvSpPr>
        <p:spPr>
          <a:xfrm>
            <a:off x="4914534" y="6431992"/>
            <a:ext cx="1120416" cy="206080"/>
          </a:xfrm>
          <a:prstGeom prst="wedgeRectCallout">
            <a:avLst>
              <a:gd name="adj1" fmla="val 194824"/>
              <a:gd name="adj2" fmla="val -22108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Ground Level</a:t>
            </a:r>
          </a:p>
        </p:txBody>
      </p:sp>
      <p:sp>
        <p:nvSpPr>
          <p:cNvPr id="17" name="Rectangular Callout 31">
            <a:extLst>
              <a:ext uri="{FF2B5EF4-FFF2-40B4-BE49-F238E27FC236}">
                <a16:creationId xmlns:a16="http://schemas.microsoft.com/office/drawing/2014/main" id="{F559F131-6297-7983-0189-AA3C7E07160B}"/>
              </a:ext>
            </a:extLst>
          </p:cNvPr>
          <p:cNvSpPr/>
          <p:nvPr/>
        </p:nvSpPr>
        <p:spPr>
          <a:xfrm>
            <a:off x="3959631" y="5162418"/>
            <a:ext cx="1837266" cy="206080"/>
          </a:xfrm>
          <a:prstGeom prst="wedgeRectCallout">
            <a:avLst>
              <a:gd name="adj1" fmla="val 151752"/>
              <a:gd name="adj2" fmla="val -30325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9.9’ (FEMA 1% / 100-Yr) </a:t>
            </a:r>
          </a:p>
        </p:txBody>
      </p:sp>
      <p:sp>
        <p:nvSpPr>
          <p:cNvPr id="18" name="Rectangular Callout 31">
            <a:extLst>
              <a:ext uri="{FF2B5EF4-FFF2-40B4-BE49-F238E27FC236}">
                <a16:creationId xmlns:a16="http://schemas.microsoft.com/office/drawing/2014/main" id="{FDB37BFB-6D7A-DFD7-0EA7-7C19C998F8DB}"/>
              </a:ext>
            </a:extLst>
          </p:cNvPr>
          <p:cNvSpPr/>
          <p:nvPr/>
        </p:nvSpPr>
        <p:spPr>
          <a:xfrm>
            <a:off x="3954980" y="4560857"/>
            <a:ext cx="2079970" cy="206080"/>
          </a:xfrm>
          <a:prstGeom prst="wedgeRectCallout">
            <a:avLst>
              <a:gd name="adj1" fmla="val 128861"/>
              <a:gd name="adj2" fmla="val -34434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14.9’ (FEMA 1% + / 100-Yr +) </a:t>
            </a:r>
          </a:p>
        </p:txBody>
      </p:sp>
      <p:sp>
        <p:nvSpPr>
          <p:cNvPr id="19" name="Rectangular Callout 31">
            <a:extLst>
              <a:ext uri="{FF2B5EF4-FFF2-40B4-BE49-F238E27FC236}">
                <a16:creationId xmlns:a16="http://schemas.microsoft.com/office/drawing/2014/main" id="{95BED726-4A91-EC0C-44F6-9098ABFB9CAA}"/>
              </a:ext>
            </a:extLst>
          </p:cNvPr>
          <p:cNvSpPr/>
          <p:nvPr/>
        </p:nvSpPr>
        <p:spPr>
          <a:xfrm>
            <a:off x="3954980" y="4063581"/>
            <a:ext cx="1967084" cy="206080"/>
          </a:xfrm>
          <a:prstGeom prst="wedgeRectCallout">
            <a:avLst>
              <a:gd name="adj1" fmla="val 139104"/>
              <a:gd name="adj2" fmla="val -15944"/>
            </a:avLst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 Narrow" panose="020B0606020202030204" pitchFamily="34" charset="0"/>
              </a:rPr>
              <a:t>18.9’ (FEMA 0.2% / 500-Yr)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5FC424-37C4-E792-89F7-447CF953C849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7675235" y="4592935"/>
            <a:ext cx="2632932" cy="766465"/>
          </a:xfrm>
          <a:prstGeom prst="line">
            <a:avLst/>
          </a:prstGeom>
          <a:ln w="952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0ED679-C8C2-974D-3C92-E93F8303AC22}"/>
              </a:ext>
            </a:extLst>
          </p:cNvPr>
          <p:cNvCxnSpPr>
            <a:cxnSpLocks/>
          </p:cNvCxnSpPr>
          <p:nvPr/>
        </p:nvCxnSpPr>
        <p:spPr>
          <a:xfrm>
            <a:off x="7675235" y="4130448"/>
            <a:ext cx="2603298" cy="953785"/>
          </a:xfrm>
          <a:prstGeom prst="line">
            <a:avLst/>
          </a:prstGeom>
          <a:ln w="952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D9450-EFD6-6B13-6630-214E39E36740}"/>
              </a:ext>
            </a:extLst>
          </p:cNvPr>
          <p:cNvCxnSpPr>
            <a:cxnSpLocks/>
          </p:cNvCxnSpPr>
          <p:nvPr/>
        </p:nvCxnSpPr>
        <p:spPr>
          <a:xfrm>
            <a:off x="7675235" y="5205156"/>
            <a:ext cx="2662565" cy="498804"/>
          </a:xfrm>
          <a:prstGeom prst="line">
            <a:avLst/>
          </a:prstGeom>
          <a:ln w="952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8537F6-A937-41BA-92E2-6F19432C3C38}"/>
              </a:ext>
            </a:extLst>
          </p:cNvPr>
          <p:cNvSpPr txBox="1">
            <a:spLocks/>
          </p:cNvSpPr>
          <p:nvPr/>
        </p:nvSpPr>
        <p:spPr>
          <a:xfrm>
            <a:off x="0" y="-42230"/>
            <a:ext cx="12192000" cy="1033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Building</a:t>
            </a:r>
            <a:r>
              <a:rPr lang="en-US" b="1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Flood Profile</a:t>
            </a:r>
            <a:r>
              <a:rPr lang="en-US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Mitigated to DFE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FB594-F7BF-C3A5-BEF1-668A32E1B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9" y="34420"/>
            <a:ext cx="924326" cy="8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309</Words>
  <Application>Microsoft Office PowerPoint</Application>
  <PresentationFormat>Widescreen</PresentationFormat>
  <Paragraphs>76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4</cp:revision>
  <dcterms:created xsi:type="dcterms:W3CDTF">2024-12-11T18:55:44Z</dcterms:created>
  <dcterms:modified xsi:type="dcterms:W3CDTF">2024-12-19T18:35:07Z</dcterms:modified>
</cp:coreProperties>
</file>