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305" r:id="rId10"/>
    <p:sldId id="306" r:id="rId11"/>
    <p:sldId id="307" r:id="rId12"/>
    <p:sldId id="309" r:id="rId13"/>
    <p:sldId id="30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C493F-15EA-4A69-62E6-413E8A3C9A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04D732-6C54-DC38-8456-FB0F1A0C84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06D6C-4145-A2DA-6B9B-7E2C4518C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0FD69-0001-43B9-ADC6-C81027EF204A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E92F9-ECB2-AE91-0FFD-9552F1505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8F973-0243-7C24-CD6B-713539F5B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50F77-91BA-4B81-9A27-546DDC6DE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00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E91D0-3D90-1A16-AAA7-69A20A5EB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AEC618-95F1-524B-8104-9F451E6E33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A81F79-BEB6-0458-26EC-C48A4DDF1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0FD69-0001-43B9-ADC6-C81027EF204A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C278C-BAC4-BE44-BFD4-8EA9C17D8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B0AA49-02AB-AC81-EB7A-6CB45A0C6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50F77-91BA-4B81-9A27-546DDC6DE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899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B6A2D9-6A39-8038-35F5-F0B4CD60BD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6CDD96-8312-A335-2D52-F163D78539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F0A7C0-0ECC-0703-3726-446D10C48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0FD69-0001-43B9-ADC6-C81027EF204A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1E4612-FEB3-E225-B4A8-12EA74924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6C3111-FD84-6BCD-D759-0CF65294F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50F77-91BA-4B81-9A27-546DDC6DE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751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81C71-1C33-BE7B-48AD-C889AA95D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8F480-F325-4658-289A-0CA3C602D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50CBFA-583D-D25E-A316-79656A7DD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0FD69-0001-43B9-ADC6-C81027EF204A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33D14-7E71-12D4-877D-D63D3D68F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EEDFAB-B2B2-6692-BA43-7E67A089E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50F77-91BA-4B81-9A27-546DDC6DE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337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F3E92-600B-6ADC-CEDA-960A0EF53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9AD1FE-B3BD-3848-099F-752FD4033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D2DDFC-51EF-3CEF-37C9-3613BDA47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0FD69-0001-43B9-ADC6-C81027EF204A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628183-3797-0658-88E7-A4C8BD378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4B317-23F9-E554-246A-686360511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50F77-91BA-4B81-9A27-546DDC6DE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4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74235-3CEB-63DB-5FA9-1B0F0B25E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21317-8027-9BFC-A795-69F530CA27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6F575F-8CB6-70C7-F75B-26DA724C85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4BA833-4210-7F1E-3857-9F1B76390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0FD69-0001-43B9-ADC6-C81027EF204A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B322F1-113D-3643-83F6-7865791D4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17215-2028-5C3D-F706-9D760A609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50F77-91BA-4B81-9A27-546DDC6DE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750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39972-82EA-FD76-A0D1-3082CC1D9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06EF3C-55A5-2966-634A-9608340A0D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96D1FF-5C4A-B533-0EEA-B54FFE03EB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B98386-E731-6F51-356D-FCA91818AA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8D341D-3483-2C0A-2786-B0F1D16CB8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FCFBDE-B68A-C3F8-F581-07BEA7716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0FD69-0001-43B9-ADC6-C81027EF204A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77942-9439-EC1C-D650-00F5A5A45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48B5DF-635D-FDAC-DADF-EFE70C186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50F77-91BA-4B81-9A27-546DDC6DE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112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EEB0C-1555-BEB5-6C5A-4A0C6B03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C9C47B-C618-0092-A0B8-AC2F68A16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0FD69-0001-43B9-ADC6-C81027EF204A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FB2410-736A-9280-ADB9-A2A9399C1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59A75E-A10A-CFFD-1F4E-A066F6004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50F77-91BA-4B81-9A27-546DDC6DE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8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26B4B3-6EAA-1E8F-BA4E-82E591614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0FD69-0001-43B9-ADC6-C81027EF204A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14399C-E230-6251-0FB7-DF17696A1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B14DA9-17AB-6B02-591A-CEF0BEB0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50F77-91BA-4B81-9A27-546DDC6DE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369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A4143-AC53-E7B1-FF88-6964EECF1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6BBF3-8BE3-067F-0D36-25CBB69DE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7F27FD-3484-DFA9-FC52-53BA5031C1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93F7CB-818D-C771-2279-1F14266E7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0FD69-0001-43B9-ADC6-C81027EF204A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E09FF8-738F-B42D-8326-10E88ECB6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8D380A-0D86-F748-C046-EA062BCE7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50F77-91BA-4B81-9A27-546DDC6DE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651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74F73-EDDB-2570-01A0-263755102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ABED23-E3DB-CD79-7521-0A9CA35A56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AA93F-5477-BDA8-D435-DF7749675E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12A246-3ABE-DD78-60CA-AB4822CFC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0FD69-0001-43B9-ADC6-C81027EF204A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721DCA-EC58-B9B4-B011-4D4EA7A65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96CEA9-3E3B-753C-4295-69C1EFDD6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50F77-91BA-4B81-9A27-546DDC6DE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389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D85B7F-01C6-E2C5-71D5-922C84FCE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0C8CAF-AF53-E7DF-023E-FF40F88CF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DD44A-1382-B86A-A41F-5444BA6C59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90FD69-0001-43B9-ADC6-C81027EF204A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8C5130-6822-18CD-E59D-00A8BE7B50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732749-C9F9-B821-F111-4068DE9FA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450F77-91BA-4B81-9A27-546DDC6DE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32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microsoft.com/office/2007/relationships/hdphoto" Target="../media/hdphoto1.wdp"/><Relationship Id="rId7" Type="http://schemas.openxmlformats.org/officeDocument/2006/relationships/hyperlink" Target="https://www.mapwv.gov/flood/map/?wkid=102100&amp;x=-8990624&amp;y=4575586&amp;l=13&amp;v=2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hyperlink" Target="https://www.mapwv.gov/flood/map/?wkid=102100&amp;x=-8990623&amp;y=4575584&amp;l=13&amp;v=0" TargetMode="Externa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hyperlink" Target="https://www.mapwv.gov/flood/map/?wkid=102100&amp;x=-8990623&amp;y=4575584&amp;l=13&amp;v=0" TargetMode="Externa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hyperlink" Target="https://www.mapwv.gov/flood/map/?wkid=102100&amp;x=-8990623&amp;y=4575584&amp;l=13&amp;v=0" TargetMode="Externa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hyperlink" Target="https://www.mapwv.gov/flood/map/?wkid=102100&amp;x=-8990623&amp;y=4575584&amp;l=13&amp;v=0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7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10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11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hyperlink" Target="https://www.mapwv.gov/flood/map/?wkid=102100&amp;x=-8990623&amp;y=4575584&amp;l=13&amp;v=0" TargetMode="Externa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hyperlink" Target="https://www.mapwv.gov/flood/map/?wkid=102100&amp;x=-8990623&amp;y=4575584&amp;l=13&amp;v=0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D9E39F1B-7CF1-768C-9F2F-567283F34C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 t="-26" r="595" b="13255"/>
          <a:stretch/>
        </p:blipFill>
        <p:spPr>
          <a:xfrm>
            <a:off x="68566" y="1"/>
            <a:ext cx="12123434" cy="6852984"/>
          </a:xfrm>
          <a:prstGeom prst="rect">
            <a:avLst/>
          </a:prstGeom>
        </p:spPr>
      </p:pic>
      <p:pic>
        <p:nvPicPr>
          <p:cNvPr id="5" name="Content Placeholder 4" descr="A house on stilts in a grassy field&#10;&#10;Description automatically generated">
            <a:extLst>
              <a:ext uri="{FF2B5EF4-FFF2-40B4-BE49-F238E27FC236}">
                <a16:creationId xmlns:a16="http://schemas.microsoft.com/office/drawing/2014/main" id="{BC338A0A-366B-DD37-7250-23DA06FB91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985"/>
            <a:ext cx="10515600" cy="3699695"/>
          </a:xfr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98B2208B-3E4D-09E5-AC6C-16D86FBE494F}"/>
              </a:ext>
            </a:extLst>
          </p:cNvPr>
          <p:cNvGrpSpPr/>
          <p:nvPr/>
        </p:nvGrpSpPr>
        <p:grpSpPr>
          <a:xfrm>
            <a:off x="1667383" y="4084645"/>
            <a:ext cx="3069718" cy="2769670"/>
            <a:chOff x="1667383" y="4135445"/>
            <a:chExt cx="3069718" cy="2769670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158BF0BD-2FAD-F891-15A1-0831B9CAA9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67383" y="4135445"/>
              <a:ext cx="3069718" cy="2769670"/>
            </a:xfrm>
            <a:prstGeom prst="rect">
              <a:avLst/>
            </a:prstGeom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5F3311F-D8D5-C27A-5001-346416B40F2B}"/>
                </a:ext>
              </a:extLst>
            </p:cNvPr>
            <p:cNvSpPr/>
            <p:nvPr/>
          </p:nvSpPr>
          <p:spPr>
            <a:xfrm>
              <a:off x="2759925" y="4953000"/>
              <a:ext cx="1037375" cy="1037375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CD51110B-5A5E-5C28-DB14-058C48212609}"/>
              </a:ext>
            </a:extLst>
          </p:cNvPr>
          <p:cNvSpPr/>
          <p:nvPr/>
        </p:nvSpPr>
        <p:spPr>
          <a:xfrm>
            <a:off x="5403850" y="476250"/>
            <a:ext cx="2851150" cy="2851150"/>
          </a:xfrm>
          <a:prstGeom prst="ellipse">
            <a:avLst/>
          </a:prstGeom>
          <a:noFill/>
          <a:ln w="381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7571335-866B-D8EF-DA5F-C16B49B1775A}"/>
              </a:ext>
            </a:extLst>
          </p:cNvPr>
          <p:cNvCxnSpPr>
            <a:cxnSpLocks/>
            <a:stCxn id="12" idx="7"/>
          </p:cNvCxnSpPr>
          <p:nvPr/>
        </p:nvCxnSpPr>
        <p:spPr>
          <a:xfrm flipV="1">
            <a:off x="3645380" y="2946400"/>
            <a:ext cx="2183920" cy="21077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39ADACA8-3502-7B37-AB18-62A4C17D6D8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618" t="4902" r="11381" b="26601"/>
          <a:stretch/>
        </p:blipFill>
        <p:spPr>
          <a:xfrm>
            <a:off x="6121400" y="4137845"/>
            <a:ext cx="6070600" cy="271513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DE6100C-837C-9183-997B-C8C8692E661B}"/>
              </a:ext>
            </a:extLst>
          </p:cNvPr>
          <p:cNvSpPr txBox="1"/>
          <p:nvPr/>
        </p:nvSpPr>
        <p:spPr>
          <a:xfrm>
            <a:off x="7099301" y="193578"/>
            <a:ext cx="51453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hlinkClick r:id="rId7"/>
              </a:rPr>
              <a:t>182 SEVENTH ST, Rainelle, WV, 25962</a:t>
            </a:r>
            <a:endParaRPr lang="en-US" sz="2400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0DC211A-B6DC-AA11-13BF-D8A4C6E4C0F2}"/>
              </a:ext>
            </a:extLst>
          </p:cNvPr>
          <p:cNvSpPr txBox="1"/>
          <p:nvPr/>
        </p:nvSpPr>
        <p:spPr>
          <a:xfrm>
            <a:off x="7099301" y="3762565"/>
            <a:ext cx="3149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hlinkClick r:id="rId7"/>
              </a:rPr>
              <a:t>13-13-0001-0054-0000_182</a:t>
            </a:r>
            <a:endParaRPr lang="en-US" sz="2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8C674B-6411-6A37-8479-2B77B91658B1}"/>
              </a:ext>
            </a:extLst>
          </p:cNvPr>
          <p:cNvSpPr txBox="1"/>
          <p:nvPr/>
        </p:nvSpPr>
        <p:spPr>
          <a:xfrm>
            <a:off x="2076698" y="231699"/>
            <a:ext cx="15686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Rainelle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5006BB-9BBD-F189-AF9B-9FE5B78D824D}"/>
              </a:ext>
            </a:extLst>
          </p:cNvPr>
          <p:cNvSpPr txBox="1">
            <a:spLocks/>
          </p:cNvSpPr>
          <p:nvPr/>
        </p:nvSpPr>
        <p:spPr>
          <a:xfrm rot="16200000">
            <a:off x="-2574098" y="3323650"/>
            <a:ext cx="6156326" cy="10139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Flood Profile</a:t>
            </a:r>
          </a:p>
        </p:txBody>
      </p:sp>
      <p:pic>
        <p:nvPicPr>
          <p:cNvPr id="4" name="Picture 3" descr="A house with a thermometer and water&#10;&#10;Description automatically generated">
            <a:extLst>
              <a:ext uri="{FF2B5EF4-FFF2-40B4-BE49-F238E27FC236}">
                <a16:creationId xmlns:a16="http://schemas.microsoft.com/office/drawing/2014/main" id="{AED56A42-D1B8-3104-4BED-F4E6CEAD5C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4" y="-79292"/>
            <a:ext cx="1020189" cy="95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19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5000"/>
    </mc:Choice>
    <mc:Fallback xmlns="">
      <p:transition spd="slow" advClick="0" advTm="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BC6B633F-CA09-03DD-8256-98A4FC25BB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 t="-26" r="595" b="13255"/>
          <a:stretch/>
        </p:blipFill>
        <p:spPr>
          <a:xfrm>
            <a:off x="-6099" y="0"/>
            <a:ext cx="12195050" cy="685298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22F8C4C-1393-D0C0-B0EF-8C93664DFD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479" t="-11" r="20410" b="29121"/>
          <a:stretch/>
        </p:blipFill>
        <p:spPr>
          <a:xfrm>
            <a:off x="991521" y="745463"/>
            <a:ext cx="9866280" cy="5181124"/>
          </a:xfrm>
          <a:prstGeom prst="rect">
            <a:avLst/>
          </a:prstGeom>
        </p:spPr>
      </p:pic>
      <p:sp>
        <p:nvSpPr>
          <p:cNvPr id="25" name="Rectangular Callout 24">
            <a:extLst>
              <a:ext uri="{FF2B5EF4-FFF2-40B4-BE49-F238E27FC236}">
                <a16:creationId xmlns:a16="http://schemas.microsoft.com/office/drawing/2014/main" id="{20D26C65-FBDC-C5C6-93DD-92DD5B9BB730}"/>
              </a:ext>
            </a:extLst>
          </p:cNvPr>
          <p:cNvSpPr/>
          <p:nvPr/>
        </p:nvSpPr>
        <p:spPr>
          <a:xfrm>
            <a:off x="484644" y="3593422"/>
            <a:ext cx="1865450" cy="203837"/>
          </a:xfrm>
          <a:prstGeom prst="wedgeRectCallout">
            <a:avLst>
              <a:gd name="adj1" fmla="val 171677"/>
              <a:gd name="adj2" fmla="val -85381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>
                <a:latin typeface="Arial Narrow" panose="020B0606020202030204" pitchFamily="34" charset="0"/>
              </a:rPr>
              <a:t>9.9’  FEMA 1%+ (84% CL)</a:t>
            </a:r>
          </a:p>
        </p:txBody>
      </p:sp>
      <p:sp>
        <p:nvSpPr>
          <p:cNvPr id="28" name="Rectangular Callout 28">
            <a:extLst>
              <a:ext uri="{FF2B5EF4-FFF2-40B4-BE49-F238E27FC236}">
                <a16:creationId xmlns:a16="http://schemas.microsoft.com/office/drawing/2014/main" id="{99AE9F88-5DC9-41A0-F1D0-0AD4A5427B8C}"/>
              </a:ext>
            </a:extLst>
          </p:cNvPr>
          <p:cNvSpPr/>
          <p:nvPr/>
        </p:nvSpPr>
        <p:spPr>
          <a:xfrm>
            <a:off x="517360" y="4666881"/>
            <a:ext cx="1451453" cy="176396"/>
          </a:xfrm>
          <a:prstGeom prst="wedgeRectCallout">
            <a:avLst>
              <a:gd name="adj1" fmla="val 166621"/>
              <a:gd name="adj2" fmla="val -34199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>
                <a:latin typeface="Arial Narrow" panose="020B0606020202030204" pitchFamily="34" charset="0"/>
              </a:rPr>
              <a:t>3.1’  (FEMA 1% / 100-Yr) </a:t>
            </a:r>
          </a:p>
        </p:txBody>
      </p:sp>
      <p:sp>
        <p:nvSpPr>
          <p:cNvPr id="31" name="Rectangular Callout 31">
            <a:extLst>
              <a:ext uri="{FF2B5EF4-FFF2-40B4-BE49-F238E27FC236}">
                <a16:creationId xmlns:a16="http://schemas.microsoft.com/office/drawing/2014/main" id="{9B6EC999-9E0A-C136-DEFA-0760F83BB774}"/>
              </a:ext>
            </a:extLst>
          </p:cNvPr>
          <p:cNvSpPr/>
          <p:nvPr/>
        </p:nvSpPr>
        <p:spPr>
          <a:xfrm>
            <a:off x="514463" y="4984265"/>
            <a:ext cx="1454367" cy="176396"/>
          </a:xfrm>
          <a:prstGeom prst="wedgeRectCallout">
            <a:avLst>
              <a:gd name="adj1" fmla="val 166515"/>
              <a:gd name="adj2" fmla="val -53851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>
                <a:latin typeface="Arial Narrow" panose="020B0606020202030204" pitchFamily="34" charset="0"/>
              </a:rPr>
              <a:t>1.9’ (FEMA 10% / 10-Yr) </a:t>
            </a:r>
          </a:p>
        </p:txBody>
      </p:sp>
      <p:sp>
        <p:nvSpPr>
          <p:cNvPr id="40" name="TextBox 41">
            <a:extLst>
              <a:ext uri="{FF2B5EF4-FFF2-40B4-BE49-F238E27FC236}">
                <a16:creationId xmlns:a16="http://schemas.microsoft.com/office/drawing/2014/main" id="{EAEBB0BE-C11E-6C81-A768-1194AD8F26FB}"/>
              </a:ext>
            </a:extLst>
          </p:cNvPr>
          <p:cNvSpPr txBox="1"/>
          <p:nvPr/>
        </p:nvSpPr>
        <p:spPr>
          <a:xfrm>
            <a:off x="4076415" y="5568570"/>
            <a:ext cx="274700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Building: </a:t>
            </a:r>
            <a:r>
              <a:rPr lang="en-US" sz="1200" b="1" dirty="0">
                <a:hlinkClick r:id="rId5"/>
              </a:rPr>
              <a:t>13-13-0001-0054-0000_182</a:t>
            </a:r>
            <a:endParaRPr lang="en-US" sz="1200" b="1" dirty="0"/>
          </a:p>
        </p:txBody>
      </p:sp>
      <p:sp>
        <p:nvSpPr>
          <p:cNvPr id="41" name="Left Brace 40">
            <a:extLst>
              <a:ext uri="{FF2B5EF4-FFF2-40B4-BE49-F238E27FC236}">
                <a16:creationId xmlns:a16="http://schemas.microsoft.com/office/drawing/2014/main" id="{DF7CC861-ACD0-9093-F712-FEBD58C3328B}"/>
              </a:ext>
            </a:extLst>
          </p:cNvPr>
          <p:cNvSpPr/>
          <p:nvPr/>
        </p:nvSpPr>
        <p:spPr>
          <a:xfrm>
            <a:off x="304151" y="3669162"/>
            <a:ext cx="133350" cy="1139547"/>
          </a:xfrm>
          <a:prstGeom prst="leftBrace">
            <a:avLst/>
          </a:prstGeom>
          <a:ln w="28575">
            <a:solidFill>
              <a:srgbClr val="317A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5" name="Table 44"/>
          <p:cNvGraphicFramePr>
            <a:graphicFrameLocks noGrp="1"/>
          </p:cNvGraphicFramePr>
          <p:nvPr/>
        </p:nvGraphicFramePr>
        <p:xfrm>
          <a:off x="9554695" y="513315"/>
          <a:ext cx="2294627" cy="26492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9623">
                  <a:extLst>
                    <a:ext uri="{9D8B030D-6E8A-4147-A177-3AD203B41FA5}">
                      <a16:colId xmlns:a16="http://schemas.microsoft.com/office/drawing/2014/main" val="2046477427"/>
                    </a:ext>
                  </a:extLst>
                </a:gridCol>
                <a:gridCol w="785004">
                  <a:extLst>
                    <a:ext uri="{9D8B030D-6E8A-4147-A177-3AD203B41FA5}">
                      <a16:colId xmlns:a16="http://schemas.microsoft.com/office/drawing/2014/main" val="2529517874"/>
                    </a:ext>
                  </a:extLst>
                </a:gridCol>
              </a:tblGrid>
              <a:tr h="18818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HEIGHT (ft.)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766124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BUILDING 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338125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First Floor Height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545975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Freeboard (FBD)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07731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FLOOD DEPTH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486144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10% (10-Yr)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418921"/>
                  </a:ext>
                </a:extLst>
              </a:tr>
              <a:tr h="16065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4% (25-Yr)</a:t>
                      </a:r>
                    </a:p>
                  </a:txBody>
                  <a:tcPr marL="7144" marR="7144" marT="7144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marL="7144" marR="7144" marT="7144" marB="0" anchor="ctr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879643"/>
                  </a:ext>
                </a:extLst>
              </a:tr>
              <a:tr h="19602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2% (50-Yr)</a:t>
                      </a:r>
                    </a:p>
                  </a:txBody>
                  <a:tcPr marL="7144" marR="7144" marT="7144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1.9</a:t>
                      </a:r>
                    </a:p>
                  </a:txBody>
                  <a:tcPr marL="7144" marR="7144" marT="7144" marB="0" anchor="ctr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655764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2016 Flood HWM</a:t>
                      </a:r>
                    </a:p>
                  </a:txBody>
                  <a:tcPr marL="7144" marR="7144" marT="7144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100" b="0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044072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1% (100-Yr)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effectLst/>
                        </a:rPr>
                        <a:t>3.1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727858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100-Yr + FBD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94066"/>
                  </a:ext>
                </a:extLst>
              </a:tr>
              <a:tr h="16967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1%+ (84% CL) 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effectLst/>
                        </a:rPr>
                        <a:t>9.9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780853"/>
                  </a:ext>
                </a:extLst>
              </a:tr>
              <a:tr h="16967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</a:t>
                      </a:r>
                      <a:r>
                        <a:rPr lang="en-US" sz="1100" u="none" strike="noStrike" baseline="0" dirty="0">
                          <a:effectLst/>
                        </a:rPr>
                        <a:t>0.2% (500-Yr)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914326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FSF 0.2% (500-Yr) Climate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1F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855798"/>
                  </a:ext>
                </a:extLst>
              </a:tr>
            </a:tbl>
          </a:graphicData>
        </a:graphic>
      </p:graphicFrame>
      <p:sp>
        <p:nvSpPr>
          <p:cNvPr id="46" name="Rectangle 45"/>
          <p:cNvSpPr/>
          <p:nvPr/>
        </p:nvSpPr>
        <p:spPr>
          <a:xfrm>
            <a:off x="9553575" y="1952625"/>
            <a:ext cx="2286000" cy="161925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7EDB8249-EAAD-96DC-D0D5-9014F8FD7186}"/>
              </a:ext>
            </a:extLst>
          </p:cNvPr>
          <p:cNvSpPr txBox="1"/>
          <p:nvPr/>
        </p:nvSpPr>
        <p:spPr>
          <a:xfrm>
            <a:off x="7448550" y="5459942"/>
            <a:ext cx="333159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 b="1" dirty="0">
                <a:solidFill>
                  <a:schemeClr val="bg1"/>
                </a:solidFill>
              </a:rPr>
              <a:t>182 Seventh Street, Rainelle, WV, 25962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DE284D-19F1-D800-E78B-5982AB91B1E6}"/>
              </a:ext>
            </a:extLst>
          </p:cNvPr>
          <p:cNvSpPr txBox="1"/>
          <p:nvPr/>
        </p:nvSpPr>
        <p:spPr>
          <a:xfrm>
            <a:off x="5491769" y="6207807"/>
            <a:ext cx="26331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First Street Foundation (FSF, 2022)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CC3726-A309-7FDF-D3CC-5B4A53EA1267}"/>
              </a:ext>
            </a:extLst>
          </p:cNvPr>
          <p:cNvSpPr txBox="1"/>
          <p:nvPr/>
        </p:nvSpPr>
        <p:spPr>
          <a:xfrm>
            <a:off x="1356848" y="6229445"/>
            <a:ext cx="16395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FLOOD DEPTHS: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A9CA24-DCDE-AD21-94C5-235B3B7C0D03}"/>
              </a:ext>
            </a:extLst>
          </p:cNvPr>
          <p:cNvSpPr/>
          <p:nvPr/>
        </p:nvSpPr>
        <p:spPr>
          <a:xfrm>
            <a:off x="2926972" y="6252657"/>
            <a:ext cx="426068" cy="18836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4B0EC6-21F6-E982-BF8F-A59E6ABD875A}"/>
              </a:ext>
            </a:extLst>
          </p:cNvPr>
          <p:cNvSpPr txBox="1"/>
          <p:nvPr/>
        </p:nvSpPr>
        <p:spPr>
          <a:xfrm>
            <a:off x="3353040" y="6207807"/>
            <a:ext cx="1772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FEMA, </a:t>
            </a:r>
            <a:r>
              <a:rPr lang="en-US" sz="1100" b="1" dirty="0"/>
              <a:t>Effective 2023</a:t>
            </a:r>
            <a:endParaRPr lang="en-US" sz="12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A83C7F-5472-22D0-D945-433F1B08F0EC}"/>
              </a:ext>
            </a:extLst>
          </p:cNvPr>
          <p:cNvSpPr/>
          <p:nvPr/>
        </p:nvSpPr>
        <p:spPr>
          <a:xfrm>
            <a:off x="8171485" y="6207807"/>
            <a:ext cx="377250" cy="183928"/>
          </a:xfrm>
          <a:prstGeom prst="rect">
            <a:avLst/>
          </a:prstGeom>
          <a:solidFill>
            <a:schemeClr val="tx1"/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F30475C-04C2-CD74-6C52-DC8EEBFFD7F5}"/>
              </a:ext>
            </a:extLst>
          </p:cNvPr>
          <p:cNvSpPr/>
          <p:nvPr/>
        </p:nvSpPr>
        <p:spPr>
          <a:xfrm>
            <a:off x="8548735" y="6180748"/>
            <a:ext cx="23991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USGS 2016 Flood High Water Mark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74F4FEB-B571-716A-F9AC-299FD7D0780E}"/>
              </a:ext>
            </a:extLst>
          </p:cNvPr>
          <p:cNvSpPr/>
          <p:nvPr/>
        </p:nvSpPr>
        <p:spPr>
          <a:xfrm>
            <a:off x="5066108" y="6252657"/>
            <a:ext cx="426068" cy="188361"/>
          </a:xfrm>
          <a:prstGeom prst="rect">
            <a:avLst/>
          </a:prstGeom>
          <a:solidFill>
            <a:srgbClr val="1F4E79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A house with a thermometer and water&#10;&#10;Description automatically generated">
            <a:extLst>
              <a:ext uri="{FF2B5EF4-FFF2-40B4-BE49-F238E27FC236}">
                <a16:creationId xmlns:a16="http://schemas.microsoft.com/office/drawing/2014/main" id="{E666CCA4-BEED-4214-7FF8-9B11D7558E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6036" y="4893563"/>
            <a:ext cx="1098460" cy="103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06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5000"/>
    </mc:Choice>
    <mc:Fallback xmlns="">
      <p:transition spd="slow" advClick="0" advTm="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BC6B633F-CA09-03DD-8256-98A4FC25BB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 t="-26" r="595" b="13255"/>
          <a:stretch/>
        </p:blipFill>
        <p:spPr>
          <a:xfrm>
            <a:off x="-6099" y="0"/>
            <a:ext cx="12195050" cy="685298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22F8C4C-1393-D0C0-B0EF-8C93664DFD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479" t="-11" r="20410" b="29121"/>
          <a:stretch/>
        </p:blipFill>
        <p:spPr>
          <a:xfrm>
            <a:off x="991521" y="745463"/>
            <a:ext cx="9866280" cy="5181124"/>
          </a:xfrm>
          <a:prstGeom prst="rect">
            <a:avLst/>
          </a:prstGeom>
        </p:spPr>
      </p:pic>
      <p:sp>
        <p:nvSpPr>
          <p:cNvPr id="25" name="Rectangular Callout 24">
            <a:extLst>
              <a:ext uri="{FF2B5EF4-FFF2-40B4-BE49-F238E27FC236}">
                <a16:creationId xmlns:a16="http://schemas.microsoft.com/office/drawing/2014/main" id="{20D26C65-FBDC-C5C6-93DD-92DD5B9BB730}"/>
              </a:ext>
            </a:extLst>
          </p:cNvPr>
          <p:cNvSpPr/>
          <p:nvPr/>
        </p:nvSpPr>
        <p:spPr>
          <a:xfrm>
            <a:off x="484644" y="3593422"/>
            <a:ext cx="1865450" cy="203837"/>
          </a:xfrm>
          <a:prstGeom prst="wedgeRectCallout">
            <a:avLst>
              <a:gd name="adj1" fmla="val 171677"/>
              <a:gd name="adj2" fmla="val -85381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>
                <a:latin typeface="Arial Narrow" panose="020B0606020202030204" pitchFamily="34" charset="0"/>
              </a:rPr>
              <a:t>9.9’  FEMA 1%+ (84% CL)</a:t>
            </a:r>
          </a:p>
        </p:txBody>
      </p:sp>
      <p:sp>
        <p:nvSpPr>
          <p:cNvPr id="26" name="Rectangular Callout 25">
            <a:extLst>
              <a:ext uri="{FF2B5EF4-FFF2-40B4-BE49-F238E27FC236}">
                <a16:creationId xmlns:a16="http://schemas.microsoft.com/office/drawing/2014/main" id="{2F23BD3A-4311-A0C0-EF90-5B897BDB55B1}"/>
              </a:ext>
            </a:extLst>
          </p:cNvPr>
          <p:cNvSpPr/>
          <p:nvPr/>
        </p:nvSpPr>
        <p:spPr>
          <a:xfrm>
            <a:off x="502731" y="3847984"/>
            <a:ext cx="1466082" cy="236256"/>
          </a:xfrm>
          <a:prstGeom prst="wedgeRectCallout">
            <a:avLst>
              <a:gd name="adj1" fmla="val 536019"/>
              <a:gd name="adj2" fmla="val 8319"/>
            </a:avLst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>
                <a:latin typeface="Arial Narrow" panose="020B0606020202030204" pitchFamily="34" charset="0"/>
              </a:rPr>
              <a:t>7.5’   (2016 High Water) </a:t>
            </a:r>
          </a:p>
        </p:txBody>
      </p:sp>
      <p:sp>
        <p:nvSpPr>
          <p:cNvPr id="28" name="Rectangular Callout 28">
            <a:extLst>
              <a:ext uri="{FF2B5EF4-FFF2-40B4-BE49-F238E27FC236}">
                <a16:creationId xmlns:a16="http://schemas.microsoft.com/office/drawing/2014/main" id="{99AE9F88-5DC9-41A0-F1D0-0AD4A5427B8C}"/>
              </a:ext>
            </a:extLst>
          </p:cNvPr>
          <p:cNvSpPr/>
          <p:nvPr/>
        </p:nvSpPr>
        <p:spPr>
          <a:xfrm>
            <a:off x="517360" y="4666881"/>
            <a:ext cx="1451453" cy="176396"/>
          </a:xfrm>
          <a:prstGeom prst="wedgeRectCallout">
            <a:avLst>
              <a:gd name="adj1" fmla="val 166621"/>
              <a:gd name="adj2" fmla="val -34199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>
                <a:latin typeface="Arial Narrow" panose="020B0606020202030204" pitchFamily="34" charset="0"/>
              </a:rPr>
              <a:t>3.1’  (FEMA 1% / 100-Yr) </a:t>
            </a:r>
          </a:p>
        </p:txBody>
      </p:sp>
      <p:sp>
        <p:nvSpPr>
          <p:cNvPr id="31" name="Rectangular Callout 31">
            <a:extLst>
              <a:ext uri="{FF2B5EF4-FFF2-40B4-BE49-F238E27FC236}">
                <a16:creationId xmlns:a16="http://schemas.microsoft.com/office/drawing/2014/main" id="{9B6EC999-9E0A-C136-DEFA-0760F83BB774}"/>
              </a:ext>
            </a:extLst>
          </p:cNvPr>
          <p:cNvSpPr/>
          <p:nvPr/>
        </p:nvSpPr>
        <p:spPr>
          <a:xfrm>
            <a:off x="514463" y="4984265"/>
            <a:ext cx="1454367" cy="176396"/>
          </a:xfrm>
          <a:prstGeom prst="wedgeRectCallout">
            <a:avLst>
              <a:gd name="adj1" fmla="val 166515"/>
              <a:gd name="adj2" fmla="val -53851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>
                <a:latin typeface="Arial Narrow" panose="020B0606020202030204" pitchFamily="34" charset="0"/>
              </a:rPr>
              <a:t>1.9’ (FEMA 10% / 10-Yr) </a:t>
            </a:r>
          </a:p>
        </p:txBody>
      </p:sp>
      <p:sp>
        <p:nvSpPr>
          <p:cNvPr id="40" name="TextBox 41">
            <a:extLst>
              <a:ext uri="{FF2B5EF4-FFF2-40B4-BE49-F238E27FC236}">
                <a16:creationId xmlns:a16="http://schemas.microsoft.com/office/drawing/2014/main" id="{EAEBB0BE-C11E-6C81-A768-1194AD8F26FB}"/>
              </a:ext>
            </a:extLst>
          </p:cNvPr>
          <p:cNvSpPr txBox="1"/>
          <p:nvPr/>
        </p:nvSpPr>
        <p:spPr>
          <a:xfrm>
            <a:off x="4076415" y="5568570"/>
            <a:ext cx="274700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Building: </a:t>
            </a:r>
            <a:r>
              <a:rPr lang="en-US" sz="1200" b="1" dirty="0">
                <a:hlinkClick r:id="rId5"/>
              </a:rPr>
              <a:t>13-13-0001-0054-0000_182</a:t>
            </a:r>
            <a:endParaRPr lang="en-US" sz="1200" b="1" dirty="0"/>
          </a:p>
        </p:txBody>
      </p:sp>
      <p:sp>
        <p:nvSpPr>
          <p:cNvPr id="41" name="Left Brace 40">
            <a:extLst>
              <a:ext uri="{FF2B5EF4-FFF2-40B4-BE49-F238E27FC236}">
                <a16:creationId xmlns:a16="http://schemas.microsoft.com/office/drawing/2014/main" id="{DF7CC861-ACD0-9093-F712-FEBD58C3328B}"/>
              </a:ext>
            </a:extLst>
          </p:cNvPr>
          <p:cNvSpPr/>
          <p:nvPr/>
        </p:nvSpPr>
        <p:spPr>
          <a:xfrm>
            <a:off x="304151" y="3669162"/>
            <a:ext cx="133350" cy="1139547"/>
          </a:xfrm>
          <a:prstGeom prst="leftBrace">
            <a:avLst/>
          </a:prstGeom>
          <a:ln w="28575">
            <a:solidFill>
              <a:srgbClr val="317A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9554695" y="513315"/>
          <a:ext cx="2294627" cy="26492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9623">
                  <a:extLst>
                    <a:ext uri="{9D8B030D-6E8A-4147-A177-3AD203B41FA5}">
                      <a16:colId xmlns:a16="http://schemas.microsoft.com/office/drawing/2014/main" val="2046477427"/>
                    </a:ext>
                  </a:extLst>
                </a:gridCol>
                <a:gridCol w="785004">
                  <a:extLst>
                    <a:ext uri="{9D8B030D-6E8A-4147-A177-3AD203B41FA5}">
                      <a16:colId xmlns:a16="http://schemas.microsoft.com/office/drawing/2014/main" val="2529517874"/>
                    </a:ext>
                  </a:extLst>
                </a:gridCol>
              </a:tblGrid>
              <a:tr h="18818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HEIGHT (ft.)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766124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BUILDING 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338125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First Floor Height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545975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Freeboard (FBD)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07731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FLOOD DEPTH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486144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10% (10-Yr)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418921"/>
                  </a:ext>
                </a:extLst>
              </a:tr>
              <a:tr h="16065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4% (25-Yr)</a:t>
                      </a:r>
                    </a:p>
                  </a:txBody>
                  <a:tcPr marL="7144" marR="7144" marT="7144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marL="7144" marR="7144" marT="7144" marB="0" anchor="ctr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879643"/>
                  </a:ext>
                </a:extLst>
              </a:tr>
              <a:tr h="19602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2% (50-Yr)</a:t>
                      </a:r>
                    </a:p>
                  </a:txBody>
                  <a:tcPr marL="7144" marR="7144" marT="7144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1.9</a:t>
                      </a:r>
                    </a:p>
                  </a:txBody>
                  <a:tcPr marL="7144" marR="7144" marT="7144" marB="0" anchor="ctr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655764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2016 Flood HWM</a:t>
                      </a:r>
                    </a:p>
                  </a:txBody>
                  <a:tcPr marL="7144" marR="7144" marT="7144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7.5</a:t>
                      </a:r>
                    </a:p>
                  </a:txBody>
                  <a:tcPr marL="7144" marR="7144" marT="7144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044072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1% (100-Yr)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effectLst/>
                        </a:rPr>
                        <a:t>3.1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727858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100-Yr + FBD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94066"/>
                  </a:ext>
                </a:extLst>
              </a:tr>
              <a:tr h="16967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1%+ (84% CL) 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effectLst/>
                        </a:rPr>
                        <a:t>9.9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780853"/>
                  </a:ext>
                </a:extLst>
              </a:tr>
              <a:tr h="16967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</a:t>
                      </a:r>
                      <a:r>
                        <a:rPr lang="en-US" sz="1100" u="none" strike="noStrike" baseline="0" dirty="0">
                          <a:effectLst/>
                        </a:rPr>
                        <a:t>0.2% (500-Yr)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914326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FSF 0.2% (500-Yr) Climate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1F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855798"/>
                  </a:ext>
                </a:extLst>
              </a:tr>
            </a:tbl>
          </a:graphicData>
        </a:graphic>
      </p:graphicFrame>
      <p:sp>
        <p:nvSpPr>
          <p:cNvPr id="43" name="Rectangle 42"/>
          <p:cNvSpPr/>
          <p:nvPr/>
        </p:nvSpPr>
        <p:spPr>
          <a:xfrm>
            <a:off x="9553575" y="1952625"/>
            <a:ext cx="2286000" cy="161925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61E604AE-ADDE-5F51-BAFC-CCC9B098222F}"/>
              </a:ext>
            </a:extLst>
          </p:cNvPr>
          <p:cNvSpPr txBox="1"/>
          <p:nvPr/>
        </p:nvSpPr>
        <p:spPr>
          <a:xfrm>
            <a:off x="7377444" y="5459942"/>
            <a:ext cx="340269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 b="1" dirty="0">
                <a:solidFill>
                  <a:schemeClr val="bg1"/>
                </a:solidFill>
              </a:rPr>
              <a:t>182 Seventh Street, Rainelle, WV, 25962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511258-E9E4-5EF5-F7CE-80AC1995C097}"/>
              </a:ext>
            </a:extLst>
          </p:cNvPr>
          <p:cNvSpPr txBox="1"/>
          <p:nvPr/>
        </p:nvSpPr>
        <p:spPr>
          <a:xfrm>
            <a:off x="5491769" y="6207807"/>
            <a:ext cx="26331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First Street Foundation (FSF, 2022)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7595F2-5F00-2CD0-1F98-4D29B7DEDBBB}"/>
              </a:ext>
            </a:extLst>
          </p:cNvPr>
          <p:cNvSpPr txBox="1"/>
          <p:nvPr/>
        </p:nvSpPr>
        <p:spPr>
          <a:xfrm>
            <a:off x="1356848" y="6229445"/>
            <a:ext cx="16395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FLOOD DEPTHS: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6C817D-76FF-67A2-3968-954AD3E01845}"/>
              </a:ext>
            </a:extLst>
          </p:cNvPr>
          <p:cNvSpPr/>
          <p:nvPr/>
        </p:nvSpPr>
        <p:spPr>
          <a:xfrm>
            <a:off x="2926972" y="6252657"/>
            <a:ext cx="426068" cy="18836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2F4508-FA79-1262-5BCC-C2F7C2A625F4}"/>
              </a:ext>
            </a:extLst>
          </p:cNvPr>
          <p:cNvSpPr txBox="1"/>
          <p:nvPr/>
        </p:nvSpPr>
        <p:spPr>
          <a:xfrm>
            <a:off x="3353040" y="6207807"/>
            <a:ext cx="1772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FEMA, </a:t>
            </a:r>
            <a:r>
              <a:rPr lang="en-US" sz="1100" b="1" dirty="0"/>
              <a:t>Effective 2023</a:t>
            </a:r>
            <a:endParaRPr lang="en-US" sz="12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4DA13E-26F1-B52E-746F-13C970F129B1}"/>
              </a:ext>
            </a:extLst>
          </p:cNvPr>
          <p:cNvSpPr/>
          <p:nvPr/>
        </p:nvSpPr>
        <p:spPr>
          <a:xfrm>
            <a:off x="8171485" y="6207807"/>
            <a:ext cx="377250" cy="183928"/>
          </a:xfrm>
          <a:prstGeom prst="rect">
            <a:avLst/>
          </a:prstGeom>
          <a:solidFill>
            <a:schemeClr val="tx1"/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9202F3-B8DE-52FD-FB57-7E1E087FA4CF}"/>
              </a:ext>
            </a:extLst>
          </p:cNvPr>
          <p:cNvSpPr/>
          <p:nvPr/>
        </p:nvSpPr>
        <p:spPr>
          <a:xfrm>
            <a:off x="8548735" y="6180748"/>
            <a:ext cx="23991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USGS 2016 Flood High Water Mark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BE4DF0-33F4-4F39-128A-743B303E8405}"/>
              </a:ext>
            </a:extLst>
          </p:cNvPr>
          <p:cNvSpPr/>
          <p:nvPr/>
        </p:nvSpPr>
        <p:spPr>
          <a:xfrm>
            <a:off x="5066108" y="6252657"/>
            <a:ext cx="426068" cy="188361"/>
          </a:xfrm>
          <a:prstGeom prst="rect">
            <a:avLst/>
          </a:prstGeom>
          <a:solidFill>
            <a:srgbClr val="1F4E79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A house with a thermometer and water&#10;&#10;Description automatically generated">
            <a:extLst>
              <a:ext uri="{FF2B5EF4-FFF2-40B4-BE49-F238E27FC236}">
                <a16:creationId xmlns:a16="http://schemas.microsoft.com/office/drawing/2014/main" id="{A4450BDA-20CC-F0CF-7CDE-9DAA368D07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6036" y="4893563"/>
            <a:ext cx="1098460" cy="103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10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5000"/>
    </mc:Choice>
    <mc:Fallback xmlns="">
      <p:transition spd="slow" advClick="0" advTm="5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BC6B633F-CA09-03DD-8256-98A4FC25BB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 t="-26" r="595" b="13255"/>
          <a:stretch/>
        </p:blipFill>
        <p:spPr>
          <a:xfrm>
            <a:off x="-6099" y="0"/>
            <a:ext cx="12195050" cy="685298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22F8C4C-1393-D0C0-B0EF-8C93664DFD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479" t="-11" r="20410" b="29121"/>
          <a:stretch/>
        </p:blipFill>
        <p:spPr>
          <a:xfrm>
            <a:off x="991521" y="745463"/>
            <a:ext cx="9866280" cy="5181124"/>
          </a:xfrm>
          <a:prstGeom prst="rect">
            <a:avLst/>
          </a:prstGeom>
        </p:spPr>
      </p:pic>
      <p:sp>
        <p:nvSpPr>
          <p:cNvPr id="25" name="Rectangular Callout 24">
            <a:extLst>
              <a:ext uri="{FF2B5EF4-FFF2-40B4-BE49-F238E27FC236}">
                <a16:creationId xmlns:a16="http://schemas.microsoft.com/office/drawing/2014/main" id="{20D26C65-FBDC-C5C6-93DD-92DD5B9BB730}"/>
              </a:ext>
            </a:extLst>
          </p:cNvPr>
          <p:cNvSpPr/>
          <p:nvPr/>
        </p:nvSpPr>
        <p:spPr>
          <a:xfrm>
            <a:off x="484644" y="3593422"/>
            <a:ext cx="1865450" cy="203837"/>
          </a:xfrm>
          <a:prstGeom prst="wedgeRectCallout">
            <a:avLst>
              <a:gd name="adj1" fmla="val 171677"/>
              <a:gd name="adj2" fmla="val -85381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>
                <a:latin typeface="Arial Narrow" panose="020B0606020202030204" pitchFamily="34" charset="0"/>
              </a:rPr>
              <a:t>9.9’  FEMA 1%+ (84% CL)</a:t>
            </a:r>
          </a:p>
        </p:txBody>
      </p:sp>
      <p:sp>
        <p:nvSpPr>
          <p:cNvPr id="26" name="Rectangular Callout 25">
            <a:extLst>
              <a:ext uri="{FF2B5EF4-FFF2-40B4-BE49-F238E27FC236}">
                <a16:creationId xmlns:a16="http://schemas.microsoft.com/office/drawing/2014/main" id="{2F23BD3A-4311-A0C0-EF90-5B897BDB55B1}"/>
              </a:ext>
            </a:extLst>
          </p:cNvPr>
          <p:cNvSpPr/>
          <p:nvPr/>
        </p:nvSpPr>
        <p:spPr>
          <a:xfrm>
            <a:off x="502731" y="3847984"/>
            <a:ext cx="1466082" cy="236256"/>
          </a:xfrm>
          <a:prstGeom prst="wedgeRectCallout">
            <a:avLst>
              <a:gd name="adj1" fmla="val 536019"/>
              <a:gd name="adj2" fmla="val 8319"/>
            </a:avLst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>
                <a:latin typeface="Arial Narrow" panose="020B0606020202030204" pitchFamily="34" charset="0"/>
              </a:rPr>
              <a:t>7.5’   (2016 High Water) </a:t>
            </a:r>
          </a:p>
        </p:txBody>
      </p:sp>
      <p:sp>
        <p:nvSpPr>
          <p:cNvPr id="27" name="Rectangular Callout 27">
            <a:extLst>
              <a:ext uri="{FF2B5EF4-FFF2-40B4-BE49-F238E27FC236}">
                <a16:creationId xmlns:a16="http://schemas.microsoft.com/office/drawing/2014/main" id="{5303E5CB-A8B1-D0A5-1157-363276D92D22}"/>
              </a:ext>
            </a:extLst>
          </p:cNvPr>
          <p:cNvSpPr/>
          <p:nvPr/>
        </p:nvSpPr>
        <p:spPr>
          <a:xfrm>
            <a:off x="502731" y="3375488"/>
            <a:ext cx="1466082" cy="176396"/>
          </a:xfrm>
          <a:prstGeom prst="wedgeRectCallout">
            <a:avLst>
              <a:gd name="adj1" fmla="val 531095"/>
              <a:gd name="adj2" fmla="val 35186"/>
            </a:avLst>
          </a:prstGeom>
          <a:solidFill>
            <a:schemeClr val="accent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>
                <a:latin typeface="Arial Narrow" panose="020B0606020202030204" pitchFamily="34" charset="0"/>
              </a:rPr>
              <a:t>9.9’  (FEMA 0.2% / 500-Yr )</a:t>
            </a:r>
          </a:p>
        </p:txBody>
      </p:sp>
      <p:sp>
        <p:nvSpPr>
          <p:cNvPr id="28" name="Rectangular Callout 28">
            <a:extLst>
              <a:ext uri="{FF2B5EF4-FFF2-40B4-BE49-F238E27FC236}">
                <a16:creationId xmlns:a16="http://schemas.microsoft.com/office/drawing/2014/main" id="{99AE9F88-5DC9-41A0-F1D0-0AD4A5427B8C}"/>
              </a:ext>
            </a:extLst>
          </p:cNvPr>
          <p:cNvSpPr/>
          <p:nvPr/>
        </p:nvSpPr>
        <p:spPr>
          <a:xfrm>
            <a:off x="517360" y="4666881"/>
            <a:ext cx="1451453" cy="176396"/>
          </a:xfrm>
          <a:prstGeom prst="wedgeRectCallout">
            <a:avLst>
              <a:gd name="adj1" fmla="val 166621"/>
              <a:gd name="adj2" fmla="val -34199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>
                <a:latin typeface="Arial Narrow" panose="020B0606020202030204" pitchFamily="34" charset="0"/>
              </a:rPr>
              <a:t>3.1’  (FEMA 1% / 100-Yr) </a:t>
            </a:r>
          </a:p>
        </p:txBody>
      </p:sp>
      <p:sp>
        <p:nvSpPr>
          <p:cNvPr id="31" name="Rectangular Callout 31">
            <a:extLst>
              <a:ext uri="{FF2B5EF4-FFF2-40B4-BE49-F238E27FC236}">
                <a16:creationId xmlns:a16="http://schemas.microsoft.com/office/drawing/2014/main" id="{9B6EC999-9E0A-C136-DEFA-0760F83BB774}"/>
              </a:ext>
            </a:extLst>
          </p:cNvPr>
          <p:cNvSpPr/>
          <p:nvPr/>
        </p:nvSpPr>
        <p:spPr>
          <a:xfrm>
            <a:off x="514463" y="4984265"/>
            <a:ext cx="1454367" cy="176396"/>
          </a:xfrm>
          <a:prstGeom prst="wedgeRectCallout">
            <a:avLst>
              <a:gd name="adj1" fmla="val 166515"/>
              <a:gd name="adj2" fmla="val -53851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>
                <a:latin typeface="Arial Narrow" panose="020B0606020202030204" pitchFamily="34" charset="0"/>
              </a:rPr>
              <a:t>1.9’ (FEMA 10% / 10-Yr) </a:t>
            </a:r>
          </a:p>
        </p:txBody>
      </p:sp>
      <p:sp>
        <p:nvSpPr>
          <p:cNvPr id="40" name="TextBox 41">
            <a:extLst>
              <a:ext uri="{FF2B5EF4-FFF2-40B4-BE49-F238E27FC236}">
                <a16:creationId xmlns:a16="http://schemas.microsoft.com/office/drawing/2014/main" id="{EAEBB0BE-C11E-6C81-A768-1194AD8F26FB}"/>
              </a:ext>
            </a:extLst>
          </p:cNvPr>
          <p:cNvSpPr txBox="1"/>
          <p:nvPr/>
        </p:nvSpPr>
        <p:spPr>
          <a:xfrm>
            <a:off x="4076415" y="5568570"/>
            <a:ext cx="274700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Building: </a:t>
            </a:r>
            <a:r>
              <a:rPr lang="en-US" sz="1200" b="1" dirty="0">
                <a:hlinkClick r:id="rId5"/>
              </a:rPr>
              <a:t>13-13-0001-0054-0000_182</a:t>
            </a:r>
            <a:endParaRPr lang="en-US" sz="1200" b="1" dirty="0"/>
          </a:p>
        </p:txBody>
      </p:sp>
      <p:sp>
        <p:nvSpPr>
          <p:cNvPr id="41" name="Left Brace 40">
            <a:extLst>
              <a:ext uri="{FF2B5EF4-FFF2-40B4-BE49-F238E27FC236}">
                <a16:creationId xmlns:a16="http://schemas.microsoft.com/office/drawing/2014/main" id="{DF7CC861-ACD0-9093-F712-FEBD58C3328B}"/>
              </a:ext>
            </a:extLst>
          </p:cNvPr>
          <p:cNvSpPr/>
          <p:nvPr/>
        </p:nvSpPr>
        <p:spPr>
          <a:xfrm>
            <a:off x="304151" y="3669162"/>
            <a:ext cx="133350" cy="1139547"/>
          </a:xfrm>
          <a:prstGeom prst="leftBrace">
            <a:avLst/>
          </a:prstGeom>
          <a:ln w="28575">
            <a:solidFill>
              <a:srgbClr val="317A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9554695" y="513315"/>
          <a:ext cx="2294627" cy="26492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9623">
                  <a:extLst>
                    <a:ext uri="{9D8B030D-6E8A-4147-A177-3AD203B41FA5}">
                      <a16:colId xmlns:a16="http://schemas.microsoft.com/office/drawing/2014/main" val="2046477427"/>
                    </a:ext>
                  </a:extLst>
                </a:gridCol>
                <a:gridCol w="785004">
                  <a:extLst>
                    <a:ext uri="{9D8B030D-6E8A-4147-A177-3AD203B41FA5}">
                      <a16:colId xmlns:a16="http://schemas.microsoft.com/office/drawing/2014/main" val="2529517874"/>
                    </a:ext>
                  </a:extLst>
                </a:gridCol>
              </a:tblGrid>
              <a:tr h="18818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HEIGHT (ft.)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766124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BUILDING 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338125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First Floor Height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545975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Freeboard (FBD)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07731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FLOOD DEPTH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486144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10% (10-Yr)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418921"/>
                  </a:ext>
                </a:extLst>
              </a:tr>
              <a:tr h="16065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4% (25-Yr)</a:t>
                      </a:r>
                    </a:p>
                  </a:txBody>
                  <a:tcPr marL="7144" marR="7144" marT="7144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marL="7144" marR="7144" marT="7144" marB="0" anchor="ctr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879643"/>
                  </a:ext>
                </a:extLst>
              </a:tr>
              <a:tr h="19602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2% (50-Yr)</a:t>
                      </a:r>
                    </a:p>
                  </a:txBody>
                  <a:tcPr marL="7144" marR="7144" marT="7144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1.9</a:t>
                      </a:r>
                    </a:p>
                  </a:txBody>
                  <a:tcPr marL="7144" marR="7144" marT="7144" marB="0" anchor="ctr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655764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2016 Flood HWM</a:t>
                      </a:r>
                    </a:p>
                  </a:txBody>
                  <a:tcPr marL="7144" marR="7144" marT="7144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7.5</a:t>
                      </a:r>
                    </a:p>
                  </a:txBody>
                  <a:tcPr marL="7144" marR="7144" marT="7144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044072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1% (100-Yr)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effectLst/>
                        </a:rPr>
                        <a:t>3.1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727858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100-Yr + FBD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94066"/>
                  </a:ext>
                </a:extLst>
              </a:tr>
              <a:tr h="16967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1%+ (84% CL) 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effectLst/>
                        </a:rPr>
                        <a:t>9.9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780853"/>
                  </a:ext>
                </a:extLst>
              </a:tr>
              <a:tr h="16967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</a:t>
                      </a:r>
                      <a:r>
                        <a:rPr lang="en-US" sz="1100" u="none" strike="noStrike" baseline="0" dirty="0">
                          <a:effectLst/>
                        </a:rPr>
                        <a:t>0.2% (500-Yr)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914326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FSF 0.2% (500-Yr) Climate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1F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855798"/>
                  </a:ext>
                </a:extLst>
              </a:tr>
            </a:tbl>
          </a:graphicData>
        </a:graphic>
      </p:graphicFrame>
      <p:sp>
        <p:nvSpPr>
          <p:cNvPr id="43" name="Rectangle 42"/>
          <p:cNvSpPr/>
          <p:nvPr/>
        </p:nvSpPr>
        <p:spPr>
          <a:xfrm>
            <a:off x="9553575" y="1952625"/>
            <a:ext cx="2286000" cy="161925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125DFBA7-3F9D-08B2-9292-8412DEA10124}"/>
              </a:ext>
            </a:extLst>
          </p:cNvPr>
          <p:cNvSpPr txBox="1"/>
          <p:nvPr/>
        </p:nvSpPr>
        <p:spPr>
          <a:xfrm>
            <a:off x="7377444" y="5459942"/>
            <a:ext cx="340269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 b="1" dirty="0">
                <a:solidFill>
                  <a:schemeClr val="bg1"/>
                </a:solidFill>
              </a:rPr>
              <a:t>182 Seventh Street, Rainelle, WV, 25962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2FDEB4-5600-6325-53C3-D97DF9528490}"/>
              </a:ext>
            </a:extLst>
          </p:cNvPr>
          <p:cNvSpPr txBox="1"/>
          <p:nvPr/>
        </p:nvSpPr>
        <p:spPr>
          <a:xfrm>
            <a:off x="5491769" y="6207807"/>
            <a:ext cx="26331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First Street Foundation (FSF, 2022)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8FFA31-4B86-916F-EB8B-8CD99CD94B14}"/>
              </a:ext>
            </a:extLst>
          </p:cNvPr>
          <p:cNvSpPr txBox="1"/>
          <p:nvPr/>
        </p:nvSpPr>
        <p:spPr>
          <a:xfrm>
            <a:off x="1356848" y="6229445"/>
            <a:ext cx="16395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FLOOD DEPTHS: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D286B5-4E0C-977E-2A88-E07F4C5F577E}"/>
              </a:ext>
            </a:extLst>
          </p:cNvPr>
          <p:cNvSpPr/>
          <p:nvPr/>
        </p:nvSpPr>
        <p:spPr>
          <a:xfrm>
            <a:off x="2926972" y="6252657"/>
            <a:ext cx="426068" cy="18836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413188-A03D-6140-60F9-606094F27DD3}"/>
              </a:ext>
            </a:extLst>
          </p:cNvPr>
          <p:cNvSpPr txBox="1"/>
          <p:nvPr/>
        </p:nvSpPr>
        <p:spPr>
          <a:xfrm>
            <a:off x="3353040" y="6207807"/>
            <a:ext cx="1772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FEMA, </a:t>
            </a:r>
            <a:r>
              <a:rPr lang="en-US" sz="1100" b="1" dirty="0"/>
              <a:t>Effective 2023</a:t>
            </a:r>
            <a:endParaRPr lang="en-US" sz="12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8F2570-BAA3-E6FC-B277-585D3DC93FFF}"/>
              </a:ext>
            </a:extLst>
          </p:cNvPr>
          <p:cNvSpPr/>
          <p:nvPr/>
        </p:nvSpPr>
        <p:spPr>
          <a:xfrm>
            <a:off x="8171485" y="6207807"/>
            <a:ext cx="377250" cy="183928"/>
          </a:xfrm>
          <a:prstGeom prst="rect">
            <a:avLst/>
          </a:prstGeom>
          <a:solidFill>
            <a:schemeClr val="tx1"/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DDA89E-D6F3-405A-CC4B-69A3F45B6E28}"/>
              </a:ext>
            </a:extLst>
          </p:cNvPr>
          <p:cNvSpPr/>
          <p:nvPr/>
        </p:nvSpPr>
        <p:spPr>
          <a:xfrm>
            <a:off x="8548735" y="6180748"/>
            <a:ext cx="23991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USGS 2016 Flood High Water Mark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455B82-1225-F1AE-70D1-AC0907B12B59}"/>
              </a:ext>
            </a:extLst>
          </p:cNvPr>
          <p:cNvSpPr/>
          <p:nvPr/>
        </p:nvSpPr>
        <p:spPr>
          <a:xfrm>
            <a:off x="5066108" y="6252657"/>
            <a:ext cx="426068" cy="188361"/>
          </a:xfrm>
          <a:prstGeom prst="rect">
            <a:avLst/>
          </a:prstGeom>
          <a:solidFill>
            <a:srgbClr val="1F4E79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A house with a thermometer and water&#10;&#10;Description automatically generated">
            <a:extLst>
              <a:ext uri="{FF2B5EF4-FFF2-40B4-BE49-F238E27FC236}">
                <a16:creationId xmlns:a16="http://schemas.microsoft.com/office/drawing/2014/main" id="{725F8680-B3C8-74B7-EEEF-75008F4F6F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6036" y="4893563"/>
            <a:ext cx="1098460" cy="103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5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5000"/>
    </mc:Choice>
    <mc:Fallback xmlns="">
      <p:transition spd="slow" advClick="0" advTm="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BC6B633F-CA09-03DD-8256-98A4FC25BB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 t="-26" r="595" b="13255"/>
          <a:stretch/>
        </p:blipFill>
        <p:spPr>
          <a:xfrm>
            <a:off x="-6099" y="0"/>
            <a:ext cx="12195050" cy="685298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22F8C4C-1393-D0C0-B0EF-8C93664DFD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479" t="-11" r="20410" b="29121"/>
          <a:stretch/>
        </p:blipFill>
        <p:spPr>
          <a:xfrm>
            <a:off x="991521" y="745463"/>
            <a:ext cx="9866280" cy="5181124"/>
          </a:xfrm>
          <a:prstGeom prst="rect">
            <a:avLst/>
          </a:prstGeom>
        </p:spPr>
      </p:pic>
      <p:sp>
        <p:nvSpPr>
          <p:cNvPr id="25" name="Rectangular Callout 24">
            <a:extLst>
              <a:ext uri="{FF2B5EF4-FFF2-40B4-BE49-F238E27FC236}">
                <a16:creationId xmlns:a16="http://schemas.microsoft.com/office/drawing/2014/main" id="{20D26C65-FBDC-C5C6-93DD-92DD5B9BB730}"/>
              </a:ext>
            </a:extLst>
          </p:cNvPr>
          <p:cNvSpPr/>
          <p:nvPr/>
        </p:nvSpPr>
        <p:spPr>
          <a:xfrm>
            <a:off x="484644" y="3593422"/>
            <a:ext cx="1865450" cy="203837"/>
          </a:xfrm>
          <a:prstGeom prst="wedgeRectCallout">
            <a:avLst>
              <a:gd name="adj1" fmla="val 171677"/>
              <a:gd name="adj2" fmla="val -85381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>
                <a:latin typeface="Arial Narrow" panose="020B0606020202030204" pitchFamily="34" charset="0"/>
              </a:rPr>
              <a:t>9.9’  FEMA 1%+ (84% CL)</a:t>
            </a:r>
          </a:p>
        </p:txBody>
      </p:sp>
      <p:sp>
        <p:nvSpPr>
          <p:cNvPr id="26" name="Rectangular Callout 25">
            <a:extLst>
              <a:ext uri="{FF2B5EF4-FFF2-40B4-BE49-F238E27FC236}">
                <a16:creationId xmlns:a16="http://schemas.microsoft.com/office/drawing/2014/main" id="{2F23BD3A-4311-A0C0-EF90-5B897BDB55B1}"/>
              </a:ext>
            </a:extLst>
          </p:cNvPr>
          <p:cNvSpPr/>
          <p:nvPr/>
        </p:nvSpPr>
        <p:spPr>
          <a:xfrm>
            <a:off x="502731" y="3847984"/>
            <a:ext cx="1466082" cy="236256"/>
          </a:xfrm>
          <a:prstGeom prst="wedgeRectCallout">
            <a:avLst>
              <a:gd name="adj1" fmla="val 536019"/>
              <a:gd name="adj2" fmla="val 8319"/>
            </a:avLst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>
                <a:latin typeface="Arial Narrow" panose="020B0606020202030204" pitchFamily="34" charset="0"/>
              </a:rPr>
              <a:t>7.5’   (2016 High Water) </a:t>
            </a:r>
          </a:p>
        </p:txBody>
      </p:sp>
      <p:sp>
        <p:nvSpPr>
          <p:cNvPr id="27" name="Rectangular Callout 27">
            <a:extLst>
              <a:ext uri="{FF2B5EF4-FFF2-40B4-BE49-F238E27FC236}">
                <a16:creationId xmlns:a16="http://schemas.microsoft.com/office/drawing/2014/main" id="{5303E5CB-A8B1-D0A5-1157-363276D92D22}"/>
              </a:ext>
            </a:extLst>
          </p:cNvPr>
          <p:cNvSpPr/>
          <p:nvPr/>
        </p:nvSpPr>
        <p:spPr>
          <a:xfrm>
            <a:off x="502731" y="3375488"/>
            <a:ext cx="1466082" cy="176396"/>
          </a:xfrm>
          <a:prstGeom prst="wedgeRectCallout">
            <a:avLst>
              <a:gd name="adj1" fmla="val 531095"/>
              <a:gd name="adj2" fmla="val 35186"/>
            </a:avLst>
          </a:prstGeom>
          <a:solidFill>
            <a:schemeClr val="accent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>
                <a:latin typeface="Arial Narrow" panose="020B0606020202030204" pitchFamily="34" charset="0"/>
              </a:rPr>
              <a:t>9.9’  (FEMA 0.2% / 500-Yr )</a:t>
            </a:r>
          </a:p>
        </p:txBody>
      </p:sp>
      <p:sp>
        <p:nvSpPr>
          <p:cNvPr id="28" name="Rectangular Callout 28">
            <a:extLst>
              <a:ext uri="{FF2B5EF4-FFF2-40B4-BE49-F238E27FC236}">
                <a16:creationId xmlns:a16="http://schemas.microsoft.com/office/drawing/2014/main" id="{99AE9F88-5DC9-41A0-F1D0-0AD4A5427B8C}"/>
              </a:ext>
            </a:extLst>
          </p:cNvPr>
          <p:cNvSpPr/>
          <p:nvPr/>
        </p:nvSpPr>
        <p:spPr>
          <a:xfrm>
            <a:off x="517360" y="4666881"/>
            <a:ext cx="1451453" cy="176396"/>
          </a:xfrm>
          <a:prstGeom prst="wedgeRectCallout">
            <a:avLst>
              <a:gd name="adj1" fmla="val 166621"/>
              <a:gd name="adj2" fmla="val -34199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>
                <a:latin typeface="Arial Narrow" panose="020B0606020202030204" pitchFamily="34" charset="0"/>
              </a:rPr>
              <a:t>3.1’  (FEMA 1% / 100-Yr) </a:t>
            </a:r>
          </a:p>
        </p:txBody>
      </p:sp>
      <p:sp>
        <p:nvSpPr>
          <p:cNvPr id="29" name="Rectangular Callout 29">
            <a:extLst>
              <a:ext uri="{FF2B5EF4-FFF2-40B4-BE49-F238E27FC236}">
                <a16:creationId xmlns:a16="http://schemas.microsoft.com/office/drawing/2014/main" id="{AD19F712-5478-E5B3-D67F-DAA5202A653D}"/>
              </a:ext>
            </a:extLst>
          </p:cNvPr>
          <p:cNvSpPr/>
          <p:nvPr/>
        </p:nvSpPr>
        <p:spPr>
          <a:xfrm>
            <a:off x="515939" y="2755170"/>
            <a:ext cx="1452893" cy="210847"/>
          </a:xfrm>
          <a:prstGeom prst="wedgeRectCallout">
            <a:avLst>
              <a:gd name="adj1" fmla="val 174901"/>
              <a:gd name="adj2" fmla="val 31352"/>
            </a:avLst>
          </a:prstGeom>
          <a:solidFill>
            <a:schemeClr val="accent1">
              <a:lumMod val="5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>
                <a:latin typeface="Arial Narrow" panose="020B0606020202030204" pitchFamily="34" charset="0"/>
              </a:rPr>
              <a:t>12.2’ (FSF 0.2% / 500-Yr)</a:t>
            </a:r>
          </a:p>
        </p:txBody>
      </p:sp>
      <p:sp>
        <p:nvSpPr>
          <p:cNvPr id="31" name="Rectangular Callout 31">
            <a:extLst>
              <a:ext uri="{FF2B5EF4-FFF2-40B4-BE49-F238E27FC236}">
                <a16:creationId xmlns:a16="http://schemas.microsoft.com/office/drawing/2014/main" id="{9B6EC999-9E0A-C136-DEFA-0760F83BB774}"/>
              </a:ext>
            </a:extLst>
          </p:cNvPr>
          <p:cNvSpPr/>
          <p:nvPr/>
        </p:nvSpPr>
        <p:spPr>
          <a:xfrm>
            <a:off x="514463" y="4984265"/>
            <a:ext cx="1454367" cy="176396"/>
          </a:xfrm>
          <a:prstGeom prst="wedgeRectCallout">
            <a:avLst>
              <a:gd name="adj1" fmla="val 166515"/>
              <a:gd name="adj2" fmla="val -53851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>
                <a:latin typeface="Arial Narrow" panose="020B0606020202030204" pitchFamily="34" charset="0"/>
              </a:rPr>
              <a:t>1.9’ (FEMA 10% / 10-Yr) </a:t>
            </a:r>
          </a:p>
        </p:txBody>
      </p:sp>
      <p:sp>
        <p:nvSpPr>
          <p:cNvPr id="40" name="TextBox 41">
            <a:extLst>
              <a:ext uri="{FF2B5EF4-FFF2-40B4-BE49-F238E27FC236}">
                <a16:creationId xmlns:a16="http://schemas.microsoft.com/office/drawing/2014/main" id="{EAEBB0BE-C11E-6C81-A768-1194AD8F26FB}"/>
              </a:ext>
            </a:extLst>
          </p:cNvPr>
          <p:cNvSpPr txBox="1"/>
          <p:nvPr/>
        </p:nvSpPr>
        <p:spPr>
          <a:xfrm>
            <a:off x="4076415" y="5568570"/>
            <a:ext cx="274700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Building: </a:t>
            </a:r>
            <a:r>
              <a:rPr lang="en-US" sz="1200" b="1" dirty="0">
                <a:hlinkClick r:id="rId5"/>
              </a:rPr>
              <a:t>13-13-0001-0054-0000_182</a:t>
            </a:r>
            <a:endParaRPr lang="en-US" sz="1200" b="1" dirty="0"/>
          </a:p>
        </p:txBody>
      </p:sp>
      <p:sp>
        <p:nvSpPr>
          <p:cNvPr id="41" name="Left Brace 40">
            <a:extLst>
              <a:ext uri="{FF2B5EF4-FFF2-40B4-BE49-F238E27FC236}">
                <a16:creationId xmlns:a16="http://schemas.microsoft.com/office/drawing/2014/main" id="{DF7CC861-ACD0-9093-F712-FEBD58C3328B}"/>
              </a:ext>
            </a:extLst>
          </p:cNvPr>
          <p:cNvSpPr/>
          <p:nvPr/>
        </p:nvSpPr>
        <p:spPr>
          <a:xfrm>
            <a:off x="304151" y="3669162"/>
            <a:ext cx="133350" cy="1139547"/>
          </a:xfrm>
          <a:prstGeom prst="leftBrace">
            <a:avLst/>
          </a:prstGeom>
          <a:ln w="28575">
            <a:solidFill>
              <a:srgbClr val="317A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9554695" y="513315"/>
          <a:ext cx="2294627" cy="26492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9623">
                  <a:extLst>
                    <a:ext uri="{9D8B030D-6E8A-4147-A177-3AD203B41FA5}">
                      <a16:colId xmlns:a16="http://schemas.microsoft.com/office/drawing/2014/main" val="2046477427"/>
                    </a:ext>
                  </a:extLst>
                </a:gridCol>
                <a:gridCol w="785004">
                  <a:extLst>
                    <a:ext uri="{9D8B030D-6E8A-4147-A177-3AD203B41FA5}">
                      <a16:colId xmlns:a16="http://schemas.microsoft.com/office/drawing/2014/main" val="2529517874"/>
                    </a:ext>
                  </a:extLst>
                </a:gridCol>
              </a:tblGrid>
              <a:tr h="18818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HEIGHT (ft.)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766124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BUILDING 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338125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First Floor Height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545975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Freeboard (FBD)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07731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FLOOD DEPTH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486144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10% (10-Yr)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418921"/>
                  </a:ext>
                </a:extLst>
              </a:tr>
              <a:tr h="16065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4% (25-Yr)</a:t>
                      </a:r>
                    </a:p>
                  </a:txBody>
                  <a:tcPr marL="7144" marR="7144" marT="7144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marL="7144" marR="7144" marT="7144" marB="0" anchor="ctr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879643"/>
                  </a:ext>
                </a:extLst>
              </a:tr>
              <a:tr h="19602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2% (50-Yr)</a:t>
                      </a:r>
                    </a:p>
                  </a:txBody>
                  <a:tcPr marL="7144" marR="7144" marT="7144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1.9</a:t>
                      </a:r>
                    </a:p>
                  </a:txBody>
                  <a:tcPr marL="7144" marR="7144" marT="7144" marB="0" anchor="ctr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655764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2016 Flood HWM</a:t>
                      </a:r>
                    </a:p>
                  </a:txBody>
                  <a:tcPr marL="7144" marR="7144" marT="7144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7.5</a:t>
                      </a:r>
                    </a:p>
                  </a:txBody>
                  <a:tcPr marL="7144" marR="7144" marT="7144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044072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1% (100-Yr)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effectLst/>
                        </a:rPr>
                        <a:t>3.1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727858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100-Yr + FBD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94066"/>
                  </a:ext>
                </a:extLst>
              </a:tr>
              <a:tr h="16967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1%+ (84% CL) 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effectLst/>
                        </a:rPr>
                        <a:t>9.9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780853"/>
                  </a:ext>
                </a:extLst>
              </a:tr>
              <a:tr h="16967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</a:t>
                      </a:r>
                      <a:r>
                        <a:rPr lang="en-US" sz="1100" u="none" strike="noStrike" baseline="0" dirty="0">
                          <a:effectLst/>
                        </a:rPr>
                        <a:t>0.2% (500-Yr)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914326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FSF 0.2% (500-Yr) Climate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12.2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1F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855798"/>
                  </a:ext>
                </a:extLst>
              </a:tr>
            </a:tbl>
          </a:graphicData>
        </a:graphic>
      </p:graphicFrame>
      <p:sp>
        <p:nvSpPr>
          <p:cNvPr id="24" name="Rectangle 23"/>
          <p:cNvSpPr/>
          <p:nvPr/>
        </p:nvSpPr>
        <p:spPr>
          <a:xfrm>
            <a:off x="9553575" y="1952625"/>
            <a:ext cx="2286000" cy="161925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C55F174B-AF3B-D716-5411-CF1A45EE059E}"/>
              </a:ext>
            </a:extLst>
          </p:cNvPr>
          <p:cNvSpPr txBox="1"/>
          <p:nvPr/>
        </p:nvSpPr>
        <p:spPr>
          <a:xfrm>
            <a:off x="7377444" y="5459942"/>
            <a:ext cx="340269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 b="1" dirty="0">
                <a:solidFill>
                  <a:schemeClr val="bg1"/>
                </a:solidFill>
              </a:rPr>
              <a:t>182 Seventh Street, Rainelle, WV, 25962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637B8A-43A2-C5BA-1733-9DFE3BC5FAE7}"/>
              </a:ext>
            </a:extLst>
          </p:cNvPr>
          <p:cNvSpPr txBox="1"/>
          <p:nvPr/>
        </p:nvSpPr>
        <p:spPr>
          <a:xfrm>
            <a:off x="5491769" y="6207807"/>
            <a:ext cx="26331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First Street Foundation (FSF, 2022)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8A8BB3-85B7-745B-19B5-E3679E649C9A}"/>
              </a:ext>
            </a:extLst>
          </p:cNvPr>
          <p:cNvSpPr txBox="1"/>
          <p:nvPr/>
        </p:nvSpPr>
        <p:spPr>
          <a:xfrm>
            <a:off x="1356848" y="6229445"/>
            <a:ext cx="16395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FLOOD DEPTHS: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5AB220-BFED-476B-5E90-4C93D457C61C}"/>
              </a:ext>
            </a:extLst>
          </p:cNvPr>
          <p:cNvSpPr/>
          <p:nvPr/>
        </p:nvSpPr>
        <p:spPr>
          <a:xfrm>
            <a:off x="2926972" y="6252657"/>
            <a:ext cx="426068" cy="18836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C3174D-D778-41DB-60D5-9AD80D1C891D}"/>
              </a:ext>
            </a:extLst>
          </p:cNvPr>
          <p:cNvSpPr txBox="1"/>
          <p:nvPr/>
        </p:nvSpPr>
        <p:spPr>
          <a:xfrm>
            <a:off x="3353040" y="6207807"/>
            <a:ext cx="1772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FEMA, </a:t>
            </a:r>
            <a:r>
              <a:rPr lang="en-US" sz="1100" b="1" dirty="0"/>
              <a:t>Effective 2023</a:t>
            </a:r>
            <a:endParaRPr lang="en-US" sz="12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983DF4-43A5-BC37-2E37-5E907DABFAE0}"/>
              </a:ext>
            </a:extLst>
          </p:cNvPr>
          <p:cNvSpPr/>
          <p:nvPr/>
        </p:nvSpPr>
        <p:spPr>
          <a:xfrm>
            <a:off x="8171485" y="6207807"/>
            <a:ext cx="377250" cy="183928"/>
          </a:xfrm>
          <a:prstGeom prst="rect">
            <a:avLst/>
          </a:prstGeom>
          <a:solidFill>
            <a:schemeClr val="tx1"/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D658F7-7F6C-30D4-F5CC-F83CED7F6A99}"/>
              </a:ext>
            </a:extLst>
          </p:cNvPr>
          <p:cNvSpPr/>
          <p:nvPr/>
        </p:nvSpPr>
        <p:spPr>
          <a:xfrm>
            <a:off x="8548735" y="6180748"/>
            <a:ext cx="23991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USGS 2016 Flood High Water Mark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1ED1F72-A196-1DA9-AB3C-0C999B4131B1}"/>
              </a:ext>
            </a:extLst>
          </p:cNvPr>
          <p:cNvSpPr/>
          <p:nvPr/>
        </p:nvSpPr>
        <p:spPr>
          <a:xfrm>
            <a:off x="5066108" y="6252657"/>
            <a:ext cx="426068" cy="188361"/>
          </a:xfrm>
          <a:prstGeom prst="rect">
            <a:avLst/>
          </a:prstGeom>
          <a:solidFill>
            <a:srgbClr val="1F4E79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A house with a thermometer and water&#10;&#10;Description automatically generated">
            <a:extLst>
              <a:ext uri="{FF2B5EF4-FFF2-40B4-BE49-F238E27FC236}">
                <a16:creationId xmlns:a16="http://schemas.microsoft.com/office/drawing/2014/main" id="{44B32D0F-A28E-FFA9-A4D7-46826A151D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6036" y="4893563"/>
            <a:ext cx="1098460" cy="103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53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5000"/>
    </mc:Choice>
    <mc:Fallback xmlns="">
      <p:transition spd="slow"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540120E-C431-9A99-48C3-ECD10C6D4547}"/>
              </a:ext>
            </a:extLst>
          </p:cNvPr>
          <p:cNvSpPr txBox="1"/>
          <p:nvPr/>
        </p:nvSpPr>
        <p:spPr>
          <a:xfrm>
            <a:off x="838200" y="365125"/>
            <a:ext cx="10515600" cy="186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677937-0D0F-1157-87CC-FF75D41897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 t="-26" r="595" b="13255"/>
          <a:stretch/>
        </p:blipFill>
        <p:spPr>
          <a:xfrm>
            <a:off x="-3050" y="0"/>
            <a:ext cx="12195050" cy="6852984"/>
          </a:xfrm>
          <a:prstGeom prst="rect">
            <a:avLst/>
          </a:prstGeom>
        </p:spPr>
      </p:pic>
      <p:pic>
        <p:nvPicPr>
          <p:cNvPr id="2" name="Picture 1" descr="A house on stilts in a field&#10;&#10;Description automatically generated">
            <a:extLst>
              <a:ext uri="{FF2B5EF4-FFF2-40B4-BE49-F238E27FC236}">
                <a16:creationId xmlns:a16="http://schemas.microsoft.com/office/drawing/2014/main" id="{953E2275-4CD4-9C71-BBF3-0E70ABEF389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3"/>
          <a:stretch/>
        </p:blipFill>
        <p:spPr>
          <a:xfrm>
            <a:off x="5200649" y="2508320"/>
            <a:ext cx="6991351" cy="363129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8BEAC4E-F0B9-E8E4-23F4-666B4722DFBB}"/>
              </a:ext>
            </a:extLst>
          </p:cNvPr>
          <p:cNvGrpSpPr/>
          <p:nvPr/>
        </p:nvGrpSpPr>
        <p:grpSpPr>
          <a:xfrm>
            <a:off x="181234" y="2412910"/>
            <a:ext cx="4698515" cy="3801179"/>
            <a:chOff x="9464196" y="16909"/>
            <a:chExt cx="2727803" cy="220684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2C94144-956E-B9E8-B770-04C986ED9086}"/>
                </a:ext>
              </a:extLst>
            </p:cNvPr>
            <p:cNvGrpSpPr/>
            <p:nvPr/>
          </p:nvGrpSpPr>
          <p:grpSpPr>
            <a:xfrm>
              <a:off x="9464196" y="16909"/>
              <a:ext cx="2727803" cy="2206840"/>
              <a:chOff x="2690812" y="520700"/>
              <a:chExt cx="6810375" cy="5509711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6D39FA6D-D04F-5520-F617-3CEFEE02BA8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b="8037"/>
              <a:stretch/>
            </p:blipFill>
            <p:spPr>
              <a:xfrm>
                <a:off x="2690812" y="520700"/>
                <a:ext cx="6810375" cy="5509711"/>
              </a:xfrm>
              <a:prstGeom prst="rect">
                <a:avLst/>
              </a:prstGeom>
            </p:spPr>
          </p:pic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7D55FA0D-948F-4DAA-A3A9-E3D6CF11A543}"/>
                  </a:ext>
                </a:extLst>
              </p:cNvPr>
              <p:cNvCxnSpPr/>
              <p:nvPr/>
            </p:nvCxnSpPr>
            <p:spPr>
              <a:xfrm>
                <a:off x="4301412" y="1754155"/>
                <a:ext cx="0" cy="3638939"/>
              </a:xfrm>
              <a:prstGeom prst="line">
                <a:avLst/>
              </a:prstGeom>
              <a:ln w="28575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9" name="Multiplication Sign 8">
                <a:extLst>
                  <a:ext uri="{FF2B5EF4-FFF2-40B4-BE49-F238E27FC236}">
                    <a16:creationId xmlns:a16="http://schemas.microsoft.com/office/drawing/2014/main" id="{069D79B6-B704-8083-3D0C-4A06B271CCB2}"/>
                  </a:ext>
                </a:extLst>
              </p:cNvPr>
              <p:cNvSpPr/>
              <p:nvPr/>
            </p:nvSpPr>
            <p:spPr>
              <a:xfrm>
                <a:off x="4183759" y="4662325"/>
                <a:ext cx="279919" cy="288657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Rectangular Callout 7">
              <a:extLst>
                <a:ext uri="{FF2B5EF4-FFF2-40B4-BE49-F238E27FC236}">
                  <a16:creationId xmlns:a16="http://schemas.microsoft.com/office/drawing/2014/main" id="{48A19F05-4026-452F-BEF7-1077E4EF32D8}"/>
                </a:ext>
              </a:extLst>
            </p:cNvPr>
            <p:cNvSpPr/>
            <p:nvPr/>
          </p:nvSpPr>
          <p:spPr>
            <a:xfrm rot="10800000">
              <a:off x="10174293" y="1968477"/>
              <a:ext cx="847694" cy="173322"/>
            </a:xfrm>
            <a:prstGeom prst="wedgeRectCallout">
              <a:avLst>
                <a:gd name="adj1" fmla="val 57518"/>
                <a:gd name="adj2" fmla="val 119404"/>
              </a:avLst>
            </a:prstGeom>
            <a:solidFill>
              <a:srgbClr val="5B9BD5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>
                <a:latin typeface="Arial Narrow" panose="020B060602020203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7D57B31-FE26-4B3E-C36F-AD76EC4D5893}"/>
                </a:ext>
              </a:extLst>
            </p:cNvPr>
            <p:cNvSpPr txBox="1"/>
            <p:nvPr/>
          </p:nvSpPr>
          <p:spPr>
            <a:xfrm>
              <a:off x="10208885" y="1956307"/>
              <a:ext cx="847696" cy="196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572768">
                <a:spcAft>
                  <a:spcPts val="600"/>
                </a:spcAft>
              </a:pPr>
              <a:r>
                <a:rPr lang="en-US" sz="16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No Inundation</a:t>
              </a:r>
              <a:endParaRPr lang="en-US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ular Callout 7">
              <a:extLst>
                <a:ext uri="{FF2B5EF4-FFF2-40B4-BE49-F238E27FC236}">
                  <a16:creationId xmlns:a16="http://schemas.microsoft.com/office/drawing/2014/main" id="{29F22F9B-2E28-B90B-5B75-309EAE03215F}"/>
                </a:ext>
              </a:extLst>
            </p:cNvPr>
            <p:cNvSpPr/>
            <p:nvPr/>
          </p:nvSpPr>
          <p:spPr>
            <a:xfrm rot="10800000">
              <a:off x="10271690" y="1631825"/>
              <a:ext cx="1251322" cy="173322"/>
            </a:xfrm>
            <a:prstGeom prst="wedgeRectCallout">
              <a:avLst>
                <a:gd name="adj1" fmla="val 59990"/>
                <a:gd name="adj2" fmla="val -10345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>
                <a:latin typeface="Arial Narrow" panose="020B060602020203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8BEA62F-DF91-532C-90CC-EEE9FCA33FBD}"/>
                </a:ext>
              </a:extLst>
            </p:cNvPr>
            <p:cNvSpPr txBox="1"/>
            <p:nvPr/>
          </p:nvSpPr>
          <p:spPr>
            <a:xfrm>
              <a:off x="10254154" y="1636201"/>
              <a:ext cx="1319572" cy="178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572768">
                <a:spcAft>
                  <a:spcPts val="600"/>
                </a:spcAft>
              </a:pPr>
              <a:r>
                <a:rPr lang="en-US" sz="1400" b="1" kern="1200" dirty="0">
                  <a:latin typeface="+mn-lt"/>
                  <a:ea typeface="+mn-ea"/>
                  <a:cs typeface="+mn-cs"/>
                </a:rPr>
                <a:t>Building’s Ground Elevation</a:t>
              </a:r>
              <a:endParaRPr lang="en-US" sz="800" b="1" dirty="0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742638B3-782A-B415-CAA5-4A7B39D0BF00}"/>
              </a:ext>
            </a:extLst>
          </p:cNvPr>
          <p:cNvSpPr txBox="1">
            <a:spLocks/>
          </p:cNvSpPr>
          <p:nvPr/>
        </p:nvSpPr>
        <p:spPr>
          <a:xfrm>
            <a:off x="0" y="2"/>
            <a:ext cx="12192000" cy="103302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10% Probability of Flood in a year (10-year flood)</a:t>
            </a:r>
          </a:p>
        </p:txBody>
      </p:sp>
      <p:pic>
        <p:nvPicPr>
          <p:cNvPr id="10" name="Picture 9" descr="A house with a thermometer and water&#10;&#10;Description automatically generated">
            <a:extLst>
              <a:ext uri="{FF2B5EF4-FFF2-40B4-BE49-F238E27FC236}">
                <a16:creationId xmlns:a16="http://schemas.microsoft.com/office/drawing/2014/main" id="{6D193BAA-03BD-99F6-260F-6A77817EE7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8460" cy="103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7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5000"/>
    </mc:Choice>
    <mc:Fallback xmlns="">
      <p:transition spd="slow" advClick="0" advTm="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540120E-C431-9A99-48C3-ECD10C6D4547}"/>
              </a:ext>
            </a:extLst>
          </p:cNvPr>
          <p:cNvSpPr txBox="1"/>
          <p:nvPr/>
        </p:nvSpPr>
        <p:spPr>
          <a:xfrm>
            <a:off x="838200" y="365125"/>
            <a:ext cx="10515600" cy="186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425DEA5-7686-3045-B92A-EAD247FB0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 t="-26" r="595" b="13255"/>
          <a:stretch/>
        </p:blipFill>
        <p:spPr>
          <a:xfrm>
            <a:off x="-3050" y="0"/>
            <a:ext cx="12195050" cy="6852984"/>
          </a:xfrm>
          <a:prstGeom prst="rect">
            <a:avLst/>
          </a:prstGeom>
        </p:spPr>
      </p:pic>
      <p:pic>
        <p:nvPicPr>
          <p:cNvPr id="17" name="Picture 16" descr="A house on stilts in water&#10;&#10;Description automatically generated">
            <a:extLst>
              <a:ext uri="{FF2B5EF4-FFF2-40B4-BE49-F238E27FC236}">
                <a16:creationId xmlns:a16="http://schemas.microsoft.com/office/drawing/2014/main" id="{E3F20795-3FBF-2BC9-8B59-EB98105CC0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24"/>
          <a:stretch/>
        </p:blipFill>
        <p:spPr>
          <a:xfrm>
            <a:off x="5119727" y="2508320"/>
            <a:ext cx="7065259" cy="365146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64F5418D-8745-B00E-3FFA-4A024A24FEF5}"/>
              </a:ext>
            </a:extLst>
          </p:cNvPr>
          <p:cNvGrpSpPr/>
          <p:nvPr/>
        </p:nvGrpSpPr>
        <p:grpSpPr>
          <a:xfrm>
            <a:off x="181234" y="2412910"/>
            <a:ext cx="4698515" cy="3801180"/>
            <a:chOff x="9464196" y="16909"/>
            <a:chExt cx="2727803" cy="220684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5B15CE8-5319-0DD3-D341-5DDDF9B06BC3}"/>
                </a:ext>
              </a:extLst>
            </p:cNvPr>
            <p:cNvGrpSpPr/>
            <p:nvPr/>
          </p:nvGrpSpPr>
          <p:grpSpPr>
            <a:xfrm>
              <a:off x="9464196" y="16909"/>
              <a:ext cx="2727803" cy="2206840"/>
              <a:chOff x="2690812" y="520700"/>
              <a:chExt cx="6810375" cy="5509711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E69AB5FE-5E5F-C9A5-01C1-64CF0A3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b="8037"/>
              <a:stretch/>
            </p:blipFill>
            <p:spPr>
              <a:xfrm>
                <a:off x="2690812" y="520700"/>
                <a:ext cx="6810375" cy="5509711"/>
              </a:xfrm>
              <a:prstGeom prst="rect">
                <a:avLst/>
              </a:prstGeom>
            </p:spPr>
          </p:pic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C8FDC852-4298-87F2-3F9C-19FCE0EC0969}"/>
                  </a:ext>
                </a:extLst>
              </p:cNvPr>
              <p:cNvCxnSpPr/>
              <p:nvPr/>
            </p:nvCxnSpPr>
            <p:spPr>
              <a:xfrm>
                <a:off x="4301412" y="1754155"/>
                <a:ext cx="0" cy="3638939"/>
              </a:xfrm>
              <a:prstGeom prst="line">
                <a:avLst/>
              </a:prstGeom>
              <a:ln w="28575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26" name="Multiplication Sign 25">
                <a:extLst>
                  <a:ext uri="{FF2B5EF4-FFF2-40B4-BE49-F238E27FC236}">
                    <a16:creationId xmlns:a16="http://schemas.microsoft.com/office/drawing/2014/main" id="{5E23E883-79E7-7288-0BEE-DABE4110E048}"/>
                  </a:ext>
                </a:extLst>
              </p:cNvPr>
              <p:cNvSpPr/>
              <p:nvPr/>
            </p:nvSpPr>
            <p:spPr>
              <a:xfrm>
                <a:off x="4183759" y="4717550"/>
                <a:ext cx="279920" cy="288657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Rectangular Callout 7">
              <a:extLst>
                <a:ext uri="{FF2B5EF4-FFF2-40B4-BE49-F238E27FC236}">
                  <a16:creationId xmlns:a16="http://schemas.microsoft.com/office/drawing/2014/main" id="{54A74E35-10E3-65E4-3610-017EF777FA15}"/>
                </a:ext>
              </a:extLst>
            </p:cNvPr>
            <p:cNvSpPr/>
            <p:nvPr/>
          </p:nvSpPr>
          <p:spPr>
            <a:xfrm rot="10800000">
              <a:off x="10189190" y="1881816"/>
              <a:ext cx="878595" cy="173322"/>
            </a:xfrm>
            <a:prstGeom prst="wedgeRectCallout">
              <a:avLst>
                <a:gd name="adj1" fmla="val 59258"/>
                <a:gd name="adj2" fmla="val 115150"/>
              </a:avLst>
            </a:prstGeom>
            <a:solidFill>
              <a:srgbClr val="5B9BD5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>
                <a:latin typeface="Arial Narrow" panose="020B060602020203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AC570C5-4CE9-1636-5896-0196C30F64C8}"/>
                </a:ext>
              </a:extLst>
            </p:cNvPr>
            <p:cNvSpPr txBox="1"/>
            <p:nvPr/>
          </p:nvSpPr>
          <p:spPr>
            <a:xfrm>
              <a:off x="10190961" y="1885418"/>
              <a:ext cx="878599" cy="160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0’ (FEMA 4% / 25-Yr) </a:t>
              </a:r>
            </a:p>
          </p:txBody>
        </p:sp>
      </p:grpSp>
      <p:sp>
        <p:nvSpPr>
          <p:cNvPr id="27" name="Title 1">
            <a:extLst>
              <a:ext uri="{FF2B5EF4-FFF2-40B4-BE49-F238E27FC236}">
                <a16:creationId xmlns:a16="http://schemas.microsoft.com/office/drawing/2014/main" id="{E57A9AB4-A6E6-1E57-98A6-0073167BF727}"/>
              </a:ext>
            </a:extLst>
          </p:cNvPr>
          <p:cNvSpPr txBox="1">
            <a:spLocks/>
          </p:cNvSpPr>
          <p:nvPr/>
        </p:nvSpPr>
        <p:spPr>
          <a:xfrm>
            <a:off x="0" y="2"/>
            <a:ext cx="12192000" cy="103302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4% Probability of Flood in a year (25-year flood)</a:t>
            </a:r>
          </a:p>
        </p:txBody>
      </p:sp>
      <p:pic>
        <p:nvPicPr>
          <p:cNvPr id="2" name="Picture 1" descr="A house with a thermometer and water&#10;&#10;Description automatically generated">
            <a:extLst>
              <a:ext uri="{FF2B5EF4-FFF2-40B4-BE49-F238E27FC236}">
                <a16:creationId xmlns:a16="http://schemas.microsoft.com/office/drawing/2014/main" id="{B754DD4A-A14A-7FED-C4AD-BE8B3382B7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8460" cy="103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99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5000"/>
    </mc:Choice>
    <mc:Fallback xmlns="">
      <p:transition spd="slow" advClick="0" advTm="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540120E-C431-9A99-48C3-ECD10C6D4547}"/>
              </a:ext>
            </a:extLst>
          </p:cNvPr>
          <p:cNvSpPr txBox="1"/>
          <p:nvPr/>
        </p:nvSpPr>
        <p:spPr>
          <a:xfrm>
            <a:off x="838200" y="365125"/>
            <a:ext cx="10515600" cy="186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50EA2C-39C5-230B-2C0A-C764615010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 t="-26" r="595" b="13255"/>
          <a:stretch/>
        </p:blipFill>
        <p:spPr>
          <a:xfrm>
            <a:off x="-3050" y="0"/>
            <a:ext cx="12195050" cy="685298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64F5418D-8745-B00E-3FFA-4A024A24FEF5}"/>
              </a:ext>
            </a:extLst>
          </p:cNvPr>
          <p:cNvGrpSpPr/>
          <p:nvPr/>
        </p:nvGrpSpPr>
        <p:grpSpPr>
          <a:xfrm>
            <a:off x="181234" y="2412910"/>
            <a:ext cx="4698515" cy="3801180"/>
            <a:chOff x="9464196" y="16909"/>
            <a:chExt cx="2727803" cy="220684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5B15CE8-5319-0DD3-D341-5DDDF9B06BC3}"/>
                </a:ext>
              </a:extLst>
            </p:cNvPr>
            <p:cNvGrpSpPr/>
            <p:nvPr/>
          </p:nvGrpSpPr>
          <p:grpSpPr>
            <a:xfrm>
              <a:off x="9464196" y="16909"/>
              <a:ext cx="2727803" cy="2206840"/>
              <a:chOff x="2690812" y="520700"/>
              <a:chExt cx="6810375" cy="5509711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E69AB5FE-5E5F-C9A5-01C1-64CF0A3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b="8037"/>
              <a:stretch/>
            </p:blipFill>
            <p:spPr>
              <a:xfrm>
                <a:off x="2690812" y="520700"/>
                <a:ext cx="6810375" cy="5509711"/>
              </a:xfrm>
              <a:prstGeom prst="rect">
                <a:avLst/>
              </a:prstGeom>
            </p:spPr>
          </p:pic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C8FDC852-4298-87F2-3F9C-19FCE0EC0969}"/>
                  </a:ext>
                </a:extLst>
              </p:cNvPr>
              <p:cNvCxnSpPr/>
              <p:nvPr/>
            </p:nvCxnSpPr>
            <p:spPr>
              <a:xfrm>
                <a:off x="4301412" y="1754155"/>
                <a:ext cx="0" cy="3638939"/>
              </a:xfrm>
              <a:prstGeom prst="line">
                <a:avLst/>
              </a:prstGeom>
              <a:ln w="28575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26" name="Multiplication Sign 25">
                <a:extLst>
                  <a:ext uri="{FF2B5EF4-FFF2-40B4-BE49-F238E27FC236}">
                    <a16:creationId xmlns:a16="http://schemas.microsoft.com/office/drawing/2014/main" id="{5E23E883-79E7-7288-0BEE-DABE4110E048}"/>
                  </a:ext>
                </a:extLst>
              </p:cNvPr>
              <p:cNvSpPr/>
              <p:nvPr/>
            </p:nvSpPr>
            <p:spPr>
              <a:xfrm>
                <a:off x="4183759" y="4717550"/>
                <a:ext cx="279920" cy="288657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Rectangular Callout 7">
              <a:extLst>
                <a:ext uri="{FF2B5EF4-FFF2-40B4-BE49-F238E27FC236}">
                  <a16:creationId xmlns:a16="http://schemas.microsoft.com/office/drawing/2014/main" id="{54A74E35-10E3-65E4-3610-017EF777FA15}"/>
                </a:ext>
              </a:extLst>
            </p:cNvPr>
            <p:cNvSpPr/>
            <p:nvPr/>
          </p:nvSpPr>
          <p:spPr>
            <a:xfrm rot="10800000">
              <a:off x="10190961" y="1828524"/>
              <a:ext cx="878595" cy="173322"/>
            </a:xfrm>
            <a:prstGeom prst="wedgeRectCallout">
              <a:avLst>
                <a:gd name="adj1" fmla="val 53663"/>
                <a:gd name="adj2" fmla="val 115150"/>
              </a:avLst>
            </a:prstGeom>
            <a:solidFill>
              <a:srgbClr val="5B9BD5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>
                <a:latin typeface="Arial Narrow" panose="020B060602020203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AC570C5-4CE9-1636-5896-0196C30F64C8}"/>
                </a:ext>
              </a:extLst>
            </p:cNvPr>
            <p:cNvSpPr txBox="1"/>
            <p:nvPr/>
          </p:nvSpPr>
          <p:spPr>
            <a:xfrm>
              <a:off x="10169818" y="1841029"/>
              <a:ext cx="944900" cy="160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1.9’ (FEMA 2% / 50-Yr) </a:t>
              </a:r>
            </a:p>
          </p:txBody>
        </p:sp>
      </p:grpSp>
      <p:sp>
        <p:nvSpPr>
          <p:cNvPr id="27" name="Title 1">
            <a:extLst>
              <a:ext uri="{FF2B5EF4-FFF2-40B4-BE49-F238E27FC236}">
                <a16:creationId xmlns:a16="http://schemas.microsoft.com/office/drawing/2014/main" id="{E57A9AB4-A6E6-1E57-98A6-0073167BF727}"/>
              </a:ext>
            </a:extLst>
          </p:cNvPr>
          <p:cNvSpPr txBox="1">
            <a:spLocks/>
          </p:cNvSpPr>
          <p:nvPr/>
        </p:nvSpPr>
        <p:spPr>
          <a:xfrm>
            <a:off x="0" y="2"/>
            <a:ext cx="12192000" cy="103302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2% Probability of Flood in a year (</a:t>
            </a:r>
            <a:r>
              <a:rPr lang="en-US" sz="3600" b="1" dirty="0">
                <a:solidFill>
                  <a:schemeClr val="bg1"/>
                </a:solidFill>
                <a:latin typeface="+mn-lt"/>
              </a:rPr>
              <a:t>50</a:t>
            </a:r>
            <a:r>
              <a:rPr lang="en-US" sz="3600" b="1" kern="120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-year flood)</a:t>
            </a:r>
          </a:p>
        </p:txBody>
      </p:sp>
      <p:pic>
        <p:nvPicPr>
          <p:cNvPr id="10" name="Picture 9" descr="A house in water with clouds in the background&#10;&#10;Description automatically generated">
            <a:extLst>
              <a:ext uri="{FF2B5EF4-FFF2-40B4-BE49-F238E27FC236}">
                <a16:creationId xmlns:a16="http://schemas.microsoft.com/office/drawing/2014/main" id="{7B86012D-1380-0015-91C4-C7771DAE228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7"/>
          <a:stretch/>
        </p:blipFill>
        <p:spPr>
          <a:xfrm>
            <a:off x="5138057" y="2474718"/>
            <a:ext cx="7043057" cy="3685066"/>
          </a:xfrm>
          <a:prstGeom prst="rect">
            <a:avLst/>
          </a:prstGeom>
        </p:spPr>
      </p:pic>
      <p:pic>
        <p:nvPicPr>
          <p:cNvPr id="3" name="Picture 2" descr="A house with a thermometer and water&#10;&#10;Description automatically generated">
            <a:extLst>
              <a:ext uri="{FF2B5EF4-FFF2-40B4-BE49-F238E27FC236}">
                <a16:creationId xmlns:a16="http://schemas.microsoft.com/office/drawing/2014/main" id="{FE750B0A-4A2F-C31D-8ECC-BD3A2AE539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8460" cy="103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3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5000"/>
    </mc:Choice>
    <mc:Fallback xmlns="">
      <p:transition spd="slow" advClick="0" advTm="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EB8E88-2B1B-F612-97D5-1DB22E9E92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 t="-26" r="595" b="13255"/>
          <a:stretch/>
        </p:blipFill>
        <p:spPr>
          <a:xfrm>
            <a:off x="-3050" y="0"/>
            <a:ext cx="12195050" cy="685298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540120E-C431-9A99-48C3-ECD10C6D4547}"/>
              </a:ext>
            </a:extLst>
          </p:cNvPr>
          <p:cNvSpPr txBox="1"/>
          <p:nvPr/>
        </p:nvSpPr>
        <p:spPr>
          <a:xfrm>
            <a:off x="838200" y="365125"/>
            <a:ext cx="10515600" cy="186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4F5418D-8745-B00E-3FFA-4A024A24FEF5}"/>
              </a:ext>
            </a:extLst>
          </p:cNvPr>
          <p:cNvGrpSpPr/>
          <p:nvPr/>
        </p:nvGrpSpPr>
        <p:grpSpPr>
          <a:xfrm>
            <a:off x="181234" y="2412910"/>
            <a:ext cx="4698515" cy="3801180"/>
            <a:chOff x="9464196" y="16909"/>
            <a:chExt cx="2727803" cy="220684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5B15CE8-5319-0DD3-D341-5DDDF9B06BC3}"/>
                </a:ext>
              </a:extLst>
            </p:cNvPr>
            <p:cNvGrpSpPr/>
            <p:nvPr/>
          </p:nvGrpSpPr>
          <p:grpSpPr>
            <a:xfrm>
              <a:off x="9464196" y="16909"/>
              <a:ext cx="2727803" cy="2206840"/>
              <a:chOff x="2690812" y="520700"/>
              <a:chExt cx="6810375" cy="5509711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E69AB5FE-5E5F-C9A5-01C1-64CF0A3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b="8037"/>
              <a:stretch/>
            </p:blipFill>
            <p:spPr>
              <a:xfrm>
                <a:off x="2690812" y="520700"/>
                <a:ext cx="6810375" cy="5509711"/>
              </a:xfrm>
              <a:prstGeom prst="rect">
                <a:avLst/>
              </a:prstGeom>
            </p:spPr>
          </p:pic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C8FDC852-4298-87F2-3F9C-19FCE0EC0969}"/>
                  </a:ext>
                </a:extLst>
              </p:cNvPr>
              <p:cNvCxnSpPr/>
              <p:nvPr/>
            </p:nvCxnSpPr>
            <p:spPr>
              <a:xfrm>
                <a:off x="4301412" y="1754155"/>
                <a:ext cx="0" cy="3638939"/>
              </a:xfrm>
              <a:prstGeom prst="line">
                <a:avLst/>
              </a:prstGeom>
              <a:ln w="28575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26" name="Multiplication Sign 25">
                <a:extLst>
                  <a:ext uri="{FF2B5EF4-FFF2-40B4-BE49-F238E27FC236}">
                    <a16:creationId xmlns:a16="http://schemas.microsoft.com/office/drawing/2014/main" id="{5E23E883-79E7-7288-0BEE-DABE4110E048}"/>
                  </a:ext>
                </a:extLst>
              </p:cNvPr>
              <p:cNvSpPr/>
              <p:nvPr/>
            </p:nvSpPr>
            <p:spPr>
              <a:xfrm>
                <a:off x="4183759" y="4717550"/>
                <a:ext cx="279920" cy="288657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Rectangular Callout 7">
              <a:extLst>
                <a:ext uri="{FF2B5EF4-FFF2-40B4-BE49-F238E27FC236}">
                  <a16:creationId xmlns:a16="http://schemas.microsoft.com/office/drawing/2014/main" id="{54A74E35-10E3-65E4-3610-017EF777FA15}"/>
                </a:ext>
              </a:extLst>
            </p:cNvPr>
            <p:cNvSpPr/>
            <p:nvPr/>
          </p:nvSpPr>
          <p:spPr>
            <a:xfrm rot="10800000">
              <a:off x="10189577" y="1785666"/>
              <a:ext cx="878595" cy="173322"/>
            </a:xfrm>
            <a:prstGeom prst="wedgeRectCallout">
              <a:avLst>
                <a:gd name="adj1" fmla="val 52544"/>
                <a:gd name="adj2" fmla="val 105696"/>
              </a:avLst>
            </a:prstGeom>
            <a:solidFill>
              <a:srgbClr val="5B9BD5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>
                <a:latin typeface="Arial Narrow" panose="020B060602020203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AC570C5-4CE9-1636-5896-0196C30F64C8}"/>
                </a:ext>
              </a:extLst>
            </p:cNvPr>
            <p:cNvSpPr txBox="1"/>
            <p:nvPr/>
          </p:nvSpPr>
          <p:spPr>
            <a:xfrm>
              <a:off x="10156425" y="1788293"/>
              <a:ext cx="974885" cy="160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3.1’ (FEMA 1% /100-Yr) </a:t>
              </a:r>
            </a:p>
          </p:txBody>
        </p:sp>
      </p:grpSp>
      <p:sp>
        <p:nvSpPr>
          <p:cNvPr id="27" name="Title 1">
            <a:extLst>
              <a:ext uri="{FF2B5EF4-FFF2-40B4-BE49-F238E27FC236}">
                <a16:creationId xmlns:a16="http://schemas.microsoft.com/office/drawing/2014/main" id="{E57A9AB4-A6E6-1E57-98A6-0073167BF727}"/>
              </a:ext>
            </a:extLst>
          </p:cNvPr>
          <p:cNvSpPr txBox="1">
            <a:spLocks/>
          </p:cNvSpPr>
          <p:nvPr/>
        </p:nvSpPr>
        <p:spPr>
          <a:xfrm>
            <a:off x="0" y="2"/>
            <a:ext cx="12192000" cy="103302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1% Probability of Flood in a year (</a:t>
            </a:r>
            <a:r>
              <a:rPr lang="en-US" sz="3600" b="1" dirty="0">
                <a:solidFill>
                  <a:schemeClr val="bg1"/>
                </a:solidFill>
                <a:latin typeface="+mn-lt"/>
              </a:rPr>
              <a:t>100</a:t>
            </a:r>
            <a:r>
              <a:rPr lang="en-US" sz="3600" b="1" kern="120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-year flood)</a:t>
            </a:r>
          </a:p>
        </p:txBody>
      </p:sp>
      <p:pic>
        <p:nvPicPr>
          <p:cNvPr id="3" name="Picture 2" descr="A house on stilts in water&#10;&#10;Description automatically generated">
            <a:extLst>
              <a:ext uri="{FF2B5EF4-FFF2-40B4-BE49-F238E27FC236}">
                <a16:creationId xmlns:a16="http://schemas.microsoft.com/office/drawing/2014/main" id="{6012F0C3-0901-CF14-ABDC-6C3D3297129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44"/>
          <a:stretch/>
        </p:blipFill>
        <p:spPr>
          <a:xfrm>
            <a:off x="5138057" y="2479483"/>
            <a:ext cx="7043057" cy="3668033"/>
          </a:xfrm>
          <a:prstGeom prst="rect">
            <a:avLst/>
          </a:prstGeom>
        </p:spPr>
      </p:pic>
      <p:pic>
        <p:nvPicPr>
          <p:cNvPr id="2" name="Picture 1" descr="A house with a thermometer and water&#10;&#10;Description automatically generated">
            <a:extLst>
              <a:ext uri="{FF2B5EF4-FFF2-40B4-BE49-F238E27FC236}">
                <a16:creationId xmlns:a16="http://schemas.microsoft.com/office/drawing/2014/main" id="{3ECB1139-A0CE-BFE1-4BEC-B7302BCA52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8460" cy="103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20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5000"/>
    </mc:Choice>
    <mc:Fallback xmlns="">
      <p:transition spd="slow" advClick="0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6B633F-CA09-03DD-8256-98A4FC25BB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 t="-26" r="595" b="13255"/>
          <a:stretch/>
        </p:blipFill>
        <p:spPr>
          <a:xfrm>
            <a:off x="-6099" y="0"/>
            <a:ext cx="12195050" cy="685298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540120E-C431-9A99-48C3-ECD10C6D4547}"/>
              </a:ext>
            </a:extLst>
          </p:cNvPr>
          <p:cNvSpPr txBox="1"/>
          <p:nvPr/>
        </p:nvSpPr>
        <p:spPr>
          <a:xfrm>
            <a:off x="838200" y="365125"/>
            <a:ext cx="10515600" cy="186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4F5418D-8745-B00E-3FFA-4A024A24FEF5}"/>
              </a:ext>
            </a:extLst>
          </p:cNvPr>
          <p:cNvGrpSpPr/>
          <p:nvPr/>
        </p:nvGrpSpPr>
        <p:grpSpPr>
          <a:xfrm>
            <a:off x="181234" y="2412910"/>
            <a:ext cx="4698515" cy="3801180"/>
            <a:chOff x="9464196" y="16909"/>
            <a:chExt cx="2727803" cy="220684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5B15CE8-5319-0DD3-D341-5DDDF9B06BC3}"/>
                </a:ext>
              </a:extLst>
            </p:cNvPr>
            <p:cNvGrpSpPr/>
            <p:nvPr/>
          </p:nvGrpSpPr>
          <p:grpSpPr>
            <a:xfrm>
              <a:off x="9464196" y="16909"/>
              <a:ext cx="2727803" cy="2206840"/>
              <a:chOff x="2690812" y="520700"/>
              <a:chExt cx="6810375" cy="5509711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E69AB5FE-5E5F-C9A5-01C1-64CF0A3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b="8037"/>
              <a:stretch/>
            </p:blipFill>
            <p:spPr>
              <a:xfrm>
                <a:off x="2690812" y="520700"/>
                <a:ext cx="6810375" cy="5509711"/>
              </a:xfrm>
              <a:prstGeom prst="rect">
                <a:avLst/>
              </a:prstGeom>
            </p:spPr>
          </p:pic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C8FDC852-4298-87F2-3F9C-19FCE0EC0969}"/>
                  </a:ext>
                </a:extLst>
              </p:cNvPr>
              <p:cNvCxnSpPr/>
              <p:nvPr/>
            </p:nvCxnSpPr>
            <p:spPr>
              <a:xfrm>
                <a:off x="4301412" y="1754155"/>
                <a:ext cx="0" cy="3638939"/>
              </a:xfrm>
              <a:prstGeom prst="line">
                <a:avLst/>
              </a:prstGeom>
              <a:ln w="28575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26" name="Multiplication Sign 25">
                <a:extLst>
                  <a:ext uri="{FF2B5EF4-FFF2-40B4-BE49-F238E27FC236}">
                    <a16:creationId xmlns:a16="http://schemas.microsoft.com/office/drawing/2014/main" id="{5E23E883-79E7-7288-0BEE-DABE4110E048}"/>
                  </a:ext>
                </a:extLst>
              </p:cNvPr>
              <p:cNvSpPr/>
              <p:nvPr/>
            </p:nvSpPr>
            <p:spPr>
              <a:xfrm>
                <a:off x="4183759" y="4717550"/>
                <a:ext cx="279920" cy="288657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Rectangular Callout 7">
              <a:extLst>
                <a:ext uri="{FF2B5EF4-FFF2-40B4-BE49-F238E27FC236}">
                  <a16:creationId xmlns:a16="http://schemas.microsoft.com/office/drawing/2014/main" id="{54A74E35-10E3-65E4-3610-017EF777FA15}"/>
                </a:ext>
              </a:extLst>
            </p:cNvPr>
            <p:cNvSpPr/>
            <p:nvPr/>
          </p:nvSpPr>
          <p:spPr>
            <a:xfrm rot="10800000">
              <a:off x="10203757" y="1618612"/>
              <a:ext cx="950028" cy="173322"/>
            </a:xfrm>
            <a:prstGeom prst="wedgeRectCallout">
              <a:avLst>
                <a:gd name="adj1" fmla="val 55464"/>
                <a:gd name="adj2" fmla="val 103806"/>
              </a:avLst>
            </a:prstGeom>
            <a:solidFill>
              <a:srgbClr val="5B9BD5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>
                <a:latin typeface="Arial Narrow" panose="020B060602020203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AC570C5-4CE9-1636-5896-0196C30F64C8}"/>
                </a:ext>
              </a:extLst>
            </p:cNvPr>
            <p:cNvSpPr txBox="1"/>
            <p:nvPr/>
          </p:nvSpPr>
          <p:spPr>
            <a:xfrm>
              <a:off x="10170606" y="1621239"/>
              <a:ext cx="1093778" cy="160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9.9’ (FEMA 0.2% /500-Yr) </a:t>
              </a:r>
            </a:p>
          </p:txBody>
        </p:sp>
        <p:sp>
          <p:nvSpPr>
            <p:cNvPr id="10" name="Rectangular Callout 7">
              <a:extLst>
                <a:ext uri="{FF2B5EF4-FFF2-40B4-BE49-F238E27FC236}">
                  <a16:creationId xmlns:a16="http://schemas.microsoft.com/office/drawing/2014/main" id="{6B8DFDF9-A09A-C9BD-BF7D-3F6BE802FAD9}"/>
                </a:ext>
              </a:extLst>
            </p:cNvPr>
            <p:cNvSpPr/>
            <p:nvPr/>
          </p:nvSpPr>
          <p:spPr>
            <a:xfrm rot="10800000">
              <a:off x="10185926" y="1208381"/>
              <a:ext cx="985690" cy="173322"/>
            </a:xfrm>
            <a:prstGeom prst="wedgeRectCallout">
              <a:avLst>
                <a:gd name="adj1" fmla="val 52941"/>
                <a:gd name="adj2" fmla="val -109368"/>
              </a:avLst>
            </a:prstGeom>
            <a:solidFill>
              <a:srgbClr val="5B9BD5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>
                <a:latin typeface="Arial Narrow" panose="020B0606020202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7245940-9B69-12C6-709F-70DCD23BD74F}"/>
                </a:ext>
              </a:extLst>
            </p:cNvPr>
            <p:cNvSpPr txBox="1"/>
            <p:nvPr/>
          </p:nvSpPr>
          <p:spPr>
            <a:xfrm>
              <a:off x="10170606" y="1213561"/>
              <a:ext cx="1093778" cy="160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9.9’ (FEMA 1% +/</a:t>
              </a:r>
              <a:r>
                <a:rPr lang="en-US" sz="12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 84% CL</a:t>
              </a:r>
              <a:r>
                <a:rPr lang="en-US" sz="1200" b="1" dirty="0">
                  <a:solidFill>
                    <a:schemeClr val="bg1"/>
                  </a:solidFill>
                </a:rPr>
                <a:t>) </a:t>
              </a:r>
            </a:p>
          </p:txBody>
        </p:sp>
      </p:grpSp>
      <p:sp>
        <p:nvSpPr>
          <p:cNvPr id="27" name="Title 1">
            <a:extLst>
              <a:ext uri="{FF2B5EF4-FFF2-40B4-BE49-F238E27FC236}">
                <a16:creationId xmlns:a16="http://schemas.microsoft.com/office/drawing/2014/main" id="{E57A9AB4-A6E6-1E57-98A6-0073167BF727}"/>
              </a:ext>
            </a:extLst>
          </p:cNvPr>
          <p:cNvSpPr txBox="1">
            <a:spLocks/>
          </p:cNvSpPr>
          <p:nvPr/>
        </p:nvSpPr>
        <p:spPr>
          <a:xfrm>
            <a:off x="0" y="2"/>
            <a:ext cx="12192000" cy="103302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0.2% Probability of Flood in a year (</a:t>
            </a:r>
            <a:r>
              <a:rPr lang="en-US" sz="3600" b="1" dirty="0">
                <a:solidFill>
                  <a:schemeClr val="bg1"/>
                </a:solidFill>
                <a:latin typeface="+mn-lt"/>
              </a:rPr>
              <a:t>500</a:t>
            </a:r>
            <a:r>
              <a:rPr lang="en-US" sz="3600" b="1" kern="120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-year flood)</a:t>
            </a:r>
          </a:p>
        </p:txBody>
      </p:sp>
      <p:pic>
        <p:nvPicPr>
          <p:cNvPr id="4" name="Picture 3" descr="A house floating in water&#10;&#10;Description automatically generated">
            <a:extLst>
              <a:ext uri="{FF2B5EF4-FFF2-40B4-BE49-F238E27FC236}">
                <a16:creationId xmlns:a16="http://schemas.microsoft.com/office/drawing/2014/main" id="{3BEEFCE4-7519-66EB-FB83-DB363106112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8"/>
          <a:stretch/>
        </p:blipFill>
        <p:spPr>
          <a:xfrm>
            <a:off x="5138057" y="2479482"/>
            <a:ext cx="7062748" cy="3668715"/>
          </a:xfrm>
          <a:prstGeom prst="rect">
            <a:avLst/>
          </a:prstGeom>
        </p:spPr>
      </p:pic>
      <p:pic>
        <p:nvPicPr>
          <p:cNvPr id="2" name="Picture 1" descr="A house with a thermometer and water&#10;&#10;Description automatically generated">
            <a:extLst>
              <a:ext uri="{FF2B5EF4-FFF2-40B4-BE49-F238E27FC236}">
                <a16:creationId xmlns:a16="http://schemas.microsoft.com/office/drawing/2014/main" id="{6D406B80-35AA-139D-D522-E2E1BBA877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8460" cy="103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16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5000"/>
    </mc:Choice>
    <mc:Fallback xmlns="">
      <p:transition spd="slow" advClick="0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6B633F-CA09-03DD-8256-98A4FC25BB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 t="-26" r="595" b="13255"/>
          <a:stretch/>
        </p:blipFill>
        <p:spPr>
          <a:xfrm>
            <a:off x="-6099" y="34528"/>
            <a:ext cx="12195050" cy="685298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540120E-C431-9A99-48C3-ECD10C6D4547}"/>
              </a:ext>
            </a:extLst>
          </p:cNvPr>
          <p:cNvSpPr txBox="1"/>
          <p:nvPr/>
        </p:nvSpPr>
        <p:spPr>
          <a:xfrm>
            <a:off x="838200" y="365125"/>
            <a:ext cx="10515600" cy="186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4F5418D-8745-B00E-3FFA-4A024A24FEF5}"/>
              </a:ext>
            </a:extLst>
          </p:cNvPr>
          <p:cNvGrpSpPr/>
          <p:nvPr/>
        </p:nvGrpSpPr>
        <p:grpSpPr>
          <a:xfrm>
            <a:off x="181234" y="2412910"/>
            <a:ext cx="4698515" cy="3801180"/>
            <a:chOff x="9464196" y="16909"/>
            <a:chExt cx="2727803" cy="220684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5B15CE8-5319-0DD3-D341-5DDDF9B06BC3}"/>
                </a:ext>
              </a:extLst>
            </p:cNvPr>
            <p:cNvGrpSpPr/>
            <p:nvPr/>
          </p:nvGrpSpPr>
          <p:grpSpPr>
            <a:xfrm>
              <a:off x="9464196" y="16909"/>
              <a:ext cx="2727803" cy="2206840"/>
              <a:chOff x="2690812" y="520700"/>
              <a:chExt cx="6810375" cy="5509711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E69AB5FE-5E5F-C9A5-01C1-64CF0A3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b="8037"/>
              <a:stretch/>
            </p:blipFill>
            <p:spPr>
              <a:xfrm>
                <a:off x="2690812" y="520700"/>
                <a:ext cx="6810375" cy="5509711"/>
              </a:xfrm>
              <a:prstGeom prst="rect">
                <a:avLst/>
              </a:prstGeom>
            </p:spPr>
          </p:pic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C8FDC852-4298-87F2-3F9C-19FCE0EC0969}"/>
                  </a:ext>
                </a:extLst>
              </p:cNvPr>
              <p:cNvCxnSpPr/>
              <p:nvPr/>
            </p:nvCxnSpPr>
            <p:spPr>
              <a:xfrm>
                <a:off x="4301412" y="1754155"/>
                <a:ext cx="0" cy="3638939"/>
              </a:xfrm>
              <a:prstGeom prst="line">
                <a:avLst/>
              </a:prstGeom>
              <a:ln w="28575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26" name="Multiplication Sign 25">
                <a:extLst>
                  <a:ext uri="{FF2B5EF4-FFF2-40B4-BE49-F238E27FC236}">
                    <a16:creationId xmlns:a16="http://schemas.microsoft.com/office/drawing/2014/main" id="{5E23E883-79E7-7288-0BEE-DABE4110E048}"/>
                  </a:ext>
                </a:extLst>
              </p:cNvPr>
              <p:cNvSpPr/>
              <p:nvPr/>
            </p:nvSpPr>
            <p:spPr>
              <a:xfrm>
                <a:off x="4183759" y="4717550"/>
                <a:ext cx="279920" cy="288657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Rectangular Callout 7">
              <a:extLst>
                <a:ext uri="{FF2B5EF4-FFF2-40B4-BE49-F238E27FC236}">
                  <a16:creationId xmlns:a16="http://schemas.microsoft.com/office/drawing/2014/main" id="{54A74E35-10E3-65E4-3610-017EF777FA15}"/>
                </a:ext>
              </a:extLst>
            </p:cNvPr>
            <p:cNvSpPr/>
            <p:nvPr/>
          </p:nvSpPr>
          <p:spPr>
            <a:xfrm rot="10800000">
              <a:off x="10200622" y="1672735"/>
              <a:ext cx="950028" cy="173322"/>
            </a:xfrm>
            <a:prstGeom prst="wedgeRectCallout">
              <a:avLst>
                <a:gd name="adj1" fmla="val 54429"/>
                <a:gd name="adj2" fmla="val 107587"/>
              </a:avLst>
            </a:prstGeom>
            <a:solidFill>
              <a:schemeClr val="tx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>
                <a:latin typeface="Arial Narrow" panose="020B060602020203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AC570C5-4CE9-1636-5896-0196C30F64C8}"/>
                </a:ext>
              </a:extLst>
            </p:cNvPr>
            <p:cNvSpPr txBox="1"/>
            <p:nvPr/>
          </p:nvSpPr>
          <p:spPr>
            <a:xfrm>
              <a:off x="10225384" y="1685240"/>
              <a:ext cx="1093778" cy="160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7.5’ (</a:t>
              </a:r>
              <a:r>
                <a:rPr lang="en-US" sz="12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2016 High Water</a:t>
              </a:r>
              <a:r>
                <a:rPr lang="en-US" sz="1200" b="1" dirty="0">
                  <a:solidFill>
                    <a:schemeClr val="bg1"/>
                  </a:solidFill>
                </a:rPr>
                <a:t>) </a:t>
              </a:r>
            </a:p>
          </p:txBody>
        </p:sp>
      </p:grpSp>
      <p:sp>
        <p:nvSpPr>
          <p:cNvPr id="27" name="Title 1">
            <a:extLst>
              <a:ext uri="{FF2B5EF4-FFF2-40B4-BE49-F238E27FC236}">
                <a16:creationId xmlns:a16="http://schemas.microsoft.com/office/drawing/2014/main" id="{E57A9AB4-A6E6-1E57-98A6-0073167BF727}"/>
              </a:ext>
            </a:extLst>
          </p:cNvPr>
          <p:cNvSpPr txBox="1">
            <a:spLocks/>
          </p:cNvSpPr>
          <p:nvPr/>
        </p:nvSpPr>
        <p:spPr>
          <a:xfrm>
            <a:off x="0" y="2"/>
            <a:ext cx="12192000" cy="1033024"/>
          </a:xfrm>
          <a:prstGeom prst="rect">
            <a:avLst/>
          </a:prstGeom>
          <a:solidFill>
            <a:schemeClr val="tx1"/>
          </a:solidFill>
          <a:ln w="28575">
            <a:solidFill>
              <a:srgbClr val="FFC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2016 High Watermark</a:t>
            </a:r>
          </a:p>
        </p:txBody>
      </p:sp>
      <p:pic>
        <p:nvPicPr>
          <p:cNvPr id="14" name="Picture 13" descr="A house in water with clouds in the background&#10;&#10;Description automatically generated">
            <a:extLst>
              <a:ext uri="{FF2B5EF4-FFF2-40B4-BE49-F238E27FC236}">
                <a16:creationId xmlns:a16="http://schemas.microsoft.com/office/drawing/2014/main" id="{343655F8-CAEC-E7C1-C488-D28E0358E68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6"/>
          <a:stretch/>
        </p:blipFill>
        <p:spPr>
          <a:xfrm>
            <a:off x="5138057" y="2481240"/>
            <a:ext cx="7062748" cy="3666957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563601" y="367707"/>
            <a:ext cx="2214540" cy="2240634"/>
            <a:chOff x="1503878" y="1497438"/>
            <a:chExt cx="2214540" cy="2240634"/>
          </a:xfrm>
        </p:grpSpPr>
        <p:pic>
          <p:nvPicPr>
            <p:cNvPr id="28" name="Picture 2" descr="13,500+ Green Post It Notes Stock Photos, Pictures &amp; Royalty-Free Images -  iStock">
              <a:extLst>
                <a:ext uri="{FF2B5EF4-FFF2-40B4-BE49-F238E27FC236}">
                  <a16:creationId xmlns:a16="http://schemas.microsoft.com/office/drawing/2014/main" id="{6E434E23-8084-7396-A717-F4DFA134998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03" t="3704" r="15024" b="23082"/>
            <a:stretch/>
          </p:blipFill>
          <p:spPr bwMode="auto">
            <a:xfrm rot="20367698">
              <a:off x="1503878" y="1497438"/>
              <a:ext cx="2034007" cy="22406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11A63CF-3771-8257-3CA0-33FE0EC21222}"/>
                </a:ext>
              </a:extLst>
            </p:cNvPr>
            <p:cNvSpPr txBox="1"/>
            <p:nvPr/>
          </p:nvSpPr>
          <p:spPr>
            <a:xfrm rot="20139370">
              <a:off x="1513906" y="2323405"/>
              <a:ext cx="220451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Ink Free" panose="03080402000500000000" pitchFamily="66" charset="0"/>
                  <a:cs typeface="Aharoni" panose="02010803020104030203" pitchFamily="2" charset="-79"/>
                </a:rPr>
                <a:t>High Watermark</a:t>
              </a:r>
            </a:p>
          </p:txBody>
        </p:sp>
      </p:grpSp>
      <p:pic>
        <p:nvPicPr>
          <p:cNvPr id="2" name="Picture 1" descr="A house with a thermometer and water&#10;&#10;Description automatically generated">
            <a:extLst>
              <a:ext uri="{FF2B5EF4-FFF2-40B4-BE49-F238E27FC236}">
                <a16:creationId xmlns:a16="http://schemas.microsoft.com/office/drawing/2014/main" id="{7A407D2D-A1A2-BC16-6E35-8982E6EB10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8460" cy="103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73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5000"/>
    </mc:Choice>
    <mc:Fallback xmlns="">
      <p:transition spd="slow" advClick="0"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C23C582-9F22-84D5-BA12-0CBCC06FDA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 t="-26" r="595" b="13255"/>
          <a:stretch/>
        </p:blipFill>
        <p:spPr>
          <a:xfrm>
            <a:off x="-6099" y="0"/>
            <a:ext cx="12195050" cy="685298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22F8C4C-1393-D0C0-B0EF-8C93664DFD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479" t="-11" r="20410" b="29121"/>
          <a:stretch/>
        </p:blipFill>
        <p:spPr>
          <a:xfrm>
            <a:off x="991521" y="745463"/>
            <a:ext cx="9866280" cy="5181124"/>
          </a:xfrm>
          <a:prstGeom prst="rect">
            <a:avLst/>
          </a:prstGeom>
        </p:spPr>
      </p:pic>
      <p:sp>
        <p:nvSpPr>
          <p:cNvPr id="3" name="TextBox 11">
            <a:extLst>
              <a:ext uri="{FF2B5EF4-FFF2-40B4-BE49-F238E27FC236}">
                <a16:creationId xmlns:a16="http://schemas.microsoft.com/office/drawing/2014/main" id="{61534AB1-7FE2-C47B-CA54-5FCECE614EF3}"/>
              </a:ext>
            </a:extLst>
          </p:cNvPr>
          <p:cNvSpPr txBox="1"/>
          <p:nvPr/>
        </p:nvSpPr>
        <p:spPr>
          <a:xfrm>
            <a:off x="7103352" y="5534670"/>
            <a:ext cx="347966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 b="1" dirty="0">
                <a:solidFill>
                  <a:schemeClr val="bg1"/>
                </a:solidFill>
              </a:rPr>
              <a:t>182 Seventh Street, Rainelle, WV, 25962</a:t>
            </a:r>
          </a:p>
        </p:txBody>
      </p:sp>
      <p:sp>
        <p:nvSpPr>
          <p:cNvPr id="31" name="Rectangular Callout 31">
            <a:extLst>
              <a:ext uri="{FF2B5EF4-FFF2-40B4-BE49-F238E27FC236}">
                <a16:creationId xmlns:a16="http://schemas.microsoft.com/office/drawing/2014/main" id="{9B6EC999-9E0A-C136-DEFA-0760F83BB774}"/>
              </a:ext>
            </a:extLst>
          </p:cNvPr>
          <p:cNvSpPr/>
          <p:nvPr/>
        </p:nvSpPr>
        <p:spPr>
          <a:xfrm>
            <a:off x="514463" y="4984265"/>
            <a:ext cx="1454367" cy="176396"/>
          </a:xfrm>
          <a:prstGeom prst="wedgeRectCallout">
            <a:avLst>
              <a:gd name="adj1" fmla="val 166515"/>
              <a:gd name="adj2" fmla="val -53851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>
                <a:latin typeface="Arial Narrow" panose="020B0606020202030204" pitchFamily="34" charset="0"/>
              </a:rPr>
              <a:t>1.9’ (FEMA 10% / 10-Yr) </a:t>
            </a:r>
          </a:p>
        </p:txBody>
      </p:sp>
      <p:sp>
        <p:nvSpPr>
          <p:cNvPr id="40" name="TextBox 41">
            <a:extLst>
              <a:ext uri="{FF2B5EF4-FFF2-40B4-BE49-F238E27FC236}">
                <a16:creationId xmlns:a16="http://schemas.microsoft.com/office/drawing/2014/main" id="{EAEBB0BE-C11E-6C81-A768-1194AD8F26FB}"/>
              </a:ext>
            </a:extLst>
          </p:cNvPr>
          <p:cNvSpPr txBox="1"/>
          <p:nvPr/>
        </p:nvSpPr>
        <p:spPr>
          <a:xfrm>
            <a:off x="4076415" y="5568570"/>
            <a:ext cx="274700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Building: </a:t>
            </a:r>
            <a:r>
              <a:rPr lang="en-US" sz="1200" b="1" dirty="0">
                <a:hlinkClick r:id="rId5"/>
              </a:rPr>
              <a:t>13-13-0001-0054-0000_182</a:t>
            </a:r>
            <a:endParaRPr lang="en-US" sz="1200" b="1" dirty="0"/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2" name="Table 51"/>
          <p:cNvGraphicFramePr>
            <a:graphicFrameLocks noGrp="1"/>
          </p:cNvGraphicFramePr>
          <p:nvPr/>
        </p:nvGraphicFramePr>
        <p:xfrm>
          <a:off x="9554695" y="513315"/>
          <a:ext cx="2294627" cy="24816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9623">
                  <a:extLst>
                    <a:ext uri="{9D8B030D-6E8A-4147-A177-3AD203B41FA5}">
                      <a16:colId xmlns:a16="http://schemas.microsoft.com/office/drawing/2014/main" val="2046477427"/>
                    </a:ext>
                  </a:extLst>
                </a:gridCol>
                <a:gridCol w="785004">
                  <a:extLst>
                    <a:ext uri="{9D8B030D-6E8A-4147-A177-3AD203B41FA5}">
                      <a16:colId xmlns:a16="http://schemas.microsoft.com/office/drawing/2014/main" val="2529517874"/>
                    </a:ext>
                  </a:extLst>
                </a:gridCol>
              </a:tblGrid>
              <a:tr h="18818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HEIGHT (ft.)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766124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BUILDING 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338125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First Floor Height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545975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Freeboard (FBD)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07731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FLOOD DEPTH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486144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10% (10-Yr)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418921"/>
                  </a:ext>
                </a:extLst>
              </a:tr>
              <a:tr h="16065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4% (25-Yr)</a:t>
                      </a:r>
                    </a:p>
                  </a:txBody>
                  <a:tcPr marL="7144" marR="7144" marT="7144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marL="7144" marR="7144" marT="7144" marB="0" anchor="ctr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879643"/>
                  </a:ext>
                </a:extLst>
              </a:tr>
              <a:tr h="19602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2% (50-Yr)</a:t>
                      </a:r>
                    </a:p>
                  </a:txBody>
                  <a:tcPr marL="7144" marR="7144" marT="7144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1.9</a:t>
                      </a:r>
                    </a:p>
                  </a:txBody>
                  <a:tcPr marL="7144" marR="7144" marT="7144" marB="0" anchor="ctr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655764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2016 Flood HWM</a:t>
                      </a:r>
                    </a:p>
                  </a:txBody>
                  <a:tcPr marL="7144" marR="7144" marT="7144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100" b="0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044072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1% (100-Yr)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727858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100-Yr + FBD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94066"/>
                  </a:ext>
                </a:extLst>
              </a:tr>
              <a:tr h="16967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1%+ (84% CL) 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780853"/>
                  </a:ext>
                </a:extLst>
              </a:tr>
              <a:tr h="16967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</a:t>
                      </a:r>
                      <a:r>
                        <a:rPr lang="en-US" sz="1100" u="none" strike="noStrike" baseline="0" dirty="0">
                          <a:effectLst/>
                        </a:rPr>
                        <a:t>0.2% (500-Yr)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914326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FSF 0.2% (500-Yr)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1F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855798"/>
                  </a:ext>
                </a:extLst>
              </a:tr>
            </a:tbl>
          </a:graphicData>
        </a:graphic>
      </p:graphicFrame>
      <p:sp>
        <p:nvSpPr>
          <p:cNvPr id="53" name="Rectangle 52"/>
          <p:cNvSpPr/>
          <p:nvPr/>
        </p:nvSpPr>
        <p:spPr>
          <a:xfrm>
            <a:off x="9553575" y="1952625"/>
            <a:ext cx="2286000" cy="161925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B434B3-7075-EA47-4E0D-0726EC3D3C72}"/>
              </a:ext>
            </a:extLst>
          </p:cNvPr>
          <p:cNvSpPr txBox="1"/>
          <p:nvPr/>
        </p:nvSpPr>
        <p:spPr>
          <a:xfrm>
            <a:off x="5491769" y="6207807"/>
            <a:ext cx="26331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First Street Foundation (FSF, 2022)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AE5092-6A03-83CF-E6D8-2711D7767B26}"/>
              </a:ext>
            </a:extLst>
          </p:cNvPr>
          <p:cNvSpPr txBox="1"/>
          <p:nvPr/>
        </p:nvSpPr>
        <p:spPr>
          <a:xfrm>
            <a:off x="1356848" y="6229445"/>
            <a:ext cx="16395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FLOOD DEPTHS: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3220C6-CF18-1325-68FB-A064F3F0C8C1}"/>
              </a:ext>
            </a:extLst>
          </p:cNvPr>
          <p:cNvSpPr/>
          <p:nvPr/>
        </p:nvSpPr>
        <p:spPr>
          <a:xfrm>
            <a:off x="2926972" y="6252657"/>
            <a:ext cx="426068" cy="18836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1D0AB5-6C78-834D-0760-D1BB61D32D87}"/>
              </a:ext>
            </a:extLst>
          </p:cNvPr>
          <p:cNvSpPr txBox="1"/>
          <p:nvPr/>
        </p:nvSpPr>
        <p:spPr>
          <a:xfrm>
            <a:off x="3353040" y="6207807"/>
            <a:ext cx="1772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FEMA, </a:t>
            </a:r>
            <a:r>
              <a:rPr lang="en-US" sz="1100" b="1" dirty="0"/>
              <a:t>Effective 2023</a:t>
            </a:r>
            <a:endParaRPr lang="en-US" sz="12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F9E714-79D7-D59A-651D-0D448AC159C1}"/>
              </a:ext>
            </a:extLst>
          </p:cNvPr>
          <p:cNvSpPr/>
          <p:nvPr/>
        </p:nvSpPr>
        <p:spPr>
          <a:xfrm>
            <a:off x="8171485" y="6207807"/>
            <a:ext cx="377250" cy="183928"/>
          </a:xfrm>
          <a:prstGeom prst="rect">
            <a:avLst/>
          </a:prstGeom>
          <a:solidFill>
            <a:schemeClr val="tx1"/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408018-4EEB-9327-B4CC-47DC60D5F689}"/>
              </a:ext>
            </a:extLst>
          </p:cNvPr>
          <p:cNvSpPr/>
          <p:nvPr/>
        </p:nvSpPr>
        <p:spPr>
          <a:xfrm>
            <a:off x="8548735" y="6180748"/>
            <a:ext cx="23991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USGS 2016 Flood High Water Mark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9D09DB-AECF-8BA6-77AD-87E5CA3E6339}"/>
              </a:ext>
            </a:extLst>
          </p:cNvPr>
          <p:cNvSpPr/>
          <p:nvPr/>
        </p:nvSpPr>
        <p:spPr>
          <a:xfrm>
            <a:off x="5066108" y="6252657"/>
            <a:ext cx="426068" cy="188361"/>
          </a:xfrm>
          <a:prstGeom prst="rect">
            <a:avLst/>
          </a:prstGeom>
          <a:solidFill>
            <a:srgbClr val="1F4E79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 descr="A house with a thermometer and water&#10;&#10;Description automatically generated">
            <a:extLst>
              <a:ext uri="{FF2B5EF4-FFF2-40B4-BE49-F238E27FC236}">
                <a16:creationId xmlns:a16="http://schemas.microsoft.com/office/drawing/2014/main" id="{74748F0D-601B-F9FC-6651-05585E6C55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6036" y="4893563"/>
            <a:ext cx="1098460" cy="103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18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5000"/>
    </mc:Choice>
    <mc:Fallback xmlns="">
      <p:transition spd="slow" advClick="0" advTm="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BC6B633F-CA09-03DD-8256-98A4FC25BB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 t="-26" r="595" b="13255"/>
          <a:stretch/>
        </p:blipFill>
        <p:spPr>
          <a:xfrm>
            <a:off x="-6099" y="0"/>
            <a:ext cx="12195050" cy="685298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22F8C4C-1393-D0C0-B0EF-8C93664DFD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479" t="-11" r="20410" b="29121"/>
          <a:stretch/>
        </p:blipFill>
        <p:spPr>
          <a:xfrm>
            <a:off x="991521" y="745463"/>
            <a:ext cx="9866280" cy="5181124"/>
          </a:xfrm>
          <a:prstGeom prst="rect">
            <a:avLst/>
          </a:prstGeom>
        </p:spPr>
      </p:pic>
      <p:sp>
        <p:nvSpPr>
          <p:cNvPr id="28" name="Rectangular Callout 28">
            <a:extLst>
              <a:ext uri="{FF2B5EF4-FFF2-40B4-BE49-F238E27FC236}">
                <a16:creationId xmlns:a16="http://schemas.microsoft.com/office/drawing/2014/main" id="{99AE9F88-5DC9-41A0-F1D0-0AD4A5427B8C}"/>
              </a:ext>
            </a:extLst>
          </p:cNvPr>
          <p:cNvSpPr/>
          <p:nvPr/>
        </p:nvSpPr>
        <p:spPr>
          <a:xfrm>
            <a:off x="517360" y="4666881"/>
            <a:ext cx="1451453" cy="176396"/>
          </a:xfrm>
          <a:prstGeom prst="wedgeRectCallout">
            <a:avLst>
              <a:gd name="adj1" fmla="val 166621"/>
              <a:gd name="adj2" fmla="val -34199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>
                <a:latin typeface="Arial Narrow" panose="020B0606020202030204" pitchFamily="34" charset="0"/>
              </a:rPr>
              <a:t>3.1’  (FEMA 1% / 100-Yr) </a:t>
            </a:r>
          </a:p>
        </p:txBody>
      </p:sp>
      <p:sp>
        <p:nvSpPr>
          <p:cNvPr id="31" name="Rectangular Callout 31">
            <a:extLst>
              <a:ext uri="{FF2B5EF4-FFF2-40B4-BE49-F238E27FC236}">
                <a16:creationId xmlns:a16="http://schemas.microsoft.com/office/drawing/2014/main" id="{9B6EC999-9E0A-C136-DEFA-0760F83BB774}"/>
              </a:ext>
            </a:extLst>
          </p:cNvPr>
          <p:cNvSpPr/>
          <p:nvPr/>
        </p:nvSpPr>
        <p:spPr>
          <a:xfrm>
            <a:off x="514463" y="4984265"/>
            <a:ext cx="1454367" cy="176396"/>
          </a:xfrm>
          <a:prstGeom prst="wedgeRectCallout">
            <a:avLst>
              <a:gd name="adj1" fmla="val 166515"/>
              <a:gd name="adj2" fmla="val -53851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>
                <a:latin typeface="Arial Narrow" panose="020B0606020202030204" pitchFamily="34" charset="0"/>
              </a:rPr>
              <a:t>1.9’ (FEMA 10% / 10-Yr) </a:t>
            </a:r>
          </a:p>
        </p:txBody>
      </p:sp>
      <p:sp>
        <p:nvSpPr>
          <p:cNvPr id="40" name="TextBox 41">
            <a:extLst>
              <a:ext uri="{FF2B5EF4-FFF2-40B4-BE49-F238E27FC236}">
                <a16:creationId xmlns:a16="http://schemas.microsoft.com/office/drawing/2014/main" id="{EAEBB0BE-C11E-6C81-A768-1194AD8F26FB}"/>
              </a:ext>
            </a:extLst>
          </p:cNvPr>
          <p:cNvSpPr txBox="1"/>
          <p:nvPr/>
        </p:nvSpPr>
        <p:spPr>
          <a:xfrm>
            <a:off x="4076415" y="5568570"/>
            <a:ext cx="274700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Building: </a:t>
            </a:r>
            <a:r>
              <a:rPr lang="en-US" sz="1200" b="1" dirty="0">
                <a:hlinkClick r:id="rId5"/>
              </a:rPr>
              <a:t>13-13-0001-0054-0000_182</a:t>
            </a:r>
            <a:endParaRPr lang="en-US" sz="1200" b="1" dirty="0"/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4" name="Table 43"/>
          <p:cNvGraphicFramePr>
            <a:graphicFrameLocks noGrp="1"/>
          </p:cNvGraphicFramePr>
          <p:nvPr/>
        </p:nvGraphicFramePr>
        <p:xfrm>
          <a:off x="9554695" y="513315"/>
          <a:ext cx="2294627" cy="26492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9623">
                  <a:extLst>
                    <a:ext uri="{9D8B030D-6E8A-4147-A177-3AD203B41FA5}">
                      <a16:colId xmlns:a16="http://schemas.microsoft.com/office/drawing/2014/main" val="2046477427"/>
                    </a:ext>
                  </a:extLst>
                </a:gridCol>
                <a:gridCol w="785004">
                  <a:extLst>
                    <a:ext uri="{9D8B030D-6E8A-4147-A177-3AD203B41FA5}">
                      <a16:colId xmlns:a16="http://schemas.microsoft.com/office/drawing/2014/main" val="2529517874"/>
                    </a:ext>
                  </a:extLst>
                </a:gridCol>
              </a:tblGrid>
              <a:tr h="18818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HEIGHT (ft.)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766124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BUILDING 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338125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First Floor Height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545975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Freeboard (FBD)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07731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FLOOD DEPTH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486144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10% (10-Yr)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418921"/>
                  </a:ext>
                </a:extLst>
              </a:tr>
              <a:tr h="16065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4% (25-Yr)</a:t>
                      </a:r>
                    </a:p>
                  </a:txBody>
                  <a:tcPr marL="7144" marR="7144" marT="7144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marL="7144" marR="7144" marT="7144" marB="0" anchor="ctr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879643"/>
                  </a:ext>
                </a:extLst>
              </a:tr>
              <a:tr h="19602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2% (50-Yr)</a:t>
                      </a:r>
                    </a:p>
                  </a:txBody>
                  <a:tcPr marL="7144" marR="7144" marT="7144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1.9</a:t>
                      </a:r>
                    </a:p>
                  </a:txBody>
                  <a:tcPr marL="7144" marR="7144" marT="7144" marB="0" anchor="ctr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655764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2016 Flood HWM</a:t>
                      </a:r>
                    </a:p>
                  </a:txBody>
                  <a:tcPr marL="7144" marR="7144" marT="7144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100" b="0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044072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1% (100-Yr)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effectLst/>
                        </a:rPr>
                        <a:t>3.1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727858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100-Yr + FBD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94066"/>
                  </a:ext>
                </a:extLst>
              </a:tr>
              <a:tr h="16967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1%+ (84% CL) 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780853"/>
                  </a:ext>
                </a:extLst>
              </a:tr>
              <a:tr h="16967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</a:t>
                      </a:r>
                      <a:r>
                        <a:rPr lang="en-US" sz="1100" u="none" strike="noStrike" baseline="0" dirty="0">
                          <a:effectLst/>
                        </a:rPr>
                        <a:t>0.2% (500-Yr)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914326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FSF 0.2% (500-Yr) Climate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1F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855798"/>
                  </a:ext>
                </a:extLst>
              </a:tr>
            </a:tbl>
          </a:graphicData>
        </a:graphic>
      </p:graphicFrame>
      <p:sp>
        <p:nvSpPr>
          <p:cNvPr id="45" name="Rectangle 44"/>
          <p:cNvSpPr/>
          <p:nvPr/>
        </p:nvSpPr>
        <p:spPr>
          <a:xfrm>
            <a:off x="9553575" y="1952625"/>
            <a:ext cx="2286000" cy="161925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A4E4403D-796B-5F14-48DC-B5739AEA97E0}"/>
              </a:ext>
            </a:extLst>
          </p:cNvPr>
          <p:cNvSpPr txBox="1"/>
          <p:nvPr/>
        </p:nvSpPr>
        <p:spPr>
          <a:xfrm>
            <a:off x="7229476" y="5459942"/>
            <a:ext cx="355066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 b="1" dirty="0">
                <a:solidFill>
                  <a:schemeClr val="bg1"/>
                </a:solidFill>
              </a:rPr>
              <a:t>182 Seventh Street, Rainelle, WV, 25962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57311E-399C-4C66-D918-56B9503D0675}"/>
              </a:ext>
            </a:extLst>
          </p:cNvPr>
          <p:cNvSpPr txBox="1"/>
          <p:nvPr/>
        </p:nvSpPr>
        <p:spPr>
          <a:xfrm>
            <a:off x="5491769" y="6207807"/>
            <a:ext cx="26331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First Street Foundation (FSF, 2022)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B89821-5850-5AE5-2421-7A5CB6CE7A90}"/>
              </a:ext>
            </a:extLst>
          </p:cNvPr>
          <p:cNvSpPr txBox="1"/>
          <p:nvPr/>
        </p:nvSpPr>
        <p:spPr>
          <a:xfrm>
            <a:off x="1356848" y="6229445"/>
            <a:ext cx="16395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FLOOD DEPTHS: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2D1B45-F731-EF76-BBFA-16494AA68B9B}"/>
              </a:ext>
            </a:extLst>
          </p:cNvPr>
          <p:cNvSpPr/>
          <p:nvPr/>
        </p:nvSpPr>
        <p:spPr>
          <a:xfrm>
            <a:off x="2926972" y="6252657"/>
            <a:ext cx="426068" cy="18836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390117-8571-3DB7-D26E-4A43917200AC}"/>
              </a:ext>
            </a:extLst>
          </p:cNvPr>
          <p:cNvSpPr txBox="1"/>
          <p:nvPr/>
        </p:nvSpPr>
        <p:spPr>
          <a:xfrm>
            <a:off x="3353040" y="6207807"/>
            <a:ext cx="1772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FEMA, </a:t>
            </a:r>
            <a:r>
              <a:rPr lang="en-US" sz="1100" b="1" dirty="0"/>
              <a:t>Effective 2023</a:t>
            </a:r>
            <a:endParaRPr lang="en-US" sz="12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3EE3BD-1EEF-B460-7A0F-1413A859490E}"/>
              </a:ext>
            </a:extLst>
          </p:cNvPr>
          <p:cNvSpPr/>
          <p:nvPr/>
        </p:nvSpPr>
        <p:spPr>
          <a:xfrm>
            <a:off x="8171485" y="6207807"/>
            <a:ext cx="377250" cy="183928"/>
          </a:xfrm>
          <a:prstGeom prst="rect">
            <a:avLst/>
          </a:prstGeom>
          <a:solidFill>
            <a:schemeClr val="tx1"/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9E004D-192D-9D0A-47E5-0B15272A0E8B}"/>
              </a:ext>
            </a:extLst>
          </p:cNvPr>
          <p:cNvSpPr/>
          <p:nvPr/>
        </p:nvSpPr>
        <p:spPr>
          <a:xfrm>
            <a:off x="8548735" y="6180748"/>
            <a:ext cx="23991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USGS 2016 Flood High Water Mark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C7B640-9F9C-E1EA-EBAC-062F4FF963F2}"/>
              </a:ext>
            </a:extLst>
          </p:cNvPr>
          <p:cNvSpPr/>
          <p:nvPr/>
        </p:nvSpPr>
        <p:spPr>
          <a:xfrm>
            <a:off x="5066108" y="6252657"/>
            <a:ext cx="426068" cy="188361"/>
          </a:xfrm>
          <a:prstGeom prst="rect">
            <a:avLst/>
          </a:prstGeom>
          <a:solidFill>
            <a:srgbClr val="1F4E79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A house with a thermometer and water&#10;&#10;Description automatically generated">
            <a:extLst>
              <a:ext uri="{FF2B5EF4-FFF2-40B4-BE49-F238E27FC236}">
                <a16:creationId xmlns:a16="http://schemas.microsoft.com/office/drawing/2014/main" id="{648F6B07-6411-A8D9-B214-22952307BF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6036" y="4893563"/>
            <a:ext cx="1098460" cy="103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7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5000"/>
    </mc:Choice>
    <mc:Fallback xmlns="">
      <p:transition spd="slow" advClick="0" advTm="5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973</Words>
  <Application>Microsoft Office PowerPoint</Application>
  <PresentationFormat>Widescreen</PresentationFormat>
  <Paragraphs>215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Aptos</vt:lpstr>
      <vt:lpstr>Aptos Display</vt:lpstr>
      <vt:lpstr>Arial</vt:lpstr>
      <vt:lpstr>Arial Narrow</vt:lpstr>
      <vt:lpstr>Calibri</vt:lpstr>
      <vt:lpstr>Ink Free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Anahita Mahmoudi</dc:creator>
  <cp:lastModifiedBy>Anahita Mahmoudi</cp:lastModifiedBy>
  <cp:revision>7</cp:revision>
  <dcterms:created xsi:type="dcterms:W3CDTF">2024-07-31T20:17:28Z</dcterms:created>
  <dcterms:modified xsi:type="dcterms:W3CDTF">2024-12-12T22:32:22Z</dcterms:modified>
</cp:coreProperties>
</file>