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385" r:id="rId2"/>
    <p:sldId id="370" r:id="rId3"/>
    <p:sldId id="327" r:id="rId4"/>
    <p:sldId id="331" r:id="rId5"/>
    <p:sldId id="371" r:id="rId6"/>
    <p:sldId id="330" r:id="rId7"/>
    <p:sldId id="333" r:id="rId8"/>
    <p:sldId id="332" r:id="rId9"/>
    <p:sldId id="334" r:id="rId10"/>
    <p:sldId id="323" r:id="rId11"/>
    <p:sldId id="288" r:id="rId12"/>
    <p:sldId id="289" r:id="rId13"/>
    <p:sldId id="290" r:id="rId14"/>
    <p:sldId id="292" r:id="rId15"/>
    <p:sldId id="293" r:id="rId16"/>
    <p:sldId id="291" r:id="rId17"/>
    <p:sldId id="294" r:id="rId18"/>
    <p:sldId id="317" r:id="rId19"/>
    <p:sldId id="321" r:id="rId20"/>
    <p:sldId id="320" r:id="rId21"/>
    <p:sldId id="319" r:id="rId22"/>
    <p:sldId id="318" r:id="rId23"/>
    <p:sldId id="322" r:id="rId24"/>
    <p:sldId id="263" r:id="rId25"/>
    <p:sldId id="262" r:id="rId26"/>
    <p:sldId id="273" r:id="rId27"/>
    <p:sldId id="274" r:id="rId28"/>
    <p:sldId id="264" r:id="rId29"/>
    <p:sldId id="386" r:id="rId30"/>
    <p:sldId id="265" r:id="rId31"/>
    <p:sldId id="387" r:id="rId32"/>
    <p:sldId id="266" r:id="rId33"/>
    <p:sldId id="388" r:id="rId34"/>
    <p:sldId id="267" r:id="rId35"/>
    <p:sldId id="275" r:id="rId36"/>
    <p:sldId id="269" r:id="rId37"/>
    <p:sldId id="268" r:id="rId38"/>
    <p:sldId id="270" r:id="rId39"/>
    <p:sldId id="276" r:id="rId40"/>
    <p:sldId id="271" r:id="rId41"/>
    <p:sldId id="260" r:id="rId42"/>
    <p:sldId id="272" r:id="rId43"/>
    <p:sldId id="277" r:id="rId44"/>
    <p:sldId id="304" r:id="rId45"/>
    <p:sldId id="259" r:id="rId46"/>
    <p:sldId id="389" r:id="rId47"/>
    <p:sldId id="390" r:id="rId48"/>
    <p:sldId id="391" r:id="rId49"/>
    <p:sldId id="392" r:id="rId50"/>
    <p:sldId id="393" r:id="rId51"/>
    <p:sldId id="394" r:id="rId52"/>
    <p:sldId id="395" r:id="rId53"/>
    <p:sldId id="305" r:id="rId54"/>
    <p:sldId id="306" r:id="rId55"/>
    <p:sldId id="307" r:id="rId56"/>
    <p:sldId id="309" r:id="rId57"/>
    <p:sldId id="308" r:id="rId58"/>
    <p:sldId id="297" r:id="rId59"/>
    <p:sldId id="300" r:id="rId60"/>
    <p:sldId id="299" r:id="rId61"/>
    <p:sldId id="301" r:id="rId62"/>
    <p:sldId id="298" r:id="rId63"/>
    <p:sldId id="302" r:id="rId64"/>
    <p:sldId id="325" r:id="rId65"/>
    <p:sldId id="324" r:id="rId66"/>
    <p:sldId id="326" r:id="rId67"/>
    <p:sldId id="396" r:id="rId68"/>
    <p:sldId id="397" r:id="rId69"/>
    <p:sldId id="278" r:id="rId70"/>
    <p:sldId id="296" r:id="rId71"/>
    <p:sldId id="279" r:id="rId72"/>
    <p:sldId id="295" r:id="rId73"/>
    <p:sldId id="280" r:id="rId74"/>
    <p:sldId id="281" r:id="rId75"/>
    <p:sldId id="282" r:id="rId76"/>
    <p:sldId id="283" r:id="rId77"/>
    <p:sldId id="285" r:id="rId78"/>
    <p:sldId id="284" r:id="rId79"/>
    <p:sldId id="311" r:id="rId80"/>
    <p:sldId id="312" r:id="rId81"/>
    <p:sldId id="313" r:id="rId82"/>
    <p:sldId id="310" r:id="rId83"/>
    <p:sldId id="316" r:id="rId84"/>
    <p:sldId id="315" r:id="rId85"/>
    <p:sldId id="314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D8B28-59EE-4FDD-B2D9-A7C6BABF596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89D8A-C163-4D01-A1A8-717633376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83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BA0D4-FBE6-4FBF-AF8D-F5D440A4302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97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C0210-833B-4509-B000-0D9C39AC7E2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16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BA0D4-FBE6-4FBF-AF8D-F5D440A4302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97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1B223-9943-43B5-8968-280DD42359E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41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BA0D4-FBE6-4FBF-AF8D-F5D440A4302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5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BA0D4-FBE6-4FBF-AF8D-F5D440A4302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4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BA0D4-FBE6-4FBF-AF8D-F5D440A4302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91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BA0D4-FBE6-4FBF-AF8D-F5D440A4302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89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BA0D4-FBE6-4FBF-AF8D-F5D440A4302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73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3260-1C75-4B3E-824A-AB59B0C0C43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96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DD36E-3D3B-D6BF-E553-D6231DE6C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E39ECC-B1AC-261B-099F-F19C7F662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45E91-5227-12CE-E2C2-F55513D63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995E-E786-465A-A4A5-27F37223E22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CE350-5ACC-20A1-0F06-53DEB8F01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2986-02F3-F57F-C4AD-DEADC19E3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4D5AB-C9A9-4780-831B-9CC9352A1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19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D4AC4-5076-C5D0-17F5-53D8AB33D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D3BF11-75F0-3A52-B6E2-A59CC908C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08D4C-B3FF-534E-18FB-80A6CF0FB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995E-E786-465A-A4A5-27F37223E22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4D3E9-562F-188B-6770-C75F8ECD7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4911D-F8AD-EE9F-6F42-51514E31D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4D5AB-C9A9-4780-831B-9CC9352A1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91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859192-E7B1-0864-29B8-3528F4F1D3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9603E7-6BC5-01AC-6537-2B4CAE7E8E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9540D-6809-586C-52B1-F15E9EE82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995E-E786-465A-A4A5-27F37223E22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F6E0E-AC71-4DE3-9969-A9540C7F7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9E9EE-B12B-F037-8A1F-0B56453AC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4D5AB-C9A9-4780-831B-9CC9352A1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54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E4A34-0225-54B9-D62B-4B69FBC96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1D68D-E070-4711-9787-10E444ADF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CBAD1-BE78-4D82-DD4D-915A0E0CC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995E-E786-465A-A4A5-27F37223E22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483BE-8B36-5116-4C44-E973FC0E4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7F14E-C49B-1FF6-8816-7CC38643F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4D5AB-C9A9-4780-831B-9CC9352A1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88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C246D-DCE3-665D-074A-96E8B9844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132DB-0D62-F501-3590-74A173F2E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F643E-D940-8929-3421-F5D75D8C3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995E-E786-465A-A4A5-27F37223E22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EFE75-B442-98C9-1A98-C747F9F72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78D89-A446-2730-A516-D189956E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4D5AB-C9A9-4780-831B-9CC9352A1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5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8C5FF-255B-5483-69A0-0791DDAD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608FA-AB33-88BC-345B-D865256EBB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6060DD-4D89-E89E-126C-F119A0BE2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C5C89-26B9-3B37-9763-22B23D504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995E-E786-465A-A4A5-27F37223E22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40D367-138E-B1AD-657C-9A7ED9322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5C750-8189-D5BE-9526-9042F52EF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4D5AB-C9A9-4780-831B-9CC9352A1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3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972F8-F2DC-376F-7385-220C46F8B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CEF65-B5DC-6416-C7D2-116026894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445DAD-5100-2FCD-ACC1-A771CC0CB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B3AB40-DD3F-30B4-DDBE-B5CCE665BD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89DF43-3368-7CE8-D077-C3D1552D80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DFB136-2E25-A6E0-EE08-47DF47A83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995E-E786-465A-A4A5-27F37223E22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A3B3B1-80AB-C370-61CA-4FF899588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95D945-6C2A-D026-A5D3-982A1B2BC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4D5AB-C9A9-4780-831B-9CC9352A1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31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27F77-6329-58C9-C4B4-B8E6BC038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BC7DD5-A039-0F79-6773-4E91807E9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995E-E786-465A-A4A5-27F37223E22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22A2B1-AAA7-3A18-CBFE-D1F8956E8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B2162C-B606-3256-C3ED-913FAFBB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4D5AB-C9A9-4780-831B-9CC9352A1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6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F79A30-F771-52C7-1644-1448C040E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995E-E786-465A-A4A5-27F37223E22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2BC6E7-B9E4-76EB-2254-2E53A66A1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FF98A-B0CA-0F96-61EE-D8AD57848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4D5AB-C9A9-4780-831B-9CC9352A1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31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FB525-5CFA-C919-E04D-3269339BF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C318E-6B12-8C6D-C2F0-BE3F82722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3144F-4651-52F2-EA8B-2D96437BE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F4EE2-0F3F-40BF-F533-CCE15D578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995E-E786-465A-A4A5-27F37223E22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9FC30-53C2-79EC-F73A-FD92E685E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F1237-5056-A6C4-FBEB-4F4B0E61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4D5AB-C9A9-4780-831B-9CC9352A1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60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C5D87-1EFD-9D65-96CD-D68727BEB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3368B8-22B2-E896-5944-5AB40231F6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20C29-1334-3E88-5430-A7DB40FDA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39547-E146-ABBD-659D-D804B0E1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995E-E786-465A-A4A5-27F37223E22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D063D8-1D94-65BD-E04C-1D5228B2C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FF2978-C0FA-344A-813D-1C6B4FE5B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4D5AB-C9A9-4780-831B-9CC9352A1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6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CC8DA1-64EA-6C58-FBB4-3203CB458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FAB51-2D84-3689-C3C1-29466B5D1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E22A2-367A-7A91-BC58-EE08F42B8F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A6995E-E786-465A-A4A5-27F37223E22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AC055-1D01-5D62-9162-3E826EDD0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E3D12-4EDD-6F9F-AE86-3F0B06710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44D5AB-C9A9-4780-831B-9CC9352A1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6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.jpg"/><Relationship Id="rId2" Type="http://schemas.openxmlformats.org/officeDocument/2006/relationships/hyperlink" Target="https://www.mapwv.gov/flood/map/?wkid=102100&amp;x=-8971574&amp;y=4630933&amp;l=13&amp;v=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pwv.gov/flood/map/?wkid=102100&amp;x=-8971572&amp;y=4630935&amp;l=13&amp;v=2" TargetMode="Externa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www.mapwv.gov/flood/map/?wkid=102100&amp;x=-9056068&amp;y=4648494&amp;l=13&amp;v=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17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18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19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0.jpe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www.mapwv.gov/flood/map/?wkid=102100&amp;x=-9129899&amp;y=4557655&amp;l=14&amp;v=2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hyperlink" Target="https://data.wvgis.wvu.edu/pub/Clearinghouse/hazards/WV_Flood_Profile/54045_023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hazards/WV_Flood_Profile/54045_023.pdf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mapwv.gov/flood/map/?wkid=102100&amp;x=-9127009&amp;y=4552534&amp;l=13&amp;v=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hazards/WV_Flood_Profile/54045_040.pdf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hazards/WV_Flood_Profile/54045_040.pdf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mapwv.gov/flood/map/?wkid=102100&amp;x=-9126926&amp;y=4550071&amp;l=14&amp;v=2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hazards/WV_Flood_Profile/54045_041.pdf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hazards/WV_Flood_Profile/54045_041.pdf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hyperlink" Target="https://mapwv.gov/flood/map/?wkid=102100&amp;x=-9099935&amp;y=4551359&amp;l=12&amp;v=0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hyperlink" Target="https://www.mapwv.gov/flood/map/?wkid=102100&amp;x=-9100339&amp;y=4551487&amp;l=13&amp;v=2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hazards/WV_Flood_Profile/54045_021.pdf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hazards/WV_Flood_Profile/54045_021.pdf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pwv.gov/flood/map/?wkid=102100&amp;x=-8915918&amp;y=4610970&amp;l=14&amp;v=1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hdphoto" Target="../media/hdphoto3.wdp"/><Relationship Id="rId7" Type="http://schemas.openxmlformats.org/officeDocument/2006/relationships/hyperlink" Target="https://www.mapwv.gov/flood/map/?wkid=102100&amp;x=-8990624&amp;y=4575586&amp;l=13&amp;v=2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66.png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68.jpeg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69.jpe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70.jpeg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71.jpeg"/><Relationship Id="rId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hyperlink" Target="https://www.mapwv.gov/flood/map/?wkid=102100&amp;x=-8990623&amp;y=4575584&amp;l=13&amp;v=0" TargetMode="External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hyperlink" Target="https://www.mapwv.gov/flood/map/?wkid=102100&amp;x=-8990623&amp;y=4575584&amp;l=13&amp;v=0" TargetMode="External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hyperlink" Target="https://www.mapwv.gov/flood/map/?wkid=102100&amp;x=-8990623&amp;y=4575584&amp;l=13&amp;v=0" TargetMode="External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hyperlink" Target="https://www.mapwv.gov/flood/map/?wkid=102100&amp;x=-8990623&amp;y=4575584&amp;l=13&amp;v=0" TargetMode="Externa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hyperlink" Target="https://www.mapwv.gov/flood/map/?wkid=102100&amp;x=-8990623&amp;y=4575584&amp;l=13&amp;v=0" TargetMode="External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hyperlink" Target="https://www.mapwv.gov/flood/map/?wkid=102100&amp;x=-8990623&amp;y=4575584&amp;l=13&amp;v=0" TargetMode="External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hdphoto" Target="../media/hdphoto4.wdp"/><Relationship Id="rId7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3.png"/><Relationship Id="rId4" Type="http://schemas.openxmlformats.org/officeDocument/2006/relationships/hyperlink" Target="https://www.mapwv.gov/flood/map/?wkid=102100&amp;x=-8964656&amp;y=4610998&amp;l=12&amp;v=0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76.jpg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77.jpg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78.jpg"/><Relationship Id="rId4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79.jpg"/><Relationship Id="rId4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hyperlink" Target="https://www.mapwv.gov/flood/map/?wkid=102100&amp;x=-8964656&amp;y=4610998&amp;l=12&amp;v=0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64656&amp;y=4610998&amp;l=12&amp;v=0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64656&amp;y=4610998&amp;l=12&amp;v=0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64656&amp;y=4610998&amp;l=12&amp;v=0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64656&amp;y=4610998&amp;l=12&amp;v=0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hyperlink" Target="https://www.mapwv.gov/flood/map/?wkid=102100&amp;x=-8986938&amp;y=4876065&amp;l=13&amp;v=1" TargetMode="External"/><Relationship Id="rId7" Type="http://schemas.openxmlformats.org/officeDocument/2006/relationships/image" Target="../media/image82.png"/><Relationship Id="rId2" Type="http://schemas.openxmlformats.org/officeDocument/2006/relationships/hyperlink" Target="https://www.mapwv.gov/flood/map/?wkid=102100&amp;x=-8762752&amp;y=4782737&amp;l=13&amp;v=2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86.jp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hyperlink" Target="https://www.mapwv.gov/flood/map/?wkid=102100&amp;x=-8938978&amp;y=4550647&amp;l=13&amp;v=1" TargetMode="External"/><Relationship Id="rId4" Type="http://schemas.openxmlformats.org/officeDocument/2006/relationships/image" Target="../media/image90.jp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92.png"/><Relationship Id="rId4" Type="http://schemas.openxmlformats.org/officeDocument/2006/relationships/image" Target="../media/image91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3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g"/><Relationship Id="rId4" Type="http://schemas.microsoft.com/office/2007/relationships/hdphoto" Target="../media/hdphoto6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3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4.jpg"/><Relationship Id="rId4" Type="http://schemas.microsoft.com/office/2007/relationships/hdphoto" Target="../media/hdphoto6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3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5.jpg"/><Relationship Id="rId4" Type="http://schemas.microsoft.com/office/2007/relationships/hdphoto" Target="../media/hdphoto6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3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6.jpg"/><Relationship Id="rId4" Type="http://schemas.microsoft.com/office/2007/relationships/hdphoto" Target="../media/hdphoto6.wdp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85.png"/><Relationship Id="rId7" Type="http://schemas.openxmlformats.org/officeDocument/2006/relationships/image" Target="../media/image22.jpe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7.jpg"/><Relationship Id="rId4" Type="http://schemas.microsoft.com/office/2007/relationships/hdphoto" Target="../media/hdphoto6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3.jpg"/><Relationship Id="rId2" Type="http://schemas.openxmlformats.org/officeDocument/2006/relationships/hyperlink" Target="https://www.mapwv.gov/flood/map/?wkid=102100&amp;x=-8990623&amp;y=4575584&amp;l=13&amp;v=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38980&amp;y=4550648&amp;l=13&amp;v=2" TargetMode="External"/><Relationship Id="rId5" Type="http://schemas.openxmlformats.org/officeDocument/2006/relationships/image" Target="../media/image88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3.jpg"/><Relationship Id="rId2" Type="http://schemas.openxmlformats.org/officeDocument/2006/relationships/hyperlink" Target="https://www.mapwv.gov/flood/map/?wkid=102100&amp;x=-8990623&amp;y=4575584&amp;l=13&amp;v=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38980&amp;y=4550648&amp;l=13&amp;v=2" TargetMode="External"/><Relationship Id="rId5" Type="http://schemas.openxmlformats.org/officeDocument/2006/relationships/image" Target="../media/image88.png"/><Relationship Id="rId4" Type="http://schemas.microsoft.com/office/2007/relationships/hdphoto" Target="../media/hdphoto6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3.jpg"/><Relationship Id="rId2" Type="http://schemas.openxmlformats.org/officeDocument/2006/relationships/hyperlink" Target="https://www.mapwv.gov/flood/map/?wkid=102100&amp;x=-8990623&amp;y=4575584&amp;l=13&amp;v=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38980&amp;y=4550648&amp;l=13&amp;v=2" TargetMode="External"/><Relationship Id="rId5" Type="http://schemas.openxmlformats.org/officeDocument/2006/relationships/image" Target="../media/image88.png"/><Relationship Id="rId4" Type="http://schemas.microsoft.com/office/2007/relationships/hdphoto" Target="../media/hdphoto6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3.jpg"/><Relationship Id="rId2" Type="http://schemas.openxmlformats.org/officeDocument/2006/relationships/hyperlink" Target="https://www.mapwv.gov/flood/map/?wkid=102100&amp;x=-8990623&amp;y=4575584&amp;l=13&amp;v=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38980&amp;y=4550648&amp;l=13&amp;v=2" TargetMode="External"/><Relationship Id="rId5" Type="http://schemas.openxmlformats.org/officeDocument/2006/relationships/image" Target="../media/image88.png"/><Relationship Id="rId4" Type="http://schemas.microsoft.com/office/2007/relationships/hdphoto" Target="../media/hdphoto6.wdp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3.jpg"/><Relationship Id="rId2" Type="http://schemas.openxmlformats.org/officeDocument/2006/relationships/hyperlink" Target="https://www.mapwv.gov/flood/map/?wkid=102100&amp;x=-8990623&amp;y=4575584&amp;l=13&amp;v=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38980&amp;y=4550648&amp;l=13&amp;v=2" TargetMode="External"/><Relationship Id="rId5" Type="http://schemas.openxmlformats.org/officeDocument/2006/relationships/image" Target="../media/image88.png"/><Relationship Id="rId4" Type="http://schemas.microsoft.com/office/2007/relationships/hdphoto" Target="../media/hdphoto6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www.mapwv.gov/flood/map/?wkid=102100&amp;x=-8990623&amp;y=4575584&amp;l=13&amp;v=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38980&amp;y=4550648&amp;l=13&amp;v=2" TargetMode="External"/><Relationship Id="rId5" Type="http://schemas.openxmlformats.org/officeDocument/2006/relationships/image" Target="../media/image88.png"/><Relationship Id="rId4" Type="http://schemas.microsoft.com/office/2007/relationships/hdphoto" Target="../media/hdphoto6.wd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3.jpg"/><Relationship Id="rId2" Type="http://schemas.openxmlformats.org/officeDocument/2006/relationships/hyperlink" Target="https://www.mapwv.gov/flood/map/?wkid=102100&amp;x=-8990623&amp;y=4575584&amp;l=13&amp;v=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38980&amp;y=4550648&amp;l=13&amp;v=2" TargetMode="External"/><Relationship Id="rId5" Type="http://schemas.openxmlformats.org/officeDocument/2006/relationships/image" Target="../media/image88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2"/>
              </a:rPr>
              <a:t>81 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2"/>
              </a:rPr>
              <a:t>51-04-0003-0006-0000_81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" t="5294"/>
          <a:stretch/>
        </p:blipFill>
        <p:spPr>
          <a:xfrm>
            <a:off x="28574" y="-76200"/>
            <a:ext cx="12944475" cy="698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65" y="231608"/>
            <a:ext cx="11171810" cy="629718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33826" y="188321"/>
            <a:ext cx="42996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Camden on Gauley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69405" y="6404964"/>
            <a:ext cx="2685205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Building: </a:t>
            </a:r>
            <a:r>
              <a:rPr lang="en-US" sz="1200" b="1" dirty="0">
                <a:hlinkClick r:id="rId6"/>
              </a:rPr>
              <a:t>51-04-0003-0006-0000_81</a:t>
            </a:r>
            <a:endParaRPr lang="en-US" sz="12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8063132" y="6374186"/>
            <a:ext cx="4138393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hlinkClick r:id="rId2"/>
              </a:rPr>
              <a:t>91 RIVERSIDE DR, Camden On Gauley, WV, 26208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593D8C0-66D8-08F4-ADD6-D3CEA03CCF78}"/>
              </a:ext>
            </a:extLst>
          </p:cNvPr>
          <p:cNvSpPr txBox="1">
            <a:spLocks/>
          </p:cNvSpPr>
          <p:nvPr/>
        </p:nvSpPr>
        <p:spPr>
          <a:xfrm rot="16200000">
            <a:off x="-2574098" y="3323650"/>
            <a:ext cx="6156326" cy="1013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Flood Profile</a:t>
            </a:r>
          </a:p>
        </p:txBody>
      </p:sp>
      <p:pic>
        <p:nvPicPr>
          <p:cNvPr id="2" name="Picture 1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3ACB39A4-6027-4AC3-E6C1-150E238EDF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" y="-79292"/>
            <a:ext cx="1020189" cy="95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2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D51110B-5A5E-5C28-DB14-058C48212609}"/>
              </a:ext>
            </a:extLst>
          </p:cNvPr>
          <p:cNvSpPr/>
          <p:nvPr/>
        </p:nvSpPr>
        <p:spPr>
          <a:xfrm>
            <a:off x="5403850" y="476250"/>
            <a:ext cx="2851150" cy="28511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415326" y="843556"/>
            <a:ext cx="314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4"/>
              </a:rPr>
              <a:t>20-02-0006-0044-0000_306</a:t>
            </a:r>
            <a:r>
              <a:rPr lang="en-US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4"/>
              </a:rPr>
              <a:t> </a:t>
            </a:r>
            <a:endParaRPr lang="en-US" sz="2000" u="sng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1415326" y="1262038"/>
            <a:ext cx="5253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4"/>
              </a:rPr>
              <a:t>306 Maywood Ave., Clendenin, WV, 25045</a:t>
            </a:r>
            <a:endParaRPr lang="en-US" sz="20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8568" t="27364" r="13228" b="31250"/>
          <a:stretch/>
        </p:blipFill>
        <p:spPr>
          <a:xfrm>
            <a:off x="1339015" y="2459650"/>
            <a:ext cx="10244134" cy="441666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935199" y="183805"/>
            <a:ext cx="2647950" cy="2609850"/>
            <a:chOff x="5656580" y="0"/>
            <a:chExt cx="2647950" cy="260985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6580" y="0"/>
              <a:ext cx="2647950" cy="260985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5909310" y="241300"/>
              <a:ext cx="2129790" cy="2108200"/>
              <a:chOff x="3763364" y="4334619"/>
              <a:chExt cx="2698720" cy="265021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63364" y="4334619"/>
                <a:ext cx="2698720" cy="2650211"/>
              </a:xfrm>
              <a:prstGeom prst="rect">
                <a:avLst/>
              </a:prstGeom>
            </p:spPr>
          </p:pic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5F3311F-D8D5-C27A-5001-346416B40F2B}"/>
                  </a:ext>
                </a:extLst>
              </p:cNvPr>
              <p:cNvSpPr/>
              <p:nvPr/>
            </p:nvSpPr>
            <p:spPr>
              <a:xfrm>
                <a:off x="4356466" y="4751739"/>
                <a:ext cx="1420044" cy="1420044"/>
              </a:xfrm>
              <a:prstGeom prst="ellipse">
                <a:avLst/>
              </a:prstGeom>
              <a:noFill/>
              <a:ln w="57150">
                <a:solidFill>
                  <a:srgbClr val="FFFF0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1530463" y="692652"/>
            <a:ext cx="2602663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465649" y="145851"/>
            <a:ext cx="23278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Clendenin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279C5F-BE0F-0E3E-AB56-533B5EC285C5}"/>
              </a:ext>
            </a:extLst>
          </p:cNvPr>
          <p:cNvSpPr txBox="1"/>
          <p:nvPr/>
        </p:nvSpPr>
        <p:spPr>
          <a:xfrm>
            <a:off x="2029759" y="6432895"/>
            <a:ext cx="8862646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highlight>
                  <a:srgbClr val="DEEAF6"/>
                </a:highlight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Building-scale flood visualizations </a:t>
            </a:r>
            <a:r>
              <a:rPr lang="en-US" b="1" dirty="0">
                <a:solidFill>
                  <a:srgbClr val="000000"/>
                </a:solidFill>
                <a:highlight>
                  <a:srgbClr val="DEEAF6"/>
                </a:highlight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of</a:t>
            </a:r>
            <a:r>
              <a:rPr lang="en-US" sz="1800" b="1" dirty="0">
                <a:solidFill>
                  <a:srgbClr val="000000"/>
                </a:solidFill>
                <a:effectLst/>
                <a:highlight>
                  <a:srgbClr val="DEEAF6"/>
                </a:highlight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different flood frequencies and magnitudes</a:t>
            </a:r>
            <a:endParaRPr lang="en-US" sz="1400" dirty="0">
              <a:effectLst/>
              <a:highlight>
                <a:srgbClr val="DEEAF6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4A4BF9-7D4A-D54C-0401-74508387589F}"/>
              </a:ext>
            </a:extLst>
          </p:cNvPr>
          <p:cNvSpPr txBox="1">
            <a:spLocks/>
          </p:cNvSpPr>
          <p:nvPr/>
        </p:nvSpPr>
        <p:spPr>
          <a:xfrm rot="16200000">
            <a:off x="-2574098" y="3323650"/>
            <a:ext cx="6156326" cy="1013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Flood Profile</a:t>
            </a:r>
          </a:p>
        </p:txBody>
      </p:sp>
      <p:pic>
        <p:nvPicPr>
          <p:cNvPr id="4" name="Picture 3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E3B82ECB-E64B-3667-9A7F-3E45878BF9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0"/>
            <a:ext cx="1010665" cy="95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4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10% Probability of Flood in a year (10-year flood)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4344021" y="4463674"/>
              <a:ext cx="2362412" cy="523220"/>
              <a:chOff x="5524279" y="2641848"/>
              <a:chExt cx="2362412" cy="523220"/>
            </a:xfrm>
          </p:grpSpPr>
          <p:sp>
            <p:nvSpPr>
              <p:cNvPr id="7" name="Rectangular Callout 7">
                <a:extLst>
                  <a:ext uri="{FF2B5EF4-FFF2-40B4-BE49-F238E27FC236}">
                    <a16:creationId xmlns:a16="http://schemas.microsoft.com/office/drawing/2014/main" id="{29F22F9B-2E28-B90B-5B75-309EAE03215F}"/>
                  </a:ext>
                </a:extLst>
              </p:cNvPr>
              <p:cNvSpPr/>
              <p:nvPr/>
            </p:nvSpPr>
            <p:spPr>
              <a:xfrm>
                <a:off x="5524279" y="2651086"/>
                <a:ext cx="2303634" cy="298539"/>
              </a:xfrm>
              <a:prstGeom prst="wedgeRectCallout">
                <a:avLst>
                  <a:gd name="adj1" fmla="val 59990"/>
                  <a:gd name="adj2" fmla="val -10345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BEA62F-DF91-532C-90CC-EEE9FCA33FBD}"/>
                  </a:ext>
                </a:extLst>
              </p:cNvPr>
              <p:cNvSpPr txBox="1"/>
              <p:nvPr/>
            </p:nvSpPr>
            <p:spPr>
              <a:xfrm>
                <a:off x="5731346" y="2641848"/>
                <a:ext cx="215534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572768">
                  <a:spcAft>
                    <a:spcPts val="600"/>
                  </a:spcAft>
                </a:pPr>
                <a:r>
                  <a:rPr lang="en-US" sz="1400" b="1" kern="1200" dirty="0">
                    <a:latin typeface="+mn-lt"/>
                    <a:ea typeface="+mn-ea"/>
                    <a:cs typeface="+mn-cs"/>
                  </a:rPr>
                  <a:t>Building’s Ground Elevation</a:t>
                </a:r>
                <a:endParaRPr lang="en-US" sz="800" b="1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4398375" y="3840457"/>
              <a:ext cx="2209344" cy="307777"/>
              <a:chOff x="5505229" y="2282452"/>
              <a:chExt cx="2209344" cy="307777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540386" y="2305868"/>
                <a:ext cx="2174187" cy="284361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505229" y="2282452"/>
                <a:ext cx="21718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2.0’ (FEMA 10% / 10-Yr) </a:t>
                </a:r>
              </a:p>
            </p:txBody>
          </p:sp>
        </p:grp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3" cy="3573368"/>
          </a:xfrm>
          <a:prstGeom prst="rect">
            <a:avLst/>
          </a:prstGeom>
        </p:spPr>
      </p:pic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AA2CC93B-72A2-E6B7-3F6F-BEA63C081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4% Probability of Flood in a year (25-year flood)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4656654" y="3640864"/>
              <a:ext cx="1980261" cy="307777"/>
              <a:chOff x="5763508" y="2082859"/>
              <a:chExt cx="1980261" cy="307777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66557" y="2092097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63508" y="2082859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6.0’ (FEMA 4% / 25-Yr) </a:t>
                </a:r>
              </a:p>
            </p:txBody>
          </p:sp>
        </p:grp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3" cy="3573368"/>
          </a:xfrm>
          <a:prstGeom prst="rect">
            <a:avLst/>
          </a:prstGeom>
        </p:spPr>
      </p:pic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F8BD0069-CD6B-6FC2-E9D4-D93D3680D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2% Probability of Flood in a year (50-year flood)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4648028" y="3468344"/>
              <a:ext cx="1980261" cy="307777"/>
              <a:chOff x="5754882" y="1910339"/>
              <a:chExt cx="1980261" cy="307777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57931" y="1919577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54882" y="1910339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9.5’ (FEMA 2% / 50-Yr) </a:t>
                </a:r>
              </a:p>
            </p:txBody>
          </p:sp>
        </p:grp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3" cy="3573368"/>
          </a:xfrm>
          <a:prstGeom prst="rect">
            <a:avLst/>
          </a:prstGeom>
        </p:spPr>
      </p:pic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5BF732CE-E163-5287-E45F-266B095CD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9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1% Probability of Flood in a year (100-year flood)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4629268" y="3309538"/>
              <a:ext cx="1977212" cy="314936"/>
              <a:chOff x="5736122" y="1751533"/>
              <a:chExt cx="1977212" cy="314936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36122" y="1751533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54865" y="1758692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12.3’ (FEMA 2% / 50-Yr) </a:t>
                </a:r>
              </a:p>
            </p:txBody>
          </p:sp>
        </p:grp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2" cy="3573368"/>
          </a:xfrm>
          <a:prstGeom prst="rect">
            <a:avLst/>
          </a:prstGeom>
        </p:spPr>
      </p:pic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1F00A852-0DA2-8C7D-0235-E637EFC60B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2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    0.2% Probability of Flood in a year (500-year flood)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b="10672"/>
          <a:stretch/>
        </p:blipFill>
        <p:spPr>
          <a:xfrm>
            <a:off x="557473" y="1725519"/>
            <a:ext cx="4069332" cy="34925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199216" y="1875959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835151" y="1487244"/>
            <a:ext cx="2610424" cy="318564"/>
            <a:chOff x="5757247" y="1328188"/>
            <a:chExt cx="2422254" cy="318564"/>
          </a:xfrm>
        </p:grpSpPr>
        <p:sp>
          <p:nvSpPr>
            <p:cNvPr id="4" name="Rectangular Callout 7">
              <a:extLst>
                <a:ext uri="{FF2B5EF4-FFF2-40B4-BE49-F238E27FC236}">
                  <a16:creationId xmlns:a16="http://schemas.microsoft.com/office/drawing/2014/main" id="{48A19F05-4026-452F-BEF7-1077E4EF32D8}"/>
                </a:ext>
              </a:extLst>
            </p:cNvPr>
            <p:cNvSpPr/>
            <p:nvPr/>
          </p:nvSpPr>
          <p:spPr>
            <a:xfrm>
              <a:off x="5757247" y="1328188"/>
              <a:ext cx="1977212" cy="298539"/>
            </a:xfrm>
            <a:prstGeom prst="wedgeRectCallout">
              <a:avLst>
                <a:gd name="adj1" fmla="val 57518"/>
                <a:gd name="adj2" fmla="val 119404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5757247" y="1338975"/>
              <a:ext cx="24222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20.5’ (FEMA 0.2% / 500-Yr) </a:t>
              </a:r>
            </a:p>
          </p:txBody>
        </p:sp>
      </p:grp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42593" y="3090300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2" cy="3573367"/>
          </a:xfrm>
          <a:prstGeom prst="rect">
            <a:avLst/>
          </a:prstGeom>
        </p:spPr>
      </p:pic>
      <p:pic>
        <p:nvPicPr>
          <p:cNvPr id="2" name="Picture 1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5D947C0A-D474-1B37-FC82-F5A8F20F1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31765" y="-322697"/>
            <a:ext cx="12884150" cy="718069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4648028" y="3468344"/>
              <a:ext cx="1939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9.5’ (FEMA 2% / 50-Yr) </a:t>
              </a:r>
            </a:p>
          </p:txBody>
        </p: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2" cy="357336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2016 High Watermark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63601" y="367707"/>
            <a:ext cx="2214540" cy="2240634"/>
            <a:chOff x="1503878" y="1497438"/>
            <a:chExt cx="2214540" cy="2240634"/>
          </a:xfrm>
        </p:grpSpPr>
        <p:pic>
          <p:nvPicPr>
            <p:cNvPr id="17" name="Picture 2" descr="13,500+ Green Post It Notes Stock Photos, Pictures &amp; Royalty-Free Images -  iStock">
              <a:extLst>
                <a:ext uri="{FF2B5EF4-FFF2-40B4-BE49-F238E27FC236}">
                  <a16:creationId xmlns:a16="http://schemas.microsoft.com/office/drawing/2014/main" id="{6E434E23-8084-7396-A717-F4DFA13499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" t="3704" r="15024" b="23082"/>
            <a:stretch/>
          </p:blipFill>
          <p:spPr bwMode="auto">
            <a:xfrm rot="20367698">
              <a:off x="1503878" y="1497438"/>
              <a:ext cx="2034007" cy="2240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1A63CF-3771-8257-3CA0-33FE0EC21222}"/>
                </a:ext>
              </a:extLst>
            </p:cNvPr>
            <p:cNvSpPr txBox="1"/>
            <p:nvPr/>
          </p:nvSpPr>
          <p:spPr>
            <a:xfrm rot="20139370">
              <a:off x="1513906" y="2323405"/>
              <a:ext cx="22045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Ink Free" panose="03080402000500000000" pitchFamily="66" charset="0"/>
                  <a:cs typeface="Aharoni" panose="02010803020104030203" pitchFamily="2" charset="-79"/>
                </a:rPr>
                <a:t>High Watermark</a:t>
              </a:r>
            </a:p>
          </p:txBody>
        </p:sp>
      </p:grpSp>
      <p:sp>
        <p:nvSpPr>
          <p:cNvPr id="26" name="Rectangular Callout 7">
            <a:extLst>
              <a:ext uri="{FF2B5EF4-FFF2-40B4-BE49-F238E27FC236}">
                <a16:creationId xmlns:a16="http://schemas.microsoft.com/office/drawing/2014/main" id="{54A74E35-10E3-65E4-3610-017EF777FA15}"/>
              </a:ext>
            </a:extLst>
          </p:cNvPr>
          <p:cNvSpPr/>
          <p:nvPr/>
        </p:nvSpPr>
        <p:spPr>
          <a:xfrm rot="10800000">
            <a:off x="1436788" y="2895972"/>
            <a:ext cx="1636379" cy="293558"/>
          </a:xfrm>
          <a:prstGeom prst="wedgeRectCallout">
            <a:avLst>
              <a:gd name="adj1" fmla="val -54082"/>
              <a:gd name="adj2" fmla="val 164272"/>
            </a:avLst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>
              <a:latin typeface="Arial Narrow" panose="020B0606020202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C570C5-4CE9-1636-5896-0196C30F64C8}"/>
              </a:ext>
            </a:extLst>
          </p:cNvPr>
          <p:cNvSpPr txBox="1"/>
          <p:nvPr/>
        </p:nvSpPr>
        <p:spPr>
          <a:xfrm>
            <a:off x="1451729" y="2920162"/>
            <a:ext cx="1883982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10.5’ (</a:t>
            </a: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2016 High Water</a:t>
            </a:r>
            <a:r>
              <a:rPr lang="en-US" sz="1200" b="1" dirty="0">
                <a:solidFill>
                  <a:schemeClr val="bg1"/>
                </a:solidFill>
              </a:rPr>
              <a:t>) </a:t>
            </a:r>
          </a:p>
        </p:txBody>
      </p:sp>
      <p:pic>
        <p:nvPicPr>
          <p:cNvPr id="4" name="Picture 3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003107AD-14E7-766F-D1C2-13DF9F719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0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graphicFrame>
        <p:nvGraphicFramePr>
          <p:cNvPr id="49" name="Table 48"/>
          <p:cNvGraphicFramePr>
            <a:graphicFrameLocks noGrp="1"/>
          </p:cNvGraphicFramePr>
          <p:nvPr/>
        </p:nvGraphicFramePr>
        <p:xfrm>
          <a:off x="9744257" y="533006"/>
          <a:ext cx="2213393" cy="26664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0585" y="-2413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1C9AC1-EAF2-578C-492D-8BDA26F2B55B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44B91C-5BF4-7F40-B21D-97C104F9A932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54463C-62D2-F447-6983-B9AF1D2CB37B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F82E2B-D576-92F4-4130-D1DFA480F6ED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95D38-DEBA-9624-D83F-BD9F9C72AA5E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8BB791-E8B0-C317-72D5-0AD928AFB33F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151A19-8B8D-E8E3-00EE-BB1A9D0B7DBC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9D792CCC-5DF5-1D62-7067-41E50260DD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025" y="4864652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graphicFrame>
        <p:nvGraphicFramePr>
          <p:cNvPr id="48" name="Table 47"/>
          <p:cNvGraphicFramePr>
            <a:graphicFrameLocks noGrp="1"/>
          </p:cNvGraphicFramePr>
          <p:nvPr/>
        </p:nvGraphicFramePr>
        <p:xfrm>
          <a:off x="9744257" y="533006"/>
          <a:ext cx="2213393" cy="26664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1B24AC-9938-4845-CDA9-5FD30B75AC40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C8216A-C8AA-7146-42FD-5E02765A3F15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57BEDE-F34A-DD14-F324-F14BAD4FF355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E69E3B-06C0-DF33-9356-68A23A52DC55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724486-4B58-5D24-23C9-CA11B28E21A3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061602-CEEF-1478-B6FF-B06ED056550B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6CEEE3-D4D0-95CF-8B85-66D1A4F05F15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CFCC81B3-83FD-DCC0-A49D-1DEEC34100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025" y="4864652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7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48" name="Table 47"/>
          <p:cNvGraphicFramePr>
            <a:graphicFrameLocks noGrp="1"/>
          </p:cNvGraphicFramePr>
          <p:nvPr/>
        </p:nvGraphicFramePr>
        <p:xfrm>
          <a:off x="9744257" y="533006"/>
          <a:ext cx="2213393" cy="26664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93063322-C91D-3DC5-AB48-B43C8EFDF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025" y="4864652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2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57" y="695301"/>
            <a:ext cx="9952463" cy="565785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925177" y="5894554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41" name="Rectangular Callout 40"/>
          <p:cNvSpPr/>
          <p:nvPr/>
        </p:nvSpPr>
        <p:spPr>
          <a:xfrm>
            <a:off x="466878" y="4417790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graphicFrame>
        <p:nvGraphicFramePr>
          <p:cNvPr id="45" name="Table 44"/>
          <p:cNvGraphicFramePr>
            <a:graphicFrameLocks noGrp="1"/>
          </p:cNvGraphicFramePr>
          <p:nvPr/>
        </p:nvGraphicFramePr>
        <p:xfrm>
          <a:off x="9897373" y="332158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9897373" y="1769171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420827-0CD3-AB2A-D875-5CBC37AF82BD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11C17C-0B13-DBFA-7F30-71B6226518AA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84C5DB-0BDC-06B6-9789-4FC237493B5B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508D5C-6374-96AA-228B-F7D60E926757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2022</a:t>
            </a:r>
            <a:endParaRPr lang="en-US" sz="12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4D6B06-3606-A370-4904-90F0FE198F4D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75CD35-85CE-0E96-A4E0-6ABE86106B26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450841-FF66-04A4-2B0F-324DFFFD4DCE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4526105E-ED06-3B0A-8097-9BAE60E49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41" y="835721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1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361367" y="3548485"/>
            <a:ext cx="1463939" cy="193841"/>
          </a:xfrm>
          <a:prstGeom prst="wedgeRectCallout">
            <a:avLst>
              <a:gd name="adj1" fmla="val 233179"/>
              <a:gd name="adj2" fmla="val 3520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10.5’ (2016 High Water)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9744257" y="533006"/>
          <a:ext cx="2213393" cy="26664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10.5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4" name="Rectangle 33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0FD377-FA97-4225-99D3-927933D59988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53F9C1-A05F-5121-06E5-1B4081DE1AC0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0EADD1-54F3-736F-381E-1A6D38547DD3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78A7B0-E3E1-4118-4C51-72DFA971DD66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17E3DE-6EAB-7277-55DC-C36B00FA62A7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41D60A-162A-BB30-5918-B2751CB73D4B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82A170-83EC-AD68-031F-EC443BC3E20A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20C62A48-023A-C1E2-2395-85114349C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025" y="4864652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4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5" name="Rectangular Callout 14"/>
          <p:cNvSpPr/>
          <p:nvPr/>
        </p:nvSpPr>
        <p:spPr>
          <a:xfrm>
            <a:off x="377480" y="2531444"/>
            <a:ext cx="1581986" cy="224380"/>
          </a:xfrm>
          <a:prstGeom prst="wedgeRectCallout">
            <a:avLst>
              <a:gd name="adj1" fmla="val 315304"/>
              <a:gd name="adj2" fmla="val 1917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16.5’ FEMA1%+ (84% CL)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361367" y="3548485"/>
            <a:ext cx="1463939" cy="193841"/>
          </a:xfrm>
          <a:prstGeom prst="wedgeRectCallout">
            <a:avLst>
              <a:gd name="adj1" fmla="val 233179"/>
              <a:gd name="adj2" fmla="val 3520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10.5’ (2016 High Water)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380041" y="3089826"/>
            <a:ext cx="1473993" cy="154779"/>
          </a:xfrm>
          <a:prstGeom prst="wedgeRectCallout">
            <a:avLst>
              <a:gd name="adj1" fmla="val 288479"/>
              <a:gd name="adj2" fmla="val -60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12.3’  (FEMA 1% / 100-Yr)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9" name="Left Brace 38"/>
          <p:cNvSpPr/>
          <p:nvPr/>
        </p:nvSpPr>
        <p:spPr>
          <a:xfrm>
            <a:off x="224286" y="2569562"/>
            <a:ext cx="103313" cy="657791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9744257" y="533006"/>
          <a:ext cx="2213393" cy="26664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10.5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6" name="Rectangle 35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893BF6-E8B6-6614-C8D1-A8DC6A78DA04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C82127-3F95-FA9D-0D4A-F14DDC1D9992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284245-9A2E-981B-1699-71342C6D82EB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B1A43B-CB3C-A6CB-D62B-744FA30CD348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AA173A-5CCA-E168-5B1B-9B143DA01C77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334A97-9397-62BC-211B-E524002DBDE6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36E6F1-AE9E-7776-2748-29CCCC0237FA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282A79B2-0F20-4744-7F73-672C33DAC5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025" y="4864652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5" name="Rectangular Callout 14"/>
          <p:cNvSpPr/>
          <p:nvPr/>
        </p:nvSpPr>
        <p:spPr>
          <a:xfrm>
            <a:off x="377480" y="2531444"/>
            <a:ext cx="1581986" cy="224380"/>
          </a:xfrm>
          <a:prstGeom prst="wedgeRectCallout">
            <a:avLst>
              <a:gd name="adj1" fmla="val 315304"/>
              <a:gd name="adj2" fmla="val 1917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16.5’ FEMA1%+ (84% CL)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361367" y="3548485"/>
            <a:ext cx="1463939" cy="193841"/>
          </a:xfrm>
          <a:prstGeom prst="wedgeRectCallout">
            <a:avLst>
              <a:gd name="adj1" fmla="val 233179"/>
              <a:gd name="adj2" fmla="val 3520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10.5’ (2016 High Water)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380041" y="3089826"/>
            <a:ext cx="1473993" cy="154779"/>
          </a:xfrm>
          <a:prstGeom prst="wedgeRectCallout">
            <a:avLst>
              <a:gd name="adj1" fmla="val 288479"/>
              <a:gd name="adj2" fmla="val -60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12.3’  (FEMA 1% / 100-Yr) </a:t>
            </a:r>
          </a:p>
        </p:txBody>
      </p:sp>
      <p:sp>
        <p:nvSpPr>
          <p:cNvPr id="27" name="Rectangular Callout 26"/>
          <p:cNvSpPr/>
          <p:nvPr/>
        </p:nvSpPr>
        <p:spPr>
          <a:xfrm>
            <a:off x="326084" y="1761028"/>
            <a:ext cx="1536604" cy="184811"/>
          </a:xfrm>
          <a:prstGeom prst="wedgeRectCallout">
            <a:avLst>
              <a:gd name="adj1" fmla="val 127792"/>
              <a:gd name="adj2" fmla="val -200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20.5’  (FEMA 0.2% / 500-Yr)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9" name="Left Brace 38"/>
          <p:cNvSpPr/>
          <p:nvPr/>
        </p:nvSpPr>
        <p:spPr>
          <a:xfrm>
            <a:off x="224286" y="2569562"/>
            <a:ext cx="103313" cy="657791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9744257" y="533006"/>
          <a:ext cx="2213393" cy="26664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10.5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6" name="Rectangle 35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F27E72-B30D-7699-52FE-F1F8DEDFE7D1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70AB94-1745-DB10-C1DC-A96BB3165078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D32268-F8B8-D336-CDB3-92756D9E7B22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A16636-472C-E27E-8F9B-1464CD102879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4E66AC-5F9A-8298-2AB3-A7A11163ED37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132E9C-5429-E08A-F077-5766414BE74E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4CD4DE-D81C-2F2B-F1F2-87CBC44BEF3A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4D36FBAF-957B-46CD-AC2E-A29F3D11A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025" y="4864652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1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5" name="Rectangular Callout 14"/>
          <p:cNvSpPr/>
          <p:nvPr/>
        </p:nvSpPr>
        <p:spPr>
          <a:xfrm>
            <a:off x="377480" y="2531444"/>
            <a:ext cx="1581986" cy="224380"/>
          </a:xfrm>
          <a:prstGeom prst="wedgeRectCallout">
            <a:avLst>
              <a:gd name="adj1" fmla="val 315304"/>
              <a:gd name="adj2" fmla="val 1917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16.5’ FEMA1%+ (84% CL)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361367" y="3548485"/>
            <a:ext cx="1463939" cy="193841"/>
          </a:xfrm>
          <a:prstGeom prst="wedgeRectCallout">
            <a:avLst>
              <a:gd name="adj1" fmla="val 233179"/>
              <a:gd name="adj2" fmla="val 3520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10.5’ (2016 High Water) 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324137" y="1532041"/>
            <a:ext cx="1554063" cy="187916"/>
          </a:xfrm>
          <a:prstGeom prst="wedgeRectCallout">
            <a:avLst>
              <a:gd name="adj1" fmla="val 185601"/>
              <a:gd name="adj2" fmla="val -16518"/>
            </a:avLst>
          </a:prstGeom>
          <a:solidFill>
            <a:schemeClr val="accent1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24.6’ (FSF 0.2% / 500-Yr)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380041" y="3089826"/>
            <a:ext cx="1473993" cy="154779"/>
          </a:xfrm>
          <a:prstGeom prst="wedgeRectCallout">
            <a:avLst>
              <a:gd name="adj1" fmla="val 288479"/>
              <a:gd name="adj2" fmla="val -60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12.3’  (FEMA 1% / 100-Yr) </a:t>
            </a:r>
          </a:p>
        </p:txBody>
      </p:sp>
      <p:sp>
        <p:nvSpPr>
          <p:cNvPr id="27" name="Rectangular Callout 26"/>
          <p:cNvSpPr/>
          <p:nvPr/>
        </p:nvSpPr>
        <p:spPr>
          <a:xfrm>
            <a:off x="326084" y="1761028"/>
            <a:ext cx="1536604" cy="184811"/>
          </a:xfrm>
          <a:prstGeom prst="wedgeRectCallout">
            <a:avLst>
              <a:gd name="adj1" fmla="val 127792"/>
              <a:gd name="adj2" fmla="val -200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20.5’  (FEMA 0.2% / 500-Yr)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9" name="Left Brace 38"/>
          <p:cNvSpPr/>
          <p:nvPr/>
        </p:nvSpPr>
        <p:spPr>
          <a:xfrm>
            <a:off x="224286" y="2569562"/>
            <a:ext cx="103313" cy="657791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9744257" y="533006"/>
          <a:ext cx="2213393" cy="26664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10.5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24.6</a:t>
                      </a: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3" name="Rectangle 32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62684A-105A-362B-FD0B-0042F7C4CA3B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E1F586-7B57-1B17-1694-9EBD689E56EE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3F1124-B4CE-F2C0-D9BF-07C3A97D47B0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0C27B1-95CB-7109-7CFF-AD39C3ACEFA2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1A189A-BCD4-B8F8-612B-9E8052E03BC2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AB517E-158F-4D59-00CD-53A43FBA1B14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07D967-32E5-B22E-4448-CD861CC9743E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743C9488-99B8-BD97-8289-688A4320C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025" y="4864652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20646F-60B7-4B5F-F713-DD8CB286CE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2542" y="612690"/>
            <a:ext cx="8323966" cy="62453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B02FD26-3CFD-97E8-778F-16706B245F9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Inundated Area in one-hundred-year flood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6C825-C094-B613-D5B8-288621F621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A32411-CC6A-A65C-1209-E1450845C844}"/>
              </a:ext>
            </a:extLst>
          </p:cNvPr>
          <p:cNvGrpSpPr/>
          <p:nvPr/>
        </p:nvGrpSpPr>
        <p:grpSpPr>
          <a:xfrm>
            <a:off x="3984718" y="5006935"/>
            <a:ext cx="1483851" cy="1174670"/>
            <a:chOff x="4088274" y="5129169"/>
            <a:chExt cx="1295400" cy="103660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5A68C2B-A35A-1242-4F27-9922EBE083AF}"/>
                </a:ext>
              </a:extLst>
            </p:cNvPr>
            <p:cNvSpPr/>
            <p:nvPr/>
          </p:nvSpPr>
          <p:spPr>
            <a:xfrm>
              <a:off x="4812174" y="5594270"/>
              <a:ext cx="571500" cy="57150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042965E-D910-81BF-0E6B-334EDA6DA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88274" y="5129169"/>
              <a:ext cx="1295400" cy="306351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44211B3D-DE69-7CB2-61EE-144F55485755}"/>
                </a:ext>
              </a:extLst>
            </p:cNvPr>
            <p:cNvSpPr/>
            <p:nvPr/>
          </p:nvSpPr>
          <p:spPr>
            <a:xfrm rot="18765382">
              <a:off x="4728516" y="5407643"/>
              <a:ext cx="167092" cy="306351"/>
            </a:xfrm>
            <a:prstGeom prst="down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52614E-3306-FFB8-682D-A956279B38E4}"/>
              </a:ext>
            </a:extLst>
          </p:cNvPr>
          <p:cNvGrpSpPr/>
          <p:nvPr/>
        </p:nvGrpSpPr>
        <p:grpSpPr>
          <a:xfrm>
            <a:off x="6056138" y="3993271"/>
            <a:ext cx="141622" cy="392208"/>
            <a:chOff x="6056138" y="3993271"/>
            <a:chExt cx="141622" cy="39220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9DF5EDA-BC70-F9B7-87A2-98CFFFE2BC38}"/>
                </a:ext>
              </a:extLst>
            </p:cNvPr>
            <p:cNvCxnSpPr>
              <a:cxnSpLocks/>
              <a:stCxn id="1028" idx="2"/>
            </p:cNvCxnSpPr>
            <p:nvPr/>
          </p:nvCxnSpPr>
          <p:spPr>
            <a:xfrm>
              <a:off x="6126949" y="4134893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028" name="Picture 4" descr="West Virginia Route 73 marker">
              <a:extLst>
                <a:ext uri="{FF2B5EF4-FFF2-40B4-BE49-F238E27FC236}">
                  <a16:creationId xmlns:a16="http://schemas.microsoft.com/office/drawing/2014/main" id="{DF5A7C1D-D911-3950-344F-E8319D0AD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138" y="3993271"/>
              <a:ext cx="141622" cy="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B41002D-F472-E018-9544-4DD3F843A3AC}"/>
              </a:ext>
            </a:extLst>
          </p:cNvPr>
          <p:cNvSpPr txBox="1"/>
          <p:nvPr/>
        </p:nvSpPr>
        <p:spPr>
          <a:xfrm>
            <a:off x="1764062" y="1159489"/>
            <a:ext cx="3217187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Flood Source: Copperas Mine Fork</a:t>
            </a:r>
          </a:p>
          <a:p>
            <a:r>
              <a:rPr lang="en-US" sz="1600" b="1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Watershed: Upper Guyandotte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F326C6-D52F-30A5-8DB3-3812B252BA6E}"/>
              </a:ext>
            </a:extLst>
          </p:cNvPr>
          <p:cNvSpPr txBox="1"/>
          <p:nvPr/>
        </p:nvSpPr>
        <p:spPr>
          <a:xfrm>
            <a:off x="6808328" y="5526726"/>
            <a:ext cx="1256896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Copperas Mud Fork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2E266D-F51D-DB95-762A-2AA7B61413EA}"/>
              </a:ext>
            </a:extLst>
          </p:cNvPr>
          <p:cNvSpPr txBox="1"/>
          <p:nvPr/>
        </p:nvSpPr>
        <p:spPr>
          <a:xfrm>
            <a:off x="2972992" y="5363438"/>
            <a:ext cx="638371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Mud Fork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4416C2-539E-0824-0E6D-988E5023B952}"/>
              </a:ext>
            </a:extLst>
          </p:cNvPr>
          <p:cNvGrpSpPr/>
          <p:nvPr/>
        </p:nvGrpSpPr>
        <p:grpSpPr>
          <a:xfrm>
            <a:off x="7994413" y="4133948"/>
            <a:ext cx="141622" cy="392208"/>
            <a:chOff x="6056138" y="3993271"/>
            <a:chExt cx="141622" cy="39220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5D71DFD-D156-9527-B138-B611E9FF630C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>
              <a:off x="6126949" y="4134893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7" name="Picture 4" descr="West Virginia Route 73 marker">
              <a:extLst>
                <a:ext uri="{FF2B5EF4-FFF2-40B4-BE49-F238E27FC236}">
                  <a16:creationId xmlns:a16="http://schemas.microsoft.com/office/drawing/2014/main" id="{74DBA139-4E39-838D-D821-5886127FCD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138" y="3993271"/>
              <a:ext cx="141622" cy="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6567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4FFC1E-1ECC-106F-2C8E-070187F8C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9483"/>
            <a:ext cx="12192000" cy="3861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24D6F9-96E6-F937-D8A8-3FD285B825ED}"/>
              </a:ext>
            </a:extLst>
          </p:cNvPr>
          <p:cNvSpPr txBox="1"/>
          <p:nvPr/>
        </p:nvSpPr>
        <p:spPr>
          <a:xfrm>
            <a:off x="294282" y="1224672"/>
            <a:ext cx="24324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23-03-0066-0074-0000_50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FCD290-6FC6-3B87-DCA9-01D0C40B5ED8}"/>
              </a:ext>
            </a:extLst>
          </p:cNvPr>
          <p:cNvSpPr txBox="1"/>
          <p:nvPr/>
        </p:nvSpPr>
        <p:spPr>
          <a:xfrm>
            <a:off x="294282" y="1563226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sng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50 HOLDEN RD, MOUNT GAY, WV, 25637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B02FD26-3CFD-97E8-778F-16706B245F9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Building General Identification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6C825-C094-B613-D5B8-288621F621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917E7D-3069-6B1A-EE99-04981E9B1569}"/>
              </a:ext>
            </a:extLst>
          </p:cNvPr>
          <p:cNvGrpSpPr/>
          <p:nvPr/>
        </p:nvGrpSpPr>
        <p:grpSpPr>
          <a:xfrm>
            <a:off x="9624291" y="1209964"/>
            <a:ext cx="2179782" cy="1986042"/>
            <a:chOff x="9624291" y="1209964"/>
            <a:chExt cx="2179782" cy="19860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5D8995-0618-F0C2-4F90-712F9D748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3815" y="1224672"/>
              <a:ext cx="2155753" cy="1971334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9DE2D6A-93EE-A690-C3CB-FDA5E14A02CF}"/>
                </a:ext>
              </a:extLst>
            </p:cNvPr>
            <p:cNvSpPr/>
            <p:nvPr/>
          </p:nvSpPr>
          <p:spPr>
            <a:xfrm>
              <a:off x="9624291" y="1209964"/>
              <a:ext cx="2179782" cy="1971335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719278-0131-EC8E-4F93-2BC96384D6EA}"/>
              </a:ext>
            </a:extLst>
          </p:cNvPr>
          <p:cNvGrpSpPr/>
          <p:nvPr/>
        </p:nvGrpSpPr>
        <p:grpSpPr>
          <a:xfrm>
            <a:off x="294282" y="4671225"/>
            <a:ext cx="3994914" cy="1491450"/>
            <a:chOff x="294282" y="4671225"/>
            <a:chExt cx="3994914" cy="14914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68EB1B-0CD0-D24A-2833-F7FC759AB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4282" y="4671225"/>
              <a:ext cx="3994914" cy="14914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01ADE3-8C4D-BC7E-93DA-53F831917C3C}"/>
                </a:ext>
              </a:extLst>
            </p:cNvPr>
            <p:cNvSpPr txBox="1"/>
            <p:nvPr/>
          </p:nvSpPr>
          <p:spPr>
            <a:xfrm>
              <a:off x="2425106" y="5584424"/>
              <a:ext cx="10935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Pre-FIRM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6D842DE-2CE4-1982-8D28-E77449D13759}"/>
                </a:ext>
              </a:extLst>
            </p:cNvPr>
            <p:cNvSpPr/>
            <p:nvPr/>
          </p:nvSpPr>
          <p:spPr>
            <a:xfrm>
              <a:off x="367645" y="5584424"/>
              <a:ext cx="3921551" cy="29658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4469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560FB21-032F-82AB-04FE-BA132D7CD1CE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FFC1E-1ECC-106F-2C8E-070187F8C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19177"/>
            <a:ext cx="12192000" cy="3852672"/>
          </a:xfrm>
          <a:prstGeom prst="rect">
            <a:avLst/>
          </a:prstGeom>
        </p:spPr>
      </p:pic>
      <p:sp>
        <p:nvSpPr>
          <p:cNvPr id="6" name="Rectangular Callout 31">
            <a:extLst>
              <a:ext uri="{FF2B5EF4-FFF2-40B4-BE49-F238E27FC236}">
                <a16:creationId xmlns:a16="http://schemas.microsoft.com/office/drawing/2014/main" id="{A0E4A400-6DB7-70BA-C506-277FB44169C8}"/>
              </a:ext>
            </a:extLst>
          </p:cNvPr>
          <p:cNvSpPr/>
          <p:nvPr/>
        </p:nvSpPr>
        <p:spPr>
          <a:xfrm>
            <a:off x="535132" y="3127354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12.6’ (FEMA 1% / 100-Yr)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FCD290-6FC6-3B87-DCA9-01D0C40B5ED8}"/>
              </a:ext>
            </a:extLst>
          </p:cNvPr>
          <p:cNvSpPr txBox="1"/>
          <p:nvPr/>
        </p:nvSpPr>
        <p:spPr>
          <a:xfrm>
            <a:off x="580770" y="1329068"/>
            <a:ext cx="1388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Flood Profile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6C825-C094-B613-D5B8-288621F621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6FF886-19EE-68D5-A0CF-655C29DB83CE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FD025D3-810D-A7A3-B304-E9E8605956C9}"/>
              </a:ext>
            </a:extLst>
          </p:cNvPr>
          <p:cNvSpPr txBox="1"/>
          <p:nvPr/>
        </p:nvSpPr>
        <p:spPr>
          <a:xfrm>
            <a:off x="1239617" y="6202076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7E97F4-632E-B8B2-21C2-75F7B61134CC}"/>
              </a:ext>
            </a:extLst>
          </p:cNvPr>
          <p:cNvSpPr/>
          <p:nvPr/>
        </p:nvSpPr>
        <p:spPr>
          <a:xfrm>
            <a:off x="2809741" y="622528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ABF0BC-8F73-1187-1A49-933D37562906}"/>
              </a:ext>
            </a:extLst>
          </p:cNvPr>
          <p:cNvSpPr txBox="1"/>
          <p:nvPr/>
        </p:nvSpPr>
        <p:spPr>
          <a:xfrm>
            <a:off x="3235809" y="6180438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2008</a:t>
            </a:r>
            <a:endParaRPr lang="en-US" sz="1200" b="1" dirty="0"/>
          </a:p>
        </p:txBody>
      </p:sp>
      <p:pic>
        <p:nvPicPr>
          <p:cNvPr id="3" name="Picture 2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8CF18B02-2360-D25A-B635-B11B22D25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" y="66674"/>
            <a:ext cx="1027562" cy="9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36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560FB21-032F-82AB-04FE-BA132D7CD1CE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FFC1E-1ECC-106F-2C8E-070187F8C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19177"/>
            <a:ext cx="12192000" cy="3852672"/>
          </a:xfrm>
          <a:prstGeom prst="rect">
            <a:avLst/>
          </a:prstGeom>
        </p:spPr>
      </p:pic>
      <p:sp>
        <p:nvSpPr>
          <p:cNvPr id="6" name="Rectangular Callout 31">
            <a:extLst>
              <a:ext uri="{FF2B5EF4-FFF2-40B4-BE49-F238E27FC236}">
                <a16:creationId xmlns:a16="http://schemas.microsoft.com/office/drawing/2014/main" id="{A0E4A400-6DB7-70BA-C506-277FB44169C8}"/>
              </a:ext>
            </a:extLst>
          </p:cNvPr>
          <p:cNvSpPr/>
          <p:nvPr/>
        </p:nvSpPr>
        <p:spPr>
          <a:xfrm>
            <a:off x="535132" y="3127354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12.6’ (FEMA 1% / 100-Yr)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FCD290-6FC6-3B87-DCA9-01D0C40B5ED8}"/>
              </a:ext>
            </a:extLst>
          </p:cNvPr>
          <p:cNvSpPr txBox="1"/>
          <p:nvPr/>
        </p:nvSpPr>
        <p:spPr>
          <a:xfrm>
            <a:off x="580770" y="1329068"/>
            <a:ext cx="1388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Flood Profile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ular Callout 31">
            <a:extLst>
              <a:ext uri="{FF2B5EF4-FFF2-40B4-BE49-F238E27FC236}">
                <a16:creationId xmlns:a16="http://schemas.microsoft.com/office/drawing/2014/main" id="{DFFE372A-2FD7-1D37-C3F2-80CF952D97E6}"/>
              </a:ext>
            </a:extLst>
          </p:cNvPr>
          <p:cNvSpPr/>
          <p:nvPr/>
        </p:nvSpPr>
        <p:spPr>
          <a:xfrm>
            <a:off x="535132" y="2627709"/>
            <a:ext cx="2093582" cy="206080"/>
          </a:xfrm>
          <a:prstGeom prst="wedgeRectCallout">
            <a:avLst>
              <a:gd name="adj1" fmla="val 196943"/>
              <a:gd name="adj2" fmla="val -922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15.6’ (FEMA 0.2% / 500-Yr)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6C825-C094-B613-D5B8-288621F621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6FF886-19EE-68D5-A0CF-655C29DB83CE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49DC02A-C64D-1571-8C98-BBCBECE9818E}"/>
              </a:ext>
            </a:extLst>
          </p:cNvPr>
          <p:cNvSpPr txBox="1"/>
          <p:nvPr/>
        </p:nvSpPr>
        <p:spPr>
          <a:xfrm>
            <a:off x="1239617" y="6202076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960E68-97D6-1362-622A-AD5417FB4A00}"/>
              </a:ext>
            </a:extLst>
          </p:cNvPr>
          <p:cNvSpPr/>
          <p:nvPr/>
        </p:nvSpPr>
        <p:spPr>
          <a:xfrm>
            <a:off x="2809741" y="622528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0CE4BD-D61A-8FCC-DCF6-625FC7144792}"/>
              </a:ext>
            </a:extLst>
          </p:cNvPr>
          <p:cNvSpPr txBox="1"/>
          <p:nvPr/>
        </p:nvSpPr>
        <p:spPr>
          <a:xfrm>
            <a:off x="3235809" y="6180438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2008</a:t>
            </a:r>
            <a:endParaRPr lang="en-US" sz="1200" b="1" dirty="0"/>
          </a:p>
        </p:txBody>
      </p:sp>
      <p:pic>
        <p:nvPicPr>
          <p:cNvPr id="10" name="Picture 9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1C0426AA-D398-5FF3-9161-5F1ECE6B9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" y="66674"/>
            <a:ext cx="1027562" cy="9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64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20646F-60B7-4B5F-F713-DD8CB286C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2542" y="612690"/>
            <a:ext cx="8323966" cy="62453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B02FD26-3CFD-97E8-778F-16706B245F9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Inundated Area in one-hundred-year flood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6C825-C094-B613-D5B8-288621F621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41002D-F472-E018-9544-4DD3F843A3AC}"/>
              </a:ext>
            </a:extLst>
          </p:cNvPr>
          <p:cNvSpPr txBox="1"/>
          <p:nvPr/>
        </p:nvSpPr>
        <p:spPr>
          <a:xfrm>
            <a:off x="1764062" y="1159489"/>
            <a:ext cx="3217187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Flood Source: Island Creek</a:t>
            </a:r>
          </a:p>
          <a:p>
            <a:r>
              <a:rPr lang="en-US" sz="1600" b="1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Watershed: Upper Guyandotte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D2D0DD-C876-96FD-EDF9-F39742F69ED7}"/>
              </a:ext>
            </a:extLst>
          </p:cNvPr>
          <p:cNvGrpSpPr/>
          <p:nvPr/>
        </p:nvGrpSpPr>
        <p:grpSpPr>
          <a:xfrm>
            <a:off x="3428820" y="3679368"/>
            <a:ext cx="1437766" cy="1047027"/>
            <a:chOff x="3645529" y="3790673"/>
            <a:chExt cx="1217283" cy="90442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5A68C2B-A35A-1242-4F27-9922EBE083AF}"/>
                </a:ext>
              </a:extLst>
            </p:cNvPr>
            <p:cNvSpPr/>
            <p:nvPr/>
          </p:nvSpPr>
          <p:spPr>
            <a:xfrm>
              <a:off x="4460387" y="4292677"/>
              <a:ext cx="402425" cy="402425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44211B3D-DE69-7CB2-61EE-144F55485755}"/>
                </a:ext>
              </a:extLst>
            </p:cNvPr>
            <p:cNvSpPr/>
            <p:nvPr/>
          </p:nvSpPr>
          <p:spPr>
            <a:xfrm rot="18765382">
              <a:off x="4339811" y="4076238"/>
              <a:ext cx="167092" cy="306351"/>
            </a:xfrm>
            <a:prstGeom prst="down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B74B42-7861-7154-08B0-E10423F0A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45529" y="3790673"/>
              <a:ext cx="1217283" cy="258471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D1D4B28-85E5-902B-3155-3FFD582AAF97}"/>
              </a:ext>
            </a:extLst>
          </p:cNvPr>
          <p:cNvGrpSpPr/>
          <p:nvPr/>
        </p:nvGrpSpPr>
        <p:grpSpPr>
          <a:xfrm>
            <a:off x="5792724" y="4394746"/>
            <a:ext cx="167833" cy="420252"/>
            <a:chOff x="6043032" y="3965227"/>
            <a:chExt cx="167833" cy="42025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9DF5EDA-BC70-F9B7-87A2-98CFFFE2BC38}"/>
                </a:ext>
              </a:extLst>
            </p:cNvPr>
            <p:cNvCxnSpPr>
              <a:cxnSpLocks/>
            </p:cNvCxnSpPr>
            <p:nvPr/>
          </p:nvCxnSpPr>
          <p:spPr>
            <a:xfrm>
              <a:off x="6126949" y="4134893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050" name="Picture 2" descr="West Virginia Route 44 - Wikipedia">
              <a:extLst>
                <a:ext uri="{FF2B5EF4-FFF2-40B4-BE49-F238E27FC236}">
                  <a16:creationId xmlns:a16="http://schemas.microsoft.com/office/drawing/2014/main" id="{A653F6C5-588B-A266-BCB9-D74816E13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3032" y="3965227"/>
              <a:ext cx="167833" cy="167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6A8FB80-B971-E85C-C929-59F01204D556}"/>
              </a:ext>
            </a:extLst>
          </p:cNvPr>
          <p:cNvSpPr txBox="1"/>
          <p:nvPr/>
        </p:nvSpPr>
        <p:spPr>
          <a:xfrm rot="1225522">
            <a:off x="4364811" y="4771824"/>
            <a:ext cx="790575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Island Creek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720409-F0D8-CF6A-2CC8-0A05226A6973}"/>
              </a:ext>
            </a:extLst>
          </p:cNvPr>
          <p:cNvSpPr txBox="1"/>
          <p:nvPr/>
        </p:nvSpPr>
        <p:spPr>
          <a:xfrm rot="17256692">
            <a:off x="6766558" y="6223373"/>
            <a:ext cx="790575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Island Creek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641360-538D-3F61-FBD0-7C295D6C98B0}"/>
              </a:ext>
            </a:extLst>
          </p:cNvPr>
          <p:cNvGrpSpPr/>
          <p:nvPr/>
        </p:nvGrpSpPr>
        <p:grpSpPr>
          <a:xfrm>
            <a:off x="8108032" y="6245310"/>
            <a:ext cx="167833" cy="420252"/>
            <a:chOff x="6043032" y="3965227"/>
            <a:chExt cx="167833" cy="42025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BD4388-F36C-02B4-0E84-7047410D9A8D}"/>
                </a:ext>
              </a:extLst>
            </p:cNvPr>
            <p:cNvCxnSpPr>
              <a:cxnSpLocks/>
            </p:cNvCxnSpPr>
            <p:nvPr/>
          </p:nvCxnSpPr>
          <p:spPr>
            <a:xfrm>
              <a:off x="6126949" y="4134893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4" name="Picture 2" descr="West Virginia Route 44 - Wikipedia">
              <a:extLst>
                <a:ext uri="{FF2B5EF4-FFF2-40B4-BE49-F238E27FC236}">
                  <a16:creationId xmlns:a16="http://schemas.microsoft.com/office/drawing/2014/main" id="{85D3FD31-74B5-FA1F-9347-09DCA6292A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3032" y="3965227"/>
              <a:ext cx="167833" cy="167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8213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154325-5AFF-8ED0-A064-ADD79F338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1"/>
          <a:stretch/>
        </p:blipFill>
        <p:spPr>
          <a:xfrm>
            <a:off x="333375" y="2551572"/>
            <a:ext cx="11791950" cy="359426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C95D535-81DA-F5E5-3A0A-8776FE529A98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Building General Identification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5D8E4-B20B-1DE2-1155-EAC76D46FD46}"/>
              </a:ext>
            </a:extLst>
          </p:cNvPr>
          <p:cNvSpPr txBox="1"/>
          <p:nvPr/>
        </p:nvSpPr>
        <p:spPr>
          <a:xfrm>
            <a:off x="554741" y="1264428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23-03-0029-0029-0000_3456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1FAB64-E3D4-006C-B514-B89F6E98D2D2}"/>
              </a:ext>
            </a:extLst>
          </p:cNvPr>
          <p:cNvSpPr txBox="1"/>
          <p:nvPr/>
        </p:nvSpPr>
        <p:spPr>
          <a:xfrm>
            <a:off x="554743" y="1568765"/>
            <a:ext cx="47602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3456 JERRY WEST HWY TRLR, ROSSMORE, WV, 25636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EA5B88-346B-1B7E-215B-C6D0619E73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8D2762-7307-F8D9-91AA-9C5AFA234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150" y="1264428"/>
            <a:ext cx="2111082" cy="19031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6F61218-1AFA-82EF-0DFF-F1E65936ECFF}"/>
              </a:ext>
            </a:extLst>
          </p:cNvPr>
          <p:cNvGrpSpPr/>
          <p:nvPr/>
        </p:nvGrpSpPr>
        <p:grpSpPr>
          <a:xfrm>
            <a:off x="3163661" y="4919778"/>
            <a:ext cx="3994914" cy="1209869"/>
            <a:chOff x="301031" y="4691480"/>
            <a:chExt cx="3994914" cy="12098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4A6A876-9875-51D1-E53A-69DC6F001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/>
            <a:stretch/>
          </p:blipFill>
          <p:spPr>
            <a:xfrm>
              <a:off x="301031" y="4691480"/>
              <a:ext cx="3994914" cy="1209869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2ABE2BA-1799-F550-3346-D7467D163EDD}"/>
                </a:ext>
              </a:extLst>
            </p:cNvPr>
            <p:cNvGrpSpPr/>
            <p:nvPr/>
          </p:nvGrpSpPr>
          <p:grpSpPr>
            <a:xfrm>
              <a:off x="374394" y="5593572"/>
              <a:ext cx="3921551" cy="307777"/>
              <a:chOff x="367645" y="5302139"/>
              <a:chExt cx="3921551" cy="30777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FC0D9-D773-623B-3E23-40CE57D6133D}"/>
                  </a:ext>
                </a:extLst>
              </p:cNvPr>
              <p:cNvSpPr txBox="1"/>
              <p:nvPr/>
            </p:nvSpPr>
            <p:spPr>
              <a:xfrm>
                <a:off x="2425106" y="5302139"/>
                <a:ext cx="10935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0000"/>
                    </a:solidFill>
                  </a:rPr>
                  <a:t>Post-FIRM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86F79F3-A94A-8674-0BD1-4E179F7E301B}"/>
                  </a:ext>
                </a:extLst>
              </p:cNvPr>
              <p:cNvSpPr/>
              <p:nvPr/>
            </p:nvSpPr>
            <p:spPr>
              <a:xfrm>
                <a:off x="367645" y="5302139"/>
                <a:ext cx="3921551" cy="29658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890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32" y="699783"/>
            <a:ext cx="9952463" cy="565785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925177" y="5898941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41" name="Rectangular Callout 40"/>
          <p:cNvSpPr/>
          <p:nvPr/>
        </p:nvSpPr>
        <p:spPr>
          <a:xfrm>
            <a:off x="457353" y="4431797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464667" y="4061117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4.4’ (FEMA 4% / 25-Yr) </a:t>
            </a:r>
          </a:p>
        </p:txBody>
      </p:sp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9897373" y="319957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9897373" y="1756970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AB7656-AE26-1F52-BC03-6978DF49A037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8360C4-56B4-725D-E747-D08A6F7D7381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90A5E5-296A-C24D-4C87-0D013E93FFAD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D9ED82-A81C-81FC-A897-613F8AA19C4F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2022</a:t>
            </a:r>
            <a:endParaRPr lang="en-US" sz="1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9D5FC5-793C-BF4F-622D-32C110085260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BA266B-7F8F-4C00-3D75-5DC6734AFB6B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4802E1-31B9-2EFC-A977-E97B51D204A8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DEC5EE6E-6384-BD76-8946-64F72A7D8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41" y="835721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8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F512BE-CE7E-ED77-C010-4AC6BB402FF1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154325-5AFF-8ED0-A064-ADD79F338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375" y="2551572"/>
            <a:ext cx="11791950" cy="35942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EA5B88-346B-1B7E-215B-C6D0619E73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E16BAEC-842A-F3E5-6302-4A0F52187948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9" name="Rectangular Callout 31">
            <a:extLst>
              <a:ext uri="{FF2B5EF4-FFF2-40B4-BE49-F238E27FC236}">
                <a16:creationId xmlns:a16="http://schemas.microsoft.com/office/drawing/2014/main" id="{7FA0702A-3F45-0A15-282F-A61E8DE632FC}"/>
              </a:ext>
            </a:extLst>
          </p:cNvPr>
          <p:cNvSpPr/>
          <p:nvPr/>
        </p:nvSpPr>
        <p:spPr>
          <a:xfrm>
            <a:off x="390449" y="4127791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7.2’ (FEMA 1% / 100-Yr)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37B40B-EAED-5595-0461-100648F091E8}"/>
              </a:ext>
            </a:extLst>
          </p:cNvPr>
          <p:cNvSpPr txBox="1"/>
          <p:nvPr/>
        </p:nvSpPr>
        <p:spPr>
          <a:xfrm>
            <a:off x="580770" y="1329068"/>
            <a:ext cx="1388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Flood Profile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C2F4FE-CF27-354D-1B0C-5820972C3215}"/>
              </a:ext>
            </a:extLst>
          </p:cNvPr>
          <p:cNvSpPr txBox="1"/>
          <p:nvPr/>
        </p:nvSpPr>
        <p:spPr>
          <a:xfrm>
            <a:off x="1239617" y="6202076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8B1D5A-66BE-00DE-C28A-591D9A647692}"/>
              </a:ext>
            </a:extLst>
          </p:cNvPr>
          <p:cNvSpPr/>
          <p:nvPr/>
        </p:nvSpPr>
        <p:spPr>
          <a:xfrm>
            <a:off x="2809741" y="622528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D510CA-556E-00D7-C971-BE35B98A8B8E}"/>
              </a:ext>
            </a:extLst>
          </p:cNvPr>
          <p:cNvSpPr txBox="1"/>
          <p:nvPr/>
        </p:nvSpPr>
        <p:spPr>
          <a:xfrm>
            <a:off x="3235809" y="6180438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2008</a:t>
            </a:r>
            <a:endParaRPr lang="en-US" sz="1200" b="1" dirty="0"/>
          </a:p>
        </p:txBody>
      </p:sp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58B4FA4A-EC25-2157-054E-E2BA81AA8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" y="66674"/>
            <a:ext cx="1027562" cy="9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27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F512BE-CE7E-ED77-C010-4AC6BB402FF1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154325-5AFF-8ED0-A064-ADD79F338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375" y="2551572"/>
            <a:ext cx="11791950" cy="35942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EA5B88-346B-1B7E-215B-C6D0619E73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E16BAEC-842A-F3E5-6302-4A0F52187948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9" name="Rectangular Callout 31">
            <a:extLst>
              <a:ext uri="{FF2B5EF4-FFF2-40B4-BE49-F238E27FC236}">
                <a16:creationId xmlns:a16="http://schemas.microsoft.com/office/drawing/2014/main" id="{7FA0702A-3F45-0A15-282F-A61E8DE632FC}"/>
              </a:ext>
            </a:extLst>
          </p:cNvPr>
          <p:cNvSpPr/>
          <p:nvPr/>
        </p:nvSpPr>
        <p:spPr>
          <a:xfrm>
            <a:off x="390449" y="4127791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7.2’ (FEMA 1% / 100-Yr) </a:t>
            </a:r>
          </a:p>
        </p:txBody>
      </p:sp>
      <p:sp>
        <p:nvSpPr>
          <p:cNvPr id="11" name="Rectangular Callout 31">
            <a:extLst>
              <a:ext uri="{FF2B5EF4-FFF2-40B4-BE49-F238E27FC236}">
                <a16:creationId xmlns:a16="http://schemas.microsoft.com/office/drawing/2014/main" id="{5714D24E-6460-D9C4-1A92-95C8A4E0D946}"/>
              </a:ext>
            </a:extLst>
          </p:cNvPr>
          <p:cNvSpPr/>
          <p:nvPr/>
        </p:nvSpPr>
        <p:spPr>
          <a:xfrm>
            <a:off x="390449" y="3582776"/>
            <a:ext cx="2093582" cy="206080"/>
          </a:xfrm>
          <a:prstGeom prst="wedgeRectCallout">
            <a:avLst>
              <a:gd name="adj1" fmla="val 149664"/>
              <a:gd name="adj2" fmla="val -14645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9.2’ (FEMA 0.2% / 500-Yr)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37B40B-EAED-5595-0461-100648F091E8}"/>
              </a:ext>
            </a:extLst>
          </p:cNvPr>
          <p:cNvSpPr txBox="1"/>
          <p:nvPr/>
        </p:nvSpPr>
        <p:spPr>
          <a:xfrm>
            <a:off x="580770" y="1329068"/>
            <a:ext cx="1388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Flood Profile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29E73E-400F-BFBC-F939-47416334E88F}"/>
              </a:ext>
            </a:extLst>
          </p:cNvPr>
          <p:cNvSpPr txBox="1"/>
          <p:nvPr/>
        </p:nvSpPr>
        <p:spPr>
          <a:xfrm>
            <a:off x="1239617" y="6202076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C5FB79-7D4E-9156-31EA-5DC77FE5A547}"/>
              </a:ext>
            </a:extLst>
          </p:cNvPr>
          <p:cNvSpPr/>
          <p:nvPr/>
        </p:nvSpPr>
        <p:spPr>
          <a:xfrm>
            <a:off x="2809741" y="622528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331C4-C099-FAC6-1745-C89A538B4E85}"/>
              </a:ext>
            </a:extLst>
          </p:cNvPr>
          <p:cNvSpPr txBox="1"/>
          <p:nvPr/>
        </p:nvSpPr>
        <p:spPr>
          <a:xfrm>
            <a:off x="3235809" y="6180438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2008</a:t>
            </a:r>
            <a:endParaRPr lang="en-US" sz="1200" b="1" dirty="0"/>
          </a:p>
        </p:txBody>
      </p:sp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06369841-7B87-6AB1-9F6E-E98A3FBDA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" y="66674"/>
            <a:ext cx="1027562" cy="9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66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20646F-60B7-4B5F-F713-DD8CB286C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2542" y="612690"/>
            <a:ext cx="8323966" cy="62453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B02FD26-3CFD-97E8-778F-16706B245F9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Inundated Area in one-hundred-year flood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6C825-C094-B613-D5B8-288621F621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31F00B-C486-6F1A-5795-B3EB4BD47066}"/>
              </a:ext>
            </a:extLst>
          </p:cNvPr>
          <p:cNvGrpSpPr/>
          <p:nvPr/>
        </p:nvGrpSpPr>
        <p:grpSpPr>
          <a:xfrm>
            <a:off x="4105276" y="3095625"/>
            <a:ext cx="1565608" cy="1486757"/>
            <a:chOff x="4307336" y="3294182"/>
            <a:chExt cx="1363547" cy="12882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5A68C2B-A35A-1242-4F27-9922EBE083AF}"/>
                </a:ext>
              </a:extLst>
            </p:cNvPr>
            <p:cNvSpPr/>
            <p:nvPr/>
          </p:nvSpPr>
          <p:spPr>
            <a:xfrm>
              <a:off x="5099383" y="4010882"/>
              <a:ext cx="571500" cy="57150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44211B3D-DE69-7CB2-61EE-144F55485755}"/>
                </a:ext>
              </a:extLst>
            </p:cNvPr>
            <p:cNvSpPr/>
            <p:nvPr/>
          </p:nvSpPr>
          <p:spPr>
            <a:xfrm rot="18765382">
              <a:off x="5015725" y="3824255"/>
              <a:ext cx="167092" cy="306351"/>
            </a:xfrm>
            <a:prstGeom prst="down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7503433-2774-0D30-7A6E-3D484A42B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7336" y="3294182"/>
              <a:ext cx="1077797" cy="521078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5843A9D-A14F-B1A2-EDEB-F404A0F3366F}"/>
              </a:ext>
            </a:extLst>
          </p:cNvPr>
          <p:cNvGrpSpPr/>
          <p:nvPr/>
        </p:nvGrpSpPr>
        <p:grpSpPr>
          <a:xfrm>
            <a:off x="4443742" y="4086506"/>
            <a:ext cx="167833" cy="420252"/>
            <a:chOff x="6043032" y="3965227"/>
            <a:chExt cx="167833" cy="42025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58743EF-FF92-9F43-A311-1DCE3684DC33}"/>
                </a:ext>
              </a:extLst>
            </p:cNvPr>
            <p:cNvCxnSpPr>
              <a:cxnSpLocks/>
            </p:cNvCxnSpPr>
            <p:nvPr/>
          </p:nvCxnSpPr>
          <p:spPr>
            <a:xfrm>
              <a:off x="6126949" y="4134893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6" name="Picture 2" descr="West Virginia Route 44 - Wikipedia">
              <a:extLst>
                <a:ext uri="{FF2B5EF4-FFF2-40B4-BE49-F238E27FC236}">
                  <a16:creationId xmlns:a16="http://schemas.microsoft.com/office/drawing/2014/main" id="{FD26761E-92C2-4913-E083-778DA0028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3032" y="3965227"/>
              <a:ext cx="167833" cy="167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A70A860-B73C-3407-E117-44970B4970EF}"/>
              </a:ext>
            </a:extLst>
          </p:cNvPr>
          <p:cNvSpPr txBox="1"/>
          <p:nvPr/>
        </p:nvSpPr>
        <p:spPr>
          <a:xfrm rot="15938989">
            <a:off x="4366078" y="5793516"/>
            <a:ext cx="790575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Island Creek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256D9-DA84-0486-F48C-100AB1578AC5}"/>
              </a:ext>
            </a:extLst>
          </p:cNvPr>
          <p:cNvSpPr txBox="1"/>
          <p:nvPr/>
        </p:nvSpPr>
        <p:spPr>
          <a:xfrm rot="20973343">
            <a:off x="5669365" y="4281805"/>
            <a:ext cx="790575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Island Creek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3476B8-79FB-E813-2DBD-22066C9F8BEA}"/>
              </a:ext>
            </a:extLst>
          </p:cNvPr>
          <p:cNvSpPr txBox="1"/>
          <p:nvPr/>
        </p:nvSpPr>
        <p:spPr>
          <a:xfrm>
            <a:off x="1764062" y="1159489"/>
            <a:ext cx="3217187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Flood Source: Island Creek</a:t>
            </a:r>
          </a:p>
          <a:p>
            <a:r>
              <a:rPr lang="en-US" sz="1600" b="1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Watershed: Upper Guyandotte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684B5C-096B-159B-6F72-2659CCBF4CC4}"/>
              </a:ext>
            </a:extLst>
          </p:cNvPr>
          <p:cNvGrpSpPr/>
          <p:nvPr/>
        </p:nvGrpSpPr>
        <p:grpSpPr>
          <a:xfrm>
            <a:off x="3696111" y="6184937"/>
            <a:ext cx="167833" cy="420252"/>
            <a:chOff x="6043032" y="3965227"/>
            <a:chExt cx="167833" cy="42025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6481335-5F53-8F92-FEBB-BA8F5C7DBDDB}"/>
                </a:ext>
              </a:extLst>
            </p:cNvPr>
            <p:cNvCxnSpPr>
              <a:cxnSpLocks/>
            </p:cNvCxnSpPr>
            <p:nvPr/>
          </p:nvCxnSpPr>
          <p:spPr>
            <a:xfrm>
              <a:off x="6126949" y="4134893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1" name="Picture 2" descr="West Virginia Route 44 - Wikipedia">
              <a:extLst>
                <a:ext uri="{FF2B5EF4-FFF2-40B4-BE49-F238E27FC236}">
                  <a16:creationId xmlns:a16="http://schemas.microsoft.com/office/drawing/2014/main" id="{1F2A58DF-E3C3-600C-A229-CC0181689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3032" y="3965227"/>
              <a:ext cx="167833" cy="167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0895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5E7F0C-6296-FF5E-430B-85EA495E9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" y="1929045"/>
            <a:ext cx="9904846" cy="4788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D02605-613C-43D0-9A69-E89BAFADC31F}"/>
              </a:ext>
            </a:extLst>
          </p:cNvPr>
          <p:cNvSpPr txBox="1"/>
          <p:nvPr/>
        </p:nvSpPr>
        <p:spPr>
          <a:xfrm>
            <a:off x="547321" y="1263176"/>
            <a:ext cx="27483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23-03-0048-0113-0000_5312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DB14A4-6ECF-4C50-7425-808A3A250960}"/>
              </a:ext>
            </a:extLst>
          </p:cNvPr>
          <p:cNvSpPr txBox="1"/>
          <p:nvPr/>
        </p:nvSpPr>
        <p:spPr>
          <a:xfrm>
            <a:off x="547321" y="1539481"/>
            <a:ext cx="40437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sng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5312 JERRY WEST HWY, SWITZER, WV, 25647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7FCA90-C86B-C648-08DF-62ECAB7035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8151EC-EE83-74CA-B094-A0F4693397D1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Building General Identification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001D2-8D0F-1F2A-170F-F1E8708BD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170" y="1258566"/>
            <a:ext cx="2098145" cy="190312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6F7FCC-3E86-1482-B0BA-475CF2B02930}"/>
              </a:ext>
            </a:extLst>
          </p:cNvPr>
          <p:cNvGrpSpPr/>
          <p:nvPr/>
        </p:nvGrpSpPr>
        <p:grpSpPr>
          <a:xfrm>
            <a:off x="633046" y="4948475"/>
            <a:ext cx="4043662" cy="1752600"/>
            <a:chOff x="633046" y="4948475"/>
            <a:chExt cx="4043662" cy="17526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E7D3BA2-34D6-867B-A12C-69BB4DBC8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3046" y="4948475"/>
              <a:ext cx="4043662" cy="175260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ADA8620-C172-EF0C-FCBD-4DBF4EB789AD}"/>
                </a:ext>
              </a:extLst>
            </p:cNvPr>
            <p:cNvGrpSpPr/>
            <p:nvPr/>
          </p:nvGrpSpPr>
          <p:grpSpPr>
            <a:xfrm>
              <a:off x="717124" y="5888473"/>
              <a:ext cx="3921551" cy="307777"/>
              <a:chOff x="367645" y="5302139"/>
              <a:chExt cx="3921551" cy="30777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CF90C8-F674-760D-A314-650C33D6F9F7}"/>
                  </a:ext>
                </a:extLst>
              </p:cNvPr>
              <p:cNvSpPr txBox="1"/>
              <p:nvPr/>
            </p:nvSpPr>
            <p:spPr>
              <a:xfrm>
                <a:off x="2425106" y="5302139"/>
                <a:ext cx="10935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0000"/>
                    </a:solidFill>
                  </a:rPr>
                  <a:t>Post-FIRM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39C35B9-E18E-25AC-44EE-92803BC9CA41}"/>
                  </a:ext>
                </a:extLst>
              </p:cNvPr>
              <p:cNvSpPr/>
              <p:nvPr/>
            </p:nvSpPr>
            <p:spPr>
              <a:xfrm>
                <a:off x="367645" y="5302139"/>
                <a:ext cx="3921551" cy="29658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8383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5E7F0C-6296-FF5E-430B-85EA495E9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46" y="1933827"/>
            <a:ext cx="9904846" cy="47790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7FCA90-C86B-C648-08DF-62ECAB7035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70DA04-4C6B-2641-2BAE-F6CF17FFF84A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9.4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11.4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78869D4-A9A3-A7B2-3F27-E8DB2F488AFF}"/>
              </a:ext>
            </a:extLst>
          </p:cNvPr>
          <p:cNvSpPr txBox="1"/>
          <p:nvPr/>
        </p:nvSpPr>
        <p:spPr>
          <a:xfrm>
            <a:off x="580770" y="1329068"/>
            <a:ext cx="1388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Flood Profile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ular Callout 31">
            <a:extLst>
              <a:ext uri="{FF2B5EF4-FFF2-40B4-BE49-F238E27FC236}">
                <a16:creationId xmlns:a16="http://schemas.microsoft.com/office/drawing/2014/main" id="{6050EBC3-5B9E-645B-9B2D-D7637169ADDB}"/>
              </a:ext>
            </a:extLst>
          </p:cNvPr>
          <p:cNvSpPr/>
          <p:nvPr/>
        </p:nvSpPr>
        <p:spPr>
          <a:xfrm>
            <a:off x="384587" y="3835371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9.4’ (FEMA 1% / 100-Yr)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E8DF773-96C1-B54A-947F-BAB940952813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A81025-AA66-18DB-F157-9FE0BA6856CF}"/>
              </a:ext>
            </a:extLst>
          </p:cNvPr>
          <p:cNvSpPr txBox="1"/>
          <p:nvPr/>
        </p:nvSpPr>
        <p:spPr>
          <a:xfrm>
            <a:off x="1239617" y="6202076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79F5EC-88AC-6C80-3B71-0BC0BA3A8000}"/>
              </a:ext>
            </a:extLst>
          </p:cNvPr>
          <p:cNvSpPr/>
          <p:nvPr/>
        </p:nvSpPr>
        <p:spPr>
          <a:xfrm>
            <a:off x="2809741" y="622528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2635F4-88BF-F39A-4E84-68707DD57569}"/>
              </a:ext>
            </a:extLst>
          </p:cNvPr>
          <p:cNvSpPr txBox="1"/>
          <p:nvPr/>
        </p:nvSpPr>
        <p:spPr>
          <a:xfrm>
            <a:off x="3235809" y="6180438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2008</a:t>
            </a:r>
            <a:endParaRPr lang="en-US" sz="1200" b="1" dirty="0"/>
          </a:p>
        </p:txBody>
      </p:sp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674CCDC0-104F-6C1B-39B3-283454D46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" y="66674"/>
            <a:ext cx="1027562" cy="9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85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5E7F0C-6296-FF5E-430B-85EA495E9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46" y="1933827"/>
            <a:ext cx="9904845" cy="47790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7FCA90-C86B-C648-08DF-62ECAB7035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70DA04-4C6B-2641-2BAE-F6CF17FFF84A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9.4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11.4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12.7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78869D4-A9A3-A7B2-3F27-E8DB2F488AFF}"/>
              </a:ext>
            </a:extLst>
          </p:cNvPr>
          <p:cNvSpPr txBox="1"/>
          <p:nvPr/>
        </p:nvSpPr>
        <p:spPr>
          <a:xfrm>
            <a:off x="580770" y="1329068"/>
            <a:ext cx="1388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Flood Profile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ular Callout 31">
            <a:extLst>
              <a:ext uri="{FF2B5EF4-FFF2-40B4-BE49-F238E27FC236}">
                <a16:creationId xmlns:a16="http://schemas.microsoft.com/office/drawing/2014/main" id="{6050EBC3-5B9E-645B-9B2D-D7637169ADDB}"/>
              </a:ext>
            </a:extLst>
          </p:cNvPr>
          <p:cNvSpPr/>
          <p:nvPr/>
        </p:nvSpPr>
        <p:spPr>
          <a:xfrm>
            <a:off x="384587" y="3835371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9.4’ (FEMA 1% / 100-Yr) </a:t>
            </a:r>
          </a:p>
        </p:txBody>
      </p:sp>
      <p:sp>
        <p:nvSpPr>
          <p:cNvPr id="12" name="Rectangular Callout 31">
            <a:extLst>
              <a:ext uri="{FF2B5EF4-FFF2-40B4-BE49-F238E27FC236}">
                <a16:creationId xmlns:a16="http://schemas.microsoft.com/office/drawing/2014/main" id="{01897818-3070-EBD2-DEED-456708EFA195}"/>
              </a:ext>
            </a:extLst>
          </p:cNvPr>
          <p:cNvSpPr/>
          <p:nvPr/>
        </p:nvSpPr>
        <p:spPr>
          <a:xfrm>
            <a:off x="384587" y="3393149"/>
            <a:ext cx="2093582" cy="206080"/>
          </a:xfrm>
          <a:prstGeom prst="wedgeRectCallout">
            <a:avLst>
              <a:gd name="adj1" fmla="val 149664"/>
              <a:gd name="adj2" fmla="val -14645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12.2’ (FEMA 0.2% / 500-Yr)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E8DF773-96C1-B54A-947F-BAB940952813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F2C0B0-961F-E4FB-10EF-537491C648C9}"/>
              </a:ext>
            </a:extLst>
          </p:cNvPr>
          <p:cNvSpPr txBox="1"/>
          <p:nvPr/>
        </p:nvSpPr>
        <p:spPr>
          <a:xfrm>
            <a:off x="1239617" y="6202076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FC7CFF-AD08-22A1-5AAA-4EC86C7197F8}"/>
              </a:ext>
            </a:extLst>
          </p:cNvPr>
          <p:cNvSpPr/>
          <p:nvPr/>
        </p:nvSpPr>
        <p:spPr>
          <a:xfrm>
            <a:off x="2809741" y="622528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D90007-A620-B14D-F743-CE06FAD06C5F}"/>
              </a:ext>
            </a:extLst>
          </p:cNvPr>
          <p:cNvSpPr txBox="1"/>
          <p:nvPr/>
        </p:nvSpPr>
        <p:spPr>
          <a:xfrm>
            <a:off x="3235809" y="6180438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2008</a:t>
            </a:r>
            <a:endParaRPr lang="en-US" sz="1200" b="1" dirty="0"/>
          </a:p>
        </p:txBody>
      </p:sp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1DA6DBD6-1873-5B95-6CFF-E98106958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" y="66674"/>
            <a:ext cx="1027562" cy="9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24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972DCE-6E66-252D-0271-6AD2B4E0D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2542" y="612690"/>
            <a:ext cx="8323966" cy="62453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B02FD26-3CFD-97E8-778F-16706B245F9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Inundated Area in one-hundred-year flood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6C825-C094-B613-D5B8-288621F621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41002D-F472-E018-9544-4DD3F843A3AC}"/>
              </a:ext>
            </a:extLst>
          </p:cNvPr>
          <p:cNvSpPr txBox="1"/>
          <p:nvPr/>
        </p:nvSpPr>
        <p:spPr>
          <a:xfrm>
            <a:off x="1764062" y="1159489"/>
            <a:ext cx="3217187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Flood Source: Buffalo Creek</a:t>
            </a:r>
          </a:p>
          <a:p>
            <a:r>
              <a:rPr lang="en-US" sz="1600" b="1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Watershed: Upper Guyandotte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F326C6-D52F-30A5-8DB3-3812B252BA6E}"/>
              </a:ext>
            </a:extLst>
          </p:cNvPr>
          <p:cNvSpPr txBox="1"/>
          <p:nvPr/>
        </p:nvSpPr>
        <p:spPr>
          <a:xfrm rot="2089895">
            <a:off x="6723599" y="6030850"/>
            <a:ext cx="864769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Buffalo Creek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DEE60E-68DB-502C-EA55-25517B739F59}"/>
              </a:ext>
            </a:extLst>
          </p:cNvPr>
          <p:cNvGrpSpPr/>
          <p:nvPr/>
        </p:nvGrpSpPr>
        <p:grpSpPr>
          <a:xfrm>
            <a:off x="4981249" y="4766595"/>
            <a:ext cx="1479469" cy="1457763"/>
            <a:chOff x="4981249" y="4766595"/>
            <a:chExt cx="1479469" cy="145776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5A68C2B-A35A-1242-4F27-9922EBE083AF}"/>
                </a:ext>
              </a:extLst>
            </p:cNvPr>
            <p:cNvSpPr/>
            <p:nvPr/>
          </p:nvSpPr>
          <p:spPr>
            <a:xfrm>
              <a:off x="5762038" y="5525678"/>
              <a:ext cx="698680" cy="69868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44211B3D-DE69-7CB2-61EE-144F55485755}"/>
                </a:ext>
              </a:extLst>
            </p:cNvPr>
            <p:cNvSpPr/>
            <p:nvPr/>
          </p:nvSpPr>
          <p:spPr>
            <a:xfrm rot="18765382">
              <a:off x="5659763" y="5297520"/>
              <a:ext cx="204276" cy="374525"/>
            </a:xfrm>
            <a:prstGeom prst="down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1C86AEF-8E61-DB09-F678-734DA37C2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42"/>
            <a:stretch/>
          </p:blipFill>
          <p:spPr>
            <a:xfrm>
              <a:off x="4981249" y="4766595"/>
              <a:ext cx="1071011" cy="516061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64FB6D7-AEDF-244E-1188-682CBF5F87F6}"/>
              </a:ext>
            </a:extLst>
          </p:cNvPr>
          <p:cNvGrpSpPr/>
          <p:nvPr/>
        </p:nvGrpSpPr>
        <p:grpSpPr>
          <a:xfrm>
            <a:off x="4784145" y="5955897"/>
            <a:ext cx="141622" cy="392210"/>
            <a:chOff x="4637646" y="5832148"/>
            <a:chExt cx="141622" cy="39221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9DF5EDA-BC70-F9B7-87A2-98CFFFE2BC38}"/>
                </a:ext>
              </a:extLst>
            </p:cNvPr>
            <p:cNvCxnSpPr>
              <a:cxnSpLocks/>
            </p:cNvCxnSpPr>
            <p:nvPr/>
          </p:nvCxnSpPr>
          <p:spPr>
            <a:xfrm>
              <a:off x="4708457" y="5973772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5122" name="Picture 2" descr="West Virginia Route 16 - Wikipedia">
              <a:extLst>
                <a:ext uri="{FF2B5EF4-FFF2-40B4-BE49-F238E27FC236}">
                  <a16:creationId xmlns:a16="http://schemas.microsoft.com/office/drawing/2014/main" id="{4B7D09EA-A896-201E-1395-02B66ABF6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7646" y="5832148"/>
              <a:ext cx="141622" cy="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4D81689-ED4A-C8EC-E12D-4CBCA9DD6227}"/>
              </a:ext>
            </a:extLst>
          </p:cNvPr>
          <p:cNvSpPr txBox="1"/>
          <p:nvPr/>
        </p:nvSpPr>
        <p:spPr>
          <a:xfrm rot="1871516">
            <a:off x="3922108" y="4621869"/>
            <a:ext cx="864769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Buffalo Creek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1FCBCB-C311-ECCD-67D4-FFF09379CE05}"/>
              </a:ext>
            </a:extLst>
          </p:cNvPr>
          <p:cNvGrpSpPr/>
          <p:nvPr/>
        </p:nvGrpSpPr>
        <p:grpSpPr>
          <a:xfrm>
            <a:off x="2808806" y="3634728"/>
            <a:ext cx="141622" cy="392210"/>
            <a:chOff x="4637646" y="5832148"/>
            <a:chExt cx="141622" cy="39221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E133806-1FE6-F5BA-E0E5-296E5914FB7F}"/>
                </a:ext>
              </a:extLst>
            </p:cNvPr>
            <p:cNvCxnSpPr>
              <a:cxnSpLocks/>
            </p:cNvCxnSpPr>
            <p:nvPr/>
          </p:nvCxnSpPr>
          <p:spPr>
            <a:xfrm>
              <a:off x="4708457" y="5973772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7" name="Picture 2" descr="West Virginia Route 16 - Wikipedia">
              <a:extLst>
                <a:ext uri="{FF2B5EF4-FFF2-40B4-BE49-F238E27FC236}">
                  <a16:creationId xmlns:a16="http://schemas.microsoft.com/office/drawing/2014/main" id="{7F090901-C56D-6049-C2A2-EF31554B3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7646" y="5832148"/>
              <a:ext cx="141622" cy="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3055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D6A08E-B154-4722-7E88-96580293F6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292C9-D1E3-B521-6157-6D7DD27B7D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6" b="3640"/>
          <a:stretch/>
        </p:blipFill>
        <p:spPr>
          <a:xfrm>
            <a:off x="237829" y="1105523"/>
            <a:ext cx="11566443" cy="5514898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7DCD8648-875F-A5A9-7136-DAF857315C56}"/>
              </a:ext>
            </a:extLst>
          </p:cNvPr>
          <p:cNvSpPr txBox="1"/>
          <p:nvPr/>
        </p:nvSpPr>
        <p:spPr>
          <a:xfrm>
            <a:off x="504962" y="1760846"/>
            <a:ext cx="4190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u="sng" dirty="0">
                <a:solidFill>
                  <a:srgbClr val="23527C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8968 BUFFALO CREEK RD, LORADO, WV, 25630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41">
            <a:extLst>
              <a:ext uri="{FF2B5EF4-FFF2-40B4-BE49-F238E27FC236}">
                <a16:creationId xmlns:a16="http://schemas.microsoft.com/office/drawing/2014/main" id="{B6AF052D-ADF0-D6AE-D191-C077531829BC}"/>
              </a:ext>
            </a:extLst>
          </p:cNvPr>
          <p:cNvSpPr txBox="1"/>
          <p:nvPr/>
        </p:nvSpPr>
        <p:spPr>
          <a:xfrm>
            <a:off x="610469" y="1325309"/>
            <a:ext cx="373484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Building: </a:t>
            </a:r>
            <a:r>
              <a:rPr lang="en-US" sz="1600" b="1" i="0" dirty="0">
                <a:effectLst/>
                <a:latin typeface="Arim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23-08-0009-0051-0000_8968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2787D3-5620-A93A-F31E-CAF3B3B92F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368" y="1232000"/>
            <a:ext cx="2149472" cy="196178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060627C-F561-BA4E-C8D4-5ED24A415091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Building General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37685567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1C47895-1D48-D277-C3A3-215D99D05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6" b="11506"/>
          <a:stretch/>
        </p:blipFill>
        <p:spPr>
          <a:xfrm>
            <a:off x="237829" y="1105523"/>
            <a:ext cx="11566443" cy="50197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7FCA90-C86B-C648-08DF-62ECAB7035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A54E21-2B9A-8397-81EA-8415B3047B6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70DA04-4C6B-2641-2BAE-F6CF17FFF84A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13.1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15.1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754927F7-CDA8-2DBD-FE8C-34F6FE1269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4"/>
          <a:stretch/>
        </p:blipFill>
        <p:spPr>
          <a:xfrm>
            <a:off x="237829" y="3853543"/>
            <a:ext cx="11566443" cy="2271765"/>
          </a:xfrm>
          <a:prstGeom prst="rect">
            <a:avLst/>
          </a:prstGeom>
        </p:spPr>
      </p:pic>
      <p:sp>
        <p:nvSpPr>
          <p:cNvPr id="13" name="Rectangular Callout 31">
            <a:extLst>
              <a:ext uri="{FF2B5EF4-FFF2-40B4-BE49-F238E27FC236}">
                <a16:creationId xmlns:a16="http://schemas.microsoft.com/office/drawing/2014/main" id="{DA1F3401-3F1A-29F2-F02D-A36427F1785C}"/>
              </a:ext>
            </a:extLst>
          </p:cNvPr>
          <p:cNvSpPr/>
          <p:nvPr/>
        </p:nvSpPr>
        <p:spPr>
          <a:xfrm>
            <a:off x="384588" y="3771412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13.1’ (FEMA 1% / 100-Yr)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28FE62-EFD9-96B9-12E7-A6B8A21F7178}"/>
              </a:ext>
            </a:extLst>
          </p:cNvPr>
          <p:cNvSpPr txBox="1"/>
          <p:nvPr/>
        </p:nvSpPr>
        <p:spPr>
          <a:xfrm>
            <a:off x="1245479" y="622907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2CDD01-35A0-0446-917D-311BF6040594}"/>
              </a:ext>
            </a:extLst>
          </p:cNvPr>
          <p:cNvSpPr/>
          <p:nvPr/>
        </p:nvSpPr>
        <p:spPr>
          <a:xfrm>
            <a:off x="2815603" y="625228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3E73B-08CF-365E-1251-B01E67C42E63}"/>
              </a:ext>
            </a:extLst>
          </p:cNvPr>
          <p:cNvSpPr txBox="1"/>
          <p:nvPr/>
        </p:nvSpPr>
        <p:spPr>
          <a:xfrm>
            <a:off x="3241671" y="620743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2008</a:t>
            </a:r>
            <a:endParaRPr lang="en-US" sz="1200" b="1" dirty="0"/>
          </a:p>
        </p:txBody>
      </p:sp>
      <p:pic>
        <p:nvPicPr>
          <p:cNvPr id="7" name="Picture 6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4D15E991-96E1-0E6B-0AE0-7D8ED554B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" y="66674"/>
            <a:ext cx="1027562" cy="9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95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822101-8B7E-2E83-92DA-902EF77216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829" y="1105523"/>
            <a:ext cx="11566443" cy="50197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7FCA90-C86B-C648-08DF-62ECAB7035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A54E21-2B9A-8397-81EA-8415B3047B6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70DA04-4C6B-2641-2BAE-F6CF17FFF84A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13.1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15.1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16.1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11" name="Rectangular Callout 31">
            <a:extLst>
              <a:ext uri="{FF2B5EF4-FFF2-40B4-BE49-F238E27FC236}">
                <a16:creationId xmlns:a16="http://schemas.microsoft.com/office/drawing/2014/main" id="{6050EBC3-5B9E-645B-9B2D-D7637169ADDB}"/>
              </a:ext>
            </a:extLst>
          </p:cNvPr>
          <p:cNvSpPr/>
          <p:nvPr/>
        </p:nvSpPr>
        <p:spPr>
          <a:xfrm>
            <a:off x="384588" y="3771412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13.1’ (FEMA 1% / 100-Yr) </a:t>
            </a:r>
          </a:p>
        </p:txBody>
      </p:sp>
      <p:sp>
        <p:nvSpPr>
          <p:cNvPr id="12" name="Rectangular Callout 31">
            <a:extLst>
              <a:ext uri="{FF2B5EF4-FFF2-40B4-BE49-F238E27FC236}">
                <a16:creationId xmlns:a16="http://schemas.microsoft.com/office/drawing/2014/main" id="{01897818-3070-EBD2-DEED-456708EFA195}"/>
              </a:ext>
            </a:extLst>
          </p:cNvPr>
          <p:cNvSpPr/>
          <p:nvPr/>
        </p:nvSpPr>
        <p:spPr>
          <a:xfrm>
            <a:off x="384587" y="3200775"/>
            <a:ext cx="2093582" cy="206080"/>
          </a:xfrm>
          <a:prstGeom prst="wedgeRectCallout">
            <a:avLst>
              <a:gd name="adj1" fmla="val 149664"/>
              <a:gd name="adj2" fmla="val -14645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16.1’ (FEMA 0.2% / 500-Yr)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5CD719-BB4F-A407-6806-AD0D233BEE29}"/>
              </a:ext>
            </a:extLst>
          </p:cNvPr>
          <p:cNvSpPr txBox="1"/>
          <p:nvPr/>
        </p:nvSpPr>
        <p:spPr>
          <a:xfrm>
            <a:off x="1245479" y="622907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DD0CB9-A80E-A1C4-FE89-09062CFB2B8E}"/>
              </a:ext>
            </a:extLst>
          </p:cNvPr>
          <p:cNvSpPr/>
          <p:nvPr/>
        </p:nvSpPr>
        <p:spPr>
          <a:xfrm>
            <a:off x="2815603" y="625228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751C77-F7A5-B4EA-E5F4-7D647FBF6E2D}"/>
              </a:ext>
            </a:extLst>
          </p:cNvPr>
          <p:cNvSpPr txBox="1"/>
          <p:nvPr/>
        </p:nvSpPr>
        <p:spPr>
          <a:xfrm>
            <a:off x="3241671" y="620743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2008</a:t>
            </a:r>
            <a:endParaRPr lang="en-US" sz="1200" b="1" dirty="0"/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545491BC-65DB-CB9A-DD19-6147116D2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" y="66674"/>
            <a:ext cx="1027562" cy="9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94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32" y="699783"/>
            <a:ext cx="9952463" cy="5657850"/>
          </a:xfrm>
          <a:prstGeom prst="rect">
            <a:avLst/>
          </a:prstGeom>
        </p:spPr>
      </p:pic>
      <p:sp>
        <p:nvSpPr>
          <p:cNvPr id="30" name="Rectangular Callout 29"/>
          <p:cNvSpPr/>
          <p:nvPr/>
        </p:nvSpPr>
        <p:spPr>
          <a:xfrm>
            <a:off x="447828" y="2990957"/>
            <a:ext cx="1466082" cy="191841"/>
          </a:xfrm>
          <a:prstGeom prst="wedgeRectCallout">
            <a:avLst>
              <a:gd name="adj1" fmla="val 146933"/>
              <a:gd name="adj2" fmla="val -2902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6.7’  (FEMA 2% / 50-Yr)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925177" y="5894703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41" name="Rectangular Callout 40"/>
          <p:cNvSpPr/>
          <p:nvPr/>
        </p:nvSpPr>
        <p:spPr>
          <a:xfrm>
            <a:off x="447828" y="4431797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455142" y="4061117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4.4’ (FEMA 4% / 25-Yr) </a:t>
            </a:r>
          </a:p>
        </p:txBody>
      </p:sp>
      <p:graphicFrame>
        <p:nvGraphicFramePr>
          <p:cNvPr id="44" name="Table 43"/>
          <p:cNvGraphicFramePr>
            <a:graphicFrameLocks noGrp="1"/>
          </p:cNvGraphicFramePr>
          <p:nvPr/>
        </p:nvGraphicFramePr>
        <p:xfrm>
          <a:off x="9897373" y="319957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9897373" y="1756970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0D9C1F-A678-9894-05A1-993B853D303B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55885-236B-A26C-7E28-01DD0C67409B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D72B91-AED8-2377-D669-0A1D515D03A2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A5B5E0-C5A1-A5F4-6543-F505F53F24AF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2022</a:t>
            </a:r>
            <a:endParaRPr lang="en-US" sz="1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99A448-EE89-718A-8B69-E70B2F9B47C8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831E89-60F4-61F6-F13E-121D37EA4197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D939C9-F34F-55EC-2623-39E7B12F84B3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FED59440-AF52-4F83-54FB-09D5BAD7D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41" y="835721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5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4C1973-A05E-7F41-8186-FA52C0C1F62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Inundated Area in one-hundred-year flood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C748F1-2DCD-91A3-AAB0-2211F19765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2542" y="1033026"/>
            <a:ext cx="8323966" cy="58249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D6A08E-B154-4722-7E88-96580293F6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552BE9-5E90-0916-B05F-8C2651A73198}"/>
              </a:ext>
            </a:extLst>
          </p:cNvPr>
          <p:cNvSpPr txBox="1"/>
          <p:nvPr/>
        </p:nvSpPr>
        <p:spPr>
          <a:xfrm>
            <a:off x="1764062" y="1159489"/>
            <a:ext cx="3217187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Flood Source: Buffalo Creek</a:t>
            </a:r>
          </a:p>
          <a:p>
            <a:r>
              <a:rPr lang="en-US" sz="1600" b="1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Watershed: Upper Guyandotte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78AD87-D56D-5012-DD8A-ABC6653173D1}"/>
              </a:ext>
            </a:extLst>
          </p:cNvPr>
          <p:cNvGrpSpPr/>
          <p:nvPr/>
        </p:nvGrpSpPr>
        <p:grpSpPr>
          <a:xfrm>
            <a:off x="5834525" y="3395604"/>
            <a:ext cx="1363547" cy="1194009"/>
            <a:chOff x="5834525" y="3395604"/>
            <a:chExt cx="1363547" cy="119400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F0A9357-C801-CC70-BA62-18579B5592CD}"/>
                </a:ext>
              </a:extLst>
            </p:cNvPr>
            <p:cNvGrpSpPr/>
            <p:nvPr/>
          </p:nvGrpSpPr>
          <p:grpSpPr>
            <a:xfrm>
              <a:off x="6473284" y="3901116"/>
              <a:ext cx="724788" cy="688497"/>
              <a:chOff x="4946095" y="3893885"/>
              <a:chExt cx="724788" cy="688497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C8FAD74-08E2-5DF0-4874-BDC046C18D8B}"/>
                  </a:ext>
                </a:extLst>
              </p:cNvPr>
              <p:cNvSpPr/>
              <p:nvPr/>
            </p:nvSpPr>
            <p:spPr>
              <a:xfrm>
                <a:off x="5099383" y="4010882"/>
                <a:ext cx="571500" cy="571500"/>
              </a:xfrm>
              <a:prstGeom prst="ellipse">
                <a:avLst/>
              </a:prstGeom>
              <a:noFill/>
              <a:ln w="28575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rrow: Down 9">
                <a:extLst>
                  <a:ext uri="{FF2B5EF4-FFF2-40B4-BE49-F238E27FC236}">
                    <a16:creationId xmlns:a16="http://schemas.microsoft.com/office/drawing/2014/main" id="{32FD7F1E-0E48-795A-A80B-D8FA6F4831B5}"/>
                  </a:ext>
                </a:extLst>
              </p:cNvPr>
              <p:cNvSpPr/>
              <p:nvPr/>
            </p:nvSpPr>
            <p:spPr>
              <a:xfrm rot="18765382">
                <a:off x="5015725" y="3824255"/>
                <a:ext cx="167092" cy="306351"/>
              </a:xfrm>
              <a:prstGeom prst="downArrow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AEB62F-5E8A-DB7A-0233-B755EE09F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525" y="3395604"/>
              <a:ext cx="1089173" cy="431131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384F3B9-FB46-0A08-B9FD-AFE35AB18651}"/>
              </a:ext>
            </a:extLst>
          </p:cNvPr>
          <p:cNvGrpSpPr/>
          <p:nvPr/>
        </p:nvGrpSpPr>
        <p:grpSpPr>
          <a:xfrm>
            <a:off x="4784145" y="5955897"/>
            <a:ext cx="141622" cy="392210"/>
            <a:chOff x="4637646" y="5832148"/>
            <a:chExt cx="141622" cy="39221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3E9457D-BCD8-FE7D-F01E-8F2E43061565}"/>
                </a:ext>
              </a:extLst>
            </p:cNvPr>
            <p:cNvCxnSpPr>
              <a:cxnSpLocks/>
            </p:cNvCxnSpPr>
            <p:nvPr/>
          </p:nvCxnSpPr>
          <p:spPr>
            <a:xfrm>
              <a:off x="4708457" y="5973772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3" name="Picture 2" descr="West Virginia Route 16 - Wikipedia">
              <a:extLst>
                <a:ext uri="{FF2B5EF4-FFF2-40B4-BE49-F238E27FC236}">
                  <a16:creationId xmlns:a16="http://schemas.microsoft.com/office/drawing/2014/main" id="{C4C6FAE6-AC40-5967-5985-071E1DA7D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7646" y="5832148"/>
              <a:ext cx="141622" cy="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F0A3324-6555-DC97-F02D-AD5D0DD6692C}"/>
              </a:ext>
            </a:extLst>
          </p:cNvPr>
          <p:cNvSpPr txBox="1"/>
          <p:nvPr/>
        </p:nvSpPr>
        <p:spPr>
          <a:xfrm rot="2228360">
            <a:off x="6934985" y="3959515"/>
            <a:ext cx="864769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Buffalo Creek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A988CB-1C91-35CC-0401-CCFE1D4ADEA2}"/>
              </a:ext>
            </a:extLst>
          </p:cNvPr>
          <p:cNvGrpSpPr/>
          <p:nvPr/>
        </p:nvGrpSpPr>
        <p:grpSpPr>
          <a:xfrm>
            <a:off x="4647326" y="3036790"/>
            <a:ext cx="141622" cy="392210"/>
            <a:chOff x="4637646" y="5832148"/>
            <a:chExt cx="141622" cy="39221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916E55C-348D-1D4F-17F8-481BD8E8A5D3}"/>
                </a:ext>
              </a:extLst>
            </p:cNvPr>
            <p:cNvCxnSpPr>
              <a:cxnSpLocks/>
            </p:cNvCxnSpPr>
            <p:nvPr/>
          </p:nvCxnSpPr>
          <p:spPr>
            <a:xfrm>
              <a:off x="4708457" y="5973772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7" name="Picture 2" descr="West Virginia Route 16 - Wikipedia">
              <a:extLst>
                <a:ext uri="{FF2B5EF4-FFF2-40B4-BE49-F238E27FC236}">
                  <a16:creationId xmlns:a16="http://schemas.microsoft.com/office/drawing/2014/main" id="{AB11F818-AE42-1C58-950D-35CE204670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7646" y="5832148"/>
              <a:ext cx="141622" cy="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6115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B556572-91B3-8D3A-F51A-E43E88E24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93" y="2511361"/>
            <a:ext cx="9601200" cy="3800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2009D8-67E5-CFE9-EB8B-066720DE38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610" y="4945648"/>
            <a:ext cx="4016740" cy="17430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D6A08E-B154-4722-7E88-96580293F6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41">
            <a:extLst>
              <a:ext uri="{FF2B5EF4-FFF2-40B4-BE49-F238E27FC236}">
                <a16:creationId xmlns:a16="http://schemas.microsoft.com/office/drawing/2014/main" id="{08208A96-BF91-38EF-6759-DBBD134A21FA}"/>
              </a:ext>
            </a:extLst>
          </p:cNvPr>
          <p:cNvSpPr txBox="1"/>
          <p:nvPr/>
        </p:nvSpPr>
        <p:spPr>
          <a:xfrm>
            <a:off x="1037493" y="1495194"/>
            <a:ext cx="386894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hlinkClick r:id="rId4"/>
              </a:rPr>
              <a:t>Building: 23-08-0009-0028-0000_8758</a:t>
            </a:r>
            <a:endParaRPr lang="en-US" sz="1600" b="1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F2CC84D-28CA-1306-E0B3-DF079BBC765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Building General Identification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72047B-F82E-E2EB-9E5B-F66346897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368" y="1232000"/>
            <a:ext cx="2182165" cy="207890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AE87FF9-B1A7-B29C-8831-FB56E21671B4}"/>
              </a:ext>
            </a:extLst>
          </p:cNvPr>
          <p:cNvSpPr txBox="1"/>
          <p:nvPr/>
        </p:nvSpPr>
        <p:spPr>
          <a:xfrm>
            <a:off x="1037493" y="1795920"/>
            <a:ext cx="61341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8758 BUFFALO CREEK RD, LORADO, WV, 25630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180818-49B9-3C3F-D881-A41C93DAF120}"/>
              </a:ext>
            </a:extLst>
          </p:cNvPr>
          <p:cNvGrpSpPr/>
          <p:nvPr/>
        </p:nvGrpSpPr>
        <p:grpSpPr>
          <a:xfrm>
            <a:off x="717124" y="5848703"/>
            <a:ext cx="3921551" cy="307777"/>
            <a:chOff x="367645" y="5262369"/>
            <a:chExt cx="3921551" cy="30777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CE4E2D-E62F-5CBF-5EC4-553710BF9639}"/>
                </a:ext>
              </a:extLst>
            </p:cNvPr>
            <p:cNvSpPr txBox="1"/>
            <p:nvPr/>
          </p:nvSpPr>
          <p:spPr>
            <a:xfrm>
              <a:off x="2347501" y="5262369"/>
              <a:ext cx="10935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Pre-FIRM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97041B2-BCB5-2321-B0A6-7610DF030284}"/>
                </a:ext>
              </a:extLst>
            </p:cNvPr>
            <p:cNvSpPr/>
            <p:nvPr/>
          </p:nvSpPr>
          <p:spPr>
            <a:xfrm>
              <a:off x="367645" y="5273564"/>
              <a:ext cx="3921551" cy="29658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7732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D6A08E-B154-4722-7E88-96580293F6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464C59-DE3B-0781-7067-2F2968CEC29D}"/>
              </a:ext>
            </a:extLst>
          </p:cNvPr>
          <p:cNvSpPr txBox="1"/>
          <p:nvPr/>
        </p:nvSpPr>
        <p:spPr>
          <a:xfrm rot="15938989">
            <a:off x="4366078" y="5793516"/>
            <a:ext cx="790575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Island Creek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B556572-91B3-8D3A-F51A-E43E88E24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513" y="2511361"/>
            <a:ext cx="9597159" cy="380047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2E12192-FB85-3A77-6960-F6AAA4BC03A5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13.9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15.9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4" name="Rectangular Callout 31">
            <a:extLst>
              <a:ext uri="{FF2B5EF4-FFF2-40B4-BE49-F238E27FC236}">
                <a16:creationId xmlns:a16="http://schemas.microsoft.com/office/drawing/2014/main" id="{3BC6D18A-95C5-0079-26A2-7ACD9038DAE2}"/>
              </a:ext>
            </a:extLst>
          </p:cNvPr>
          <p:cNvSpPr/>
          <p:nvPr/>
        </p:nvSpPr>
        <p:spPr>
          <a:xfrm>
            <a:off x="384587" y="3865193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13.9’ (FEMA 1% / 100-Yr)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A39E98-430E-CDE2-6CC3-799F7AA7DA09}"/>
              </a:ext>
            </a:extLst>
          </p:cNvPr>
          <p:cNvSpPr txBox="1"/>
          <p:nvPr/>
        </p:nvSpPr>
        <p:spPr>
          <a:xfrm>
            <a:off x="868973" y="1341818"/>
            <a:ext cx="613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Flood Profile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4B4AE67-34AA-1748-3D0D-8DAB6B123153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56B43C-3A66-F26D-5846-8C3D0B5B0DD1}"/>
              </a:ext>
            </a:extLst>
          </p:cNvPr>
          <p:cNvSpPr txBox="1"/>
          <p:nvPr/>
        </p:nvSpPr>
        <p:spPr>
          <a:xfrm>
            <a:off x="1222032" y="640591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910C31-5E42-E2C8-8E7B-C31807E47A72}"/>
              </a:ext>
            </a:extLst>
          </p:cNvPr>
          <p:cNvSpPr/>
          <p:nvPr/>
        </p:nvSpPr>
        <p:spPr>
          <a:xfrm>
            <a:off x="2792156" y="6429131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BE875E-4027-93F4-1EC0-E6BCDA5A60E5}"/>
              </a:ext>
            </a:extLst>
          </p:cNvPr>
          <p:cNvSpPr txBox="1"/>
          <p:nvPr/>
        </p:nvSpPr>
        <p:spPr>
          <a:xfrm>
            <a:off x="3218224" y="6384281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2008</a:t>
            </a:r>
            <a:endParaRPr lang="en-US" sz="1200" b="1" dirty="0"/>
          </a:p>
        </p:txBody>
      </p:sp>
      <p:pic>
        <p:nvPicPr>
          <p:cNvPr id="10" name="Picture 9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178938E3-BE18-48D3-A1DF-9149348F9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" y="66674"/>
            <a:ext cx="1027562" cy="9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28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D6A08E-B154-4722-7E88-96580293F6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464C59-DE3B-0781-7067-2F2968CEC29D}"/>
              </a:ext>
            </a:extLst>
          </p:cNvPr>
          <p:cNvSpPr txBox="1"/>
          <p:nvPr/>
        </p:nvSpPr>
        <p:spPr>
          <a:xfrm rot="15938989">
            <a:off x="4366078" y="5793516"/>
            <a:ext cx="790575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Island Creek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B556572-91B3-8D3A-F51A-E43E88E24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513" y="2511361"/>
            <a:ext cx="9597159" cy="3800474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2E12192-FB85-3A77-6960-F6AAA4BC03A5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13.9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15.9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16.7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4" name="Rectangular Callout 31">
            <a:extLst>
              <a:ext uri="{FF2B5EF4-FFF2-40B4-BE49-F238E27FC236}">
                <a16:creationId xmlns:a16="http://schemas.microsoft.com/office/drawing/2014/main" id="{3BC6D18A-95C5-0079-26A2-7ACD9038DAE2}"/>
              </a:ext>
            </a:extLst>
          </p:cNvPr>
          <p:cNvSpPr/>
          <p:nvPr/>
        </p:nvSpPr>
        <p:spPr>
          <a:xfrm>
            <a:off x="384587" y="3865193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13.9’ (FEMA 1% / 100-Yr) </a:t>
            </a:r>
          </a:p>
        </p:txBody>
      </p:sp>
      <p:sp>
        <p:nvSpPr>
          <p:cNvPr id="5" name="Rectangular Callout 31">
            <a:extLst>
              <a:ext uri="{FF2B5EF4-FFF2-40B4-BE49-F238E27FC236}">
                <a16:creationId xmlns:a16="http://schemas.microsoft.com/office/drawing/2014/main" id="{3D1C9014-E55B-F4BB-A151-520269CC2911}"/>
              </a:ext>
            </a:extLst>
          </p:cNvPr>
          <p:cNvSpPr/>
          <p:nvPr/>
        </p:nvSpPr>
        <p:spPr>
          <a:xfrm>
            <a:off x="384587" y="3350569"/>
            <a:ext cx="2093582" cy="206080"/>
          </a:xfrm>
          <a:prstGeom prst="wedgeRectCallout">
            <a:avLst>
              <a:gd name="adj1" fmla="val 152394"/>
              <a:gd name="adj2" fmla="val 40819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16.7’ (FEMA 0.2% / 500-Yr)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A39E98-430E-CDE2-6CC3-799F7AA7DA09}"/>
              </a:ext>
            </a:extLst>
          </p:cNvPr>
          <p:cNvSpPr txBox="1"/>
          <p:nvPr/>
        </p:nvSpPr>
        <p:spPr>
          <a:xfrm>
            <a:off x="868973" y="1341818"/>
            <a:ext cx="613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Flood Profile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4B4AE67-34AA-1748-3D0D-8DAB6B123153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  <a:endParaRPr lang="en-US" sz="3600" b="1" kern="1200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07E96C-DB0D-5A3A-6D96-AF174946434D}"/>
              </a:ext>
            </a:extLst>
          </p:cNvPr>
          <p:cNvSpPr txBox="1"/>
          <p:nvPr/>
        </p:nvSpPr>
        <p:spPr>
          <a:xfrm>
            <a:off x="1222032" y="640591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FC58C7-5A84-360E-6110-A1224633E741}"/>
              </a:ext>
            </a:extLst>
          </p:cNvPr>
          <p:cNvSpPr/>
          <p:nvPr/>
        </p:nvSpPr>
        <p:spPr>
          <a:xfrm>
            <a:off x="2792156" y="6429131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32EBF-929C-F483-1FD8-0D7E4830FC65}"/>
              </a:ext>
            </a:extLst>
          </p:cNvPr>
          <p:cNvSpPr txBox="1"/>
          <p:nvPr/>
        </p:nvSpPr>
        <p:spPr>
          <a:xfrm>
            <a:off x="3218224" y="6384281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2008</a:t>
            </a:r>
            <a:endParaRPr lang="en-US" sz="1200" b="1" dirty="0"/>
          </a:p>
        </p:txBody>
      </p:sp>
      <p:pic>
        <p:nvPicPr>
          <p:cNvPr id="11" name="Picture 10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8E4493D8-7B44-CF63-947A-A5F3B5DCB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" y="66674"/>
            <a:ext cx="1027562" cy="9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984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10" y="0"/>
            <a:ext cx="8940800" cy="6858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/>
          <a:srcRect t="833" r="2493"/>
          <a:stretch/>
        </p:blipFill>
        <p:spPr>
          <a:xfrm>
            <a:off x="670439" y="1682110"/>
            <a:ext cx="2036062" cy="200196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2856" y="865705"/>
            <a:ext cx="5144565" cy="534585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67316" y="3674810"/>
            <a:ext cx="2524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309 8th St, Marlinton, WV, 24954</a:t>
            </a:r>
          </a:p>
        </p:txBody>
      </p:sp>
      <p:sp>
        <p:nvSpPr>
          <p:cNvPr id="44" name="Rectangular Callout 43"/>
          <p:cNvSpPr/>
          <p:nvPr/>
        </p:nvSpPr>
        <p:spPr>
          <a:xfrm>
            <a:off x="647765" y="4853300"/>
            <a:ext cx="1472677" cy="236256"/>
          </a:xfrm>
          <a:prstGeom prst="wedgeRectCallout">
            <a:avLst>
              <a:gd name="adj1" fmla="val 176717"/>
              <a:gd name="adj2" fmla="val 140978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7’ (1985 High Water Mark) </a:t>
            </a:r>
          </a:p>
        </p:txBody>
      </p:sp>
      <p:sp>
        <p:nvSpPr>
          <p:cNvPr id="45" name="Rectangular Callout 44"/>
          <p:cNvSpPr/>
          <p:nvPr/>
        </p:nvSpPr>
        <p:spPr>
          <a:xfrm>
            <a:off x="660954" y="4519098"/>
            <a:ext cx="1621550" cy="301945"/>
          </a:xfrm>
          <a:prstGeom prst="wedgeRectCallout">
            <a:avLst>
              <a:gd name="adj1" fmla="val 111930"/>
              <a:gd name="adj2" fmla="val 86294"/>
            </a:avLst>
          </a:prstGeom>
          <a:solidFill>
            <a:srgbClr val="317AB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8.8’ (FEMA DRAFT NFHL 0.2% / 500-Yr )</a:t>
            </a:r>
          </a:p>
        </p:txBody>
      </p:sp>
      <p:sp>
        <p:nvSpPr>
          <p:cNvPr id="46" name="Rectangular Callout 45"/>
          <p:cNvSpPr/>
          <p:nvPr/>
        </p:nvSpPr>
        <p:spPr>
          <a:xfrm>
            <a:off x="653586" y="5494172"/>
            <a:ext cx="1451453" cy="176396"/>
          </a:xfrm>
          <a:prstGeom prst="wedgeRectCallout">
            <a:avLst>
              <a:gd name="adj1" fmla="val 174928"/>
              <a:gd name="adj2" fmla="val 112071"/>
            </a:avLst>
          </a:prstGeom>
          <a:solidFill>
            <a:srgbClr val="9DC3E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3.6’  (FEMA 1% / 100-Yr) </a:t>
            </a:r>
          </a:p>
        </p:txBody>
      </p:sp>
      <p:sp>
        <p:nvSpPr>
          <p:cNvPr id="47" name="Rectangular Callout 46"/>
          <p:cNvSpPr/>
          <p:nvPr/>
        </p:nvSpPr>
        <p:spPr>
          <a:xfrm>
            <a:off x="660954" y="4205581"/>
            <a:ext cx="1452893" cy="210847"/>
          </a:xfrm>
          <a:prstGeom prst="wedgeRectCallout">
            <a:avLst>
              <a:gd name="adj1" fmla="val 121718"/>
              <a:gd name="adj2" fmla="val 213846"/>
            </a:avLst>
          </a:prstGeom>
          <a:solidFill>
            <a:srgbClr val="00B0F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9.4’ (FSF 0.2% / 500-Yr)</a:t>
            </a:r>
          </a:p>
        </p:txBody>
      </p:sp>
      <p:sp>
        <p:nvSpPr>
          <p:cNvPr id="48" name="Rectangular Callout 47"/>
          <p:cNvSpPr/>
          <p:nvPr/>
        </p:nvSpPr>
        <p:spPr>
          <a:xfrm>
            <a:off x="659480" y="6035160"/>
            <a:ext cx="1454367" cy="176396"/>
          </a:xfrm>
          <a:prstGeom prst="wedgeRectCallout">
            <a:avLst>
              <a:gd name="adj1" fmla="val 173047"/>
              <a:gd name="adj2" fmla="val -7230"/>
            </a:avLst>
          </a:prstGeom>
          <a:solidFill>
            <a:srgbClr val="9DC3E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0.4’ (FEMA 10% / 10-Yr) </a:t>
            </a:r>
          </a:p>
        </p:txBody>
      </p:sp>
      <p:sp>
        <p:nvSpPr>
          <p:cNvPr id="49" name="Rectangular Callout 48"/>
          <p:cNvSpPr/>
          <p:nvPr/>
        </p:nvSpPr>
        <p:spPr>
          <a:xfrm>
            <a:off x="659480" y="5773238"/>
            <a:ext cx="1466082" cy="191841"/>
          </a:xfrm>
          <a:prstGeom prst="wedgeRectCallout">
            <a:avLst>
              <a:gd name="adj1" fmla="val 173004"/>
              <a:gd name="adj2" fmla="val 32463"/>
            </a:avLst>
          </a:prstGeom>
          <a:solidFill>
            <a:srgbClr val="9DC3E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2.7’ (FEMA 2% / 50-Yr)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973950" y="6476455"/>
            <a:ext cx="483358" cy="188361"/>
          </a:xfrm>
          <a:prstGeom prst="rect">
            <a:avLst/>
          </a:prstGeom>
          <a:solidFill>
            <a:srgbClr val="00B0F0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7410664" y="6432135"/>
            <a:ext cx="2483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First Street Foundation (FSF, 2022)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222919" y="6443337"/>
            <a:ext cx="14806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793533" y="6488950"/>
            <a:ext cx="426068" cy="188361"/>
          </a:xfrm>
          <a:prstGeom prst="rect">
            <a:avLst/>
          </a:prstGeom>
          <a:solidFill>
            <a:srgbClr val="317ABD"/>
          </a:solidFill>
          <a:ln w="19050">
            <a:solidFill>
              <a:srgbClr val="9D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5169989" y="6444630"/>
            <a:ext cx="1877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FEMA Draft NFHL (2023)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841287" y="6440382"/>
            <a:ext cx="377250" cy="1839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10141751" y="6392577"/>
            <a:ext cx="2050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1985 Flood High Water Mark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204824" y="982791"/>
            <a:ext cx="3913463" cy="6851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Ideally, the Design Flood Elevation (DFE) should be the BFE plus 2 feet of freeboard.  The DFE should also be above the high-water marks of the 1985 flood plus freeboard.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58357" y="1128209"/>
            <a:ext cx="22513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Building: </a:t>
            </a:r>
            <a:r>
              <a:rPr lang="en-US" sz="1100" b="1" u="sng" dirty="0">
                <a:hlinkClick r:id="rId6"/>
              </a:rPr>
              <a:t>38-08-0003-0023-0000 </a:t>
            </a:r>
            <a:endParaRPr lang="en-US" sz="1200" b="1" u="sng" dirty="0"/>
          </a:p>
        </p:txBody>
      </p:sp>
      <p:sp>
        <p:nvSpPr>
          <p:cNvPr id="59" name="Rectangle 58"/>
          <p:cNvSpPr/>
          <p:nvPr/>
        </p:nvSpPr>
        <p:spPr>
          <a:xfrm>
            <a:off x="2745442" y="6476455"/>
            <a:ext cx="426068" cy="188361"/>
          </a:xfrm>
          <a:prstGeom prst="rect">
            <a:avLst/>
          </a:prstGeom>
          <a:solidFill>
            <a:srgbClr val="9DC3E6"/>
          </a:solidFill>
          <a:ln w="19050">
            <a:solidFill>
              <a:srgbClr val="296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130177" y="6432135"/>
            <a:ext cx="1748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FEMA Effective (2010)</a:t>
            </a:r>
          </a:p>
        </p:txBody>
      </p:sp>
      <p:sp>
        <p:nvSpPr>
          <p:cNvPr id="61" name="Rectangular Callout 60"/>
          <p:cNvSpPr/>
          <p:nvPr/>
        </p:nvSpPr>
        <p:spPr>
          <a:xfrm>
            <a:off x="647765" y="5136324"/>
            <a:ext cx="1451453" cy="295073"/>
          </a:xfrm>
          <a:prstGeom prst="wedgeRectCallout">
            <a:avLst>
              <a:gd name="adj1" fmla="val 174928"/>
              <a:gd name="adj2" fmla="val 112071"/>
            </a:avLst>
          </a:prstGeom>
          <a:solidFill>
            <a:srgbClr val="317AB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4.8’ (FEMA DRAFT NFHL 1% / 100-Yr) 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6253" y="3195121"/>
            <a:ext cx="3874887" cy="2545625"/>
          </a:xfrm>
          <a:prstGeom prst="rect">
            <a:avLst/>
          </a:prstGeom>
        </p:spPr>
      </p:pic>
      <p:graphicFrame>
        <p:nvGraphicFramePr>
          <p:cNvPr id="63" name="Table 62"/>
          <p:cNvGraphicFramePr>
            <a:graphicFrameLocks noGrp="1"/>
          </p:cNvGraphicFramePr>
          <p:nvPr/>
        </p:nvGraphicFramePr>
        <p:xfrm>
          <a:off x="8227567" y="1747962"/>
          <a:ext cx="3874887" cy="13650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4612">
                  <a:extLst>
                    <a:ext uri="{9D8B030D-6E8A-4147-A177-3AD203B41FA5}">
                      <a16:colId xmlns:a16="http://schemas.microsoft.com/office/drawing/2014/main" val="3199356290"/>
                    </a:ext>
                  </a:extLst>
                </a:gridCol>
                <a:gridCol w="874395">
                  <a:extLst>
                    <a:ext uri="{9D8B030D-6E8A-4147-A177-3AD203B41FA5}">
                      <a16:colId xmlns:a16="http://schemas.microsoft.com/office/drawing/2014/main" val="3350188150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472153968"/>
                    </a:ext>
                  </a:extLst>
                </a:gridCol>
              </a:tblGrid>
              <a:tr h="1601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Flood Intervals</a:t>
                      </a:r>
                    </a:p>
                  </a:txBody>
                  <a:tcPr marL="7091" marR="7091" marT="7091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Height (ft.)</a:t>
                      </a:r>
                      <a:endParaRPr lang="en-US" sz="8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Source</a:t>
                      </a:r>
                      <a:endParaRPr lang="en-US" sz="8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228640"/>
                  </a:ext>
                </a:extLst>
              </a:tr>
              <a:tr h="13199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/ 10-Yr</a:t>
                      </a: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0.4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Flood Profile (Effective 2010)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699491"/>
                  </a:ext>
                </a:extLst>
              </a:tr>
              <a:tr h="12001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FEMA 2% / 50-yr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2.7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Flood Profile  (Effective 2010)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47866"/>
                  </a:ext>
                </a:extLst>
              </a:tr>
              <a:tr h="128164">
                <a:tc>
                  <a:txBody>
                    <a:bodyPr/>
                    <a:lstStyle/>
                    <a:p>
                      <a:pPr algn="l" fontAlgn="b"/>
                      <a:r>
                        <a:rPr lang="fi-FI" sz="800" b="1" u="none" strike="noStrike" dirty="0">
                          <a:effectLst/>
                        </a:rPr>
                        <a:t>FEMA 1% / 100-yr</a:t>
                      </a:r>
                      <a:endParaRPr lang="fi-FI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3.6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 Flood Profile  (Effective 2010)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230561"/>
                  </a:ext>
                </a:extLst>
              </a:tr>
              <a:tr h="1487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>
                          <a:effectLst/>
                        </a:rPr>
                        <a:t>FEMA 100-yr + 2.0 Ft. Freeboard (DFE)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5.6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Design flood elevation (DFE)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422614"/>
                  </a:ext>
                </a:extLst>
              </a:tr>
              <a:tr h="136167"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High Water Mark (1985 Flood)</a:t>
                      </a:r>
                    </a:p>
                  </a:txBody>
                  <a:tcPr marL="7091" marR="7091" marT="7091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7.0</a:t>
                      </a:r>
                    </a:p>
                  </a:txBody>
                  <a:tcPr marL="7091" marR="7091" marT="7091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Picture</a:t>
                      </a:r>
                    </a:p>
                  </a:txBody>
                  <a:tcPr marL="7091" marR="7091" marT="7091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766345"/>
                  </a:ext>
                </a:extLst>
              </a:tr>
              <a:tr h="136167"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1" u="none" strike="noStrike" dirty="0">
                          <a:effectLst/>
                        </a:rPr>
                        <a:t>FEMA Draft  NFHL 100-yr</a:t>
                      </a:r>
                      <a:endParaRPr lang="sv-SE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4.8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WV Flood Tool (Draft 2023)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376605"/>
                  </a:ext>
                </a:extLst>
              </a:tr>
              <a:tr h="1314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FEMA 500-yr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8.8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 WV Flood Tool (Draft 2023)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226660"/>
                  </a:ext>
                </a:extLst>
              </a:tr>
              <a:tr h="16015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500-yr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9.4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FSF Flood Depth</a:t>
                      </a:r>
                      <a:r>
                        <a:rPr lang="en-US" sz="800" b="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 (2022)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962860"/>
                  </a:ext>
                </a:extLst>
              </a:tr>
            </a:tbl>
          </a:graphicData>
        </a:graphic>
      </p:graphicFrame>
      <p:sp>
        <p:nvSpPr>
          <p:cNvPr id="64" name="Rectangle 63"/>
          <p:cNvSpPr/>
          <p:nvPr/>
        </p:nvSpPr>
        <p:spPr>
          <a:xfrm>
            <a:off x="8227567" y="2434551"/>
            <a:ext cx="3863574" cy="15392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8213991" y="5770512"/>
            <a:ext cx="3728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1985 Flood High Water Mark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42189" y="1406922"/>
            <a:ext cx="2524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1900 Commercial Structure</a:t>
            </a:r>
          </a:p>
        </p:txBody>
      </p:sp>
      <p:sp>
        <p:nvSpPr>
          <p:cNvPr id="2" name="Rectangle 1"/>
          <p:cNvSpPr/>
          <p:nvPr/>
        </p:nvSpPr>
        <p:spPr>
          <a:xfrm>
            <a:off x="1483611" y="103016"/>
            <a:ext cx="23181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Marlinton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-18421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39F6E6-FF73-D041-AB0C-7AA25327C5DA}"/>
              </a:ext>
            </a:extLst>
          </p:cNvPr>
          <p:cNvSpPr txBox="1">
            <a:spLocks/>
          </p:cNvSpPr>
          <p:nvPr/>
        </p:nvSpPr>
        <p:spPr>
          <a:xfrm rot="16200000">
            <a:off x="-3134848" y="3110128"/>
            <a:ext cx="6839579" cy="6193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en-US" sz="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Flood Profile</a:t>
            </a:r>
          </a:p>
        </p:txBody>
      </p:sp>
      <p:pic>
        <p:nvPicPr>
          <p:cNvPr id="4" name="Picture 3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9ABEB4B4-3A41-3EC1-79A8-E1ADCB800D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861" y="70011"/>
            <a:ext cx="900954" cy="84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1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D9E39F1B-7CF1-768C-9F2F-567283F34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68566" y="1"/>
            <a:ext cx="12123434" cy="6852984"/>
          </a:xfrm>
          <a:prstGeom prst="rect">
            <a:avLst/>
          </a:prstGeom>
        </p:spPr>
      </p:pic>
      <p:pic>
        <p:nvPicPr>
          <p:cNvPr id="5" name="Content Placeholder 4" descr="A house on stilts in a grassy field&#10;&#10;Description automatically generated">
            <a:extLst>
              <a:ext uri="{FF2B5EF4-FFF2-40B4-BE49-F238E27FC236}">
                <a16:creationId xmlns:a16="http://schemas.microsoft.com/office/drawing/2014/main" id="{BC338A0A-366B-DD37-7250-23DA06FB9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985"/>
            <a:ext cx="10515600" cy="3699695"/>
          </a:xfr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8B2208B-3E4D-09E5-AC6C-16D86FBE494F}"/>
              </a:ext>
            </a:extLst>
          </p:cNvPr>
          <p:cNvGrpSpPr/>
          <p:nvPr/>
        </p:nvGrpSpPr>
        <p:grpSpPr>
          <a:xfrm>
            <a:off x="1667383" y="4084645"/>
            <a:ext cx="3069718" cy="2769670"/>
            <a:chOff x="1667383" y="4135445"/>
            <a:chExt cx="3069718" cy="276967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58BF0BD-2FAD-F891-15A1-0831B9CAA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7383" y="4135445"/>
              <a:ext cx="3069718" cy="276967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F3311F-D8D5-C27A-5001-346416B40F2B}"/>
                </a:ext>
              </a:extLst>
            </p:cNvPr>
            <p:cNvSpPr/>
            <p:nvPr/>
          </p:nvSpPr>
          <p:spPr>
            <a:xfrm>
              <a:off x="2759925" y="4953000"/>
              <a:ext cx="1037375" cy="103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CD51110B-5A5E-5C28-DB14-058C48212609}"/>
              </a:ext>
            </a:extLst>
          </p:cNvPr>
          <p:cNvSpPr/>
          <p:nvPr/>
        </p:nvSpPr>
        <p:spPr>
          <a:xfrm>
            <a:off x="5403850" y="476250"/>
            <a:ext cx="2851150" cy="28511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7571335-866B-D8EF-DA5F-C16B49B1775A}"/>
              </a:ext>
            </a:extLst>
          </p:cNvPr>
          <p:cNvCxnSpPr>
            <a:cxnSpLocks/>
            <a:stCxn id="12" idx="7"/>
          </p:cNvCxnSpPr>
          <p:nvPr/>
        </p:nvCxnSpPr>
        <p:spPr>
          <a:xfrm flipV="1">
            <a:off x="3645380" y="2946400"/>
            <a:ext cx="2183920" cy="21077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9ADACA8-3502-7B37-AB18-62A4C17D6D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18" t="4902" r="11381" b="26601"/>
          <a:stretch/>
        </p:blipFill>
        <p:spPr>
          <a:xfrm>
            <a:off x="6121400" y="4137845"/>
            <a:ext cx="6070600" cy="271513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7099301" y="193578"/>
            <a:ext cx="51453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hlinkClick r:id="rId7"/>
              </a:rPr>
              <a:t>182 SEVENTH ST, Rainelle, WV, 25962</a:t>
            </a:r>
            <a:endParaRPr lang="en-US" sz="24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7099301" y="3762565"/>
            <a:ext cx="3149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hlinkClick r:id="rId7"/>
              </a:rPr>
              <a:t>13-13-0001-0054-0000_182</a:t>
            </a:r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8C674B-6411-6A37-8479-2B77B91658B1}"/>
              </a:ext>
            </a:extLst>
          </p:cNvPr>
          <p:cNvSpPr txBox="1"/>
          <p:nvPr/>
        </p:nvSpPr>
        <p:spPr>
          <a:xfrm>
            <a:off x="2076698" y="231699"/>
            <a:ext cx="1568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5006BB-9BBD-F189-AF9B-9FE5B78D824D}"/>
              </a:ext>
            </a:extLst>
          </p:cNvPr>
          <p:cNvSpPr txBox="1">
            <a:spLocks/>
          </p:cNvSpPr>
          <p:nvPr/>
        </p:nvSpPr>
        <p:spPr>
          <a:xfrm rot="16200000">
            <a:off x="-2574098" y="3323650"/>
            <a:ext cx="6156326" cy="1013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Flood Profile</a:t>
            </a:r>
          </a:p>
        </p:txBody>
      </p:sp>
      <p:pic>
        <p:nvPicPr>
          <p:cNvPr id="4" name="Picture 3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AED56A42-D1B8-3104-4BED-F4E6CEAD5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" y="-79292"/>
            <a:ext cx="1020189" cy="95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9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677937-0D0F-1157-87CC-FF75D41897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3050" y="0"/>
            <a:ext cx="12195050" cy="6852984"/>
          </a:xfrm>
          <a:prstGeom prst="rect">
            <a:avLst/>
          </a:prstGeom>
        </p:spPr>
      </p:pic>
      <p:pic>
        <p:nvPicPr>
          <p:cNvPr id="2" name="Picture 1" descr="A house on stilts in a field&#10;&#10;Description automatically generated">
            <a:extLst>
              <a:ext uri="{FF2B5EF4-FFF2-40B4-BE49-F238E27FC236}">
                <a16:creationId xmlns:a16="http://schemas.microsoft.com/office/drawing/2014/main" id="{953E2275-4CD4-9C71-BBF3-0E70ABEF38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3"/>
          <a:stretch/>
        </p:blipFill>
        <p:spPr>
          <a:xfrm>
            <a:off x="5200649" y="2508320"/>
            <a:ext cx="6991351" cy="363129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8BEAC4E-F0B9-E8E4-23F4-666B4722DFBB}"/>
              </a:ext>
            </a:extLst>
          </p:cNvPr>
          <p:cNvGrpSpPr/>
          <p:nvPr/>
        </p:nvGrpSpPr>
        <p:grpSpPr>
          <a:xfrm>
            <a:off x="181234" y="2412910"/>
            <a:ext cx="4698515" cy="3801179"/>
            <a:chOff x="9464196" y="16909"/>
            <a:chExt cx="2727803" cy="22068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2C94144-956E-B9E8-B770-04C986ED9086}"/>
                </a:ext>
              </a:extLst>
            </p:cNvPr>
            <p:cNvGrpSpPr/>
            <p:nvPr/>
          </p:nvGrpSpPr>
          <p:grpSpPr>
            <a:xfrm>
              <a:off x="9464196" y="16909"/>
              <a:ext cx="2727803" cy="2206840"/>
              <a:chOff x="2690812" y="520700"/>
              <a:chExt cx="6810375" cy="550971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D39FA6D-D04F-5520-F617-3CEFEE02BA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8037"/>
              <a:stretch/>
            </p:blipFill>
            <p:spPr>
              <a:xfrm>
                <a:off x="2690812" y="520700"/>
                <a:ext cx="6810375" cy="5509711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7D55FA0D-948F-4DAA-A3A9-E3D6CF11A543}"/>
                  </a:ext>
                </a:extLst>
              </p:cNvPr>
              <p:cNvCxnSpPr/>
              <p:nvPr/>
            </p:nvCxnSpPr>
            <p:spPr>
              <a:xfrm>
                <a:off x="4301412" y="1754155"/>
                <a:ext cx="0" cy="3638939"/>
              </a:xfrm>
              <a:prstGeom prst="line">
                <a:avLst/>
              </a:prstGeom>
              <a:ln w="2857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9" name="Multiplication Sign 8">
                <a:extLst>
                  <a:ext uri="{FF2B5EF4-FFF2-40B4-BE49-F238E27FC236}">
                    <a16:creationId xmlns:a16="http://schemas.microsoft.com/office/drawing/2014/main" id="{069D79B6-B704-8083-3D0C-4A06B271CCB2}"/>
                  </a:ext>
                </a:extLst>
              </p:cNvPr>
              <p:cNvSpPr/>
              <p:nvPr/>
            </p:nvSpPr>
            <p:spPr>
              <a:xfrm>
                <a:off x="4183759" y="4662325"/>
                <a:ext cx="279919" cy="288657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ectangular Callout 7">
              <a:extLst>
                <a:ext uri="{FF2B5EF4-FFF2-40B4-BE49-F238E27FC236}">
                  <a16:creationId xmlns:a16="http://schemas.microsoft.com/office/drawing/2014/main" id="{48A19F05-4026-452F-BEF7-1077E4EF32D8}"/>
                </a:ext>
              </a:extLst>
            </p:cNvPr>
            <p:cNvSpPr/>
            <p:nvPr/>
          </p:nvSpPr>
          <p:spPr>
            <a:xfrm rot="10800000">
              <a:off x="10174293" y="1968477"/>
              <a:ext cx="847694" cy="173322"/>
            </a:xfrm>
            <a:prstGeom prst="wedgeRectCallout">
              <a:avLst>
                <a:gd name="adj1" fmla="val 57518"/>
                <a:gd name="adj2" fmla="val 119404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10208885" y="1956307"/>
              <a:ext cx="847696" cy="196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572768">
                <a:spcAft>
                  <a:spcPts val="600"/>
                </a:spcAft>
              </a:pPr>
              <a:r>
                <a:rPr lang="en-US" sz="16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No Inundation</a:t>
              </a:r>
              <a:endParaRPr 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ular Callout 7">
              <a:extLst>
                <a:ext uri="{FF2B5EF4-FFF2-40B4-BE49-F238E27FC236}">
                  <a16:creationId xmlns:a16="http://schemas.microsoft.com/office/drawing/2014/main" id="{29F22F9B-2E28-B90B-5B75-309EAE03215F}"/>
                </a:ext>
              </a:extLst>
            </p:cNvPr>
            <p:cNvSpPr/>
            <p:nvPr/>
          </p:nvSpPr>
          <p:spPr>
            <a:xfrm rot="10800000">
              <a:off x="10271690" y="1631825"/>
              <a:ext cx="1251322" cy="173322"/>
            </a:xfrm>
            <a:prstGeom prst="wedgeRectCallout">
              <a:avLst>
                <a:gd name="adj1" fmla="val 59990"/>
                <a:gd name="adj2" fmla="val -10345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BEA62F-DF91-532C-90CC-EEE9FCA33FBD}"/>
                </a:ext>
              </a:extLst>
            </p:cNvPr>
            <p:cNvSpPr txBox="1"/>
            <p:nvPr/>
          </p:nvSpPr>
          <p:spPr>
            <a:xfrm>
              <a:off x="10254154" y="1636201"/>
              <a:ext cx="1319572" cy="178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572768">
                <a:spcAft>
                  <a:spcPts val="600"/>
                </a:spcAft>
              </a:pPr>
              <a:r>
                <a:rPr lang="en-US" sz="1400" b="1" kern="1200" dirty="0">
                  <a:latin typeface="+mn-lt"/>
                  <a:ea typeface="+mn-ea"/>
                  <a:cs typeface="+mn-cs"/>
                </a:rPr>
                <a:t>Building’s Ground Elevation</a:t>
              </a:r>
              <a:endParaRPr lang="en-US" sz="800" b="1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10% Probability of Flood in a year (10-year flood)</a:t>
            </a:r>
          </a:p>
        </p:txBody>
      </p:sp>
      <p:pic>
        <p:nvPicPr>
          <p:cNvPr id="10" name="Picture 9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6D193BAA-03BD-99F6-260F-6A77817EE7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425DEA5-7686-3045-B92A-EAD247FB0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3050" y="0"/>
            <a:ext cx="12195050" cy="6852984"/>
          </a:xfrm>
          <a:prstGeom prst="rect">
            <a:avLst/>
          </a:prstGeom>
        </p:spPr>
      </p:pic>
      <p:pic>
        <p:nvPicPr>
          <p:cNvPr id="17" name="Picture 16" descr="A house on stilts in water&#10;&#10;Description automatically generated">
            <a:extLst>
              <a:ext uri="{FF2B5EF4-FFF2-40B4-BE49-F238E27FC236}">
                <a16:creationId xmlns:a16="http://schemas.microsoft.com/office/drawing/2014/main" id="{E3F20795-3FBF-2BC9-8B59-EB98105CC0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4"/>
          <a:stretch/>
        </p:blipFill>
        <p:spPr>
          <a:xfrm>
            <a:off x="5119727" y="2508320"/>
            <a:ext cx="7065259" cy="36514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4F5418D-8745-B00E-3FFA-4A024A24FEF5}"/>
              </a:ext>
            </a:extLst>
          </p:cNvPr>
          <p:cNvGrpSpPr/>
          <p:nvPr/>
        </p:nvGrpSpPr>
        <p:grpSpPr>
          <a:xfrm>
            <a:off x="181234" y="2412910"/>
            <a:ext cx="4698515" cy="3801180"/>
            <a:chOff x="9464196" y="16909"/>
            <a:chExt cx="2727803" cy="220684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5B15CE8-5319-0DD3-D341-5DDDF9B06BC3}"/>
                </a:ext>
              </a:extLst>
            </p:cNvPr>
            <p:cNvGrpSpPr/>
            <p:nvPr/>
          </p:nvGrpSpPr>
          <p:grpSpPr>
            <a:xfrm>
              <a:off x="9464196" y="16909"/>
              <a:ext cx="2727803" cy="2206840"/>
              <a:chOff x="2690812" y="520700"/>
              <a:chExt cx="6810375" cy="550971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69AB5FE-5E5F-C9A5-01C1-64CF0A3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8037"/>
              <a:stretch/>
            </p:blipFill>
            <p:spPr>
              <a:xfrm>
                <a:off x="2690812" y="520700"/>
                <a:ext cx="6810375" cy="5509711"/>
              </a:xfrm>
              <a:prstGeom prst="rect">
                <a:avLst/>
              </a:prstGeom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8FDC852-4298-87F2-3F9C-19FCE0EC0969}"/>
                  </a:ext>
                </a:extLst>
              </p:cNvPr>
              <p:cNvCxnSpPr/>
              <p:nvPr/>
            </p:nvCxnSpPr>
            <p:spPr>
              <a:xfrm>
                <a:off x="4301412" y="1754155"/>
                <a:ext cx="0" cy="3638939"/>
              </a:xfrm>
              <a:prstGeom prst="line">
                <a:avLst/>
              </a:prstGeom>
              <a:ln w="2857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6" name="Multiplication Sign 25">
                <a:extLst>
                  <a:ext uri="{FF2B5EF4-FFF2-40B4-BE49-F238E27FC236}">
                    <a16:creationId xmlns:a16="http://schemas.microsoft.com/office/drawing/2014/main" id="{5E23E883-79E7-7288-0BEE-DABE4110E048}"/>
                  </a:ext>
                </a:extLst>
              </p:cNvPr>
              <p:cNvSpPr/>
              <p:nvPr/>
            </p:nvSpPr>
            <p:spPr>
              <a:xfrm>
                <a:off x="4183759" y="4717550"/>
                <a:ext cx="279920" cy="288657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ular Callout 7">
              <a:extLst>
                <a:ext uri="{FF2B5EF4-FFF2-40B4-BE49-F238E27FC236}">
                  <a16:creationId xmlns:a16="http://schemas.microsoft.com/office/drawing/2014/main" id="{54A74E35-10E3-65E4-3610-017EF777FA15}"/>
                </a:ext>
              </a:extLst>
            </p:cNvPr>
            <p:cNvSpPr/>
            <p:nvPr/>
          </p:nvSpPr>
          <p:spPr>
            <a:xfrm rot="10800000">
              <a:off x="10189190" y="1881816"/>
              <a:ext cx="878595" cy="173322"/>
            </a:xfrm>
            <a:prstGeom prst="wedgeRectCallout">
              <a:avLst>
                <a:gd name="adj1" fmla="val 59258"/>
                <a:gd name="adj2" fmla="val 115150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C570C5-4CE9-1636-5896-0196C30F64C8}"/>
                </a:ext>
              </a:extLst>
            </p:cNvPr>
            <p:cNvSpPr txBox="1"/>
            <p:nvPr/>
          </p:nvSpPr>
          <p:spPr>
            <a:xfrm>
              <a:off x="10190961" y="1885418"/>
              <a:ext cx="878599" cy="160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0’ (FEMA 4% / 25-Yr) 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4% Probability of Flood in a year (25-year flood)</a:t>
            </a:r>
          </a:p>
        </p:txBody>
      </p:sp>
      <p:pic>
        <p:nvPicPr>
          <p:cNvPr id="2" name="Picture 1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B754DD4A-A14A-7FED-C4AD-BE8B3382B7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9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50EA2C-39C5-230B-2C0A-C764615010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3050" y="0"/>
            <a:ext cx="12195050" cy="68529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4F5418D-8745-B00E-3FFA-4A024A24FEF5}"/>
              </a:ext>
            </a:extLst>
          </p:cNvPr>
          <p:cNvGrpSpPr/>
          <p:nvPr/>
        </p:nvGrpSpPr>
        <p:grpSpPr>
          <a:xfrm>
            <a:off x="181234" y="2412910"/>
            <a:ext cx="4698515" cy="3801180"/>
            <a:chOff x="9464196" y="16909"/>
            <a:chExt cx="2727803" cy="220684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5B15CE8-5319-0DD3-D341-5DDDF9B06BC3}"/>
                </a:ext>
              </a:extLst>
            </p:cNvPr>
            <p:cNvGrpSpPr/>
            <p:nvPr/>
          </p:nvGrpSpPr>
          <p:grpSpPr>
            <a:xfrm>
              <a:off x="9464196" y="16909"/>
              <a:ext cx="2727803" cy="2206840"/>
              <a:chOff x="2690812" y="520700"/>
              <a:chExt cx="6810375" cy="550971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69AB5FE-5E5F-C9A5-01C1-64CF0A3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8037"/>
              <a:stretch/>
            </p:blipFill>
            <p:spPr>
              <a:xfrm>
                <a:off x="2690812" y="520700"/>
                <a:ext cx="6810375" cy="5509711"/>
              </a:xfrm>
              <a:prstGeom prst="rect">
                <a:avLst/>
              </a:prstGeom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8FDC852-4298-87F2-3F9C-19FCE0EC0969}"/>
                  </a:ext>
                </a:extLst>
              </p:cNvPr>
              <p:cNvCxnSpPr/>
              <p:nvPr/>
            </p:nvCxnSpPr>
            <p:spPr>
              <a:xfrm>
                <a:off x="4301412" y="1754155"/>
                <a:ext cx="0" cy="3638939"/>
              </a:xfrm>
              <a:prstGeom prst="line">
                <a:avLst/>
              </a:prstGeom>
              <a:ln w="2857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6" name="Multiplication Sign 25">
                <a:extLst>
                  <a:ext uri="{FF2B5EF4-FFF2-40B4-BE49-F238E27FC236}">
                    <a16:creationId xmlns:a16="http://schemas.microsoft.com/office/drawing/2014/main" id="{5E23E883-79E7-7288-0BEE-DABE4110E048}"/>
                  </a:ext>
                </a:extLst>
              </p:cNvPr>
              <p:cNvSpPr/>
              <p:nvPr/>
            </p:nvSpPr>
            <p:spPr>
              <a:xfrm>
                <a:off x="4183759" y="4717550"/>
                <a:ext cx="279920" cy="288657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ular Callout 7">
              <a:extLst>
                <a:ext uri="{FF2B5EF4-FFF2-40B4-BE49-F238E27FC236}">
                  <a16:creationId xmlns:a16="http://schemas.microsoft.com/office/drawing/2014/main" id="{54A74E35-10E3-65E4-3610-017EF777FA15}"/>
                </a:ext>
              </a:extLst>
            </p:cNvPr>
            <p:cNvSpPr/>
            <p:nvPr/>
          </p:nvSpPr>
          <p:spPr>
            <a:xfrm rot="10800000">
              <a:off x="10190961" y="1828524"/>
              <a:ext cx="878595" cy="173322"/>
            </a:xfrm>
            <a:prstGeom prst="wedgeRectCallout">
              <a:avLst>
                <a:gd name="adj1" fmla="val 53663"/>
                <a:gd name="adj2" fmla="val 115150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C570C5-4CE9-1636-5896-0196C30F64C8}"/>
                </a:ext>
              </a:extLst>
            </p:cNvPr>
            <p:cNvSpPr txBox="1"/>
            <p:nvPr/>
          </p:nvSpPr>
          <p:spPr>
            <a:xfrm>
              <a:off x="10169818" y="1841029"/>
              <a:ext cx="944900" cy="160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1.9’ (FEMA 2% / 50-Yr) 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2% Probability of Flood in a year (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50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-year flood)</a:t>
            </a:r>
          </a:p>
        </p:txBody>
      </p:sp>
      <p:pic>
        <p:nvPicPr>
          <p:cNvPr id="10" name="Picture 9" descr="A house in water with clouds in the background&#10;&#10;Description automatically generated">
            <a:extLst>
              <a:ext uri="{FF2B5EF4-FFF2-40B4-BE49-F238E27FC236}">
                <a16:creationId xmlns:a16="http://schemas.microsoft.com/office/drawing/2014/main" id="{7B86012D-1380-0015-91C4-C7771DAE22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/>
          <a:stretch/>
        </p:blipFill>
        <p:spPr>
          <a:xfrm>
            <a:off x="5138057" y="2474718"/>
            <a:ext cx="7043057" cy="3685066"/>
          </a:xfrm>
          <a:prstGeom prst="rect">
            <a:avLst/>
          </a:prstGeom>
        </p:spPr>
      </p:pic>
      <p:pic>
        <p:nvPicPr>
          <p:cNvPr id="3" name="Picture 2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FE750B0A-4A2F-C31D-8ECC-BD3A2AE539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EB8E88-2B1B-F612-97D5-1DB22E9E92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3050" y="0"/>
            <a:ext cx="12195050" cy="68529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F5418D-8745-B00E-3FFA-4A024A24FEF5}"/>
              </a:ext>
            </a:extLst>
          </p:cNvPr>
          <p:cNvGrpSpPr/>
          <p:nvPr/>
        </p:nvGrpSpPr>
        <p:grpSpPr>
          <a:xfrm>
            <a:off x="181234" y="2412910"/>
            <a:ext cx="4698515" cy="3801180"/>
            <a:chOff x="9464196" y="16909"/>
            <a:chExt cx="2727803" cy="220684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5B15CE8-5319-0DD3-D341-5DDDF9B06BC3}"/>
                </a:ext>
              </a:extLst>
            </p:cNvPr>
            <p:cNvGrpSpPr/>
            <p:nvPr/>
          </p:nvGrpSpPr>
          <p:grpSpPr>
            <a:xfrm>
              <a:off x="9464196" y="16909"/>
              <a:ext cx="2727803" cy="2206840"/>
              <a:chOff x="2690812" y="520700"/>
              <a:chExt cx="6810375" cy="550971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69AB5FE-5E5F-C9A5-01C1-64CF0A3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8037"/>
              <a:stretch/>
            </p:blipFill>
            <p:spPr>
              <a:xfrm>
                <a:off x="2690812" y="520700"/>
                <a:ext cx="6810375" cy="5509711"/>
              </a:xfrm>
              <a:prstGeom prst="rect">
                <a:avLst/>
              </a:prstGeom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8FDC852-4298-87F2-3F9C-19FCE0EC0969}"/>
                  </a:ext>
                </a:extLst>
              </p:cNvPr>
              <p:cNvCxnSpPr/>
              <p:nvPr/>
            </p:nvCxnSpPr>
            <p:spPr>
              <a:xfrm>
                <a:off x="4301412" y="1754155"/>
                <a:ext cx="0" cy="3638939"/>
              </a:xfrm>
              <a:prstGeom prst="line">
                <a:avLst/>
              </a:prstGeom>
              <a:ln w="2857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6" name="Multiplication Sign 25">
                <a:extLst>
                  <a:ext uri="{FF2B5EF4-FFF2-40B4-BE49-F238E27FC236}">
                    <a16:creationId xmlns:a16="http://schemas.microsoft.com/office/drawing/2014/main" id="{5E23E883-79E7-7288-0BEE-DABE4110E048}"/>
                  </a:ext>
                </a:extLst>
              </p:cNvPr>
              <p:cNvSpPr/>
              <p:nvPr/>
            </p:nvSpPr>
            <p:spPr>
              <a:xfrm>
                <a:off x="4183759" y="4717550"/>
                <a:ext cx="279920" cy="288657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ular Callout 7">
              <a:extLst>
                <a:ext uri="{FF2B5EF4-FFF2-40B4-BE49-F238E27FC236}">
                  <a16:creationId xmlns:a16="http://schemas.microsoft.com/office/drawing/2014/main" id="{54A74E35-10E3-65E4-3610-017EF777FA15}"/>
                </a:ext>
              </a:extLst>
            </p:cNvPr>
            <p:cNvSpPr/>
            <p:nvPr/>
          </p:nvSpPr>
          <p:spPr>
            <a:xfrm rot="10800000">
              <a:off x="10189577" y="1785666"/>
              <a:ext cx="878595" cy="173322"/>
            </a:xfrm>
            <a:prstGeom prst="wedgeRectCallout">
              <a:avLst>
                <a:gd name="adj1" fmla="val 52544"/>
                <a:gd name="adj2" fmla="val 105696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C570C5-4CE9-1636-5896-0196C30F64C8}"/>
                </a:ext>
              </a:extLst>
            </p:cNvPr>
            <p:cNvSpPr txBox="1"/>
            <p:nvPr/>
          </p:nvSpPr>
          <p:spPr>
            <a:xfrm>
              <a:off x="10156425" y="1788293"/>
              <a:ext cx="974885" cy="160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3.1’ (FEMA 1% /100-Yr) 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1% Probability of Flood in a year (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100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-year flood)</a:t>
            </a:r>
          </a:p>
        </p:txBody>
      </p:sp>
      <p:pic>
        <p:nvPicPr>
          <p:cNvPr id="3" name="Picture 2" descr="A house on stilts in water&#10;&#10;Description automatically generated">
            <a:extLst>
              <a:ext uri="{FF2B5EF4-FFF2-40B4-BE49-F238E27FC236}">
                <a16:creationId xmlns:a16="http://schemas.microsoft.com/office/drawing/2014/main" id="{6012F0C3-0901-CF14-ABDC-6C3D329712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4"/>
          <a:stretch/>
        </p:blipFill>
        <p:spPr>
          <a:xfrm>
            <a:off x="5138057" y="2479483"/>
            <a:ext cx="7043057" cy="3668033"/>
          </a:xfrm>
          <a:prstGeom prst="rect">
            <a:avLst/>
          </a:prstGeom>
        </p:spPr>
      </p:pic>
      <p:pic>
        <p:nvPicPr>
          <p:cNvPr id="2" name="Picture 1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3ECB1139-A0CE-BFE1-4BEC-B7302BCA5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0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1" y="699306"/>
            <a:ext cx="9952463" cy="5657850"/>
          </a:xfrm>
          <a:prstGeom prst="rect">
            <a:avLst/>
          </a:prstGeom>
        </p:spPr>
      </p:pic>
      <p:sp>
        <p:nvSpPr>
          <p:cNvPr id="28" name="Rectangular Callout 27"/>
          <p:cNvSpPr/>
          <p:nvPr/>
        </p:nvSpPr>
        <p:spPr>
          <a:xfrm>
            <a:off x="455851" y="2491762"/>
            <a:ext cx="1451453" cy="176396"/>
          </a:xfrm>
          <a:prstGeom prst="wedgeRectCallout">
            <a:avLst>
              <a:gd name="adj1" fmla="val 193366"/>
              <a:gd name="adj2" fmla="val -1463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8.3’  (FEMA 1% / 100-Yr)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448537" y="2990480"/>
            <a:ext cx="1466082" cy="191841"/>
          </a:xfrm>
          <a:prstGeom prst="wedgeRectCallout">
            <a:avLst>
              <a:gd name="adj1" fmla="val 146933"/>
              <a:gd name="adj2" fmla="val -2902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6.7’  (FEMA 2% / 50-Yr)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925177" y="5898464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41" name="Rectangular Callout 40"/>
          <p:cNvSpPr/>
          <p:nvPr/>
        </p:nvSpPr>
        <p:spPr>
          <a:xfrm>
            <a:off x="448537" y="4431320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455851" y="4060640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4.4’ (FEMA 4% / 25-Yr) </a:t>
            </a:r>
          </a:p>
        </p:txBody>
      </p:sp>
      <p:graphicFrame>
        <p:nvGraphicFramePr>
          <p:cNvPr id="44" name="Table 43"/>
          <p:cNvGraphicFramePr>
            <a:graphicFrameLocks noGrp="1"/>
          </p:cNvGraphicFramePr>
          <p:nvPr/>
        </p:nvGraphicFramePr>
        <p:xfrm>
          <a:off x="9897373" y="319957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9897373" y="1756970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6B13E0-1CF9-5F20-D4C3-F23E961A7788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06BE1E-FF3F-9F25-96FE-AAEFDD54889E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6FDE8F-D7FC-C808-C807-979F7B9965AC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D50019-118D-7B4D-06E5-10BADB5A9BB7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2022</a:t>
            </a:r>
            <a:endParaRPr lang="en-US" sz="1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F28E18-4DB6-EFC4-220C-9BAC0864C5DD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551994-A306-74DA-1E08-ADBBC0CC8BC2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3C98B8-5593-4A16-D8E6-46090B88E37C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87EF3542-27AE-0FA6-D778-10F7DD590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41" y="835721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0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6B633F-CA09-03DD-8256-98A4FC25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0"/>
            <a:ext cx="12195050" cy="68529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F5418D-8745-B00E-3FFA-4A024A24FEF5}"/>
              </a:ext>
            </a:extLst>
          </p:cNvPr>
          <p:cNvGrpSpPr/>
          <p:nvPr/>
        </p:nvGrpSpPr>
        <p:grpSpPr>
          <a:xfrm>
            <a:off x="181234" y="2412910"/>
            <a:ext cx="4698515" cy="3801180"/>
            <a:chOff x="9464196" y="16909"/>
            <a:chExt cx="2727803" cy="220684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5B15CE8-5319-0DD3-D341-5DDDF9B06BC3}"/>
                </a:ext>
              </a:extLst>
            </p:cNvPr>
            <p:cNvGrpSpPr/>
            <p:nvPr/>
          </p:nvGrpSpPr>
          <p:grpSpPr>
            <a:xfrm>
              <a:off x="9464196" y="16909"/>
              <a:ext cx="2727803" cy="2206840"/>
              <a:chOff x="2690812" y="520700"/>
              <a:chExt cx="6810375" cy="550971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69AB5FE-5E5F-C9A5-01C1-64CF0A3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8037"/>
              <a:stretch/>
            </p:blipFill>
            <p:spPr>
              <a:xfrm>
                <a:off x="2690812" y="520700"/>
                <a:ext cx="6810375" cy="5509711"/>
              </a:xfrm>
              <a:prstGeom prst="rect">
                <a:avLst/>
              </a:prstGeom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8FDC852-4298-87F2-3F9C-19FCE0EC0969}"/>
                  </a:ext>
                </a:extLst>
              </p:cNvPr>
              <p:cNvCxnSpPr/>
              <p:nvPr/>
            </p:nvCxnSpPr>
            <p:spPr>
              <a:xfrm>
                <a:off x="4301412" y="1754155"/>
                <a:ext cx="0" cy="3638939"/>
              </a:xfrm>
              <a:prstGeom prst="line">
                <a:avLst/>
              </a:prstGeom>
              <a:ln w="2857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6" name="Multiplication Sign 25">
                <a:extLst>
                  <a:ext uri="{FF2B5EF4-FFF2-40B4-BE49-F238E27FC236}">
                    <a16:creationId xmlns:a16="http://schemas.microsoft.com/office/drawing/2014/main" id="{5E23E883-79E7-7288-0BEE-DABE4110E048}"/>
                  </a:ext>
                </a:extLst>
              </p:cNvPr>
              <p:cNvSpPr/>
              <p:nvPr/>
            </p:nvSpPr>
            <p:spPr>
              <a:xfrm>
                <a:off x="4183759" y="4717550"/>
                <a:ext cx="279920" cy="288657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ular Callout 7">
              <a:extLst>
                <a:ext uri="{FF2B5EF4-FFF2-40B4-BE49-F238E27FC236}">
                  <a16:creationId xmlns:a16="http://schemas.microsoft.com/office/drawing/2014/main" id="{54A74E35-10E3-65E4-3610-017EF777FA15}"/>
                </a:ext>
              </a:extLst>
            </p:cNvPr>
            <p:cNvSpPr/>
            <p:nvPr/>
          </p:nvSpPr>
          <p:spPr>
            <a:xfrm rot="10800000">
              <a:off x="10203757" y="1618612"/>
              <a:ext cx="950028" cy="173322"/>
            </a:xfrm>
            <a:prstGeom prst="wedgeRectCallout">
              <a:avLst>
                <a:gd name="adj1" fmla="val 55464"/>
                <a:gd name="adj2" fmla="val 103806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C570C5-4CE9-1636-5896-0196C30F64C8}"/>
                </a:ext>
              </a:extLst>
            </p:cNvPr>
            <p:cNvSpPr txBox="1"/>
            <p:nvPr/>
          </p:nvSpPr>
          <p:spPr>
            <a:xfrm>
              <a:off x="10170606" y="1621239"/>
              <a:ext cx="1093778" cy="160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9.9’ (FEMA 0.2% /500-Yr) </a:t>
              </a:r>
            </a:p>
          </p:txBody>
        </p:sp>
        <p:sp>
          <p:nvSpPr>
            <p:cNvPr id="10" name="Rectangular Callout 7">
              <a:extLst>
                <a:ext uri="{FF2B5EF4-FFF2-40B4-BE49-F238E27FC236}">
                  <a16:creationId xmlns:a16="http://schemas.microsoft.com/office/drawing/2014/main" id="{6B8DFDF9-A09A-C9BD-BF7D-3F6BE802FAD9}"/>
                </a:ext>
              </a:extLst>
            </p:cNvPr>
            <p:cNvSpPr/>
            <p:nvPr/>
          </p:nvSpPr>
          <p:spPr>
            <a:xfrm rot="10800000">
              <a:off x="10185926" y="1208381"/>
              <a:ext cx="985690" cy="173322"/>
            </a:xfrm>
            <a:prstGeom prst="wedgeRectCallout">
              <a:avLst>
                <a:gd name="adj1" fmla="val 52941"/>
                <a:gd name="adj2" fmla="val -109368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245940-9B69-12C6-709F-70DCD23BD74F}"/>
                </a:ext>
              </a:extLst>
            </p:cNvPr>
            <p:cNvSpPr txBox="1"/>
            <p:nvPr/>
          </p:nvSpPr>
          <p:spPr>
            <a:xfrm>
              <a:off x="10170606" y="1213561"/>
              <a:ext cx="1093778" cy="160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9.9’ (FEMA 1% +/</a:t>
              </a:r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84% CL</a:t>
              </a:r>
              <a:r>
                <a:rPr lang="en-US" sz="1200" b="1" dirty="0">
                  <a:solidFill>
                    <a:schemeClr val="bg1"/>
                  </a:solidFill>
                </a:rPr>
                <a:t>) 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0.2% Probability of Flood in a year (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500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-year flood)</a:t>
            </a:r>
          </a:p>
        </p:txBody>
      </p:sp>
      <p:pic>
        <p:nvPicPr>
          <p:cNvPr id="4" name="Picture 3" descr="A house floating in water&#10;&#10;Description automatically generated">
            <a:extLst>
              <a:ext uri="{FF2B5EF4-FFF2-40B4-BE49-F238E27FC236}">
                <a16:creationId xmlns:a16="http://schemas.microsoft.com/office/drawing/2014/main" id="{3BEEFCE4-7519-66EB-FB83-DB36310611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8"/>
          <a:stretch/>
        </p:blipFill>
        <p:spPr>
          <a:xfrm>
            <a:off x="5138057" y="2479482"/>
            <a:ext cx="7062748" cy="3668715"/>
          </a:xfrm>
          <a:prstGeom prst="rect">
            <a:avLst/>
          </a:prstGeom>
        </p:spPr>
      </p:pic>
      <p:pic>
        <p:nvPicPr>
          <p:cNvPr id="2" name="Picture 1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6D406B80-35AA-139D-D522-E2E1BBA877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6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6B633F-CA09-03DD-8256-98A4FC25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34528"/>
            <a:ext cx="12195050" cy="68529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F5418D-8745-B00E-3FFA-4A024A24FEF5}"/>
              </a:ext>
            </a:extLst>
          </p:cNvPr>
          <p:cNvGrpSpPr/>
          <p:nvPr/>
        </p:nvGrpSpPr>
        <p:grpSpPr>
          <a:xfrm>
            <a:off x="181234" y="2412910"/>
            <a:ext cx="4698515" cy="3801180"/>
            <a:chOff x="9464196" y="16909"/>
            <a:chExt cx="2727803" cy="220684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5B15CE8-5319-0DD3-D341-5DDDF9B06BC3}"/>
                </a:ext>
              </a:extLst>
            </p:cNvPr>
            <p:cNvGrpSpPr/>
            <p:nvPr/>
          </p:nvGrpSpPr>
          <p:grpSpPr>
            <a:xfrm>
              <a:off x="9464196" y="16909"/>
              <a:ext cx="2727803" cy="2206840"/>
              <a:chOff x="2690812" y="520700"/>
              <a:chExt cx="6810375" cy="550971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69AB5FE-5E5F-C9A5-01C1-64CF0A3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8037"/>
              <a:stretch/>
            </p:blipFill>
            <p:spPr>
              <a:xfrm>
                <a:off x="2690812" y="520700"/>
                <a:ext cx="6810375" cy="5509711"/>
              </a:xfrm>
              <a:prstGeom prst="rect">
                <a:avLst/>
              </a:prstGeom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8FDC852-4298-87F2-3F9C-19FCE0EC0969}"/>
                  </a:ext>
                </a:extLst>
              </p:cNvPr>
              <p:cNvCxnSpPr/>
              <p:nvPr/>
            </p:nvCxnSpPr>
            <p:spPr>
              <a:xfrm>
                <a:off x="4301412" y="1754155"/>
                <a:ext cx="0" cy="3638939"/>
              </a:xfrm>
              <a:prstGeom prst="line">
                <a:avLst/>
              </a:prstGeom>
              <a:ln w="2857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6" name="Multiplication Sign 25">
                <a:extLst>
                  <a:ext uri="{FF2B5EF4-FFF2-40B4-BE49-F238E27FC236}">
                    <a16:creationId xmlns:a16="http://schemas.microsoft.com/office/drawing/2014/main" id="{5E23E883-79E7-7288-0BEE-DABE4110E048}"/>
                  </a:ext>
                </a:extLst>
              </p:cNvPr>
              <p:cNvSpPr/>
              <p:nvPr/>
            </p:nvSpPr>
            <p:spPr>
              <a:xfrm>
                <a:off x="4183759" y="4717550"/>
                <a:ext cx="279920" cy="288657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ular Callout 7">
              <a:extLst>
                <a:ext uri="{FF2B5EF4-FFF2-40B4-BE49-F238E27FC236}">
                  <a16:creationId xmlns:a16="http://schemas.microsoft.com/office/drawing/2014/main" id="{54A74E35-10E3-65E4-3610-017EF777FA15}"/>
                </a:ext>
              </a:extLst>
            </p:cNvPr>
            <p:cNvSpPr/>
            <p:nvPr/>
          </p:nvSpPr>
          <p:spPr>
            <a:xfrm rot="10800000">
              <a:off x="10200622" y="1672735"/>
              <a:ext cx="950028" cy="173322"/>
            </a:xfrm>
            <a:prstGeom prst="wedgeRectCallout">
              <a:avLst>
                <a:gd name="adj1" fmla="val 54429"/>
                <a:gd name="adj2" fmla="val 107587"/>
              </a:avLst>
            </a:prstGeom>
            <a:solidFill>
              <a:schemeClr val="tx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C570C5-4CE9-1636-5896-0196C30F64C8}"/>
                </a:ext>
              </a:extLst>
            </p:cNvPr>
            <p:cNvSpPr txBox="1"/>
            <p:nvPr/>
          </p:nvSpPr>
          <p:spPr>
            <a:xfrm>
              <a:off x="10225384" y="1685240"/>
              <a:ext cx="1093778" cy="160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7.5’ (</a:t>
              </a:r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2016 High Water</a:t>
              </a:r>
              <a:r>
                <a:rPr lang="en-US" sz="1200" b="1" dirty="0">
                  <a:solidFill>
                    <a:schemeClr val="bg1"/>
                  </a:solidFill>
                </a:rPr>
                <a:t>) 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2016 High Watermark</a:t>
            </a:r>
          </a:p>
        </p:txBody>
      </p:sp>
      <p:pic>
        <p:nvPicPr>
          <p:cNvPr id="14" name="Picture 13" descr="A house in water with clouds in the background&#10;&#10;Description automatically generated">
            <a:extLst>
              <a:ext uri="{FF2B5EF4-FFF2-40B4-BE49-F238E27FC236}">
                <a16:creationId xmlns:a16="http://schemas.microsoft.com/office/drawing/2014/main" id="{343655F8-CAEC-E7C1-C488-D28E0358E6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6"/>
          <a:stretch/>
        </p:blipFill>
        <p:spPr>
          <a:xfrm>
            <a:off x="5138057" y="2481240"/>
            <a:ext cx="7062748" cy="366695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63601" y="367707"/>
            <a:ext cx="2214540" cy="2240634"/>
            <a:chOff x="1503878" y="1497438"/>
            <a:chExt cx="2214540" cy="2240634"/>
          </a:xfrm>
        </p:grpSpPr>
        <p:pic>
          <p:nvPicPr>
            <p:cNvPr id="28" name="Picture 2" descr="13,500+ Green Post It Notes Stock Photos, Pictures &amp; Royalty-Free Images -  iStock">
              <a:extLst>
                <a:ext uri="{FF2B5EF4-FFF2-40B4-BE49-F238E27FC236}">
                  <a16:creationId xmlns:a16="http://schemas.microsoft.com/office/drawing/2014/main" id="{6E434E23-8084-7396-A717-F4DFA13499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" t="3704" r="15024" b="23082"/>
            <a:stretch/>
          </p:blipFill>
          <p:spPr bwMode="auto">
            <a:xfrm rot="20367698">
              <a:off x="1503878" y="1497438"/>
              <a:ext cx="2034007" cy="2240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1A63CF-3771-8257-3CA0-33FE0EC21222}"/>
                </a:ext>
              </a:extLst>
            </p:cNvPr>
            <p:cNvSpPr txBox="1"/>
            <p:nvPr/>
          </p:nvSpPr>
          <p:spPr>
            <a:xfrm rot="20139370">
              <a:off x="1513906" y="2323405"/>
              <a:ext cx="22045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Ink Free" panose="03080402000500000000" pitchFamily="66" charset="0"/>
                  <a:cs typeface="Aharoni" panose="02010803020104030203" pitchFamily="2" charset="-79"/>
                </a:rPr>
                <a:t>High Watermark</a:t>
              </a:r>
            </a:p>
          </p:txBody>
        </p:sp>
      </p:grpSp>
      <p:pic>
        <p:nvPicPr>
          <p:cNvPr id="2" name="Picture 1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7A407D2D-A1A2-BC16-6E35-8982E6EB10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3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C23C582-9F22-84D5-BA12-0CBCC06FD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0"/>
            <a:ext cx="12195050" cy="68529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2F8C4C-1393-D0C0-B0EF-8C93664DF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9" t="-11" r="20410" b="29121"/>
          <a:stretch/>
        </p:blipFill>
        <p:spPr>
          <a:xfrm>
            <a:off x="991521" y="745463"/>
            <a:ext cx="9866280" cy="5181124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103352" y="5534670"/>
            <a:ext cx="34796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31" name="Rectangular Callout 31">
            <a:extLst>
              <a:ext uri="{FF2B5EF4-FFF2-40B4-BE49-F238E27FC236}">
                <a16:creationId xmlns:a16="http://schemas.microsoft.com/office/drawing/2014/main" id="{9B6EC999-9E0A-C136-DEFA-0760F83BB774}"/>
              </a:ext>
            </a:extLst>
          </p:cNvPr>
          <p:cNvSpPr/>
          <p:nvPr/>
        </p:nvSpPr>
        <p:spPr>
          <a:xfrm>
            <a:off x="514463" y="4984265"/>
            <a:ext cx="1454367" cy="176396"/>
          </a:xfrm>
          <a:prstGeom prst="wedgeRectCallout">
            <a:avLst>
              <a:gd name="adj1" fmla="val 166515"/>
              <a:gd name="adj2" fmla="val -5385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076415" y="5568570"/>
            <a:ext cx="27470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13-13-0001-0054-0000_182</a:t>
            </a:r>
            <a:endParaRPr lang="en-US" sz="1200" b="1" dirty="0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2" name="Table 51"/>
          <p:cNvGraphicFramePr>
            <a:graphicFrameLocks noGrp="1"/>
          </p:cNvGraphicFramePr>
          <p:nvPr/>
        </p:nvGraphicFramePr>
        <p:xfrm>
          <a:off x="9554695" y="513315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9553575" y="1952625"/>
            <a:ext cx="2286000" cy="1619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B434B3-7075-EA47-4E0D-0726EC3D3C72}"/>
              </a:ext>
            </a:extLst>
          </p:cNvPr>
          <p:cNvSpPr txBox="1"/>
          <p:nvPr/>
        </p:nvSpPr>
        <p:spPr>
          <a:xfrm>
            <a:off x="5491769" y="6207807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AE5092-6A03-83CF-E6D8-2711D7767B26}"/>
              </a:ext>
            </a:extLst>
          </p:cNvPr>
          <p:cNvSpPr txBox="1"/>
          <p:nvPr/>
        </p:nvSpPr>
        <p:spPr>
          <a:xfrm>
            <a:off x="1356848" y="6229445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3220C6-CF18-1325-68FB-A064F3F0C8C1}"/>
              </a:ext>
            </a:extLst>
          </p:cNvPr>
          <p:cNvSpPr/>
          <p:nvPr/>
        </p:nvSpPr>
        <p:spPr>
          <a:xfrm>
            <a:off x="2926972" y="6252657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1D0AB5-6C78-834D-0760-D1BB61D32D87}"/>
              </a:ext>
            </a:extLst>
          </p:cNvPr>
          <p:cNvSpPr txBox="1"/>
          <p:nvPr/>
        </p:nvSpPr>
        <p:spPr>
          <a:xfrm>
            <a:off x="3353040" y="6207807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F9E714-79D7-D59A-651D-0D448AC159C1}"/>
              </a:ext>
            </a:extLst>
          </p:cNvPr>
          <p:cNvSpPr/>
          <p:nvPr/>
        </p:nvSpPr>
        <p:spPr>
          <a:xfrm>
            <a:off x="8171485" y="6207807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408018-4EEB-9327-B4CC-47DC60D5F689}"/>
              </a:ext>
            </a:extLst>
          </p:cNvPr>
          <p:cNvSpPr/>
          <p:nvPr/>
        </p:nvSpPr>
        <p:spPr>
          <a:xfrm>
            <a:off x="8548735" y="6180748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9D09DB-AECF-8BA6-77AD-87E5CA3E6339}"/>
              </a:ext>
            </a:extLst>
          </p:cNvPr>
          <p:cNvSpPr/>
          <p:nvPr/>
        </p:nvSpPr>
        <p:spPr>
          <a:xfrm>
            <a:off x="5066108" y="6252657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74748F0D-601B-F9FC-6651-05585E6C55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036" y="4893563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8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6B633F-CA09-03DD-8256-98A4FC25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0"/>
            <a:ext cx="12195050" cy="68529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2F8C4C-1393-D0C0-B0EF-8C93664DF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9" t="-11" r="20410" b="29121"/>
          <a:stretch/>
        </p:blipFill>
        <p:spPr>
          <a:xfrm>
            <a:off x="991521" y="745463"/>
            <a:ext cx="9866280" cy="5181124"/>
          </a:xfrm>
          <a:prstGeom prst="rect">
            <a:avLst/>
          </a:prstGeom>
        </p:spPr>
      </p:pic>
      <p:sp>
        <p:nvSpPr>
          <p:cNvPr id="28" name="Rectangular Callout 28">
            <a:extLst>
              <a:ext uri="{FF2B5EF4-FFF2-40B4-BE49-F238E27FC236}">
                <a16:creationId xmlns:a16="http://schemas.microsoft.com/office/drawing/2014/main" id="{99AE9F88-5DC9-41A0-F1D0-0AD4A5427B8C}"/>
              </a:ext>
            </a:extLst>
          </p:cNvPr>
          <p:cNvSpPr/>
          <p:nvPr/>
        </p:nvSpPr>
        <p:spPr>
          <a:xfrm>
            <a:off x="517360" y="4666881"/>
            <a:ext cx="1451453" cy="176396"/>
          </a:xfrm>
          <a:prstGeom prst="wedgeRectCallout">
            <a:avLst>
              <a:gd name="adj1" fmla="val 166621"/>
              <a:gd name="adj2" fmla="val -3419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3.1’  (FEMA 1% / 100-Yr) </a:t>
            </a:r>
          </a:p>
        </p:txBody>
      </p:sp>
      <p:sp>
        <p:nvSpPr>
          <p:cNvPr id="31" name="Rectangular Callout 31">
            <a:extLst>
              <a:ext uri="{FF2B5EF4-FFF2-40B4-BE49-F238E27FC236}">
                <a16:creationId xmlns:a16="http://schemas.microsoft.com/office/drawing/2014/main" id="{9B6EC999-9E0A-C136-DEFA-0760F83BB774}"/>
              </a:ext>
            </a:extLst>
          </p:cNvPr>
          <p:cNvSpPr/>
          <p:nvPr/>
        </p:nvSpPr>
        <p:spPr>
          <a:xfrm>
            <a:off x="514463" y="4984265"/>
            <a:ext cx="1454367" cy="176396"/>
          </a:xfrm>
          <a:prstGeom prst="wedgeRectCallout">
            <a:avLst>
              <a:gd name="adj1" fmla="val 166515"/>
              <a:gd name="adj2" fmla="val -5385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076415" y="5568570"/>
            <a:ext cx="27470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13-13-0001-0054-0000_182</a:t>
            </a:r>
            <a:endParaRPr lang="en-US" sz="1200" b="1" dirty="0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4" name="Table 43"/>
          <p:cNvGraphicFramePr>
            <a:graphicFrameLocks noGrp="1"/>
          </p:cNvGraphicFramePr>
          <p:nvPr/>
        </p:nvGraphicFramePr>
        <p:xfrm>
          <a:off x="9554695" y="513315"/>
          <a:ext cx="2294627" cy="2649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3.1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 Climate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5" name="Rectangle 44"/>
          <p:cNvSpPr/>
          <p:nvPr/>
        </p:nvSpPr>
        <p:spPr>
          <a:xfrm>
            <a:off x="9553575" y="1952625"/>
            <a:ext cx="2286000" cy="1619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A4E4403D-796B-5F14-48DC-B5739AEA97E0}"/>
              </a:ext>
            </a:extLst>
          </p:cNvPr>
          <p:cNvSpPr txBox="1"/>
          <p:nvPr/>
        </p:nvSpPr>
        <p:spPr>
          <a:xfrm>
            <a:off x="7229476" y="5459942"/>
            <a:ext cx="35506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7311E-399C-4C66-D918-56B9503D0675}"/>
              </a:ext>
            </a:extLst>
          </p:cNvPr>
          <p:cNvSpPr txBox="1"/>
          <p:nvPr/>
        </p:nvSpPr>
        <p:spPr>
          <a:xfrm>
            <a:off x="5491769" y="6207807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B89821-5850-5AE5-2421-7A5CB6CE7A90}"/>
              </a:ext>
            </a:extLst>
          </p:cNvPr>
          <p:cNvSpPr txBox="1"/>
          <p:nvPr/>
        </p:nvSpPr>
        <p:spPr>
          <a:xfrm>
            <a:off x="1356848" y="6229445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2D1B45-F731-EF76-BBFA-16494AA68B9B}"/>
              </a:ext>
            </a:extLst>
          </p:cNvPr>
          <p:cNvSpPr/>
          <p:nvPr/>
        </p:nvSpPr>
        <p:spPr>
          <a:xfrm>
            <a:off x="2926972" y="6252657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390117-8571-3DB7-D26E-4A43917200AC}"/>
              </a:ext>
            </a:extLst>
          </p:cNvPr>
          <p:cNvSpPr txBox="1"/>
          <p:nvPr/>
        </p:nvSpPr>
        <p:spPr>
          <a:xfrm>
            <a:off x="3353040" y="6207807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3EE3BD-1EEF-B460-7A0F-1413A859490E}"/>
              </a:ext>
            </a:extLst>
          </p:cNvPr>
          <p:cNvSpPr/>
          <p:nvPr/>
        </p:nvSpPr>
        <p:spPr>
          <a:xfrm>
            <a:off x="8171485" y="6207807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9E004D-192D-9D0A-47E5-0B15272A0E8B}"/>
              </a:ext>
            </a:extLst>
          </p:cNvPr>
          <p:cNvSpPr/>
          <p:nvPr/>
        </p:nvSpPr>
        <p:spPr>
          <a:xfrm>
            <a:off x="8548735" y="6180748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C7B640-9F9C-E1EA-EBAC-062F4FF963F2}"/>
              </a:ext>
            </a:extLst>
          </p:cNvPr>
          <p:cNvSpPr/>
          <p:nvPr/>
        </p:nvSpPr>
        <p:spPr>
          <a:xfrm>
            <a:off x="5066108" y="6252657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648F6B07-6411-A8D9-B214-22952307B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036" y="4893563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6B633F-CA09-03DD-8256-98A4FC25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0"/>
            <a:ext cx="12195050" cy="68529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2F8C4C-1393-D0C0-B0EF-8C93664DF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9" t="-11" r="20410" b="29121"/>
          <a:stretch/>
        </p:blipFill>
        <p:spPr>
          <a:xfrm>
            <a:off x="991521" y="745463"/>
            <a:ext cx="9866280" cy="5181124"/>
          </a:xfrm>
          <a:prstGeom prst="rect">
            <a:avLst/>
          </a:prstGeom>
        </p:spPr>
      </p:pic>
      <p:sp>
        <p:nvSpPr>
          <p:cNvPr id="25" name="Rectangular Callout 24">
            <a:extLst>
              <a:ext uri="{FF2B5EF4-FFF2-40B4-BE49-F238E27FC236}">
                <a16:creationId xmlns:a16="http://schemas.microsoft.com/office/drawing/2014/main" id="{20D26C65-FBDC-C5C6-93DD-92DD5B9BB730}"/>
              </a:ext>
            </a:extLst>
          </p:cNvPr>
          <p:cNvSpPr/>
          <p:nvPr/>
        </p:nvSpPr>
        <p:spPr>
          <a:xfrm>
            <a:off x="484644" y="3593422"/>
            <a:ext cx="1865450" cy="203837"/>
          </a:xfrm>
          <a:prstGeom prst="wedgeRectCallout">
            <a:avLst>
              <a:gd name="adj1" fmla="val 171677"/>
              <a:gd name="adj2" fmla="val -8538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9.9’  FEMA 1%+ (84% CL)</a:t>
            </a:r>
          </a:p>
        </p:txBody>
      </p:sp>
      <p:sp>
        <p:nvSpPr>
          <p:cNvPr id="28" name="Rectangular Callout 28">
            <a:extLst>
              <a:ext uri="{FF2B5EF4-FFF2-40B4-BE49-F238E27FC236}">
                <a16:creationId xmlns:a16="http://schemas.microsoft.com/office/drawing/2014/main" id="{99AE9F88-5DC9-41A0-F1D0-0AD4A5427B8C}"/>
              </a:ext>
            </a:extLst>
          </p:cNvPr>
          <p:cNvSpPr/>
          <p:nvPr/>
        </p:nvSpPr>
        <p:spPr>
          <a:xfrm>
            <a:off x="517360" y="4666881"/>
            <a:ext cx="1451453" cy="176396"/>
          </a:xfrm>
          <a:prstGeom prst="wedgeRectCallout">
            <a:avLst>
              <a:gd name="adj1" fmla="val 166621"/>
              <a:gd name="adj2" fmla="val -3419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3.1’  (FEMA 1% / 100-Yr) </a:t>
            </a:r>
          </a:p>
        </p:txBody>
      </p:sp>
      <p:sp>
        <p:nvSpPr>
          <p:cNvPr id="31" name="Rectangular Callout 31">
            <a:extLst>
              <a:ext uri="{FF2B5EF4-FFF2-40B4-BE49-F238E27FC236}">
                <a16:creationId xmlns:a16="http://schemas.microsoft.com/office/drawing/2014/main" id="{9B6EC999-9E0A-C136-DEFA-0760F83BB774}"/>
              </a:ext>
            </a:extLst>
          </p:cNvPr>
          <p:cNvSpPr/>
          <p:nvPr/>
        </p:nvSpPr>
        <p:spPr>
          <a:xfrm>
            <a:off x="514463" y="4984265"/>
            <a:ext cx="1454367" cy="176396"/>
          </a:xfrm>
          <a:prstGeom prst="wedgeRectCallout">
            <a:avLst>
              <a:gd name="adj1" fmla="val 166515"/>
              <a:gd name="adj2" fmla="val -5385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076415" y="5568570"/>
            <a:ext cx="27470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13-13-0001-0054-0000_182</a:t>
            </a:r>
            <a:endParaRPr lang="en-US" sz="1200" b="1" dirty="0"/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DF7CC861-ACD0-9093-F712-FEBD58C3328B}"/>
              </a:ext>
            </a:extLst>
          </p:cNvPr>
          <p:cNvSpPr/>
          <p:nvPr/>
        </p:nvSpPr>
        <p:spPr>
          <a:xfrm>
            <a:off x="304151" y="3669162"/>
            <a:ext cx="133350" cy="1139547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5" name="Table 44"/>
          <p:cNvGraphicFramePr>
            <a:graphicFrameLocks noGrp="1"/>
          </p:cNvGraphicFramePr>
          <p:nvPr/>
        </p:nvGraphicFramePr>
        <p:xfrm>
          <a:off x="9554695" y="513315"/>
          <a:ext cx="2294627" cy="2649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3.1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9.9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 Climate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9553575" y="1952625"/>
            <a:ext cx="2286000" cy="1619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7EDB8249-EAAD-96DC-D0D5-9014F8FD7186}"/>
              </a:ext>
            </a:extLst>
          </p:cNvPr>
          <p:cNvSpPr txBox="1"/>
          <p:nvPr/>
        </p:nvSpPr>
        <p:spPr>
          <a:xfrm>
            <a:off x="7448550" y="5459942"/>
            <a:ext cx="33315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DE284D-19F1-D800-E78B-5982AB91B1E6}"/>
              </a:ext>
            </a:extLst>
          </p:cNvPr>
          <p:cNvSpPr txBox="1"/>
          <p:nvPr/>
        </p:nvSpPr>
        <p:spPr>
          <a:xfrm>
            <a:off x="5491769" y="6207807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CC3726-A309-7FDF-D3CC-5B4A53EA1267}"/>
              </a:ext>
            </a:extLst>
          </p:cNvPr>
          <p:cNvSpPr txBox="1"/>
          <p:nvPr/>
        </p:nvSpPr>
        <p:spPr>
          <a:xfrm>
            <a:off x="1356848" y="6229445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9CA24-DCDE-AD21-94C5-235B3B7C0D03}"/>
              </a:ext>
            </a:extLst>
          </p:cNvPr>
          <p:cNvSpPr/>
          <p:nvPr/>
        </p:nvSpPr>
        <p:spPr>
          <a:xfrm>
            <a:off x="2926972" y="6252657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4B0EC6-21F6-E982-BF8F-A59E6ABD875A}"/>
              </a:ext>
            </a:extLst>
          </p:cNvPr>
          <p:cNvSpPr txBox="1"/>
          <p:nvPr/>
        </p:nvSpPr>
        <p:spPr>
          <a:xfrm>
            <a:off x="3353040" y="6207807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A83C7F-5472-22D0-D945-433F1B08F0EC}"/>
              </a:ext>
            </a:extLst>
          </p:cNvPr>
          <p:cNvSpPr/>
          <p:nvPr/>
        </p:nvSpPr>
        <p:spPr>
          <a:xfrm>
            <a:off x="8171485" y="6207807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30475C-04C2-CD74-6C52-DC8EEBFFD7F5}"/>
              </a:ext>
            </a:extLst>
          </p:cNvPr>
          <p:cNvSpPr/>
          <p:nvPr/>
        </p:nvSpPr>
        <p:spPr>
          <a:xfrm>
            <a:off x="8548735" y="6180748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4F4FEB-B571-716A-F9AC-299FD7D0780E}"/>
              </a:ext>
            </a:extLst>
          </p:cNvPr>
          <p:cNvSpPr/>
          <p:nvPr/>
        </p:nvSpPr>
        <p:spPr>
          <a:xfrm>
            <a:off x="5066108" y="6252657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E666CCA4-BEED-4214-7FF8-9B11D7558E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036" y="4893563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6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6B633F-CA09-03DD-8256-98A4FC25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0"/>
            <a:ext cx="12195050" cy="68529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2F8C4C-1393-D0C0-B0EF-8C93664DF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9" t="-11" r="20410" b="29121"/>
          <a:stretch/>
        </p:blipFill>
        <p:spPr>
          <a:xfrm>
            <a:off x="991521" y="745463"/>
            <a:ext cx="9866280" cy="5181124"/>
          </a:xfrm>
          <a:prstGeom prst="rect">
            <a:avLst/>
          </a:prstGeom>
        </p:spPr>
      </p:pic>
      <p:sp>
        <p:nvSpPr>
          <p:cNvPr id="25" name="Rectangular Callout 24">
            <a:extLst>
              <a:ext uri="{FF2B5EF4-FFF2-40B4-BE49-F238E27FC236}">
                <a16:creationId xmlns:a16="http://schemas.microsoft.com/office/drawing/2014/main" id="{20D26C65-FBDC-C5C6-93DD-92DD5B9BB730}"/>
              </a:ext>
            </a:extLst>
          </p:cNvPr>
          <p:cNvSpPr/>
          <p:nvPr/>
        </p:nvSpPr>
        <p:spPr>
          <a:xfrm>
            <a:off x="484644" y="3593422"/>
            <a:ext cx="1865450" cy="203837"/>
          </a:xfrm>
          <a:prstGeom prst="wedgeRectCallout">
            <a:avLst>
              <a:gd name="adj1" fmla="val 171677"/>
              <a:gd name="adj2" fmla="val -8538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9.9’  FEMA 1%+ (84% CL)</a:t>
            </a:r>
          </a:p>
        </p:txBody>
      </p:sp>
      <p:sp>
        <p:nvSpPr>
          <p:cNvPr id="26" name="Rectangular Callout 25">
            <a:extLst>
              <a:ext uri="{FF2B5EF4-FFF2-40B4-BE49-F238E27FC236}">
                <a16:creationId xmlns:a16="http://schemas.microsoft.com/office/drawing/2014/main" id="{2F23BD3A-4311-A0C0-EF90-5B897BDB55B1}"/>
              </a:ext>
            </a:extLst>
          </p:cNvPr>
          <p:cNvSpPr/>
          <p:nvPr/>
        </p:nvSpPr>
        <p:spPr>
          <a:xfrm>
            <a:off x="502731" y="3847984"/>
            <a:ext cx="1466082" cy="236256"/>
          </a:xfrm>
          <a:prstGeom prst="wedgeRectCallout">
            <a:avLst>
              <a:gd name="adj1" fmla="val 536019"/>
              <a:gd name="adj2" fmla="val 8319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7.5’   (2016 High Water) </a:t>
            </a:r>
          </a:p>
        </p:txBody>
      </p:sp>
      <p:sp>
        <p:nvSpPr>
          <p:cNvPr id="28" name="Rectangular Callout 28">
            <a:extLst>
              <a:ext uri="{FF2B5EF4-FFF2-40B4-BE49-F238E27FC236}">
                <a16:creationId xmlns:a16="http://schemas.microsoft.com/office/drawing/2014/main" id="{99AE9F88-5DC9-41A0-F1D0-0AD4A5427B8C}"/>
              </a:ext>
            </a:extLst>
          </p:cNvPr>
          <p:cNvSpPr/>
          <p:nvPr/>
        </p:nvSpPr>
        <p:spPr>
          <a:xfrm>
            <a:off x="517360" y="4666881"/>
            <a:ext cx="1451453" cy="176396"/>
          </a:xfrm>
          <a:prstGeom prst="wedgeRectCallout">
            <a:avLst>
              <a:gd name="adj1" fmla="val 166621"/>
              <a:gd name="adj2" fmla="val -3419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3.1’  (FEMA 1% / 100-Yr) </a:t>
            </a:r>
          </a:p>
        </p:txBody>
      </p:sp>
      <p:sp>
        <p:nvSpPr>
          <p:cNvPr id="31" name="Rectangular Callout 31">
            <a:extLst>
              <a:ext uri="{FF2B5EF4-FFF2-40B4-BE49-F238E27FC236}">
                <a16:creationId xmlns:a16="http://schemas.microsoft.com/office/drawing/2014/main" id="{9B6EC999-9E0A-C136-DEFA-0760F83BB774}"/>
              </a:ext>
            </a:extLst>
          </p:cNvPr>
          <p:cNvSpPr/>
          <p:nvPr/>
        </p:nvSpPr>
        <p:spPr>
          <a:xfrm>
            <a:off x="514463" y="4984265"/>
            <a:ext cx="1454367" cy="176396"/>
          </a:xfrm>
          <a:prstGeom prst="wedgeRectCallout">
            <a:avLst>
              <a:gd name="adj1" fmla="val 166515"/>
              <a:gd name="adj2" fmla="val -5385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076415" y="5568570"/>
            <a:ext cx="27470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13-13-0001-0054-0000_182</a:t>
            </a:r>
            <a:endParaRPr lang="en-US" sz="1200" b="1" dirty="0"/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DF7CC861-ACD0-9093-F712-FEBD58C3328B}"/>
              </a:ext>
            </a:extLst>
          </p:cNvPr>
          <p:cNvSpPr/>
          <p:nvPr/>
        </p:nvSpPr>
        <p:spPr>
          <a:xfrm>
            <a:off x="304151" y="3669162"/>
            <a:ext cx="133350" cy="1139547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9554695" y="513315"/>
          <a:ext cx="2294627" cy="2649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3.1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9.9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 Climate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3" name="Rectangle 42"/>
          <p:cNvSpPr/>
          <p:nvPr/>
        </p:nvSpPr>
        <p:spPr>
          <a:xfrm>
            <a:off x="9553575" y="1952625"/>
            <a:ext cx="2286000" cy="1619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61E604AE-ADDE-5F51-BAFC-CCC9B098222F}"/>
              </a:ext>
            </a:extLst>
          </p:cNvPr>
          <p:cNvSpPr txBox="1"/>
          <p:nvPr/>
        </p:nvSpPr>
        <p:spPr>
          <a:xfrm>
            <a:off x="7377444" y="5459942"/>
            <a:ext cx="34026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11258-E9E4-5EF5-F7CE-80AC1995C097}"/>
              </a:ext>
            </a:extLst>
          </p:cNvPr>
          <p:cNvSpPr txBox="1"/>
          <p:nvPr/>
        </p:nvSpPr>
        <p:spPr>
          <a:xfrm>
            <a:off x="5491769" y="6207807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7595F2-5F00-2CD0-1F98-4D29B7DEDBBB}"/>
              </a:ext>
            </a:extLst>
          </p:cNvPr>
          <p:cNvSpPr txBox="1"/>
          <p:nvPr/>
        </p:nvSpPr>
        <p:spPr>
          <a:xfrm>
            <a:off x="1356848" y="6229445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6C817D-76FF-67A2-3968-954AD3E01845}"/>
              </a:ext>
            </a:extLst>
          </p:cNvPr>
          <p:cNvSpPr/>
          <p:nvPr/>
        </p:nvSpPr>
        <p:spPr>
          <a:xfrm>
            <a:off x="2926972" y="6252657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F4508-FA79-1262-5BCC-C2F7C2A625F4}"/>
              </a:ext>
            </a:extLst>
          </p:cNvPr>
          <p:cNvSpPr txBox="1"/>
          <p:nvPr/>
        </p:nvSpPr>
        <p:spPr>
          <a:xfrm>
            <a:off x="3353040" y="6207807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4DA13E-26F1-B52E-746F-13C970F129B1}"/>
              </a:ext>
            </a:extLst>
          </p:cNvPr>
          <p:cNvSpPr/>
          <p:nvPr/>
        </p:nvSpPr>
        <p:spPr>
          <a:xfrm>
            <a:off x="8171485" y="6207807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9202F3-B8DE-52FD-FB57-7E1E087FA4CF}"/>
              </a:ext>
            </a:extLst>
          </p:cNvPr>
          <p:cNvSpPr/>
          <p:nvPr/>
        </p:nvSpPr>
        <p:spPr>
          <a:xfrm>
            <a:off x="8548735" y="6180748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BE4DF0-33F4-4F39-128A-743B303E8405}"/>
              </a:ext>
            </a:extLst>
          </p:cNvPr>
          <p:cNvSpPr/>
          <p:nvPr/>
        </p:nvSpPr>
        <p:spPr>
          <a:xfrm>
            <a:off x="5066108" y="6252657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A4450BDA-20CC-F0CF-7CDE-9DAA368D07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036" y="4893563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6B633F-CA09-03DD-8256-98A4FC25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0"/>
            <a:ext cx="12195050" cy="68529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2F8C4C-1393-D0C0-B0EF-8C93664DF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9" t="-11" r="20410" b="29121"/>
          <a:stretch/>
        </p:blipFill>
        <p:spPr>
          <a:xfrm>
            <a:off x="991521" y="745463"/>
            <a:ext cx="9866280" cy="5181124"/>
          </a:xfrm>
          <a:prstGeom prst="rect">
            <a:avLst/>
          </a:prstGeom>
        </p:spPr>
      </p:pic>
      <p:sp>
        <p:nvSpPr>
          <p:cNvPr id="25" name="Rectangular Callout 24">
            <a:extLst>
              <a:ext uri="{FF2B5EF4-FFF2-40B4-BE49-F238E27FC236}">
                <a16:creationId xmlns:a16="http://schemas.microsoft.com/office/drawing/2014/main" id="{20D26C65-FBDC-C5C6-93DD-92DD5B9BB730}"/>
              </a:ext>
            </a:extLst>
          </p:cNvPr>
          <p:cNvSpPr/>
          <p:nvPr/>
        </p:nvSpPr>
        <p:spPr>
          <a:xfrm>
            <a:off x="484644" y="3593422"/>
            <a:ext cx="1865450" cy="203837"/>
          </a:xfrm>
          <a:prstGeom prst="wedgeRectCallout">
            <a:avLst>
              <a:gd name="adj1" fmla="val 171677"/>
              <a:gd name="adj2" fmla="val -8538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9.9’  FEMA 1%+ (84% CL)</a:t>
            </a:r>
          </a:p>
        </p:txBody>
      </p:sp>
      <p:sp>
        <p:nvSpPr>
          <p:cNvPr id="26" name="Rectangular Callout 25">
            <a:extLst>
              <a:ext uri="{FF2B5EF4-FFF2-40B4-BE49-F238E27FC236}">
                <a16:creationId xmlns:a16="http://schemas.microsoft.com/office/drawing/2014/main" id="{2F23BD3A-4311-A0C0-EF90-5B897BDB55B1}"/>
              </a:ext>
            </a:extLst>
          </p:cNvPr>
          <p:cNvSpPr/>
          <p:nvPr/>
        </p:nvSpPr>
        <p:spPr>
          <a:xfrm>
            <a:off x="502731" y="3847984"/>
            <a:ext cx="1466082" cy="236256"/>
          </a:xfrm>
          <a:prstGeom prst="wedgeRectCallout">
            <a:avLst>
              <a:gd name="adj1" fmla="val 536019"/>
              <a:gd name="adj2" fmla="val 8319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7.5’   (2016 High Water) </a:t>
            </a:r>
          </a:p>
        </p:txBody>
      </p:sp>
      <p:sp>
        <p:nvSpPr>
          <p:cNvPr id="27" name="Rectangular Callout 27">
            <a:extLst>
              <a:ext uri="{FF2B5EF4-FFF2-40B4-BE49-F238E27FC236}">
                <a16:creationId xmlns:a16="http://schemas.microsoft.com/office/drawing/2014/main" id="{5303E5CB-A8B1-D0A5-1157-363276D92D22}"/>
              </a:ext>
            </a:extLst>
          </p:cNvPr>
          <p:cNvSpPr/>
          <p:nvPr/>
        </p:nvSpPr>
        <p:spPr>
          <a:xfrm>
            <a:off x="502731" y="3375488"/>
            <a:ext cx="1466082" cy="176396"/>
          </a:xfrm>
          <a:prstGeom prst="wedgeRectCallout">
            <a:avLst>
              <a:gd name="adj1" fmla="val 531095"/>
              <a:gd name="adj2" fmla="val 35186"/>
            </a:avLst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9.9’  (FEMA 0.2% / 500-Yr )</a:t>
            </a:r>
          </a:p>
        </p:txBody>
      </p:sp>
      <p:sp>
        <p:nvSpPr>
          <p:cNvPr id="28" name="Rectangular Callout 28">
            <a:extLst>
              <a:ext uri="{FF2B5EF4-FFF2-40B4-BE49-F238E27FC236}">
                <a16:creationId xmlns:a16="http://schemas.microsoft.com/office/drawing/2014/main" id="{99AE9F88-5DC9-41A0-F1D0-0AD4A5427B8C}"/>
              </a:ext>
            </a:extLst>
          </p:cNvPr>
          <p:cNvSpPr/>
          <p:nvPr/>
        </p:nvSpPr>
        <p:spPr>
          <a:xfrm>
            <a:off x="517360" y="4666881"/>
            <a:ext cx="1451453" cy="176396"/>
          </a:xfrm>
          <a:prstGeom prst="wedgeRectCallout">
            <a:avLst>
              <a:gd name="adj1" fmla="val 166621"/>
              <a:gd name="adj2" fmla="val -3419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3.1’  (FEMA 1% / 100-Yr) </a:t>
            </a:r>
          </a:p>
        </p:txBody>
      </p:sp>
      <p:sp>
        <p:nvSpPr>
          <p:cNvPr id="31" name="Rectangular Callout 31">
            <a:extLst>
              <a:ext uri="{FF2B5EF4-FFF2-40B4-BE49-F238E27FC236}">
                <a16:creationId xmlns:a16="http://schemas.microsoft.com/office/drawing/2014/main" id="{9B6EC999-9E0A-C136-DEFA-0760F83BB774}"/>
              </a:ext>
            </a:extLst>
          </p:cNvPr>
          <p:cNvSpPr/>
          <p:nvPr/>
        </p:nvSpPr>
        <p:spPr>
          <a:xfrm>
            <a:off x="514463" y="4984265"/>
            <a:ext cx="1454367" cy="176396"/>
          </a:xfrm>
          <a:prstGeom prst="wedgeRectCallout">
            <a:avLst>
              <a:gd name="adj1" fmla="val 166515"/>
              <a:gd name="adj2" fmla="val -5385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076415" y="5568570"/>
            <a:ext cx="27470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13-13-0001-0054-0000_182</a:t>
            </a:r>
            <a:endParaRPr lang="en-US" sz="1200" b="1" dirty="0"/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DF7CC861-ACD0-9093-F712-FEBD58C3328B}"/>
              </a:ext>
            </a:extLst>
          </p:cNvPr>
          <p:cNvSpPr/>
          <p:nvPr/>
        </p:nvSpPr>
        <p:spPr>
          <a:xfrm>
            <a:off x="304151" y="3669162"/>
            <a:ext cx="133350" cy="1139547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9554695" y="513315"/>
          <a:ext cx="2294627" cy="2649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3.1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9.9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 Climate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3" name="Rectangle 42"/>
          <p:cNvSpPr/>
          <p:nvPr/>
        </p:nvSpPr>
        <p:spPr>
          <a:xfrm>
            <a:off x="9553575" y="1952625"/>
            <a:ext cx="2286000" cy="1619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125DFBA7-3F9D-08B2-9292-8412DEA10124}"/>
              </a:ext>
            </a:extLst>
          </p:cNvPr>
          <p:cNvSpPr txBox="1"/>
          <p:nvPr/>
        </p:nvSpPr>
        <p:spPr>
          <a:xfrm>
            <a:off x="7377444" y="5459942"/>
            <a:ext cx="34026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2FDEB4-5600-6325-53C3-D97DF9528490}"/>
              </a:ext>
            </a:extLst>
          </p:cNvPr>
          <p:cNvSpPr txBox="1"/>
          <p:nvPr/>
        </p:nvSpPr>
        <p:spPr>
          <a:xfrm>
            <a:off x="5491769" y="6207807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8FFA31-4B86-916F-EB8B-8CD99CD94B14}"/>
              </a:ext>
            </a:extLst>
          </p:cNvPr>
          <p:cNvSpPr txBox="1"/>
          <p:nvPr/>
        </p:nvSpPr>
        <p:spPr>
          <a:xfrm>
            <a:off x="1356848" y="6229445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D286B5-4E0C-977E-2A88-E07F4C5F577E}"/>
              </a:ext>
            </a:extLst>
          </p:cNvPr>
          <p:cNvSpPr/>
          <p:nvPr/>
        </p:nvSpPr>
        <p:spPr>
          <a:xfrm>
            <a:off x="2926972" y="6252657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413188-A03D-6140-60F9-606094F27DD3}"/>
              </a:ext>
            </a:extLst>
          </p:cNvPr>
          <p:cNvSpPr txBox="1"/>
          <p:nvPr/>
        </p:nvSpPr>
        <p:spPr>
          <a:xfrm>
            <a:off x="3353040" y="6207807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8F2570-BAA3-E6FC-B277-585D3DC93FFF}"/>
              </a:ext>
            </a:extLst>
          </p:cNvPr>
          <p:cNvSpPr/>
          <p:nvPr/>
        </p:nvSpPr>
        <p:spPr>
          <a:xfrm>
            <a:off x="8171485" y="6207807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DDA89E-D6F3-405A-CC4B-69A3F45B6E28}"/>
              </a:ext>
            </a:extLst>
          </p:cNvPr>
          <p:cNvSpPr/>
          <p:nvPr/>
        </p:nvSpPr>
        <p:spPr>
          <a:xfrm>
            <a:off x="8548735" y="6180748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455B82-1225-F1AE-70D1-AC0907B12B59}"/>
              </a:ext>
            </a:extLst>
          </p:cNvPr>
          <p:cNvSpPr/>
          <p:nvPr/>
        </p:nvSpPr>
        <p:spPr>
          <a:xfrm>
            <a:off x="5066108" y="6252657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725F8680-B3C8-74B7-EEEF-75008F4F6F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036" y="4893563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6B633F-CA09-03DD-8256-98A4FC25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0"/>
            <a:ext cx="12195050" cy="68529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2F8C4C-1393-D0C0-B0EF-8C93664DF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9" t="-11" r="20410" b="29121"/>
          <a:stretch/>
        </p:blipFill>
        <p:spPr>
          <a:xfrm>
            <a:off x="991521" y="745463"/>
            <a:ext cx="9866280" cy="5181124"/>
          </a:xfrm>
          <a:prstGeom prst="rect">
            <a:avLst/>
          </a:prstGeom>
        </p:spPr>
      </p:pic>
      <p:sp>
        <p:nvSpPr>
          <p:cNvPr id="25" name="Rectangular Callout 24">
            <a:extLst>
              <a:ext uri="{FF2B5EF4-FFF2-40B4-BE49-F238E27FC236}">
                <a16:creationId xmlns:a16="http://schemas.microsoft.com/office/drawing/2014/main" id="{20D26C65-FBDC-C5C6-93DD-92DD5B9BB730}"/>
              </a:ext>
            </a:extLst>
          </p:cNvPr>
          <p:cNvSpPr/>
          <p:nvPr/>
        </p:nvSpPr>
        <p:spPr>
          <a:xfrm>
            <a:off x="484644" y="3593422"/>
            <a:ext cx="1865450" cy="203837"/>
          </a:xfrm>
          <a:prstGeom prst="wedgeRectCallout">
            <a:avLst>
              <a:gd name="adj1" fmla="val 171677"/>
              <a:gd name="adj2" fmla="val -8538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9.9’  FEMA 1%+ (84% CL)</a:t>
            </a:r>
          </a:p>
        </p:txBody>
      </p:sp>
      <p:sp>
        <p:nvSpPr>
          <p:cNvPr id="26" name="Rectangular Callout 25">
            <a:extLst>
              <a:ext uri="{FF2B5EF4-FFF2-40B4-BE49-F238E27FC236}">
                <a16:creationId xmlns:a16="http://schemas.microsoft.com/office/drawing/2014/main" id="{2F23BD3A-4311-A0C0-EF90-5B897BDB55B1}"/>
              </a:ext>
            </a:extLst>
          </p:cNvPr>
          <p:cNvSpPr/>
          <p:nvPr/>
        </p:nvSpPr>
        <p:spPr>
          <a:xfrm>
            <a:off x="502731" y="3847984"/>
            <a:ext cx="1466082" cy="236256"/>
          </a:xfrm>
          <a:prstGeom prst="wedgeRectCallout">
            <a:avLst>
              <a:gd name="adj1" fmla="val 536019"/>
              <a:gd name="adj2" fmla="val 8319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7.5’   (2016 High Water) </a:t>
            </a:r>
          </a:p>
        </p:txBody>
      </p:sp>
      <p:sp>
        <p:nvSpPr>
          <p:cNvPr id="27" name="Rectangular Callout 27">
            <a:extLst>
              <a:ext uri="{FF2B5EF4-FFF2-40B4-BE49-F238E27FC236}">
                <a16:creationId xmlns:a16="http://schemas.microsoft.com/office/drawing/2014/main" id="{5303E5CB-A8B1-D0A5-1157-363276D92D22}"/>
              </a:ext>
            </a:extLst>
          </p:cNvPr>
          <p:cNvSpPr/>
          <p:nvPr/>
        </p:nvSpPr>
        <p:spPr>
          <a:xfrm>
            <a:off x="502731" y="3375488"/>
            <a:ext cx="1466082" cy="176396"/>
          </a:xfrm>
          <a:prstGeom prst="wedgeRectCallout">
            <a:avLst>
              <a:gd name="adj1" fmla="val 531095"/>
              <a:gd name="adj2" fmla="val 35186"/>
            </a:avLst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9.9’  (FEMA 0.2% / 500-Yr )</a:t>
            </a:r>
          </a:p>
        </p:txBody>
      </p:sp>
      <p:sp>
        <p:nvSpPr>
          <p:cNvPr id="28" name="Rectangular Callout 28">
            <a:extLst>
              <a:ext uri="{FF2B5EF4-FFF2-40B4-BE49-F238E27FC236}">
                <a16:creationId xmlns:a16="http://schemas.microsoft.com/office/drawing/2014/main" id="{99AE9F88-5DC9-41A0-F1D0-0AD4A5427B8C}"/>
              </a:ext>
            </a:extLst>
          </p:cNvPr>
          <p:cNvSpPr/>
          <p:nvPr/>
        </p:nvSpPr>
        <p:spPr>
          <a:xfrm>
            <a:off x="517360" y="4666881"/>
            <a:ext cx="1451453" cy="176396"/>
          </a:xfrm>
          <a:prstGeom prst="wedgeRectCallout">
            <a:avLst>
              <a:gd name="adj1" fmla="val 166621"/>
              <a:gd name="adj2" fmla="val -3419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3.1’  (FEMA 1% / 100-Yr) </a:t>
            </a:r>
          </a:p>
        </p:txBody>
      </p:sp>
      <p:sp>
        <p:nvSpPr>
          <p:cNvPr id="29" name="Rectangular Callout 29">
            <a:extLst>
              <a:ext uri="{FF2B5EF4-FFF2-40B4-BE49-F238E27FC236}">
                <a16:creationId xmlns:a16="http://schemas.microsoft.com/office/drawing/2014/main" id="{AD19F712-5478-E5B3-D67F-DAA5202A653D}"/>
              </a:ext>
            </a:extLst>
          </p:cNvPr>
          <p:cNvSpPr/>
          <p:nvPr/>
        </p:nvSpPr>
        <p:spPr>
          <a:xfrm>
            <a:off x="515939" y="2755170"/>
            <a:ext cx="1452893" cy="210847"/>
          </a:xfrm>
          <a:prstGeom prst="wedgeRectCallout">
            <a:avLst>
              <a:gd name="adj1" fmla="val 174901"/>
              <a:gd name="adj2" fmla="val 31352"/>
            </a:avLst>
          </a:prstGeom>
          <a:solidFill>
            <a:schemeClr val="accent1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12.2’ (FSF 0.2% / 500-Yr)</a:t>
            </a:r>
          </a:p>
        </p:txBody>
      </p:sp>
      <p:sp>
        <p:nvSpPr>
          <p:cNvPr id="31" name="Rectangular Callout 31">
            <a:extLst>
              <a:ext uri="{FF2B5EF4-FFF2-40B4-BE49-F238E27FC236}">
                <a16:creationId xmlns:a16="http://schemas.microsoft.com/office/drawing/2014/main" id="{9B6EC999-9E0A-C136-DEFA-0760F83BB774}"/>
              </a:ext>
            </a:extLst>
          </p:cNvPr>
          <p:cNvSpPr/>
          <p:nvPr/>
        </p:nvSpPr>
        <p:spPr>
          <a:xfrm>
            <a:off x="514463" y="4984265"/>
            <a:ext cx="1454367" cy="176396"/>
          </a:xfrm>
          <a:prstGeom prst="wedgeRectCallout">
            <a:avLst>
              <a:gd name="adj1" fmla="val 166515"/>
              <a:gd name="adj2" fmla="val -5385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076415" y="5568570"/>
            <a:ext cx="27470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13-13-0001-0054-0000_182</a:t>
            </a:r>
            <a:endParaRPr lang="en-US" sz="1200" b="1" dirty="0"/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DF7CC861-ACD0-9093-F712-FEBD58C3328B}"/>
              </a:ext>
            </a:extLst>
          </p:cNvPr>
          <p:cNvSpPr/>
          <p:nvPr/>
        </p:nvSpPr>
        <p:spPr>
          <a:xfrm>
            <a:off x="304151" y="3669162"/>
            <a:ext cx="133350" cy="1139547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Table 41"/>
          <p:cNvGraphicFramePr>
            <a:graphicFrameLocks noGrp="1"/>
          </p:cNvGraphicFramePr>
          <p:nvPr/>
        </p:nvGraphicFramePr>
        <p:xfrm>
          <a:off x="9554695" y="513315"/>
          <a:ext cx="2294627" cy="2649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3.1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9.9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 Climate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12.2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9553575" y="1952625"/>
            <a:ext cx="2286000" cy="1619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C55F174B-AF3B-D716-5411-CF1A45EE059E}"/>
              </a:ext>
            </a:extLst>
          </p:cNvPr>
          <p:cNvSpPr txBox="1"/>
          <p:nvPr/>
        </p:nvSpPr>
        <p:spPr>
          <a:xfrm>
            <a:off x="7377444" y="5459942"/>
            <a:ext cx="34026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637B8A-43A2-C5BA-1733-9DFE3BC5FAE7}"/>
              </a:ext>
            </a:extLst>
          </p:cNvPr>
          <p:cNvSpPr txBox="1"/>
          <p:nvPr/>
        </p:nvSpPr>
        <p:spPr>
          <a:xfrm>
            <a:off x="5491769" y="6207807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A8BB3-85B7-745B-19B5-E3679E649C9A}"/>
              </a:ext>
            </a:extLst>
          </p:cNvPr>
          <p:cNvSpPr txBox="1"/>
          <p:nvPr/>
        </p:nvSpPr>
        <p:spPr>
          <a:xfrm>
            <a:off x="1356848" y="6229445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5AB220-BFED-476B-5E90-4C93D457C61C}"/>
              </a:ext>
            </a:extLst>
          </p:cNvPr>
          <p:cNvSpPr/>
          <p:nvPr/>
        </p:nvSpPr>
        <p:spPr>
          <a:xfrm>
            <a:off x="2926972" y="6252657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C3174D-D778-41DB-60D5-9AD80D1C891D}"/>
              </a:ext>
            </a:extLst>
          </p:cNvPr>
          <p:cNvSpPr txBox="1"/>
          <p:nvPr/>
        </p:nvSpPr>
        <p:spPr>
          <a:xfrm>
            <a:off x="3353040" y="6207807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983DF4-43A5-BC37-2E37-5E907DABFAE0}"/>
              </a:ext>
            </a:extLst>
          </p:cNvPr>
          <p:cNvSpPr/>
          <p:nvPr/>
        </p:nvSpPr>
        <p:spPr>
          <a:xfrm>
            <a:off x="8171485" y="6207807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D658F7-7F6C-30D4-F5CC-F83CED7F6A99}"/>
              </a:ext>
            </a:extLst>
          </p:cNvPr>
          <p:cNvSpPr/>
          <p:nvPr/>
        </p:nvSpPr>
        <p:spPr>
          <a:xfrm>
            <a:off x="8548735" y="6180748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ED1F72-A196-1DA9-AB3C-0C999B4131B1}"/>
              </a:ext>
            </a:extLst>
          </p:cNvPr>
          <p:cNvSpPr/>
          <p:nvPr/>
        </p:nvSpPr>
        <p:spPr>
          <a:xfrm>
            <a:off x="5066108" y="6252657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44B32D0F-A28E-FFA9-A4D7-46826A151D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036" y="4893563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3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39" t="14068" b="22297"/>
          <a:stretch/>
        </p:blipFill>
        <p:spPr>
          <a:xfrm>
            <a:off x="0" y="-58057"/>
            <a:ext cx="12681494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06647" y="510397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/>
            </a:br>
            <a:r>
              <a:rPr lang="en-US" u="sng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4"/>
              </a:rPr>
              <a:t>34-06-0011-0090-0000_113</a:t>
            </a:r>
            <a:endParaRPr lang="en-US" sz="20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1829235" y="1145049"/>
            <a:ext cx="5253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4"/>
              </a:rPr>
              <a:t>113 Valley Ave, Richwood, WV</a:t>
            </a:r>
            <a:endParaRPr lang="en-US" sz="20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5776" b="4188"/>
          <a:stretch/>
        </p:blipFill>
        <p:spPr>
          <a:xfrm>
            <a:off x="975602" y="1669144"/>
            <a:ext cx="8690150" cy="521281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09801" y="261716"/>
            <a:ext cx="2647950" cy="2609850"/>
            <a:chOff x="10033544" y="1322721"/>
            <a:chExt cx="2647950" cy="26098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33544" y="1322721"/>
              <a:ext cx="2647950" cy="260985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21145" y="1533474"/>
              <a:ext cx="2086982" cy="218944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F3311F-D8D5-C27A-5001-346416B40F2B}"/>
                </a:ext>
              </a:extLst>
            </p:cNvPr>
            <p:cNvSpPr/>
            <p:nvPr/>
          </p:nvSpPr>
          <p:spPr>
            <a:xfrm>
              <a:off x="10441019" y="2353583"/>
              <a:ext cx="824102" cy="801678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1829235" y="189553"/>
            <a:ext cx="22907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Richwood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930400" y="729114"/>
            <a:ext cx="247454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872F4C1E-68FE-BD30-D707-287ECCD0A440}"/>
              </a:ext>
            </a:extLst>
          </p:cNvPr>
          <p:cNvSpPr txBox="1">
            <a:spLocks/>
          </p:cNvSpPr>
          <p:nvPr/>
        </p:nvSpPr>
        <p:spPr>
          <a:xfrm rot="16200000">
            <a:off x="-2574098" y="3323650"/>
            <a:ext cx="6156326" cy="1013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Flood Profile</a:t>
            </a:r>
          </a:p>
        </p:txBody>
      </p:sp>
      <p:pic>
        <p:nvPicPr>
          <p:cNvPr id="4" name="Picture 3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AAB1013E-EA5B-3505-84F9-C30BC82E04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" y="-79292"/>
            <a:ext cx="1020189" cy="95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3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2% Probability of Flood in a year (50-year flood)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3523" t="15497" r="22749" b="6682"/>
          <a:stretch/>
        </p:blipFill>
        <p:spPr>
          <a:xfrm>
            <a:off x="185735" y="2445075"/>
            <a:ext cx="4255334" cy="294436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290529" y="2152184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061220" y="2857456"/>
            <a:ext cx="1977212" cy="307777"/>
            <a:chOff x="5717397" y="2422175"/>
            <a:chExt cx="1977212" cy="307777"/>
          </a:xfrm>
        </p:grpSpPr>
        <p:sp>
          <p:nvSpPr>
            <p:cNvPr id="4" name="Rectangular Callout 7">
              <a:extLst>
                <a:ext uri="{FF2B5EF4-FFF2-40B4-BE49-F238E27FC236}">
                  <a16:creationId xmlns:a16="http://schemas.microsoft.com/office/drawing/2014/main" id="{48A19F05-4026-452F-BEF7-1077E4EF32D8}"/>
                </a:ext>
              </a:extLst>
            </p:cNvPr>
            <p:cNvSpPr/>
            <p:nvPr/>
          </p:nvSpPr>
          <p:spPr>
            <a:xfrm>
              <a:off x="5717397" y="2426795"/>
              <a:ext cx="1977212" cy="298539"/>
            </a:xfrm>
            <a:prstGeom prst="wedgeRectCallout">
              <a:avLst>
                <a:gd name="adj1" fmla="val 57518"/>
                <a:gd name="adj2" fmla="val 119404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5730573" y="2422175"/>
              <a:ext cx="1939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2.8’ (FEMA 2% / 50-Yr) </a:t>
              </a:r>
            </a:p>
          </p:txBody>
        </p:sp>
      </p:grp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93970" y="3396102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05" y="1223542"/>
            <a:ext cx="7592433" cy="45447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07166" y="3380165"/>
            <a:ext cx="2231266" cy="307777"/>
            <a:chOff x="807166" y="3380165"/>
            <a:chExt cx="2231266" cy="307777"/>
          </a:xfrm>
        </p:grpSpPr>
        <p:sp>
          <p:nvSpPr>
            <p:cNvPr id="18" name="Rectangular Callout 7">
              <a:extLst>
                <a:ext uri="{FF2B5EF4-FFF2-40B4-BE49-F238E27FC236}">
                  <a16:creationId xmlns:a16="http://schemas.microsoft.com/office/drawing/2014/main" id="{29F22F9B-2E28-B90B-5B75-309EAE03215F}"/>
                </a:ext>
              </a:extLst>
            </p:cNvPr>
            <p:cNvSpPr/>
            <p:nvPr/>
          </p:nvSpPr>
          <p:spPr>
            <a:xfrm>
              <a:off x="851675" y="3389403"/>
              <a:ext cx="2155344" cy="298539"/>
            </a:xfrm>
            <a:prstGeom prst="wedgeRectCallout">
              <a:avLst>
                <a:gd name="adj1" fmla="val 59990"/>
                <a:gd name="adj2" fmla="val -10345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BEA62F-DF91-532C-90CC-EEE9FCA33FBD}"/>
                </a:ext>
              </a:extLst>
            </p:cNvPr>
            <p:cNvSpPr txBox="1"/>
            <p:nvPr/>
          </p:nvSpPr>
          <p:spPr>
            <a:xfrm>
              <a:off x="807166" y="3380165"/>
              <a:ext cx="22312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572768">
                <a:spcAft>
                  <a:spcPts val="600"/>
                </a:spcAft>
              </a:pPr>
              <a:r>
                <a:rPr lang="en-US" sz="1400" b="1" kern="1200" dirty="0">
                  <a:latin typeface="+mn-lt"/>
                  <a:ea typeface="+mn-ea"/>
                  <a:cs typeface="+mn-cs"/>
                </a:rPr>
                <a:t>Building’s Ground Elevation</a:t>
              </a:r>
              <a:endParaRPr lang="en-US" sz="800" b="1" dirty="0"/>
            </a:p>
          </p:txBody>
        </p:sp>
      </p:grpSp>
      <p:pic>
        <p:nvPicPr>
          <p:cNvPr id="2" name="Picture 1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A64B17BA-CD23-9E95-3EE6-7EB4E6811F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4" y="112025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1" y="699306"/>
            <a:ext cx="9952463" cy="5657850"/>
          </a:xfrm>
          <a:prstGeom prst="rect">
            <a:avLst/>
          </a:prstGeom>
        </p:spPr>
      </p:pic>
      <p:sp>
        <p:nvSpPr>
          <p:cNvPr id="23" name="Rectangular Callout 22"/>
          <p:cNvSpPr/>
          <p:nvPr/>
        </p:nvSpPr>
        <p:spPr>
          <a:xfrm>
            <a:off x="448537" y="1840638"/>
            <a:ext cx="1865450" cy="203837"/>
          </a:xfrm>
          <a:prstGeom prst="wedgeRectCallout">
            <a:avLst>
              <a:gd name="adj1" fmla="val 183971"/>
              <a:gd name="adj2" fmla="val 4998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10.7’ FEMA 1%+ (84% CL)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455851" y="2491762"/>
            <a:ext cx="1451453" cy="176396"/>
          </a:xfrm>
          <a:prstGeom prst="wedgeRectCallout">
            <a:avLst>
              <a:gd name="adj1" fmla="val 193366"/>
              <a:gd name="adj2" fmla="val -1463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8.3’  (FEMA 1% / 100-Yr)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448537" y="2990480"/>
            <a:ext cx="1466082" cy="191841"/>
          </a:xfrm>
          <a:prstGeom prst="wedgeRectCallout">
            <a:avLst>
              <a:gd name="adj1" fmla="val 146933"/>
              <a:gd name="adj2" fmla="val -2902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6.7’  (FEMA 2% / 50-Yr) </a:t>
            </a:r>
          </a:p>
        </p:txBody>
      </p:sp>
      <p:sp>
        <p:nvSpPr>
          <p:cNvPr id="31" name="Left Brace 30"/>
          <p:cNvSpPr/>
          <p:nvPr/>
        </p:nvSpPr>
        <p:spPr>
          <a:xfrm>
            <a:off x="260153" y="1964428"/>
            <a:ext cx="181069" cy="60889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925177" y="5898464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41" name="Rectangular Callout 40"/>
          <p:cNvSpPr/>
          <p:nvPr/>
        </p:nvSpPr>
        <p:spPr>
          <a:xfrm>
            <a:off x="448537" y="4431320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455851" y="4060640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4.4’ (FEMA 4% / 25-Yr) </a:t>
            </a:r>
          </a:p>
        </p:txBody>
      </p:sp>
      <p:graphicFrame>
        <p:nvGraphicFramePr>
          <p:cNvPr id="44" name="Table 43"/>
          <p:cNvGraphicFramePr>
            <a:graphicFrameLocks noGrp="1"/>
          </p:cNvGraphicFramePr>
          <p:nvPr/>
        </p:nvGraphicFramePr>
        <p:xfrm>
          <a:off x="9897373" y="319957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9897373" y="1756970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77BACF-6E59-FFDA-9C3B-D9E8DD8060C3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32D2FA-440B-8246-C3F6-AD1438720208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574B68-6119-7099-08F2-0A30CC88A6D5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29460-B297-E0EF-9466-81E4A07BE1D0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2022</a:t>
            </a:r>
            <a:endParaRPr lang="en-US" sz="1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CBC75C-4EA3-72D9-4462-D4E955130555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BEA4C-D9E7-DCAC-370F-ED7A394AB733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BA0844-B2E9-E198-BC02-044C5CCCAD83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2C205466-35A0-C69D-20E2-ADDAD46F10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41" y="835721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0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1% Probability of Flood in a year (100-year flood)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3523" t="15497" r="22749" b="6682"/>
          <a:stretch/>
        </p:blipFill>
        <p:spPr>
          <a:xfrm>
            <a:off x="185735" y="2445075"/>
            <a:ext cx="4255334" cy="294436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290529" y="2152184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074396" y="2831820"/>
            <a:ext cx="1977212" cy="333413"/>
            <a:chOff x="5730573" y="2396539"/>
            <a:chExt cx="1977212" cy="333413"/>
          </a:xfrm>
        </p:grpSpPr>
        <p:sp>
          <p:nvSpPr>
            <p:cNvPr id="4" name="Rectangular Callout 7">
              <a:extLst>
                <a:ext uri="{FF2B5EF4-FFF2-40B4-BE49-F238E27FC236}">
                  <a16:creationId xmlns:a16="http://schemas.microsoft.com/office/drawing/2014/main" id="{48A19F05-4026-452F-BEF7-1077E4EF32D8}"/>
                </a:ext>
              </a:extLst>
            </p:cNvPr>
            <p:cNvSpPr/>
            <p:nvPr/>
          </p:nvSpPr>
          <p:spPr>
            <a:xfrm>
              <a:off x="5730573" y="2396539"/>
              <a:ext cx="1977212" cy="298539"/>
            </a:xfrm>
            <a:prstGeom prst="wedgeRectCallout">
              <a:avLst>
                <a:gd name="adj1" fmla="val 57518"/>
                <a:gd name="adj2" fmla="val 119404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5730573" y="2422175"/>
              <a:ext cx="1939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3.5’ (FEMA 1% / 100-Yr) </a:t>
              </a:r>
            </a:p>
          </p:txBody>
        </p:sp>
      </p:grp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93970" y="3396102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05" y="1208302"/>
            <a:ext cx="7592433" cy="4544797"/>
          </a:xfrm>
          <a:prstGeom prst="rect">
            <a:avLst/>
          </a:prstGeom>
        </p:spPr>
      </p:pic>
      <p:pic>
        <p:nvPicPr>
          <p:cNvPr id="2" name="Picture 1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8812E73E-C7D6-C59D-353D-325215DFA8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4" y="112025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2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   0.2% Probability of Flood in a year (500-year flood)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3523" t="15497" r="22749" b="6682"/>
          <a:stretch/>
        </p:blipFill>
        <p:spPr>
          <a:xfrm>
            <a:off x="185735" y="2445075"/>
            <a:ext cx="4255334" cy="294436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290529" y="2152184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047159" y="2700929"/>
            <a:ext cx="2146811" cy="322079"/>
            <a:chOff x="5703336" y="2265648"/>
            <a:chExt cx="2146811" cy="322079"/>
          </a:xfrm>
        </p:grpSpPr>
        <p:sp>
          <p:nvSpPr>
            <p:cNvPr id="4" name="Rectangular Callout 7">
              <a:extLst>
                <a:ext uri="{FF2B5EF4-FFF2-40B4-BE49-F238E27FC236}">
                  <a16:creationId xmlns:a16="http://schemas.microsoft.com/office/drawing/2014/main" id="{48A19F05-4026-452F-BEF7-1077E4EF32D8}"/>
                </a:ext>
              </a:extLst>
            </p:cNvPr>
            <p:cNvSpPr/>
            <p:nvPr/>
          </p:nvSpPr>
          <p:spPr>
            <a:xfrm>
              <a:off x="5730573" y="2265648"/>
              <a:ext cx="1977212" cy="298539"/>
            </a:xfrm>
            <a:prstGeom prst="wedgeRectCallout">
              <a:avLst>
                <a:gd name="adj1" fmla="val 57518"/>
                <a:gd name="adj2" fmla="val 119404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5703336" y="2279950"/>
              <a:ext cx="21468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8.3’ (FEMA 0.2% / 500-Yr) </a:t>
              </a:r>
            </a:p>
          </p:txBody>
        </p:sp>
      </p:grp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93970" y="3396102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05" y="1208302"/>
            <a:ext cx="7592432" cy="4544797"/>
          </a:xfrm>
          <a:prstGeom prst="rect">
            <a:avLst/>
          </a:prstGeom>
        </p:spPr>
      </p:pic>
      <p:pic>
        <p:nvPicPr>
          <p:cNvPr id="2" name="Picture 1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DD5E58FB-98F4-559F-8C9A-2F90F98E85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4" y="112025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0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3523" t="15497" r="22749" b="6682"/>
          <a:stretch/>
        </p:blipFill>
        <p:spPr>
          <a:xfrm>
            <a:off x="185735" y="2445075"/>
            <a:ext cx="4255334" cy="294436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290529" y="2152184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93970" y="3396102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05" y="1223542"/>
            <a:ext cx="7592433" cy="45447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07166" y="3380165"/>
            <a:ext cx="2231266" cy="307777"/>
            <a:chOff x="807166" y="3380165"/>
            <a:chExt cx="2231266" cy="307777"/>
          </a:xfrm>
        </p:grpSpPr>
        <p:sp>
          <p:nvSpPr>
            <p:cNvPr id="18" name="Rectangular Callout 7">
              <a:extLst>
                <a:ext uri="{FF2B5EF4-FFF2-40B4-BE49-F238E27FC236}">
                  <a16:creationId xmlns:a16="http://schemas.microsoft.com/office/drawing/2014/main" id="{29F22F9B-2E28-B90B-5B75-309EAE03215F}"/>
                </a:ext>
              </a:extLst>
            </p:cNvPr>
            <p:cNvSpPr/>
            <p:nvPr/>
          </p:nvSpPr>
          <p:spPr>
            <a:xfrm>
              <a:off x="851675" y="3389403"/>
              <a:ext cx="2155344" cy="298539"/>
            </a:xfrm>
            <a:prstGeom prst="wedgeRectCallout">
              <a:avLst>
                <a:gd name="adj1" fmla="val 59990"/>
                <a:gd name="adj2" fmla="val -10345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BEA62F-DF91-532C-90CC-EEE9FCA33FBD}"/>
                </a:ext>
              </a:extLst>
            </p:cNvPr>
            <p:cNvSpPr txBox="1"/>
            <p:nvPr/>
          </p:nvSpPr>
          <p:spPr>
            <a:xfrm>
              <a:off x="807166" y="3380165"/>
              <a:ext cx="22312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572768">
                <a:spcAft>
                  <a:spcPts val="600"/>
                </a:spcAft>
              </a:pPr>
              <a:r>
                <a:rPr lang="en-US" sz="1400" b="1" kern="1200" dirty="0">
                  <a:latin typeface="+mn-lt"/>
                  <a:ea typeface="+mn-ea"/>
                  <a:cs typeface="+mn-cs"/>
                </a:rPr>
                <a:t>Building’s Ground Elevation</a:t>
              </a:r>
              <a:endParaRPr lang="en-US" sz="800" b="1" dirty="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2016 High Watermark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63601" y="367707"/>
            <a:ext cx="2214540" cy="2240634"/>
            <a:chOff x="1503878" y="1497438"/>
            <a:chExt cx="2214540" cy="2240634"/>
          </a:xfrm>
        </p:grpSpPr>
        <p:pic>
          <p:nvPicPr>
            <p:cNvPr id="26" name="Picture 2" descr="13,500+ Green Post It Notes Stock Photos, Pictures &amp; Royalty-Free Images -  iStock">
              <a:extLst>
                <a:ext uri="{FF2B5EF4-FFF2-40B4-BE49-F238E27FC236}">
                  <a16:creationId xmlns:a16="http://schemas.microsoft.com/office/drawing/2014/main" id="{6E434E23-8084-7396-A717-F4DFA13499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" t="3704" r="15024" b="23082"/>
            <a:stretch/>
          </p:blipFill>
          <p:spPr bwMode="auto">
            <a:xfrm rot="20367698">
              <a:off x="1503878" y="1497438"/>
              <a:ext cx="2034007" cy="2240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11A63CF-3771-8257-3CA0-33FE0EC21222}"/>
                </a:ext>
              </a:extLst>
            </p:cNvPr>
            <p:cNvSpPr txBox="1"/>
            <p:nvPr/>
          </p:nvSpPr>
          <p:spPr>
            <a:xfrm rot="20139370">
              <a:off x="1513906" y="2323405"/>
              <a:ext cx="22045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Ink Free" panose="03080402000500000000" pitchFamily="66" charset="0"/>
                  <a:cs typeface="Aharoni" panose="02010803020104030203" pitchFamily="2" charset="-79"/>
                </a:rPr>
                <a:t>High Watermark</a:t>
              </a:r>
            </a:p>
          </p:txBody>
        </p:sp>
      </p:grpSp>
      <p:sp>
        <p:nvSpPr>
          <p:cNvPr id="28" name="Rectangular Callout 7">
            <a:extLst>
              <a:ext uri="{FF2B5EF4-FFF2-40B4-BE49-F238E27FC236}">
                <a16:creationId xmlns:a16="http://schemas.microsoft.com/office/drawing/2014/main" id="{54A74E35-10E3-65E4-3610-017EF777FA15}"/>
              </a:ext>
            </a:extLst>
          </p:cNvPr>
          <p:cNvSpPr/>
          <p:nvPr/>
        </p:nvSpPr>
        <p:spPr>
          <a:xfrm rot="10800000">
            <a:off x="1340618" y="2996632"/>
            <a:ext cx="1636379" cy="293558"/>
          </a:xfrm>
          <a:prstGeom prst="wedgeRectCallout">
            <a:avLst>
              <a:gd name="adj1" fmla="val -63395"/>
              <a:gd name="adj2" fmla="val -90110"/>
            </a:avLst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>
              <a:latin typeface="Arial Narrow" panose="020B0606020202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C570C5-4CE9-1636-5896-0196C30F64C8}"/>
              </a:ext>
            </a:extLst>
          </p:cNvPr>
          <p:cNvSpPr txBox="1"/>
          <p:nvPr/>
        </p:nvSpPr>
        <p:spPr>
          <a:xfrm>
            <a:off x="1355559" y="3020822"/>
            <a:ext cx="1883982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1.0’ (</a:t>
            </a: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2016 High Water</a:t>
            </a:r>
            <a:r>
              <a:rPr lang="en-US" sz="1200" b="1" dirty="0">
                <a:solidFill>
                  <a:schemeClr val="bg1"/>
                </a:solidFill>
              </a:rPr>
              <a:t>) </a:t>
            </a:r>
          </a:p>
        </p:txBody>
      </p:sp>
      <p:pic>
        <p:nvPicPr>
          <p:cNvPr id="2" name="Picture 1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706DC307-0CE0-AC5B-5B7F-A50775C0AB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4" y="112025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sp>
        <p:nvSpPr>
          <p:cNvPr id="64" name="Rectangular Callout 63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1.0’ (2016 High Water)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u="sng" dirty="0">
                <a:ln w="12700">
                  <a:solidFill>
                    <a:schemeClr val="accent5"/>
                  </a:solidFill>
                  <a:prstDash val="solid"/>
                </a:ln>
                <a:noFill/>
                <a:hlinkClick r:id="rId4"/>
              </a:rPr>
              <a:t>34-06-0011-0090-0000_113</a:t>
            </a:r>
            <a:endParaRPr lang="en-US" sz="1400" dirty="0">
              <a:ln w="12700">
                <a:solidFill>
                  <a:schemeClr val="accent5"/>
                </a:solidFill>
                <a:prstDash val="solid"/>
              </a:ln>
              <a:noFill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4"/>
              </a:rPr>
              <a:t>34-06-0011-0090-0000_113</a:t>
            </a:r>
            <a:endParaRPr lang="en-US" sz="1400" b="1" dirty="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9698650" y="912005"/>
          <a:ext cx="2199736" cy="26512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4"/>
              </a:rPr>
              <a:t>113 Valley Ave, Richwood, WV</a:t>
            </a:r>
            <a:endParaRPr lang="en-US" sz="1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560B91-38DE-FFCD-D815-8C94FCED5915}"/>
              </a:ext>
            </a:extLst>
          </p:cNvPr>
          <p:cNvSpPr txBox="1"/>
          <p:nvPr/>
        </p:nvSpPr>
        <p:spPr>
          <a:xfrm>
            <a:off x="4823553" y="6525916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EE47ED-552B-D6F0-0756-637EF18D4762}"/>
              </a:ext>
            </a:extLst>
          </p:cNvPr>
          <p:cNvSpPr txBox="1"/>
          <p:nvPr/>
        </p:nvSpPr>
        <p:spPr>
          <a:xfrm>
            <a:off x="688632" y="6547554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C5B5A9-C13A-2975-B80E-3972FAEFF6CD}"/>
              </a:ext>
            </a:extLst>
          </p:cNvPr>
          <p:cNvSpPr/>
          <p:nvPr/>
        </p:nvSpPr>
        <p:spPr>
          <a:xfrm>
            <a:off x="2258756" y="6570766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61FEFD-6925-187B-6362-E6B991718D97}"/>
              </a:ext>
            </a:extLst>
          </p:cNvPr>
          <p:cNvSpPr txBox="1"/>
          <p:nvPr/>
        </p:nvSpPr>
        <p:spPr>
          <a:xfrm>
            <a:off x="2684824" y="6525916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2021</a:t>
            </a:r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3501CF-31D5-41C2-F7B0-F350F370A8E6}"/>
              </a:ext>
            </a:extLst>
          </p:cNvPr>
          <p:cNvSpPr/>
          <p:nvPr/>
        </p:nvSpPr>
        <p:spPr>
          <a:xfrm>
            <a:off x="7503269" y="6525916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AD41AF-B1E2-3AAE-4A69-82F28A3993B6}"/>
              </a:ext>
            </a:extLst>
          </p:cNvPr>
          <p:cNvSpPr/>
          <p:nvPr/>
        </p:nvSpPr>
        <p:spPr>
          <a:xfrm>
            <a:off x="7880519" y="6498857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A3AF3-91E2-DED6-712F-A9E171B6A4B8}"/>
              </a:ext>
            </a:extLst>
          </p:cNvPr>
          <p:cNvSpPr/>
          <p:nvPr/>
        </p:nvSpPr>
        <p:spPr>
          <a:xfrm>
            <a:off x="4397892" y="6570766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685589D0-420B-977E-C5EE-4BA0400B3D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64" y="5541506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8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599880" y="3632447"/>
            <a:ext cx="1444579" cy="165348"/>
          </a:xfrm>
          <a:prstGeom prst="wedgeRectCallout">
            <a:avLst>
              <a:gd name="adj1" fmla="val 157902"/>
              <a:gd name="adj2" fmla="val 8953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2.8’  (FEMA 2% / 50-Yr)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1.0’ (2016 High Water)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3"/>
              </a:rPr>
              <a:t>34-06-0011-0090-0000_113</a:t>
            </a:r>
            <a:endParaRPr lang="en-US" sz="1400" b="1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9698650" y="912005"/>
          <a:ext cx="2199736" cy="26512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3"/>
              </a:rPr>
              <a:t>113 Valley Ave, Richwood, WV</a:t>
            </a:r>
            <a:endParaRPr lang="en-US" sz="1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AE7A60-01D4-9995-1868-AD4B011E655F}"/>
              </a:ext>
            </a:extLst>
          </p:cNvPr>
          <p:cNvSpPr txBox="1"/>
          <p:nvPr/>
        </p:nvSpPr>
        <p:spPr>
          <a:xfrm>
            <a:off x="4823553" y="6525916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2ACA91-2AFF-313C-2934-2B3EDE636F97}"/>
              </a:ext>
            </a:extLst>
          </p:cNvPr>
          <p:cNvSpPr txBox="1"/>
          <p:nvPr/>
        </p:nvSpPr>
        <p:spPr>
          <a:xfrm>
            <a:off x="688632" y="6547554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D19EAF-2A44-8298-0ED6-E86729B4E765}"/>
              </a:ext>
            </a:extLst>
          </p:cNvPr>
          <p:cNvSpPr/>
          <p:nvPr/>
        </p:nvSpPr>
        <p:spPr>
          <a:xfrm>
            <a:off x="2258756" y="6570766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1DE26C-6986-24A4-FC21-57FF8E9DB95E}"/>
              </a:ext>
            </a:extLst>
          </p:cNvPr>
          <p:cNvSpPr txBox="1"/>
          <p:nvPr/>
        </p:nvSpPr>
        <p:spPr>
          <a:xfrm>
            <a:off x="2684824" y="6525916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2021</a:t>
            </a:r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7A2959-F1A0-FDEB-8554-6E7C403B0BB1}"/>
              </a:ext>
            </a:extLst>
          </p:cNvPr>
          <p:cNvSpPr/>
          <p:nvPr/>
        </p:nvSpPr>
        <p:spPr>
          <a:xfrm>
            <a:off x="7503269" y="6525916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79ED6F-444B-0E72-27AD-34A1EFCC7916}"/>
              </a:ext>
            </a:extLst>
          </p:cNvPr>
          <p:cNvSpPr/>
          <p:nvPr/>
        </p:nvSpPr>
        <p:spPr>
          <a:xfrm>
            <a:off x="7880519" y="6498857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4B9CC2-6A43-474E-C3BE-885A32F652B1}"/>
              </a:ext>
            </a:extLst>
          </p:cNvPr>
          <p:cNvSpPr/>
          <p:nvPr/>
        </p:nvSpPr>
        <p:spPr>
          <a:xfrm>
            <a:off x="4397892" y="6570766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91BF3E1D-F30A-C22E-BD66-05BA57690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64" y="5541506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9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599880" y="3393484"/>
            <a:ext cx="1444579" cy="157054"/>
          </a:xfrm>
          <a:prstGeom prst="wedgeRectCallout">
            <a:avLst>
              <a:gd name="adj1" fmla="val 133987"/>
              <a:gd name="adj2" fmla="val 12908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3.5’  (FEMA 1% / 100-Yr)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599880" y="3632447"/>
            <a:ext cx="1444579" cy="165348"/>
          </a:xfrm>
          <a:prstGeom prst="wedgeRectCallout">
            <a:avLst>
              <a:gd name="adj1" fmla="val 157902"/>
              <a:gd name="adj2" fmla="val 8953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2.8’  (FEMA 2% / 50-Yr) 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1.0’ (2016 High Water) </a:t>
            </a:r>
          </a:p>
        </p:txBody>
      </p:sp>
      <p:sp>
        <p:nvSpPr>
          <p:cNvPr id="26" name="Left Brace 25"/>
          <p:cNvSpPr/>
          <p:nvPr/>
        </p:nvSpPr>
        <p:spPr>
          <a:xfrm>
            <a:off x="415835" y="2314575"/>
            <a:ext cx="184042" cy="117148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ular Callout 26"/>
          <p:cNvSpPr/>
          <p:nvPr/>
        </p:nvSpPr>
        <p:spPr>
          <a:xfrm>
            <a:off x="599878" y="2240032"/>
            <a:ext cx="1528958" cy="212231"/>
          </a:xfrm>
          <a:prstGeom prst="wedgeRectCallout">
            <a:avLst>
              <a:gd name="adj1" fmla="val 143376"/>
              <a:gd name="adj2" fmla="val 30369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9.0’ FEMA1%+ (84% CL)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3"/>
              </a:rPr>
              <a:t>34-06-0011-0090-0000_113</a:t>
            </a:r>
            <a:endParaRPr lang="en-US" sz="1400" b="1" dirty="0"/>
          </a:p>
        </p:txBody>
      </p:sp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9698650" y="912005"/>
          <a:ext cx="2199736" cy="26512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3"/>
              </a:rPr>
              <a:t>113 Valley Ave, Richwood, WV</a:t>
            </a:r>
            <a:endParaRPr lang="en-US" sz="1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A4D7F1-1EA6-48FA-8BB8-5D2AB186793C}"/>
              </a:ext>
            </a:extLst>
          </p:cNvPr>
          <p:cNvSpPr txBox="1"/>
          <p:nvPr/>
        </p:nvSpPr>
        <p:spPr>
          <a:xfrm>
            <a:off x="4823553" y="6525916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472CCB-123A-B9DC-8C92-CEBCA8C5E058}"/>
              </a:ext>
            </a:extLst>
          </p:cNvPr>
          <p:cNvSpPr txBox="1"/>
          <p:nvPr/>
        </p:nvSpPr>
        <p:spPr>
          <a:xfrm>
            <a:off x="688632" y="6547554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B6F53A-868C-1349-EE04-3AB7F45BE6CE}"/>
              </a:ext>
            </a:extLst>
          </p:cNvPr>
          <p:cNvSpPr/>
          <p:nvPr/>
        </p:nvSpPr>
        <p:spPr>
          <a:xfrm>
            <a:off x="2258756" y="6570766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8F124-65E7-A91E-CC3F-6F9A45A78B3D}"/>
              </a:ext>
            </a:extLst>
          </p:cNvPr>
          <p:cNvSpPr txBox="1"/>
          <p:nvPr/>
        </p:nvSpPr>
        <p:spPr>
          <a:xfrm>
            <a:off x="2684824" y="6525916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2021</a:t>
            </a:r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C0C0DD-B14D-0C17-0296-618CB491B001}"/>
              </a:ext>
            </a:extLst>
          </p:cNvPr>
          <p:cNvSpPr/>
          <p:nvPr/>
        </p:nvSpPr>
        <p:spPr>
          <a:xfrm>
            <a:off x="7503269" y="6525916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16C478-3FC6-62AC-AA5A-EB0FFFDA50CF}"/>
              </a:ext>
            </a:extLst>
          </p:cNvPr>
          <p:cNvSpPr/>
          <p:nvPr/>
        </p:nvSpPr>
        <p:spPr>
          <a:xfrm>
            <a:off x="7880519" y="6498857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08DE81-BBC3-AADD-E26D-A990899E7877}"/>
              </a:ext>
            </a:extLst>
          </p:cNvPr>
          <p:cNvSpPr/>
          <p:nvPr/>
        </p:nvSpPr>
        <p:spPr>
          <a:xfrm>
            <a:off x="4397892" y="6570766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B13EEECB-DC3A-8326-0B0D-3310B8000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64" y="5541506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6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sp>
        <p:nvSpPr>
          <p:cNvPr id="61" name="Rectangular Callout 60"/>
          <p:cNvSpPr/>
          <p:nvPr/>
        </p:nvSpPr>
        <p:spPr>
          <a:xfrm>
            <a:off x="599880" y="3393484"/>
            <a:ext cx="1444579" cy="157054"/>
          </a:xfrm>
          <a:prstGeom prst="wedgeRectCallout">
            <a:avLst>
              <a:gd name="adj1" fmla="val 133987"/>
              <a:gd name="adj2" fmla="val 12908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3.5’  (FEMA 1% / 100-Yr) </a:t>
            </a:r>
          </a:p>
        </p:txBody>
      </p:sp>
      <p:sp>
        <p:nvSpPr>
          <p:cNvPr id="63" name="Rectangular Callout 62"/>
          <p:cNvSpPr/>
          <p:nvPr/>
        </p:nvSpPr>
        <p:spPr>
          <a:xfrm>
            <a:off x="599880" y="3632447"/>
            <a:ext cx="1444579" cy="165348"/>
          </a:xfrm>
          <a:prstGeom prst="wedgeRectCallout">
            <a:avLst>
              <a:gd name="adj1" fmla="val 157902"/>
              <a:gd name="adj2" fmla="val 8953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2.8’  (FEMA 2% / 50-Yr) </a:t>
            </a:r>
          </a:p>
        </p:txBody>
      </p:sp>
      <p:sp>
        <p:nvSpPr>
          <p:cNvPr id="64" name="Rectangular Callout 63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1.0’ (2016 High Water) </a:t>
            </a:r>
          </a:p>
        </p:txBody>
      </p:sp>
      <p:sp>
        <p:nvSpPr>
          <p:cNvPr id="66" name="Left Brace 65"/>
          <p:cNvSpPr/>
          <p:nvPr/>
        </p:nvSpPr>
        <p:spPr>
          <a:xfrm>
            <a:off x="415835" y="2314575"/>
            <a:ext cx="184042" cy="117148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3"/>
              </a:rPr>
              <a:t>34-06-0011-0090-0000_113</a:t>
            </a:r>
            <a:endParaRPr lang="en-US" sz="1400" b="1" dirty="0"/>
          </a:p>
        </p:txBody>
      </p:sp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599877" y="2553444"/>
            <a:ext cx="1444579" cy="177300"/>
          </a:xfrm>
          <a:prstGeom prst="wedgeRectCallout">
            <a:avLst>
              <a:gd name="adj1" fmla="val 163419"/>
              <a:gd name="adj2" fmla="val 384923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8.3’  (FEMA 0.2% / 500-Yr) 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599878" y="2240032"/>
            <a:ext cx="1528958" cy="212231"/>
          </a:xfrm>
          <a:prstGeom prst="wedgeRectCallout">
            <a:avLst>
              <a:gd name="adj1" fmla="val 143376"/>
              <a:gd name="adj2" fmla="val 30369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9.0’ FEMA1%+ (84% CL) </a:t>
            </a:r>
          </a:p>
        </p:txBody>
      </p: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9698650" y="912005"/>
          <a:ext cx="2199736" cy="26512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3"/>
              </a:rPr>
              <a:t>113 Valley Ave, Richwood, WV</a:t>
            </a:r>
            <a:endParaRPr lang="en-US" sz="1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A84B6F-958D-322B-3205-ED60D8D7A4EE}"/>
              </a:ext>
            </a:extLst>
          </p:cNvPr>
          <p:cNvSpPr txBox="1"/>
          <p:nvPr/>
        </p:nvSpPr>
        <p:spPr>
          <a:xfrm>
            <a:off x="4823553" y="6525916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113E7-A7C3-A047-6840-A6DC8B9FDA87}"/>
              </a:ext>
            </a:extLst>
          </p:cNvPr>
          <p:cNvSpPr txBox="1"/>
          <p:nvPr/>
        </p:nvSpPr>
        <p:spPr>
          <a:xfrm>
            <a:off x="688632" y="6547554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8B116-AA17-52DA-63F1-B2613FC666C0}"/>
              </a:ext>
            </a:extLst>
          </p:cNvPr>
          <p:cNvSpPr/>
          <p:nvPr/>
        </p:nvSpPr>
        <p:spPr>
          <a:xfrm>
            <a:off x="2258756" y="6570766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E43116-9267-4BEB-BB1F-16D627C08F52}"/>
              </a:ext>
            </a:extLst>
          </p:cNvPr>
          <p:cNvSpPr txBox="1"/>
          <p:nvPr/>
        </p:nvSpPr>
        <p:spPr>
          <a:xfrm>
            <a:off x="2684824" y="6525916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2021</a:t>
            </a:r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0BD401-C297-F654-2A35-12C6230A53B4}"/>
              </a:ext>
            </a:extLst>
          </p:cNvPr>
          <p:cNvSpPr/>
          <p:nvPr/>
        </p:nvSpPr>
        <p:spPr>
          <a:xfrm>
            <a:off x="7503269" y="6525916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568788-BB35-5714-5513-B5D8F2AC7196}"/>
              </a:ext>
            </a:extLst>
          </p:cNvPr>
          <p:cNvSpPr/>
          <p:nvPr/>
        </p:nvSpPr>
        <p:spPr>
          <a:xfrm>
            <a:off x="7880519" y="6498857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4DC2F0-AB09-DC78-A18C-71BB8B4D0C04}"/>
              </a:ext>
            </a:extLst>
          </p:cNvPr>
          <p:cNvSpPr/>
          <p:nvPr/>
        </p:nvSpPr>
        <p:spPr>
          <a:xfrm>
            <a:off x="4397892" y="6570766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994C0244-BD05-387C-9C70-B40ED29F7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64" y="5541506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6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graphicFrame>
        <p:nvGraphicFramePr>
          <p:cNvPr id="59" name="Table 58"/>
          <p:cNvGraphicFramePr>
            <a:graphicFrameLocks noGrp="1"/>
          </p:cNvGraphicFramePr>
          <p:nvPr/>
        </p:nvGraphicFramePr>
        <p:xfrm>
          <a:off x="9698650" y="912005"/>
          <a:ext cx="2199736" cy="26512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62" name="Rectangular Callout 61"/>
          <p:cNvSpPr/>
          <p:nvPr/>
        </p:nvSpPr>
        <p:spPr>
          <a:xfrm>
            <a:off x="599877" y="2553444"/>
            <a:ext cx="1444579" cy="177300"/>
          </a:xfrm>
          <a:prstGeom prst="wedgeRectCallout">
            <a:avLst>
              <a:gd name="adj1" fmla="val 163419"/>
              <a:gd name="adj2" fmla="val 384923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8.3’  (FEMA 0.2% / 500-Yr)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3"/>
              </a:rPr>
              <a:t>113 Valley Ave, Richwood, WV</a:t>
            </a:r>
            <a:endParaRPr lang="en-US" sz="1400" b="1" dirty="0"/>
          </a:p>
        </p:txBody>
      </p:sp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599880" y="3393484"/>
            <a:ext cx="1444579" cy="157054"/>
          </a:xfrm>
          <a:prstGeom prst="wedgeRectCallout">
            <a:avLst>
              <a:gd name="adj1" fmla="val 133987"/>
              <a:gd name="adj2" fmla="val 12908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3.5’  (FEMA 1% / 100-Yr)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599880" y="3632447"/>
            <a:ext cx="1444579" cy="165348"/>
          </a:xfrm>
          <a:prstGeom prst="wedgeRectCallout">
            <a:avLst>
              <a:gd name="adj1" fmla="val 157902"/>
              <a:gd name="adj2" fmla="val 8953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2.8’  (FEMA 2% / 50-Yr) 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1.0’ (2016 High Water)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599878" y="2240032"/>
            <a:ext cx="1528958" cy="212231"/>
          </a:xfrm>
          <a:prstGeom prst="wedgeRectCallout">
            <a:avLst>
              <a:gd name="adj1" fmla="val 143376"/>
              <a:gd name="adj2" fmla="val 30369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9.0’ FEMA1%+ (84% CL) </a:t>
            </a:r>
          </a:p>
        </p:txBody>
      </p:sp>
      <p:sp>
        <p:nvSpPr>
          <p:cNvPr id="27" name="Left Brace 26"/>
          <p:cNvSpPr/>
          <p:nvPr/>
        </p:nvSpPr>
        <p:spPr>
          <a:xfrm>
            <a:off x="415835" y="2314575"/>
            <a:ext cx="184042" cy="117148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ular Callout 27"/>
          <p:cNvSpPr/>
          <p:nvPr/>
        </p:nvSpPr>
        <p:spPr>
          <a:xfrm>
            <a:off x="599876" y="3016735"/>
            <a:ext cx="1444579" cy="177300"/>
          </a:xfrm>
          <a:prstGeom prst="wedgeRectCallout">
            <a:avLst>
              <a:gd name="adj1" fmla="val 138364"/>
              <a:gd name="adj2" fmla="val 186149"/>
            </a:avLst>
          </a:prstGeom>
          <a:solidFill>
            <a:srgbClr val="1F4E79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6.7’  (FSG 0.2% / 500-Yr)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3"/>
              </a:rPr>
              <a:t>34-06-0011-0090-0000_113</a:t>
            </a:r>
            <a:endParaRPr lang="en-US" sz="1400" b="1" dirty="0"/>
          </a:p>
        </p:txBody>
      </p:sp>
      <p:sp>
        <p:nvSpPr>
          <p:cNvPr id="32" name="Rectangle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F2F501-B87F-E2F1-24B0-598C3CD67C5E}"/>
              </a:ext>
            </a:extLst>
          </p:cNvPr>
          <p:cNvSpPr txBox="1"/>
          <p:nvPr/>
        </p:nvSpPr>
        <p:spPr>
          <a:xfrm>
            <a:off x="4823553" y="6525916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5AD90A-C636-79EE-54A2-6AE6E00BDA58}"/>
              </a:ext>
            </a:extLst>
          </p:cNvPr>
          <p:cNvSpPr txBox="1"/>
          <p:nvPr/>
        </p:nvSpPr>
        <p:spPr>
          <a:xfrm>
            <a:off x="688632" y="6547554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64275-71EB-83B0-1878-3E29F65913DA}"/>
              </a:ext>
            </a:extLst>
          </p:cNvPr>
          <p:cNvSpPr/>
          <p:nvPr/>
        </p:nvSpPr>
        <p:spPr>
          <a:xfrm>
            <a:off x="2258756" y="6570766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C0305-7410-DC77-85AB-98965DC9D7D9}"/>
              </a:ext>
            </a:extLst>
          </p:cNvPr>
          <p:cNvSpPr txBox="1"/>
          <p:nvPr/>
        </p:nvSpPr>
        <p:spPr>
          <a:xfrm>
            <a:off x="2684824" y="6525916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2021</a:t>
            </a:r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2C9EE0-E466-CDA2-0928-8B1F68887A17}"/>
              </a:ext>
            </a:extLst>
          </p:cNvPr>
          <p:cNvSpPr/>
          <p:nvPr/>
        </p:nvSpPr>
        <p:spPr>
          <a:xfrm>
            <a:off x="7503269" y="6525916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59121C-6457-7D10-6C6A-0D1611A9E7CB}"/>
              </a:ext>
            </a:extLst>
          </p:cNvPr>
          <p:cNvSpPr/>
          <p:nvPr/>
        </p:nvSpPr>
        <p:spPr>
          <a:xfrm>
            <a:off x="7880519" y="6498857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6F14B-FCA1-9B57-826D-A825AE326685}"/>
              </a:ext>
            </a:extLst>
          </p:cNvPr>
          <p:cNvSpPr/>
          <p:nvPr/>
        </p:nvSpPr>
        <p:spPr>
          <a:xfrm>
            <a:off x="4397892" y="6570766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29DFD63C-6C90-5378-2D72-CCE361166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64" y="5541506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2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1215084" y="640558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2917501" y="6477496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1289750" y="1319833"/>
            <a:ext cx="37817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hlinkClick r:id="rId2"/>
              </a:rPr>
              <a:t>Building:  </a:t>
            </a:r>
            <a:r>
              <a:rPr lang="en-US" sz="1400" b="1" dirty="0">
                <a:hlinkClick r:id="rId3"/>
              </a:rPr>
              <a:t>35-10-0W43-0134-0000_40</a:t>
            </a:r>
            <a:endParaRPr lang="en-US" sz="1400" b="1" dirty="0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54702" y="906531"/>
            <a:ext cx="2978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40 VIRGINIA ST, Wheeling, WV, 26003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9065" y="121669"/>
            <a:ext cx="25601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Wheeling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7334" t="8001" r="19797" b="5131"/>
          <a:stretch/>
        </p:blipFill>
        <p:spPr>
          <a:xfrm>
            <a:off x="7564787" y="381451"/>
            <a:ext cx="4589113" cy="582108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668467" y="1714820"/>
          <a:ext cx="3011449" cy="25992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6449">
                  <a:extLst>
                    <a:ext uri="{9D8B030D-6E8A-4147-A177-3AD203B41FA5}">
                      <a16:colId xmlns:a16="http://schemas.microsoft.com/office/drawing/2014/main" val="1407690708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3526598531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683891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Flood Intervals</a:t>
                      </a:r>
                    </a:p>
                  </a:txBody>
                  <a:tcPr marL="9459" marR="9459" marT="9459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HEIGHT (ft.)</a:t>
                      </a:r>
                    </a:p>
                  </a:txBody>
                  <a:tcPr marL="9459" marR="9459" marT="9459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Source</a:t>
                      </a:r>
                    </a:p>
                  </a:txBody>
                  <a:tcPr marL="9459" marR="9459" marT="9459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211621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/ 10-Yr</a:t>
                      </a:r>
                    </a:p>
                  </a:txBody>
                  <a:tcPr marL="9459" marR="9459" marT="9459" marB="0"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NA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Not in by FEMA 10yr flood boundary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89708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FEMA 4% / 25 </a:t>
                      </a:r>
                      <a:r>
                        <a:rPr lang="en-US" sz="11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yr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Not in by FEMA 25yr flood boundary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715586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FEMA 2% / 50 </a:t>
                      </a:r>
                      <a:r>
                        <a:rPr lang="en-US" sz="11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yr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4.1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Flood Profile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400746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FEMA 1% / 100 yr (2023 BFE)</a:t>
                      </a:r>
                      <a:endParaRPr lang="fi-FI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</a:rPr>
                        <a:t>7.1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Flood Profile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915238"/>
                  </a:ext>
                </a:extLst>
              </a:tr>
              <a:tr h="3783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FEMA 100 </a:t>
                      </a:r>
                      <a:r>
                        <a:rPr lang="en-US" sz="11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yr</a:t>
                      </a:r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+ 2.0 Ft. Freeboard (DFE)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9.1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Design flood elevation (DFE)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346085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FEMA  0.2% / 500 </a:t>
                      </a:r>
                      <a:r>
                        <a:rPr lang="en-US" sz="1100" b="1" u="none" strike="noStrike" dirty="0" err="1">
                          <a:effectLst/>
                        </a:rPr>
                        <a:t>yr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10.1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Profile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63546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500 </a:t>
                      </a:r>
                      <a:r>
                        <a:rPr lang="en-US" sz="11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yr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35.7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551692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5123853" y="6477496"/>
            <a:ext cx="426068" cy="188361"/>
          </a:xfrm>
          <a:prstGeom prst="rect">
            <a:avLst/>
          </a:prstGeom>
          <a:solidFill>
            <a:srgbClr val="00B0F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23" name="Rectangular Callout 22"/>
          <p:cNvSpPr/>
          <p:nvPr/>
        </p:nvSpPr>
        <p:spPr>
          <a:xfrm>
            <a:off x="6773032" y="4602343"/>
            <a:ext cx="1675642" cy="327227"/>
          </a:xfrm>
          <a:prstGeom prst="wedgeRectCallout">
            <a:avLst>
              <a:gd name="adj1" fmla="val 126106"/>
              <a:gd name="adj2" fmla="val 102250"/>
            </a:avLst>
          </a:prstGeom>
          <a:solidFill>
            <a:srgbClr val="317AB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b="1" dirty="0">
                <a:latin typeface="Arial Narrow" panose="020B0606020202030204" pitchFamily="34" charset="0"/>
              </a:rPr>
              <a:t>4.1’ </a:t>
            </a:r>
            <a:r>
              <a:rPr lang="en-US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n-US" sz="1100" b="1" dirty="0">
                <a:solidFill>
                  <a:schemeClr val="bg1"/>
                </a:solidFill>
              </a:rPr>
              <a:t>FEMA 2% / 50 </a:t>
            </a:r>
            <a:r>
              <a:rPr lang="en-US" sz="1100" b="1" dirty="0" err="1">
                <a:solidFill>
                  <a:schemeClr val="bg1"/>
                </a:solidFill>
              </a:rPr>
              <a:t>yr</a:t>
            </a:r>
            <a:r>
              <a:rPr lang="en-US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)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6773033" y="4073894"/>
            <a:ext cx="1675642" cy="301630"/>
          </a:xfrm>
          <a:prstGeom prst="wedgeRectCallout">
            <a:avLst>
              <a:gd name="adj1" fmla="val 110309"/>
              <a:gd name="adj2" fmla="val 131674"/>
            </a:avLst>
          </a:prstGeom>
          <a:solidFill>
            <a:srgbClr val="317AB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b="1" dirty="0">
                <a:latin typeface="Arial Narrow" panose="020B0606020202030204" pitchFamily="34" charset="0"/>
              </a:rPr>
              <a:t>7.1’ </a:t>
            </a:r>
            <a:r>
              <a:rPr lang="en-US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n-US" sz="1100" b="1" dirty="0">
                <a:solidFill>
                  <a:schemeClr val="bg1"/>
                </a:solidFill>
              </a:rPr>
              <a:t>FEMA 1% / 100 </a:t>
            </a:r>
            <a:r>
              <a:rPr lang="en-US" sz="1100" b="1" dirty="0" err="1">
                <a:solidFill>
                  <a:schemeClr val="bg1"/>
                </a:solidFill>
              </a:rPr>
              <a:t>yr</a:t>
            </a:r>
            <a:r>
              <a:rPr lang="en-US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)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6773776" y="3612143"/>
            <a:ext cx="1712368" cy="301630"/>
          </a:xfrm>
          <a:prstGeom prst="wedgeRectCallout">
            <a:avLst>
              <a:gd name="adj1" fmla="val 99125"/>
              <a:gd name="adj2" fmla="val 48914"/>
            </a:avLst>
          </a:prstGeom>
          <a:solidFill>
            <a:srgbClr val="317AB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b="1" dirty="0">
                <a:latin typeface="Arial Narrow" panose="020B0606020202030204" pitchFamily="34" charset="0"/>
              </a:rPr>
              <a:t>10.1’ </a:t>
            </a:r>
            <a:r>
              <a:rPr lang="en-US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n-US" sz="1100" b="1" dirty="0">
                <a:solidFill>
                  <a:schemeClr val="bg1"/>
                </a:solidFill>
              </a:rPr>
              <a:t>FEMA 0.2% / 500 </a:t>
            </a:r>
            <a:r>
              <a:rPr lang="en-US" sz="1100" b="1" dirty="0" err="1">
                <a:solidFill>
                  <a:schemeClr val="bg1"/>
                </a:solidFill>
              </a:rPr>
              <a:t>yr</a:t>
            </a:r>
            <a:r>
              <a:rPr lang="en-US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) </a:t>
            </a:r>
          </a:p>
        </p:txBody>
      </p:sp>
      <p:sp>
        <p:nvSpPr>
          <p:cNvPr id="27" name="Rectangular Callout 26"/>
          <p:cNvSpPr/>
          <p:nvPr/>
        </p:nvSpPr>
        <p:spPr>
          <a:xfrm>
            <a:off x="6211927" y="658450"/>
            <a:ext cx="1641381" cy="301630"/>
          </a:xfrm>
          <a:prstGeom prst="wedgeRectCallout">
            <a:avLst>
              <a:gd name="adj1" fmla="val 115526"/>
              <a:gd name="adj2" fmla="val -22664"/>
            </a:avLst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b="1" dirty="0">
                <a:latin typeface="Arial Narrow" panose="020B0606020202030204" pitchFamily="34" charset="0"/>
              </a:rPr>
              <a:t>35.7’ </a:t>
            </a:r>
            <a:r>
              <a:rPr lang="en-US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n-US" sz="1100" b="1" dirty="0">
                <a:solidFill>
                  <a:schemeClr val="bg1"/>
                </a:solidFill>
              </a:rPr>
              <a:t>FSF 2% / 500 </a:t>
            </a:r>
            <a:r>
              <a:rPr lang="en-US" sz="1100" b="1" dirty="0" err="1">
                <a:solidFill>
                  <a:schemeClr val="bg1"/>
                </a:solidFill>
              </a:rPr>
              <a:t>yr</a:t>
            </a:r>
            <a:r>
              <a:rPr lang="en-US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) 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226386" y="5068772"/>
          <a:ext cx="6012878" cy="116967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735194">
                  <a:extLst>
                    <a:ext uri="{9D8B030D-6E8A-4147-A177-3AD203B41FA5}">
                      <a16:colId xmlns:a16="http://schemas.microsoft.com/office/drawing/2014/main" val="2997574573"/>
                    </a:ext>
                  </a:extLst>
                </a:gridCol>
                <a:gridCol w="589054">
                  <a:extLst>
                    <a:ext uri="{9D8B030D-6E8A-4147-A177-3AD203B41FA5}">
                      <a16:colId xmlns:a16="http://schemas.microsoft.com/office/drawing/2014/main" val="3158217581"/>
                    </a:ext>
                  </a:extLst>
                </a:gridCol>
                <a:gridCol w="536859">
                  <a:extLst>
                    <a:ext uri="{9D8B030D-6E8A-4147-A177-3AD203B41FA5}">
                      <a16:colId xmlns:a16="http://schemas.microsoft.com/office/drawing/2014/main" val="3505708733"/>
                    </a:ext>
                  </a:extLst>
                </a:gridCol>
                <a:gridCol w="581597">
                  <a:extLst>
                    <a:ext uri="{9D8B030D-6E8A-4147-A177-3AD203B41FA5}">
                      <a16:colId xmlns:a16="http://schemas.microsoft.com/office/drawing/2014/main" val="2486826877"/>
                    </a:ext>
                  </a:extLst>
                </a:gridCol>
                <a:gridCol w="581597">
                  <a:extLst>
                    <a:ext uri="{9D8B030D-6E8A-4147-A177-3AD203B41FA5}">
                      <a16:colId xmlns:a16="http://schemas.microsoft.com/office/drawing/2014/main" val="1569670883"/>
                    </a:ext>
                  </a:extLst>
                </a:gridCol>
                <a:gridCol w="596510">
                  <a:extLst>
                    <a:ext uri="{9D8B030D-6E8A-4147-A177-3AD203B41FA5}">
                      <a16:colId xmlns:a16="http://schemas.microsoft.com/office/drawing/2014/main" val="3433868484"/>
                    </a:ext>
                  </a:extLst>
                </a:gridCol>
                <a:gridCol w="618879">
                  <a:extLst>
                    <a:ext uri="{9D8B030D-6E8A-4147-A177-3AD203B41FA5}">
                      <a16:colId xmlns:a16="http://schemas.microsoft.com/office/drawing/2014/main" val="2464071779"/>
                    </a:ext>
                  </a:extLst>
                </a:gridCol>
                <a:gridCol w="566685">
                  <a:extLst>
                    <a:ext uri="{9D8B030D-6E8A-4147-A177-3AD203B41FA5}">
                      <a16:colId xmlns:a16="http://schemas.microsoft.com/office/drawing/2014/main" val="865803985"/>
                    </a:ext>
                  </a:extLst>
                </a:gridCol>
                <a:gridCol w="641248">
                  <a:extLst>
                    <a:ext uri="{9D8B030D-6E8A-4147-A177-3AD203B41FA5}">
                      <a16:colId xmlns:a16="http://schemas.microsoft.com/office/drawing/2014/main" val="3563511704"/>
                    </a:ext>
                  </a:extLst>
                </a:gridCol>
                <a:gridCol w="565255">
                  <a:extLst>
                    <a:ext uri="{9D8B030D-6E8A-4147-A177-3AD203B41FA5}">
                      <a16:colId xmlns:a16="http://schemas.microsoft.com/office/drawing/2014/main" val="3271723481"/>
                    </a:ext>
                  </a:extLst>
                </a:gridCol>
              </a:tblGrid>
              <a:tr h="0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Flood Depth (</a:t>
                      </a:r>
                      <a:r>
                        <a:rPr lang="en-US" sz="10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ft</a:t>
                      </a: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740306"/>
                  </a:ext>
                </a:extLst>
              </a:tr>
              <a:tr h="209550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17A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237412"/>
                  </a:ext>
                </a:extLst>
              </a:tr>
              <a:tr h="20955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 Flood Depth in Ft (Current Study)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317A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b="1" u="none" strike="noStrike" dirty="0">
                          <a:effectLst/>
                        </a:rPr>
                        <a:t>Flood Depth in Ft (Previous Study)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317A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42632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Draft/Effective Date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50 year (2%)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100 year (1%)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100 year Plus(1%+)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500 year (0.2%)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Effective Date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100 year (1%)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500 year (0.2%)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 year (1%)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500 year (0.2%)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87317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2006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4.1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7.1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-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10.1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1992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</a:rPr>
                        <a:t>BFE: 659 (5.9 </a:t>
                      </a:r>
                      <a:r>
                        <a:rPr lang="en-US" sz="900" b="1" u="none" strike="noStrike" dirty="0" err="1">
                          <a:effectLst/>
                        </a:rPr>
                        <a:t>ft</a:t>
                      </a:r>
                      <a:r>
                        <a:rPr lang="en-US" sz="900" b="1" u="none" strike="noStrike" dirty="0">
                          <a:effectLst/>
                        </a:rPr>
                        <a:t>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317A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22.3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35.7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935290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72E476E3-5870-CF11-07D3-A98191974AA2}"/>
              </a:ext>
            </a:extLst>
          </p:cNvPr>
          <p:cNvGrpSpPr/>
          <p:nvPr/>
        </p:nvGrpSpPr>
        <p:grpSpPr>
          <a:xfrm>
            <a:off x="1147896" y="1851099"/>
            <a:ext cx="2322168" cy="2396123"/>
            <a:chOff x="1305569" y="1084906"/>
            <a:chExt cx="2322168" cy="2396123"/>
          </a:xfrm>
        </p:grpSpPr>
        <p:grpSp>
          <p:nvGrpSpPr>
            <p:cNvPr id="8" name="Group 7"/>
            <p:cNvGrpSpPr/>
            <p:nvPr/>
          </p:nvGrpSpPr>
          <p:grpSpPr>
            <a:xfrm>
              <a:off x="1305569" y="1084906"/>
              <a:ext cx="2322168" cy="2396123"/>
              <a:chOff x="647241" y="1269806"/>
              <a:chExt cx="2322168" cy="2396123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47241" y="1269806"/>
                <a:ext cx="2322168" cy="2396123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6667" b="66872" l="49894" r="77495">
                            <a14:foregroundMark x1="66667" y1="48971" x2="66667" y2="48971"/>
                            <a14:foregroundMark x1="65393" y1="32922" x2="65393" y2="32922"/>
                            <a14:foregroundMark x1="57962" y1="33333" x2="57962" y2="33333"/>
                            <a14:foregroundMark x1="63694" y1="23868" x2="63694" y2="23868"/>
                            <a14:foregroundMark x1="57962" y1="44856" x2="57962" y2="44856"/>
                            <a14:foregroundMark x1="68153" y1="38889" x2="68153" y2="38889"/>
                            <a14:foregroundMark x1="56263" y1="40947" x2="56263" y2="40947"/>
                            <a14:foregroundMark x1="60085" y1="52058" x2="60085" y2="52058"/>
                          </a14:backgroundRemoval>
                        </a14:imgEffect>
                      </a14:imgLayer>
                    </a14:imgProps>
                  </a:ext>
                </a:extLst>
              </a:blip>
              <a:srcRect l="50882" t="16850" r="22457" b="41411"/>
              <a:stretch/>
            </p:blipFill>
            <p:spPr>
              <a:xfrm>
                <a:off x="1828800" y="1695450"/>
                <a:ext cx="619126" cy="1000125"/>
              </a:xfrm>
              <a:prstGeom prst="rect">
                <a:avLst/>
              </a:prstGeom>
            </p:spPr>
          </p:pic>
        </p:grpSp>
        <p:sp>
          <p:nvSpPr>
            <p:cNvPr id="17" name="Rounded Rectangle 16"/>
            <p:cNvSpPr/>
            <p:nvPr/>
          </p:nvSpPr>
          <p:spPr>
            <a:xfrm>
              <a:off x="2372280" y="1508683"/>
              <a:ext cx="686336" cy="1000125"/>
            </a:xfrm>
            <a:prstGeom prst="roundRect">
              <a:avLst/>
            </a:prstGeom>
            <a:noFill/>
            <a:ln w="3810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A8A0832-7838-0B75-209C-24AC18D0EA8D}"/>
              </a:ext>
            </a:extLst>
          </p:cNvPr>
          <p:cNvSpPr txBox="1"/>
          <p:nvPr/>
        </p:nvSpPr>
        <p:spPr>
          <a:xfrm>
            <a:off x="3316138" y="6459332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2006</a:t>
            </a:r>
            <a:endParaRPr lang="en-US" sz="1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C4BB2A-9889-16A9-360F-2F7D59E74900}"/>
              </a:ext>
            </a:extLst>
          </p:cNvPr>
          <p:cNvSpPr txBox="1"/>
          <p:nvPr/>
        </p:nvSpPr>
        <p:spPr>
          <a:xfrm>
            <a:off x="5487086" y="6459331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261850-3B41-3731-5E92-AFFEB44D8689}"/>
              </a:ext>
            </a:extLst>
          </p:cNvPr>
          <p:cNvSpPr txBox="1">
            <a:spLocks/>
          </p:cNvSpPr>
          <p:nvPr/>
        </p:nvSpPr>
        <p:spPr>
          <a:xfrm rot="16200000">
            <a:off x="-2529316" y="3278869"/>
            <a:ext cx="6066763" cy="1013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Flood Profile</a:t>
            </a:r>
          </a:p>
        </p:txBody>
      </p:sp>
      <p:pic>
        <p:nvPicPr>
          <p:cNvPr id="10" name="Picture 9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F1418DCC-B81C-DBEE-D003-16ACAA39AC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" y="38764"/>
            <a:ext cx="982045" cy="95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0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61" b="6504"/>
          <a:stretch/>
        </p:blipFill>
        <p:spPr>
          <a:xfrm>
            <a:off x="302640" y="960095"/>
            <a:ext cx="11873282" cy="428500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590947" y="16625"/>
            <a:ext cx="3351192" cy="3443487"/>
            <a:chOff x="8489623" y="906253"/>
            <a:chExt cx="3511877" cy="3608597"/>
          </a:xfrm>
        </p:grpSpPr>
        <p:sp>
          <p:nvSpPr>
            <p:cNvPr id="9" name="Oval 8"/>
            <p:cNvSpPr/>
            <p:nvPr/>
          </p:nvSpPr>
          <p:spPr>
            <a:xfrm>
              <a:off x="10991850" y="3505200"/>
              <a:ext cx="1009650" cy="1009650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8281" y="933561"/>
              <a:ext cx="1819667" cy="214335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489623" y="906253"/>
              <a:ext cx="1838325" cy="218122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wn Arrow 12"/>
            <p:cNvSpPr/>
            <p:nvPr/>
          </p:nvSpPr>
          <p:spPr>
            <a:xfrm rot="7480656">
              <a:off x="10435243" y="2802170"/>
              <a:ext cx="455703" cy="1059119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709874" y="2988041"/>
            <a:ext cx="10787207" cy="11954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10849" y="5103674"/>
            <a:ext cx="109933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Lowest Adjacent Grade (LAG) </a:t>
            </a:r>
            <a:r>
              <a:rPr lang="en-US" dirty="0"/>
              <a:t>= 649.5 feet (estimate from WV Flood Tool).  Estimate first floor height to be about 9 feet based on steps and blocks. 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 </a:t>
            </a:r>
            <a:r>
              <a:rPr lang="en-US" b="1" dirty="0"/>
              <a:t>1936 HWM </a:t>
            </a:r>
            <a:r>
              <a:rPr lang="en-US" dirty="0"/>
              <a:t>= 607.3 </a:t>
            </a:r>
            <a:r>
              <a:rPr lang="en-US" dirty="0" err="1"/>
              <a:t>ft</a:t>
            </a:r>
            <a:r>
              <a:rPr lang="en-US" dirty="0"/>
              <a:t> (gauge height = 0) + 55.2 </a:t>
            </a:r>
            <a:r>
              <a:rPr lang="en-US" dirty="0" err="1"/>
              <a:t>ft</a:t>
            </a:r>
            <a:r>
              <a:rPr lang="en-US" dirty="0"/>
              <a:t> = 662.5 ft.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 </a:t>
            </a:r>
            <a:r>
              <a:rPr lang="en-US" b="1" dirty="0"/>
              <a:t>1936 Flood Depth </a:t>
            </a:r>
            <a:r>
              <a:rPr lang="en-US" dirty="0"/>
              <a:t>= LAG 662.5 feet – 649.5 = 13 feet.  Estimate four feet of water in structure for 1936 flood.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09874" y="2647232"/>
            <a:ext cx="3631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Water Mark from 1936 Flood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89923C-FB3A-21D9-286E-3EAB125B8E1B}"/>
              </a:ext>
            </a:extLst>
          </p:cNvPr>
          <p:cNvSpPr/>
          <p:nvPr/>
        </p:nvSpPr>
        <p:spPr>
          <a:xfrm>
            <a:off x="1049065" y="121669"/>
            <a:ext cx="25601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Wheeling</a:t>
            </a:r>
          </a:p>
        </p:txBody>
      </p:sp>
      <p:pic>
        <p:nvPicPr>
          <p:cNvPr id="3" name="Picture 2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0CFE0003-4371-FE2E-FD66-0F0DB824C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" y="38764"/>
            <a:ext cx="982045" cy="95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2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1" y="695945"/>
            <a:ext cx="9952463" cy="5657850"/>
          </a:xfrm>
          <a:prstGeom prst="rect">
            <a:avLst/>
          </a:prstGeom>
        </p:spPr>
      </p:pic>
      <p:sp>
        <p:nvSpPr>
          <p:cNvPr id="23" name="Rectangular Callout 22"/>
          <p:cNvSpPr/>
          <p:nvPr/>
        </p:nvSpPr>
        <p:spPr>
          <a:xfrm>
            <a:off x="448537" y="1837277"/>
            <a:ext cx="1865450" cy="203837"/>
          </a:xfrm>
          <a:prstGeom prst="wedgeRectCallout">
            <a:avLst>
              <a:gd name="adj1" fmla="val 183971"/>
              <a:gd name="adj2" fmla="val 4998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10.7’ FEMA 1%+ (84% CL)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441222" y="2141890"/>
            <a:ext cx="1466082" cy="236256"/>
          </a:xfrm>
          <a:prstGeom prst="wedgeRectCallout">
            <a:avLst>
              <a:gd name="adj1" fmla="val 251585"/>
              <a:gd name="adj2" fmla="val 48282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9.1’  (2016 High Water)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455851" y="2488401"/>
            <a:ext cx="1451453" cy="176396"/>
          </a:xfrm>
          <a:prstGeom prst="wedgeRectCallout">
            <a:avLst>
              <a:gd name="adj1" fmla="val 193366"/>
              <a:gd name="adj2" fmla="val -1463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8.3’  (FEMA 1% / 100-Yr)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448537" y="2987119"/>
            <a:ext cx="1466082" cy="191841"/>
          </a:xfrm>
          <a:prstGeom prst="wedgeRectCallout">
            <a:avLst>
              <a:gd name="adj1" fmla="val 146933"/>
              <a:gd name="adj2" fmla="val -2902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6.7’  (FEMA 2% / 50-Yr) </a:t>
            </a:r>
          </a:p>
        </p:txBody>
      </p:sp>
      <p:sp>
        <p:nvSpPr>
          <p:cNvPr id="31" name="Left Brace 30"/>
          <p:cNvSpPr/>
          <p:nvPr/>
        </p:nvSpPr>
        <p:spPr>
          <a:xfrm>
            <a:off x="260153" y="1961067"/>
            <a:ext cx="181069" cy="60889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946074" y="5898539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41" name="Rectangular Callout 40"/>
          <p:cNvSpPr/>
          <p:nvPr/>
        </p:nvSpPr>
        <p:spPr>
          <a:xfrm>
            <a:off x="448537" y="4427959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455851" y="4057279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4.4’ (FEMA 4% / 25-Yr) </a:t>
            </a:r>
          </a:p>
        </p:txBody>
      </p:sp>
      <p:graphicFrame>
        <p:nvGraphicFramePr>
          <p:cNvPr id="44" name="Table 43"/>
          <p:cNvGraphicFramePr>
            <a:graphicFrameLocks noGrp="1"/>
          </p:cNvGraphicFramePr>
          <p:nvPr/>
        </p:nvGraphicFramePr>
        <p:xfrm>
          <a:off x="9897373" y="319957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9.1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9897373" y="1756970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5FD8C4-6AA0-D9BA-47E5-6724A6DC1853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B7F911-60A6-D1EB-24CC-3F09F388D5A5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F87A5C-F746-80F5-20EA-61E3687BF0B9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A15AB7-6A47-E0C3-06A8-06C9230A6AE0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2022</a:t>
            </a:r>
            <a:endParaRPr lang="en-US" sz="1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B3B1DB-AD03-63F5-99EB-4750764D0ADF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399762-473C-BE88-F463-2A57DB922147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F64B11-236C-E0B1-92BD-F15DB5EE92FE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57B5FC0F-1C58-2F6E-2618-3FC76C1F32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41" y="835721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5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9525" y="34905"/>
            <a:ext cx="12211050" cy="689610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5F3311F-D8D5-C27A-5001-346416B40F2B}"/>
              </a:ext>
            </a:extLst>
          </p:cNvPr>
          <p:cNvSpPr/>
          <p:nvPr/>
        </p:nvSpPr>
        <p:spPr>
          <a:xfrm>
            <a:off x="2759925" y="4902200"/>
            <a:ext cx="1037375" cy="1037375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D51110B-5A5E-5C28-DB14-058C48212609}"/>
              </a:ext>
            </a:extLst>
          </p:cNvPr>
          <p:cNvSpPr/>
          <p:nvPr/>
        </p:nvSpPr>
        <p:spPr>
          <a:xfrm>
            <a:off x="5403850" y="476250"/>
            <a:ext cx="2851150" cy="28511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8"/>
          <a:stretch/>
        </p:blipFill>
        <p:spPr>
          <a:xfrm>
            <a:off x="651557" y="9071"/>
            <a:ext cx="11540443" cy="68832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A8C674B-6411-6A37-8479-2B77B91658B1}"/>
              </a:ext>
            </a:extLst>
          </p:cNvPr>
          <p:cNvSpPr txBox="1"/>
          <p:nvPr/>
        </p:nvSpPr>
        <p:spPr>
          <a:xfrm>
            <a:off x="7679164" y="316240"/>
            <a:ext cx="4317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White Sulphur Springs</a:t>
            </a:r>
            <a:endParaRPr lang="en-US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91B2A6-1887-FD08-B128-0C4840B9C1AF}"/>
              </a:ext>
            </a:extLst>
          </p:cNvPr>
          <p:cNvSpPr txBox="1">
            <a:spLocks/>
          </p:cNvSpPr>
          <p:nvPr/>
        </p:nvSpPr>
        <p:spPr>
          <a:xfrm rot="16200000">
            <a:off x="-2564393" y="3316870"/>
            <a:ext cx="6139842" cy="101105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Flood Profile</a:t>
            </a:r>
          </a:p>
        </p:txBody>
      </p:sp>
      <p:pic>
        <p:nvPicPr>
          <p:cNvPr id="3" name="Picture 2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7814381F-C75E-F1F1-EAA4-FA5AB241D3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13134"/>
            <a:ext cx="1020189" cy="95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7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9525" y="34905"/>
            <a:ext cx="12211050" cy="689610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5F3311F-D8D5-C27A-5001-346416B40F2B}"/>
              </a:ext>
            </a:extLst>
          </p:cNvPr>
          <p:cNvSpPr/>
          <p:nvPr/>
        </p:nvSpPr>
        <p:spPr>
          <a:xfrm>
            <a:off x="2759925" y="4902200"/>
            <a:ext cx="1037375" cy="1037375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D51110B-5A5E-5C28-DB14-058C48212609}"/>
              </a:ext>
            </a:extLst>
          </p:cNvPr>
          <p:cNvSpPr/>
          <p:nvPr/>
        </p:nvSpPr>
        <p:spPr>
          <a:xfrm>
            <a:off x="5403850" y="476250"/>
            <a:ext cx="2851150" cy="28511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14" y="-3645"/>
            <a:ext cx="8301150" cy="686164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8255000" y="4655847"/>
            <a:ext cx="3750561" cy="1892914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8998857" y="630782"/>
            <a:ext cx="2899607" cy="2696618"/>
            <a:chOff x="9633416" y="3696417"/>
            <a:chExt cx="2366345" cy="22006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/>
            <a:srcRect r="6393" b="11674"/>
            <a:stretch/>
          </p:blipFill>
          <p:spPr>
            <a:xfrm>
              <a:off x="9633416" y="3696417"/>
              <a:ext cx="2366345" cy="2200688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D51110B-5A5E-5C28-DB14-058C48212609}"/>
                </a:ext>
              </a:extLst>
            </p:cNvPr>
            <p:cNvSpPr/>
            <p:nvPr/>
          </p:nvSpPr>
          <p:spPr>
            <a:xfrm>
              <a:off x="9984165" y="4162356"/>
              <a:ext cx="1207710" cy="1207711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7571335-866B-D8EF-DA5F-C16B49B1775A}"/>
              </a:ext>
            </a:extLst>
          </p:cNvPr>
          <p:cNvCxnSpPr>
            <a:cxnSpLocks/>
          </p:cNvCxnSpPr>
          <p:nvPr/>
        </p:nvCxnSpPr>
        <p:spPr>
          <a:xfrm flipH="1">
            <a:off x="6966857" y="1901825"/>
            <a:ext cx="3239301" cy="30003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712978B-75DE-05A5-E4A9-1ADF6BEA83EB}"/>
              </a:ext>
            </a:extLst>
          </p:cNvPr>
          <p:cNvSpPr txBox="1">
            <a:spLocks/>
          </p:cNvSpPr>
          <p:nvPr/>
        </p:nvSpPr>
        <p:spPr>
          <a:xfrm rot="16200000">
            <a:off x="-2564393" y="3316870"/>
            <a:ext cx="6139842" cy="101105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</a:t>
            </a:r>
          </a:p>
        </p:txBody>
      </p:sp>
      <p:pic>
        <p:nvPicPr>
          <p:cNvPr id="3" name="Picture 2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18CB87AF-0B2F-DC87-A760-6BAE3263D6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13134"/>
            <a:ext cx="1020189" cy="95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2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19050" y="58401"/>
            <a:ext cx="12211050" cy="689610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5F3311F-D8D5-C27A-5001-346416B40F2B}"/>
              </a:ext>
            </a:extLst>
          </p:cNvPr>
          <p:cNvSpPr/>
          <p:nvPr/>
        </p:nvSpPr>
        <p:spPr>
          <a:xfrm>
            <a:off x="2759925" y="4902200"/>
            <a:ext cx="1037375" cy="1037375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D51110B-5A5E-5C28-DB14-058C48212609}"/>
              </a:ext>
            </a:extLst>
          </p:cNvPr>
          <p:cNvSpPr/>
          <p:nvPr/>
        </p:nvSpPr>
        <p:spPr>
          <a:xfrm>
            <a:off x="5403850" y="476250"/>
            <a:ext cx="2851150" cy="28511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4"/>
          <a:stretch/>
        </p:blipFill>
        <p:spPr>
          <a:xfrm>
            <a:off x="952153" y="967283"/>
            <a:ext cx="11226439" cy="48472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8547292" y="5915406"/>
            <a:ext cx="314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hlinkClick r:id="rId5"/>
              </a:rPr>
              <a:t>13-17-0009-0026-0000_138</a:t>
            </a:r>
            <a:endParaRPr lang="en-US" sz="2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1526827" y="5900017"/>
            <a:ext cx="5599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hlinkClick r:id="rId5"/>
              </a:rPr>
              <a:t>138 Mill Street, White Sulphur Springs, WV, 24986</a:t>
            </a:r>
            <a:endParaRPr lang="en-US" sz="20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49E482-C970-E53D-9973-413D116EDFDD}"/>
              </a:ext>
            </a:extLst>
          </p:cNvPr>
          <p:cNvSpPr txBox="1">
            <a:spLocks/>
          </p:cNvSpPr>
          <p:nvPr/>
        </p:nvSpPr>
        <p:spPr>
          <a:xfrm rot="16200000">
            <a:off x="-2564393" y="3316870"/>
            <a:ext cx="6139842" cy="101105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</a:t>
            </a:r>
          </a:p>
        </p:txBody>
      </p:sp>
      <p:pic>
        <p:nvPicPr>
          <p:cNvPr id="3" name="Picture 2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085EFA76-C343-DCEA-1635-B9C6FE9820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13134"/>
            <a:ext cx="1020189" cy="95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9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10% Probability of Flood in a year (10-year flood)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/>
          <a:stretch/>
        </p:blipFill>
        <p:spPr>
          <a:xfrm>
            <a:off x="4279900" y="1472720"/>
            <a:ext cx="7931149" cy="474136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98102" y="1955394"/>
            <a:ext cx="3768533" cy="3665904"/>
            <a:chOff x="2088802" y="1434619"/>
            <a:chExt cx="3768533" cy="36659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r="27857"/>
            <a:stretch/>
          </p:blipFill>
          <p:spPr>
            <a:xfrm>
              <a:off x="2088802" y="1434619"/>
              <a:ext cx="3768533" cy="366590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5430152" y="180143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2743842" y="2719530"/>
              <a:ext cx="2458277" cy="307777"/>
              <a:chOff x="5428415" y="2641848"/>
              <a:chExt cx="2458277" cy="307777"/>
            </a:xfrm>
          </p:grpSpPr>
          <p:sp>
            <p:nvSpPr>
              <p:cNvPr id="7" name="Rectangular Callout 7">
                <a:extLst>
                  <a:ext uri="{FF2B5EF4-FFF2-40B4-BE49-F238E27FC236}">
                    <a16:creationId xmlns:a16="http://schemas.microsoft.com/office/drawing/2014/main" id="{29F22F9B-2E28-B90B-5B75-309EAE03215F}"/>
                  </a:ext>
                </a:extLst>
              </p:cNvPr>
              <p:cNvSpPr/>
              <p:nvPr/>
            </p:nvSpPr>
            <p:spPr>
              <a:xfrm>
                <a:off x="5448947" y="2651086"/>
                <a:ext cx="2378966" cy="298539"/>
              </a:xfrm>
              <a:prstGeom prst="wedgeRectCallout">
                <a:avLst>
                  <a:gd name="adj1" fmla="val 59990"/>
                  <a:gd name="adj2" fmla="val -10345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BEA62F-DF91-532C-90CC-EEE9FCA33FBD}"/>
                  </a:ext>
                </a:extLst>
              </p:cNvPr>
              <p:cNvSpPr txBox="1"/>
              <p:nvPr/>
            </p:nvSpPr>
            <p:spPr>
              <a:xfrm>
                <a:off x="5428415" y="2641848"/>
                <a:ext cx="24582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572768">
                  <a:spcAft>
                    <a:spcPts val="600"/>
                  </a:spcAft>
                </a:pPr>
                <a:r>
                  <a:rPr lang="en-US" sz="1400" b="1" kern="1200" dirty="0">
                    <a:latin typeface="+mn-lt"/>
                    <a:ea typeface="+mn-ea"/>
                    <a:cs typeface="+mn-cs"/>
                  </a:rPr>
                  <a:t>Building’s Ground Elevation</a:t>
                </a:r>
                <a:endParaRPr lang="en-US" sz="800" b="1" dirty="0"/>
              </a:p>
            </p:txBody>
          </p:sp>
        </p:grp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5333593" y="2744157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2743842" y="2244923"/>
              <a:ext cx="2446345" cy="307777"/>
              <a:chOff x="5291212" y="2301850"/>
              <a:chExt cx="2446345" cy="307777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291212" y="2305868"/>
                <a:ext cx="2423361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358592" y="2301850"/>
                <a:ext cx="237896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1.7’ (FEMA 10% / 10-Yr) </a:t>
                </a:r>
              </a:p>
            </p:txBody>
          </p:sp>
        </p:grpSp>
      </p:grpSp>
      <p:pic>
        <p:nvPicPr>
          <p:cNvPr id="2" name="Picture 1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80D8A37A-43A4-0D9F-7751-E3DB269592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3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55" y="1439815"/>
            <a:ext cx="8947385" cy="47452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4% Probability of Flood in a year (25-year flood)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/>
          <a:stretch/>
        </p:blipFill>
        <p:spPr>
          <a:xfrm>
            <a:off x="4279900" y="1472720"/>
            <a:ext cx="7931149" cy="474136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98102" y="1955394"/>
            <a:ext cx="3768533" cy="3665904"/>
            <a:chOff x="2088802" y="1434619"/>
            <a:chExt cx="3768533" cy="36659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r="27857"/>
            <a:stretch/>
          </p:blipFill>
          <p:spPr>
            <a:xfrm>
              <a:off x="2088802" y="1434619"/>
              <a:ext cx="3768533" cy="366590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5430152" y="180143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5333593" y="2744157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189991" y="2206081"/>
              <a:ext cx="1977212" cy="327221"/>
              <a:chOff x="5737361" y="2263008"/>
              <a:chExt cx="1977212" cy="327221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37361" y="2263008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37361" y="2282452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2.0’ (FEMA 4% / 25-Yr) </a:t>
                </a:r>
              </a:p>
            </p:txBody>
          </p:sp>
        </p:grpSp>
      </p:grpSp>
      <p:pic>
        <p:nvPicPr>
          <p:cNvPr id="3" name="Picture 2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15381122-0DEE-1962-C29A-A512706FA6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55" y="1439815"/>
            <a:ext cx="8947385" cy="47452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2% Probability of Flood in a year (50-year flood)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/>
          <a:stretch/>
        </p:blipFill>
        <p:spPr>
          <a:xfrm>
            <a:off x="4279900" y="1472720"/>
            <a:ext cx="7931148" cy="474136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98102" y="1955394"/>
            <a:ext cx="3768533" cy="3665904"/>
            <a:chOff x="2088802" y="1434619"/>
            <a:chExt cx="3768533" cy="36659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r="27857"/>
            <a:stretch/>
          </p:blipFill>
          <p:spPr>
            <a:xfrm>
              <a:off x="2088802" y="1434619"/>
              <a:ext cx="3768533" cy="366590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5430152" y="180143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5333593" y="2744157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189991" y="2163214"/>
              <a:ext cx="1981975" cy="308169"/>
              <a:chOff x="5737361" y="2220141"/>
              <a:chExt cx="1981975" cy="308169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42124" y="2220141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37361" y="2220533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3.4’ (FEMA 2% / 50-Yr) </a:t>
                </a:r>
              </a:p>
            </p:txBody>
          </p:sp>
        </p:grpSp>
      </p:grpSp>
      <p:pic>
        <p:nvPicPr>
          <p:cNvPr id="3" name="Picture 2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A57A8868-9D6F-DE16-3701-289434FE75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5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55" y="1439815"/>
            <a:ext cx="8947385" cy="47452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1% Probability of Flood in a year (100-year flood)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/>
          <a:stretch/>
        </p:blipFill>
        <p:spPr>
          <a:xfrm>
            <a:off x="4279900" y="1472720"/>
            <a:ext cx="7931148" cy="474136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98102" y="1955394"/>
            <a:ext cx="3768533" cy="3665904"/>
            <a:chOff x="2088802" y="1434619"/>
            <a:chExt cx="3768533" cy="36659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r="27857"/>
            <a:stretch/>
          </p:blipFill>
          <p:spPr>
            <a:xfrm>
              <a:off x="2088802" y="1434619"/>
              <a:ext cx="3768533" cy="366590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5430152" y="180143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5333593" y="2744157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189991" y="2103689"/>
              <a:ext cx="1981975" cy="308169"/>
              <a:chOff x="5737361" y="2160616"/>
              <a:chExt cx="1981975" cy="308169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42124" y="2160616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37361" y="2161008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5.4’ (FEMA 1% / 100-Yr) </a:t>
                </a:r>
              </a:p>
            </p:txBody>
          </p:sp>
        </p:grpSp>
      </p:grpSp>
      <p:cxnSp>
        <p:nvCxnSpPr>
          <p:cNvPr id="6" name="Straight Connector 5"/>
          <p:cNvCxnSpPr/>
          <p:nvPr/>
        </p:nvCxnSpPr>
        <p:spPr>
          <a:xfrm flipH="1">
            <a:off x="2207419" y="2559844"/>
            <a:ext cx="838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E92DE38F-D57F-EF5E-E576-198FF7CEDF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7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55" y="1439815"/>
            <a:ext cx="8947385" cy="47452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762000" y="2"/>
            <a:ext cx="11430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0.2% Probability of Flood in a year (500-year flood)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/>
          <a:stretch/>
        </p:blipFill>
        <p:spPr>
          <a:xfrm>
            <a:off x="4292599" y="1472720"/>
            <a:ext cx="7918447" cy="474136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98102" y="1955394"/>
            <a:ext cx="3768533" cy="3665904"/>
            <a:chOff x="2088802" y="1434619"/>
            <a:chExt cx="3768533" cy="36659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r="27857"/>
            <a:stretch/>
          </p:blipFill>
          <p:spPr>
            <a:xfrm>
              <a:off x="2088802" y="1434619"/>
              <a:ext cx="3768533" cy="366590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5430152" y="180143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5333593" y="2744157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167033" y="2035766"/>
              <a:ext cx="2114067" cy="307777"/>
              <a:chOff x="5714403" y="2092693"/>
              <a:chExt cx="2114067" cy="307777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55027" y="2098155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14403" y="2092693"/>
                <a:ext cx="21140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7.2’ (FEMA 0.2% / 500-Yr) </a:t>
                </a:r>
              </a:p>
            </p:txBody>
          </p:sp>
        </p:grpSp>
      </p:grpSp>
      <p:cxnSp>
        <p:nvCxnSpPr>
          <p:cNvPr id="6" name="Straight Connector 5"/>
          <p:cNvCxnSpPr/>
          <p:nvPr/>
        </p:nvCxnSpPr>
        <p:spPr>
          <a:xfrm flipH="1">
            <a:off x="2207419" y="2559844"/>
            <a:ext cx="838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1EA6887C-E9BF-DB1A-220A-00EE723177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1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55" y="1439815"/>
            <a:ext cx="8947385" cy="47452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/>
          <a:stretch/>
        </p:blipFill>
        <p:spPr>
          <a:xfrm>
            <a:off x="4279899" y="1472720"/>
            <a:ext cx="7931147" cy="474136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98102" y="1955394"/>
            <a:ext cx="3768533" cy="3665904"/>
            <a:chOff x="2088802" y="1434619"/>
            <a:chExt cx="3768533" cy="36659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r="27857"/>
            <a:stretch/>
          </p:blipFill>
          <p:spPr>
            <a:xfrm>
              <a:off x="2088802" y="1434619"/>
              <a:ext cx="3768533" cy="366590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5430152" y="180143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5333593" y="2744157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/>
          <p:cNvCxnSpPr/>
          <p:nvPr/>
        </p:nvCxnSpPr>
        <p:spPr>
          <a:xfrm flipH="1">
            <a:off x="2207419" y="2559844"/>
            <a:ext cx="838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2016 High Watermark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09378" y="2654479"/>
            <a:ext cx="1926633" cy="298539"/>
            <a:chOff x="1449694" y="5264994"/>
            <a:chExt cx="1926633" cy="298539"/>
          </a:xfrm>
        </p:grpSpPr>
        <p:sp>
          <p:nvSpPr>
            <p:cNvPr id="22" name="Rectangular Callout 7">
              <a:extLst>
                <a:ext uri="{FF2B5EF4-FFF2-40B4-BE49-F238E27FC236}">
                  <a16:creationId xmlns:a16="http://schemas.microsoft.com/office/drawing/2014/main" id="{54A74E35-10E3-65E4-3610-017EF777FA15}"/>
                </a:ext>
              </a:extLst>
            </p:cNvPr>
            <p:cNvSpPr/>
            <p:nvPr/>
          </p:nvSpPr>
          <p:spPr>
            <a:xfrm>
              <a:off x="1449694" y="5264994"/>
              <a:ext cx="1636379" cy="298539"/>
            </a:xfrm>
            <a:prstGeom prst="wedgeRectCallout">
              <a:avLst>
                <a:gd name="adj1" fmla="val 59258"/>
                <a:gd name="adj2" fmla="val 115150"/>
              </a:avLst>
            </a:prstGeom>
            <a:solidFill>
              <a:schemeClr val="tx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AC570C5-4CE9-1636-5896-0196C30F64C8}"/>
                </a:ext>
              </a:extLst>
            </p:cNvPr>
            <p:cNvSpPr txBox="1"/>
            <p:nvPr/>
          </p:nvSpPr>
          <p:spPr>
            <a:xfrm>
              <a:off x="1492345" y="5286533"/>
              <a:ext cx="1883982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6.5’ (</a:t>
              </a:r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2016 High Water</a:t>
              </a:r>
              <a:r>
                <a:rPr lang="en-US" sz="1200" b="1" dirty="0">
                  <a:solidFill>
                    <a:schemeClr val="bg1"/>
                  </a:solidFill>
                </a:rPr>
                <a:t>) 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3601" y="367707"/>
            <a:ext cx="2214540" cy="2240634"/>
            <a:chOff x="1503878" y="1497438"/>
            <a:chExt cx="2214540" cy="2240634"/>
          </a:xfrm>
        </p:grpSpPr>
        <p:pic>
          <p:nvPicPr>
            <p:cNvPr id="28" name="Picture 2" descr="13,500+ Green Post It Notes Stock Photos, Pictures &amp; Royalty-Free Images -  iStock">
              <a:extLst>
                <a:ext uri="{FF2B5EF4-FFF2-40B4-BE49-F238E27FC236}">
                  <a16:creationId xmlns:a16="http://schemas.microsoft.com/office/drawing/2014/main" id="{6E434E23-8084-7396-A717-F4DFA13499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" t="3704" r="15024" b="23082"/>
            <a:stretch/>
          </p:blipFill>
          <p:spPr bwMode="auto">
            <a:xfrm rot="20367698">
              <a:off x="1503878" y="1497438"/>
              <a:ext cx="2034007" cy="2240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1A63CF-3771-8257-3CA0-33FE0EC21222}"/>
                </a:ext>
              </a:extLst>
            </p:cNvPr>
            <p:cNvSpPr txBox="1"/>
            <p:nvPr/>
          </p:nvSpPr>
          <p:spPr>
            <a:xfrm rot="20139370">
              <a:off x="1513906" y="2323405"/>
              <a:ext cx="22045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Ink Free" panose="03080402000500000000" pitchFamily="66" charset="0"/>
                  <a:cs typeface="Aharoni" panose="02010803020104030203" pitchFamily="2" charset="-79"/>
                </a:rPr>
                <a:t>High Watermark</a:t>
              </a:r>
            </a:p>
          </p:txBody>
        </p:sp>
      </p:grpSp>
      <p:pic>
        <p:nvPicPr>
          <p:cNvPr id="4" name="Picture 3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2FFD5009-EFAA-7012-3994-6E7DC3CDBA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9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814025" y="5742663"/>
            <a:ext cx="3062757" cy="30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207622" y="5743367"/>
            <a:ext cx="2712441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2"/>
              </a:rPr>
              <a:t>13-13-0001-0054-0000_182</a:t>
            </a:r>
            <a:endParaRPr lang="en-US" sz="12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570569" y="732651"/>
            <a:ext cx="11227885" cy="566929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33174" y="6035057"/>
            <a:ext cx="2786520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 </a:t>
            </a:r>
            <a:r>
              <a:rPr lang="en-US" sz="1200" b="1" u="sng" dirty="0">
                <a:hlinkClick r:id="rId6"/>
              </a:rPr>
              <a:t>13-17-0009-0026-0000_138</a:t>
            </a:r>
            <a:r>
              <a:rPr lang="en-US" sz="1200" b="1" dirty="0"/>
              <a:t> </a:t>
            </a:r>
          </a:p>
        </p:txBody>
      </p:sp>
      <p:sp>
        <p:nvSpPr>
          <p:cNvPr id="52" name="Rectangular Callout 51"/>
          <p:cNvSpPr/>
          <p:nvPr/>
        </p:nvSpPr>
        <p:spPr>
          <a:xfrm>
            <a:off x="382141" y="5213250"/>
            <a:ext cx="1711244" cy="205634"/>
          </a:xfrm>
          <a:prstGeom prst="wedgeRectCallout">
            <a:avLst>
              <a:gd name="adj1" fmla="val 220461"/>
              <a:gd name="adj2" fmla="val -321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0.7’ (FEMA 10% / 10-Yr)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0569" y="175929"/>
            <a:ext cx="5410471" cy="4889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9332218" y="300590"/>
          <a:ext cx="2275972" cy="26726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7178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7879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3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162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961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9332218" y="1819275"/>
            <a:ext cx="2286000" cy="2000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51E18D-A9C0-48F1-442C-891CC1B2A721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6EEFDC-9BC6-6D8C-BC70-73C4B52707C8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8549D-5098-87E8-60AF-9F3076EA5ED9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DBD3D9-27DF-F6B3-E022-6BC518ED8823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2F3A2C-E4DC-18BC-F644-0DE7DC9BBEF8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1AB0CF-5E6C-E9CC-4362-CE902F115586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0E8125-7BE1-14A1-A9CE-7FD4649982B3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1912D08B-651C-195C-5CE4-2238A3B5EE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4" y="5246274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6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1" y="697153"/>
            <a:ext cx="9952463" cy="5657850"/>
          </a:xfrm>
          <a:prstGeom prst="rect">
            <a:avLst/>
          </a:prstGeom>
        </p:spPr>
      </p:pic>
      <p:sp>
        <p:nvSpPr>
          <p:cNvPr id="23" name="Rectangular Callout 22"/>
          <p:cNvSpPr/>
          <p:nvPr/>
        </p:nvSpPr>
        <p:spPr>
          <a:xfrm>
            <a:off x="448537" y="1838485"/>
            <a:ext cx="1865450" cy="203837"/>
          </a:xfrm>
          <a:prstGeom prst="wedgeRectCallout">
            <a:avLst>
              <a:gd name="adj1" fmla="val 183971"/>
              <a:gd name="adj2" fmla="val 4998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10.7’ FEMA 1%+ (84% CL)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441222" y="2143098"/>
            <a:ext cx="1466082" cy="236256"/>
          </a:xfrm>
          <a:prstGeom prst="wedgeRectCallout">
            <a:avLst>
              <a:gd name="adj1" fmla="val 251585"/>
              <a:gd name="adj2" fmla="val 48282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9.1’  (2016 High Water)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441222" y="1377903"/>
            <a:ext cx="1543738" cy="196204"/>
          </a:xfrm>
          <a:prstGeom prst="wedgeRectCallout">
            <a:avLst>
              <a:gd name="adj1" fmla="val 233606"/>
              <a:gd name="adj2" fmla="val 30791"/>
            </a:avLst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12.7’  (FEMA 0.2% / 500-Yr )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455851" y="2489609"/>
            <a:ext cx="1451453" cy="176396"/>
          </a:xfrm>
          <a:prstGeom prst="wedgeRectCallout">
            <a:avLst>
              <a:gd name="adj1" fmla="val 193366"/>
              <a:gd name="adj2" fmla="val -1463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8.3’  (FEMA 1% / 100-Yr)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448537" y="2988327"/>
            <a:ext cx="1466082" cy="191841"/>
          </a:xfrm>
          <a:prstGeom prst="wedgeRectCallout">
            <a:avLst>
              <a:gd name="adj1" fmla="val 146933"/>
              <a:gd name="adj2" fmla="val -2902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6.7’  (FEMA 2% / 50-Yr) </a:t>
            </a:r>
          </a:p>
        </p:txBody>
      </p:sp>
      <p:sp>
        <p:nvSpPr>
          <p:cNvPr id="31" name="Left Brace 30"/>
          <p:cNvSpPr/>
          <p:nvPr/>
        </p:nvSpPr>
        <p:spPr>
          <a:xfrm>
            <a:off x="260153" y="1962275"/>
            <a:ext cx="181069" cy="60889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934702" y="5885178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41" name="Rectangular Callout 40"/>
          <p:cNvSpPr/>
          <p:nvPr/>
        </p:nvSpPr>
        <p:spPr>
          <a:xfrm>
            <a:off x="448537" y="4429167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455851" y="4058487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4.4’ (FEMA 4% / 25-Yr) 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9897373" y="319957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9.1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8" name="Rectangle 47"/>
          <p:cNvSpPr/>
          <p:nvPr/>
        </p:nvSpPr>
        <p:spPr>
          <a:xfrm>
            <a:off x="9897373" y="1756970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9C9357-0A39-1AE7-BF29-91A70444E37C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DB24FD-41D9-C7C0-D3E1-51CE7D69FEF3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02F9B1-C937-CB0F-2E73-7A75361605C6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DDE96D-C469-4586-73FB-9AFC1991C99B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2022</a:t>
            </a:r>
            <a:endParaRPr lang="en-US" sz="1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3FABEF-C567-88BE-7FA7-CE821F6DFD35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3B7CB7-12A1-9F1F-5887-CC781C1811A0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4FBAA5-4B3B-FFF4-E52C-D33C1832EEE1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54BF9A68-8EFF-7B56-579C-557A4190EE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778" y="5353199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814025" y="5742663"/>
            <a:ext cx="3062757" cy="30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207622" y="5743367"/>
            <a:ext cx="2712441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2"/>
              </a:rPr>
              <a:t>13-13-0001-0054-0000_182</a:t>
            </a:r>
            <a:endParaRPr lang="en-US" sz="12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570569" y="732651"/>
            <a:ext cx="11227885" cy="566929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33174" y="6035057"/>
            <a:ext cx="2786520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 </a:t>
            </a:r>
            <a:r>
              <a:rPr lang="en-US" sz="1200" b="1" u="sng" dirty="0">
                <a:hlinkClick r:id="rId6"/>
              </a:rPr>
              <a:t>13-17-0009-0026-0000_138</a:t>
            </a:r>
            <a:r>
              <a:rPr lang="en-US" sz="1200" b="1" dirty="0"/>
              <a:t> </a:t>
            </a:r>
          </a:p>
        </p:txBody>
      </p:sp>
      <p:sp>
        <p:nvSpPr>
          <p:cNvPr id="51" name="Rectangular Callout 50"/>
          <p:cNvSpPr/>
          <p:nvPr/>
        </p:nvSpPr>
        <p:spPr>
          <a:xfrm>
            <a:off x="382731" y="4844243"/>
            <a:ext cx="1669665" cy="167377"/>
          </a:xfrm>
          <a:prstGeom prst="wedgeRectCallout">
            <a:avLst>
              <a:gd name="adj1" fmla="val 213763"/>
              <a:gd name="adj2" fmla="val 37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(FEMA 4% / 25-Yr) </a:t>
            </a:r>
          </a:p>
        </p:txBody>
      </p:sp>
      <p:sp>
        <p:nvSpPr>
          <p:cNvPr id="52" name="Rectangular Callout 51"/>
          <p:cNvSpPr/>
          <p:nvPr/>
        </p:nvSpPr>
        <p:spPr>
          <a:xfrm>
            <a:off x="382141" y="5213250"/>
            <a:ext cx="1711244" cy="205634"/>
          </a:xfrm>
          <a:prstGeom prst="wedgeRectCallout">
            <a:avLst>
              <a:gd name="adj1" fmla="val 220461"/>
              <a:gd name="adj2" fmla="val -321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0.7’ (FEMA 10% / 10-Yr)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0569" y="175929"/>
            <a:ext cx="5410471" cy="4889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9337232" y="274711"/>
          <a:ext cx="2275972" cy="2655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7178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7879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3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162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89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9332218" y="1819275"/>
            <a:ext cx="2286000" cy="2000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A305E-C050-8FD3-9E8D-0FEB7010A7E4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FA95F6-497D-1A14-EAC0-680C2CC45CA1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C3FB77-E13B-2111-B262-383DEA2841D3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C7BCFF-81FE-2836-1B48-2A708DBFA53B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C5ED42-031A-8710-5814-203180B6396C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3EEB38-FBDC-21DF-F37D-F1E4BF7CBF8F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A2CE7A-EC69-71E8-1647-0F7BE8BBB301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10A44C31-D3DD-F8AA-DC39-4833CF0A61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4" y="5246274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2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814025" y="5742663"/>
            <a:ext cx="3062757" cy="30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207622" y="5743367"/>
            <a:ext cx="2712441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2"/>
              </a:rPr>
              <a:t>13-13-0001-0054-0000_182</a:t>
            </a:r>
            <a:endParaRPr lang="en-US" sz="12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570569" y="732651"/>
            <a:ext cx="11227885" cy="566929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33174" y="6035057"/>
            <a:ext cx="2786520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 </a:t>
            </a:r>
            <a:r>
              <a:rPr lang="en-US" sz="1200" b="1" u="sng" dirty="0">
                <a:hlinkClick r:id="rId6"/>
              </a:rPr>
              <a:t>13-17-0009-0026-0000_138</a:t>
            </a:r>
            <a:r>
              <a:rPr lang="en-US" sz="1200" b="1" dirty="0"/>
              <a:t> </a:t>
            </a:r>
          </a:p>
        </p:txBody>
      </p:sp>
      <p:sp>
        <p:nvSpPr>
          <p:cNvPr id="51" name="Rectangular Callout 50"/>
          <p:cNvSpPr/>
          <p:nvPr/>
        </p:nvSpPr>
        <p:spPr>
          <a:xfrm>
            <a:off x="382731" y="4844243"/>
            <a:ext cx="1669665" cy="167377"/>
          </a:xfrm>
          <a:prstGeom prst="wedgeRectCallout">
            <a:avLst>
              <a:gd name="adj1" fmla="val 213763"/>
              <a:gd name="adj2" fmla="val 37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(FEMA 4% / 25-Yr) </a:t>
            </a:r>
          </a:p>
        </p:txBody>
      </p:sp>
      <p:sp>
        <p:nvSpPr>
          <p:cNvPr id="52" name="Rectangular Callout 51"/>
          <p:cNvSpPr/>
          <p:nvPr/>
        </p:nvSpPr>
        <p:spPr>
          <a:xfrm>
            <a:off x="382141" y="5213250"/>
            <a:ext cx="1711244" cy="205634"/>
          </a:xfrm>
          <a:prstGeom prst="wedgeRectCallout">
            <a:avLst>
              <a:gd name="adj1" fmla="val 220461"/>
              <a:gd name="adj2" fmla="val -321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0.7’ (FEMA 10% / 10-Yr) </a:t>
            </a:r>
          </a:p>
        </p:txBody>
      </p:sp>
      <p:sp>
        <p:nvSpPr>
          <p:cNvPr id="53" name="Rectangular Callout 52"/>
          <p:cNvSpPr/>
          <p:nvPr/>
        </p:nvSpPr>
        <p:spPr>
          <a:xfrm>
            <a:off x="382578" y="4615184"/>
            <a:ext cx="1680412" cy="172892"/>
          </a:xfrm>
          <a:prstGeom prst="wedgeRectCallout">
            <a:avLst>
              <a:gd name="adj1" fmla="val 211232"/>
              <a:gd name="adj2" fmla="val 111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3.4’  (FEMA 2% / 50-Yr)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0569" y="175929"/>
            <a:ext cx="5410471" cy="4889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9337232" y="274711"/>
          <a:ext cx="2275972" cy="26726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7178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7879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3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162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3.4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961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9332218" y="1819275"/>
            <a:ext cx="2286000" cy="2000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5F4D4F-7AC3-09D1-76D7-CD7F6F5D1A32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7DA2A8-C835-827F-1875-26FC38D03BD9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499CA5-A123-495E-F99E-4E6B09C57486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CA7BC3-3BBA-D9BC-36D7-2F44C4667299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1050F1-9177-9974-DFC3-643C79F3E234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96D73B-0313-106D-122A-D78E66EF68B9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63BD24-54F3-D14E-AA2B-6912671E2D96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CCFDD888-7BC5-7A62-7A23-BD954F5853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4" y="5246274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0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814025" y="5742663"/>
            <a:ext cx="3062757" cy="30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207622" y="5743367"/>
            <a:ext cx="2712441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2"/>
              </a:rPr>
              <a:t>13-13-0001-0054-0000_182</a:t>
            </a:r>
            <a:endParaRPr lang="en-US" sz="12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570569" y="732651"/>
            <a:ext cx="11227885" cy="5669290"/>
          </a:xfrm>
          <a:prstGeom prst="rect">
            <a:avLst/>
          </a:prstGeom>
        </p:spPr>
      </p:pic>
      <p:sp>
        <p:nvSpPr>
          <p:cNvPr id="44" name="Rectangular Callout 43"/>
          <p:cNvSpPr/>
          <p:nvPr/>
        </p:nvSpPr>
        <p:spPr>
          <a:xfrm>
            <a:off x="372183" y="4068657"/>
            <a:ext cx="1892829" cy="217936"/>
          </a:xfrm>
          <a:prstGeom prst="wedgeRectCallout">
            <a:avLst>
              <a:gd name="adj1" fmla="val 343901"/>
              <a:gd name="adj2" fmla="val -20936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6.4’  FEMA 1%+ (84% CL)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33174" y="6035057"/>
            <a:ext cx="2786520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 </a:t>
            </a:r>
            <a:r>
              <a:rPr lang="en-US" sz="1200" b="1" u="sng" dirty="0">
                <a:hlinkClick r:id="rId6"/>
              </a:rPr>
              <a:t>13-17-0009-0026-0000_138</a:t>
            </a:r>
            <a:r>
              <a:rPr lang="en-US" sz="1200" b="1" dirty="0"/>
              <a:t> </a:t>
            </a:r>
          </a:p>
        </p:txBody>
      </p:sp>
      <p:sp>
        <p:nvSpPr>
          <p:cNvPr id="48" name="Rectangular Callout 47"/>
          <p:cNvSpPr/>
          <p:nvPr/>
        </p:nvSpPr>
        <p:spPr>
          <a:xfrm>
            <a:off x="375195" y="4352568"/>
            <a:ext cx="1680412" cy="209606"/>
          </a:xfrm>
          <a:prstGeom prst="wedgeRectCallout">
            <a:avLst>
              <a:gd name="adj1" fmla="val 402970"/>
              <a:gd name="adj2" fmla="val -536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5.4’  (FEMA 1% / 100-Yr) </a:t>
            </a:r>
          </a:p>
        </p:txBody>
      </p:sp>
      <p:sp>
        <p:nvSpPr>
          <p:cNvPr id="51" name="Rectangular Callout 50"/>
          <p:cNvSpPr/>
          <p:nvPr/>
        </p:nvSpPr>
        <p:spPr>
          <a:xfrm>
            <a:off x="382731" y="4844243"/>
            <a:ext cx="1669665" cy="167377"/>
          </a:xfrm>
          <a:prstGeom prst="wedgeRectCallout">
            <a:avLst>
              <a:gd name="adj1" fmla="val 213763"/>
              <a:gd name="adj2" fmla="val 37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(FEMA 4% / 25-Yr) </a:t>
            </a:r>
          </a:p>
        </p:txBody>
      </p:sp>
      <p:sp>
        <p:nvSpPr>
          <p:cNvPr id="52" name="Rectangular Callout 51"/>
          <p:cNvSpPr/>
          <p:nvPr/>
        </p:nvSpPr>
        <p:spPr>
          <a:xfrm>
            <a:off x="382141" y="5213250"/>
            <a:ext cx="1711244" cy="205634"/>
          </a:xfrm>
          <a:prstGeom prst="wedgeRectCallout">
            <a:avLst>
              <a:gd name="adj1" fmla="val 220461"/>
              <a:gd name="adj2" fmla="val -321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0.7’ (FEMA 10% / 10-Yr) </a:t>
            </a:r>
          </a:p>
        </p:txBody>
      </p:sp>
      <p:sp>
        <p:nvSpPr>
          <p:cNvPr id="53" name="Rectangular Callout 52"/>
          <p:cNvSpPr/>
          <p:nvPr/>
        </p:nvSpPr>
        <p:spPr>
          <a:xfrm>
            <a:off x="382578" y="4615184"/>
            <a:ext cx="1680412" cy="172892"/>
          </a:xfrm>
          <a:prstGeom prst="wedgeRectCallout">
            <a:avLst>
              <a:gd name="adj1" fmla="val 211232"/>
              <a:gd name="adj2" fmla="val 111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3.4’  (FEMA 2% / 50-Yr)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0569" y="175929"/>
            <a:ext cx="5410471" cy="4889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55" name="Left Brace 54"/>
          <p:cNvSpPr/>
          <p:nvPr/>
        </p:nvSpPr>
        <p:spPr>
          <a:xfrm>
            <a:off x="221618" y="4048778"/>
            <a:ext cx="140405" cy="541356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9337232" y="274711"/>
          <a:ext cx="2275972" cy="27351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7178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7879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3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162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3.4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2586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9332218" y="1819275"/>
            <a:ext cx="2286000" cy="2000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8BED03-83BD-950E-3C94-34AB6BC873F6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2D4FBE-317E-7DC9-3207-B12129AA0769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B624D6-7D7B-5F23-F02A-6BD33B4DA2A3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A626E6-D771-2869-5F99-4217FC890618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AC39A9-AC08-C930-064D-D9FCDC8E7920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87E1C5-9AE4-FE6E-D417-0E766462F3F1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C436AD-876F-AE4A-9F24-2677352A93CC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65F0DB81-3A28-19A5-4FC3-166ACDEDD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4" y="5246274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814025" y="5742663"/>
            <a:ext cx="3062757" cy="30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207622" y="5743367"/>
            <a:ext cx="2712441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2"/>
              </a:rPr>
              <a:t>13-13-0001-0054-0000_182</a:t>
            </a:r>
            <a:endParaRPr lang="en-US" sz="12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570569" y="732651"/>
            <a:ext cx="11227885" cy="5669290"/>
          </a:xfrm>
          <a:prstGeom prst="rect">
            <a:avLst/>
          </a:prstGeom>
        </p:spPr>
      </p:pic>
      <p:sp>
        <p:nvSpPr>
          <p:cNvPr id="44" name="Rectangular Callout 43"/>
          <p:cNvSpPr/>
          <p:nvPr/>
        </p:nvSpPr>
        <p:spPr>
          <a:xfrm>
            <a:off x="372183" y="4068657"/>
            <a:ext cx="1892829" cy="217936"/>
          </a:xfrm>
          <a:prstGeom prst="wedgeRectCallout">
            <a:avLst>
              <a:gd name="adj1" fmla="val 343901"/>
              <a:gd name="adj2" fmla="val -20936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6.4’  FEMA 1%+ (84% CL)</a:t>
            </a:r>
          </a:p>
        </p:txBody>
      </p:sp>
      <p:sp>
        <p:nvSpPr>
          <p:cNvPr id="45" name="Rectangular Callout 44"/>
          <p:cNvSpPr/>
          <p:nvPr/>
        </p:nvSpPr>
        <p:spPr>
          <a:xfrm>
            <a:off x="375195" y="3825319"/>
            <a:ext cx="1680412" cy="205634"/>
          </a:xfrm>
          <a:prstGeom prst="wedgeRectCallout">
            <a:avLst>
              <a:gd name="adj1" fmla="val 391402"/>
              <a:gd name="adj2" fmla="val 37217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6.5’   (2016 High Water)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33174" y="6035057"/>
            <a:ext cx="2786520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 </a:t>
            </a:r>
            <a:r>
              <a:rPr lang="en-US" sz="1200" b="1" u="sng" dirty="0">
                <a:hlinkClick r:id="rId6"/>
              </a:rPr>
              <a:t>13-17-0009-0026-0000_138</a:t>
            </a:r>
            <a:r>
              <a:rPr lang="en-US" sz="1200" b="1" dirty="0"/>
              <a:t> </a:t>
            </a:r>
          </a:p>
        </p:txBody>
      </p:sp>
      <p:sp>
        <p:nvSpPr>
          <p:cNvPr id="48" name="Rectangular Callout 47"/>
          <p:cNvSpPr/>
          <p:nvPr/>
        </p:nvSpPr>
        <p:spPr>
          <a:xfrm>
            <a:off x="375195" y="4352568"/>
            <a:ext cx="1680412" cy="209606"/>
          </a:xfrm>
          <a:prstGeom prst="wedgeRectCallout">
            <a:avLst>
              <a:gd name="adj1" fmla="val 402970"/>
              <a:gd name="adj2" fmla="val -536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5.4’  (FEMA 1% / 100-Yr) </a:t>
            </a:r>
          </a:p>
        </p:txBody>
      </p:sp>
      <p:sp>
        <p:nvSpPr>
          <p:cNvPr id="51" name="Rectangular Callout 50"/>
          <p:cNvSpPr/>
          <p:nvPr/>
        </p:nvSpPr>
        <p:spPr>
          <a:xfrm>
            <a:off x="382731" y="4844243"/>
            <a:ext cx="1669665" cy="167377"/>
          </a:xfrm>
          <a:prstGeom prst="wedgeRectCallout">
            <a:avLst>
              <a:gd name="adj1" fmla="val 213763"/>
              <a:gd name="adj2" fmla="val 37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(FEMA 4% / 25-Yr) </a:t>
            </a:r>
          </a:p>
        </p:txBody>
      </p:sp>
      <p:sp>
        <p:nvSpPr>
          <p:cNvPr id="52" name="Rectangular Callout 51"/>
          <p:cNvSpPr/>
          <p:nvPr/>
        </p:nvSpPr>
        <p:spPr>
          <a:xfrm>
            <a:off x="382141" y="5213250"/>
            <a:ext cx="1711244" cy="205634"/>
          </a:xfrm>
          <a:prstGeom prst="wedgeRectCallout">
            <a:avLst>
              <a:gd name="adj1" fmla="val 220461"/>
              <a:gd name="adj2" fmla="val -321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0.7’ (FEMA 10% / 10-Yr) </a:t>
            </a:r>
          </a:p>
        </p:txBody>
      </p:sp>
      <p:sp>
        <p:nvSpPr>
          <p:cNvPr id="53" name="Rectangular Callout 52"/>
          <p:cNvSpPr/>
          <p:nvPr/>
        </p:nvSpPr>
        <p:spPr>
          <a:xfrm>
            <a:off x="382578" y="4615184"/>
            <a:ext cx="1680412" cy="172892"/>
          </a:xfrm>
          <a:prstGeom prst="wedgeRectCallout">
            <a:avLst>
              <a:gd name="adj1" fmla="val 211232"/>
              <a:gd name="adj2" fmla="val 111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3.4’  (FEMA 2% / 50-Yr)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0569" y="175929"/>
            <a:ext cx="5410471" cy="4889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55" name="Left Brace 54"/>
          <p:cNvSpPr/>
          <p:nvPr/>
        </p:nvSpPr>
        <p:spPr>
          <a:xfrm>
            <a:off x="221618" y="4048778"/>
            <a:ext cx="140405" cy="541356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9337232" y="274711"/>
          <a:ext cx="2275972" cy="27351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7178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7879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3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162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3.4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2586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9332218" y="1819275"/>
            <a:ext cx="2286000" cy="2000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D11897-4D16-60F2-D8A1-FAEA9435070B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0A4E09-F2B7-7660-69E1-FC1FE09C2154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422D4B-B327-0158-3549-B17A5C38F47C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8FFA4B-E64F-36A4-FC44-247AEE176A2F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BAA9DF-B30B-8E60-226B-1C698EE39F11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CB6168-1079-79B3-D07A-CE6BCA8A2FB3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559FAF-36B9-6D91-C13A-00BF792923F4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699C9351-EF5A-1C57-6DC9-6047C87F77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4" y="5246274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4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814025" y="5742663"/>
            <a:ext cx="3062757" cy="30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207622" y="5743367"/>
            <a:ext cx="2712441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2"/>
              </a:rPr>
              <a:t>13-13-0001-0054-0000_182</a:t>
            </a:r>
            <a:endParaRPr lang="en-US" sz="12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570569" y="732651"/>
            <a:ext cx="11227885" cy="5669290"/>
          </a:xfrm>
          <a:prstGeom prst="rect">
            <a:avLst/>
          </a:prstGeom>
        </p:spPr>
      </p:pic>
      <p:sp>
        <p:nvSpPr>
          <p:cNvPr id="44" name="Rectangular Callout 43"/>
          <p:cNvSpPr/>
          <p:nvPr/>
        </p:nvSpPr>
        <p:spPr>
          <a:xfrm>
            <a:off x="372183" y="4068657"/>
            <a:ext cx="1892829" cy="217936"/>
          </a:xfrm>
          <a:prstGeom prst="wedgeRectCallout">
            <a:avLst>
              <a:gd name="adj1" fmla="val 343901"/>
              <a:gd name="adj2" fmla="val -20936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6.4’  FEMA 1%+ (84% CL)</a:t>
            </a:r>
          </a:p>
        </p:txBody>
      </p:sp>
      <p:sp>
        <p:nvSpPr>
          <p:cNvPr id="45" name="Rectangular Callout 44"/>
          <p:cNvSpPr/>
          <p:nvPr/>
        </p:nvSpPr>
        <p:spPr>
          <a:xfrm>
            <a:off x="375195" y="3825319"/>
            <a:ext cx="1680412" cy="205634"/>
          </a:xfrm>
          <a:prstGeom prst="wedgeRectCallout">
            <a:avLst>
              <a:gd name="adj1" fmla="val 391402"/>
              <a:gd name="adj2" fmla="val 37217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6.5’   (2016 High Water) </a:t>
            </a:r>
          </a:p>
        </p:txBody>
      </p:sp>
      <p:sp>
        <p:nvSpPr>
          <p:cNvPr id="46" name="Rectangular Callout 45"/>
          <p:cNvSpPr/>
          <p:nvPr/>
        </p:nvSpPr>
        <p:spPr>
          <a:xfrm>
            <a:off x="375261" y="3545240"/>
            <a:ext cx="1675709" cy="202313"/>
          </a:xfrm>
          <a:prstGeom prst="wedgeRectCallout">
            <a:avLst>
              <a:gd name="adj1" fmla="val 392986"/>
              <a:gd name="adj2" fmla="val 72144"/>
            </a:avLst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7.2’  (FEMA 0.2% / 500-Yr 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33174" y="6035057"/>
            <a:ext cx="2786520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 </a:t>
            </a:r>
            <a:r>
              <a:rPr lang="en-US" sz="1200" b="1" u="sng" dirty="0">
                <a:hlinkClick r:id="rId6"/>
              </a:rPr>
              <a:t>13-17-0009-0026-0000_138</a:t>
            </a:r>
            <a:r>
              <a:rPr lang="en-US" sz="1200" b="1" dirty="0"/>
              <a:t> </a:t>
            </a:r>
          </a:p>
        </p:txBody>
      </p:sp>
      <p:sp>
        <p:nvSpPr>
          <p:cNvPr id="48" name="Rectangular Callout 47"/>
          <p:cNvSpPr/>
          <p:nvPr/>
        </p:nvSpPr>
        <p:spPr>
          <a:xfrm>
            <a:off x="375195" y="4352568"/>
            <a:ext cx="1680412" cy="209606"/>
          </a:xfrm>
          <a:prstGeom prst="wedgeRectCallout">
            <a:avLst>
              <a:gd name="adj1" fmla="val 402970"/>
              <a:gd name="adj2" fmla="val -536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5.4’  (FEMA 1% / 100-Yr) </a:t>
            </a:r>
          </a:p>
        </p:txBody>
      </p:sp>
      <p:sp>
        <p:nvSpPr>
          <p:cNvPr id="51" name="Rectangular Callout 50"/>
          <p:cNvSpPr/>
          <p:nvPr/>
        </p:nvSpPr>
        <p:spPr>
          <a:xfrm>
            <a:off x="382731" y="4844243"/>
            <a:ext cx="1669665" cy="167377"/>
          </a:xfrm>
          <a:prstGeom prst="wedgeRectCallout">
            <a:avLst>
              <a:gd name="adj1" fmla="val 213763"/>
              <a:gd name="adj2" fmla="val 37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(FEMA 4% / 25-Yr) </a:t>
            </a:r>
          </a:p>
        </p:txBody>
      </p:sp>
      <p:sp>
        <p:nvSpPr>
          <p:cNvPr id="52" name="Rectangular Callout 51"/>
          <p:cNvSpPr/>
          <p:nvPr/>
        </p:nvSpPr>
        <p:spPr>
          <a:xfrm>
            <a:off x="382141" y="5213250"/>
            <a:ext cx="1711244" cy="205634"/>
          </a:xfrm>
          <a:prstGeom prst="wedgeRectCallout">
            <a:avLst>
              <a:gd name="adj1" fmla="val 220461"/>
              <a:gd name="adj2" fmla="val -321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0.7’ (FEMA 10% / 10-Yr) </a:t>
            </a:r>
          </a:p>
        </p:txBody>
      </p:sp>
      <p:sp>
        <p:nvSpPr>
          <p:cNvPr id="53" name="Rectangular Callout 52"/>
          <p:cNvSpPr/>
          <p:nvPr/>
        </p:nvSpPr>
        <p:spPr>
          <a:xfrm>
            <a:off x="382578" y="4615184"/>
            <a:ext cx="1680412" cy="172892"/>
          </a:xfrm>
          <a:prstGeom prst="wedgeRectCallout">
            <a:avLst>
              <a:gd name="adj1" fmla="val 211232"/>
              <a:gd name="adj2" fmla="val 111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3.4’  (FEMA 2% / 50-Yr)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0569" y="175929"/>
            <a:ext cx="5410471" cy="4889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55" name="Left Brace 54"/>
          <p:cNvSpPr/>
          <p:nvPr/>
        </p:nvSpPr>
        <p:spPr>
          <a:xfrm>
            <a:off x="221618" y="4048778"/>
            <a:ext cx="140405" cy="541356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9337232" y="274711"/>
          <a:ext cx="2275972" cy="27351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7178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7879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3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162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3.4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2586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9332218" y="1819275"/>
            <a:ext cx="2286000" cy="2000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2F0F4A-3044-96DB-5721-C82B6A66F728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6895F9-8F09-86E4-26E2-28620D89ACF3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689D97-C05E-42A8-FB5A-4DB72AE5D3A8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D4700D-64E2-3689-6729-3FF09F00A9BA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F9AF92-8EEF-CE1C-197C-A35F83CD96AB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2F0077-A259-935B-C369-E27E0D406217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20A236-26BD-5515-57AC-F2C8321C8912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4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814025" y="5742663"/>
            <a:ext cx="3062757" cy="30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207622" y="5743367"/>
            <a:ext cx="2712441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2"/>
              </a:rPr>
              <a:t>13-13-0001-0054-0000_182</a:t>
            </a:r>
            <a:endParaRPr lang="en-US" sz="12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570569" y="732651"/>
            <a:ext cx="11227885" cy="5669290"/>
          </a:xfrm>
          <a:prstGeom prst="rect">
            <a:avLst/>
          </a:prstGeom>
        </p:spPr>
      </p:pic>
      <p:sp>
        <p:nvSpPr>
          <p:cNvPr id="44" name="Rectangular Callout 43"/>
          <p:cNvSpPr/>
          <p:nvPr/>
        </p:nvSpPr>
        <p:spPr>
          <a:xfrm>
            <a:off x="372183" y="4068657"/>
            <a:ext cx="1892829" cy="217936"/>
          </a:xfrm>
          <a:prstGeom prst="wedgeRectCallout">
            <a:avLst>
              <a:gd name="adj1" fmla="val 343901"/>
              <a:gd name="adj2" fmla="val -20936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6.4’  FEMA 1%+ (84% CL)</a:t>
            </a:r>
          </a:p>
        </p:txBody>
      </p:sp>
      <p:sp>
        <p:nvSpPr>
          <p:cNvPr id="45" name="Rectangular Callout 44"/>
          <p:cNvSpPr/>
          <p:nvPr/>
        </p:nvSpPr>
        <p:spPr>
          <a:xfrm>
            <a:off x="375195" y="3825319"/>
            <a:ext cx="1680412" cy="205634"/>
          </a:xfrm>
          <a:prstGeom prst="wedgeRectCallout">
            <a:avLst>
              <a:gd name="adj1" fmla="val 391402"/>
              <a:gd name="adj2" fmla="val 37217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6.5’   (2016 High Water) </a:t>
            </a:r>
          </a:p>
        </p:txBody>
      </p:sp>
      <p:sp>
        <p:nvSpPr>
          <p:cNvPr id="46" name="Rectangular Callout 45"/>
          <p:cNvSpPr/>
          <p:nvPr/>
        </p:nvSpPr>
        <p:spPr>
          <a:xfrm>
            <a:off x="375261" y="3545240"/>
            <a:ext cx="1675709" cy="202313"/>
          </a:xfrm>
          <a:prstGeom prst="wedgeRectCallout">
            <a:avLst>
              <a:gd name="adj1" fmla="val 392986"/>
              <a:gd name="adj2" fmla="val 72144"/>
            </a:avLst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7.2’  (FEMA 0.2% / 500-Yr 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33174" y="6035057"/>
            <a:ext cx="2786520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 </a:t>
            </a:r>
            <a:r>
              <a:rPr lang="en-US" sz="1200" b="1" u="sng" dirty="0">
                <a:hlinkClick r:id="rId6"/>
              </a:rPr>
              <a:t>13-17-0009-0026-0000_138</a:t>
            </a:r>
            <a:r>
              <a:rPr lang="en-US" sz="1200" b="1" dirty="0"/>
              <a:t> </a:t>
            </a:r>
          </a:p>
        </p:txBody>
      </p:sp>
      <p:sp>
        <p:nvSpPr>
          <p:cNvPr id="48" name="Rectangular Callout 47"/>
          <p:cNvSpPr/>
          <p:nvPr/>
        </p:nvSpPr>
        <p:spPr>
          <a:xfrm>
            <a:off x="375195" y="4352568"/>
            <a:ext cx="1680412" cy="209606"/>
          </a:xfrm>
          <a:prstGeom prst="wedgeRectCallout">
            <a:avLst>
              <a:gd name="adj1" fmla="val 402970"/>
              <a:gd name="adj2" fmla="val -536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5.4’  (FEMA 1% / 100-Yr) </a:t>
            </a:r>
          </a:p>
        </p:txBody>
      </p:sp>
      <p:graphicFrame>
        <p:nvGraphicFramePr>
          <p:cNvPr id="49" name="Table 48"/>
          <p:cNvGraphicFramePr>
            <a:graphicFrameLocks noGrp="1"/>
          </p:cNvGraphicFramePr>
          <p:nvPr/>
        </p:nvGraphicFramePr>
        <p:xfrm>
          <a:off x="9337232" y="274711"/>
          <a:ext cx="2275972" cy="27351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7178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7879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3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162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3.4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2586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50" name="Rectangular Callout 49"/>
          <p:cNvSpPr/>
          <p:nvPr/>
        </p:nvSpPr>
        <p:spPr>
          <a:xfrm>
            <a:off x="375348" y="3272476"/>
            <a:ext cx="1669665" cy="204982"/>
          </a:xfrm>
          <a:prstGeom prst="wedgeRectCallout">
            <a:avLst>
              <a:gd name="adj1" fmla="val 393616"/>
              <a:gd name="adj2" fmla="val 125264"/>
            </a:avLst>
          </a:prstGeom>
          <a:solidFill>
            <a:schemeClr val="accent1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7.4’ (FSF 0.2% / 500-Yr)</a:t>
            </a:r>
          </a:p>
        </p:txBody>
      </p:sp>
      <p:sp>
        <p:nvSpPr>
          <p:cNvPr id="51" name="Rectangular Callout 50"/>
          <p:cNvSpPr/>
          <p:nvPr/>
        </p:nvSpPr>
        <p:spPr>
          <a:xfrm>
            <a:off x="382731" y="4844243"/>
            <a:ext cx="1669665" cy="167377"/>
          </a:xfrm>
          <a:prstGeom prst="wedgeRectCallout">
            <a:avLst>
              <a:gd name="adj1" fmla="val 213763"/>
              <a:gd name="adj2" fmla="val 37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(FEMA 4% / 25-Yr) </a:t>
            </a:r>
          </a:p>
        </p:txBody>
      </p:sp>
      <p:sp>
        <p:nvSpPr>
          <p:cNvPr id="52" name="Rectangular Callout 51"/>
          <p:cNvSpPr/>
          <p:nvPr/>
        </p:nvSpPr>
        <p:spPr>
          <a:xfrm>
            <a:off x="382141" y="5213250"/>
            <a:ext cx="1711244" cy="205634"/>
          </a:xfrm>
          <a:prstGeom prst="wedgeRectCallout">
            <a:avLst>
              <a:gd name="adj1" fmla="val 220461"/>
              <a:gd name="adj2" fmla="val -321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0.7’ (FEMA 10% / 10-Yr) </a:t>
            </a:r>
          </a:p>
        </p:txBody>
      </p:sp>
      <p:sp>
        <p:nvSpPr>
          <p:cNvPr id="53" name="Rectangular Callout 52"/>
          <p:cNvSpPr/>
          <p:nvPr/>
        </p:nvSpPr>
        <p:spPr>
          <a:xfrm>
            <a:off x="382578" y="4615184"/>
            <a:ext cx="1680412" cy="172892"/>
          </a:xfrm>
          <a:prstGeom prst="wedgeRectCallout">
            <a:avLst>
              <a:gd name="adj1" fmla="val 211232"/>
              <a:gd name="adj2" fmla="val 111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3.4’  (FEMA 2% / 50-Yr)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0569" y="175929"/>
            <a:ext cx="5410471" cy="4889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55" name="Left Brace 54"/>
          <p:cNvSpPr/>
          <p:nvPr/>
        </p:nvSpPr>
        <p:spPr>
          <a:xfrm>
            <a:off x="221618" y="4048778"/>
            <a:ext cx="140405" cy="541356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332218" y="1819275"/>
            <a:ext cx="2286000" cy="2000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302ADB-9FB2-225B-5858-1F5882C4AEAF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1DDDC0-A3C1-6E21-6106-F55A3F2F7A3C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423102-835F-65A7-5601-99B8E38950A0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80FB86-3F8B-4BE6-2317-359286D2B865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2023</a:t>
            </a:r>
            <a:endParaRPr lang="en-US" sz="1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5D11DE-6753-4C6B-8680-CD3846E0A72D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4C2674-5026-06D8-B045-5C4F42FA7C7E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5CD3F7-5DEB-7BE6-BAD1-F6B21EF48017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BEBE069D-0EA5-C80C-C88D-AB07C99C8A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4" y="5246274"/>
            <a:ext cx="1098460" cy="10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3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83720" y="698799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9" y="698799"/>
            <a:ext cx="9952463" cy="5657850"/>
          </a:xfrm>
          <a:prstGeom prst="rect">
            <a:avLst/>
          </a:prstGeom>
        </p:spPr>
      </p:pic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9897373" y="319957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9.1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14.8</a:t>
                      </a: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3" name="Rectangular Callout 22"/>
          <p:cNvSpPr/>
          <p:nvPr/>
        </p:nvSpPr>
        <p:spPr>
          <a:xfrm>
            <a:off x="446155" y="1840131"/>
            <a:ext cx="1865450" cy="203837"/>
          </a:xfrm>
          <a:prstGeom prst="wedgeRectCallout">
            <a:avLst>
              <a:gd name="adj1" fmla="val 183971"/>
              <a:gd name="adj2" fmla="val 4998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10.7’ FEMA 1%+ (84% CL)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438840" y="2144744"/>
            <a:ext cx="1466082" cy="236256"/>
          </a:xfrm>
          <a:prstGeom prst="wedgeRectCallout">
            <a:avLst>
              <a:gd name="adj1" fmla="val 251585"/>
              <a:gd name="adj2" fmla="val 48282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9.1’  (2016 High Water)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438840" y="1379549"/>
            <a:ext cx="1543738" cy="196204"/>
          </a:xfrm>
          <a:prstGeom prst="wedgeRectCallout">
            <a:avLst>
              <a:gd name="adj1" fmla="val 233606"/>
              <a:gd name="adj2" fmla="val 30791"/>
            </a:avLst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12.7’  (FEMA 0.2% / 500-Yr )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453469" y="2491255"/>
            <a:ext cx="1451453" cy="176396"/>
          </a:xfrm>
          <a:prstGeom prst="wedgeRectCallout">
            <a:avLst>
              <a:gd name="adj1" fmla="val 193366"/>
              <a:gd name="adj2" fmla="val -1463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8.3’  (FEMA 1% / 100-Yr)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453469" y="915594"/>
            <a:ext cx="1452893" cy="210847"/>
          </a:xfrm>
          <a:prstGeom prst="wedgeRectCallout">
            <a:avLst>
              <a:gd name="adj1" fmla="val 249712"/>
              <a:gd name="adj2" fmla="val -21836"/>
            </a:avLst>
          </a:prstGeom>
          <a:solidFill>
            <a:schemeClr val="accent1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14.8’ (FSF 0.2% / 500-Yr)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446155" y="2989973"/>
            <a:ext cx="1466082" cy="191841"/>
          </a:xfrm>
          <a:prstGeom prst="wedgeRectCallout">
            <a:avLst>
              <a:gd name="adj1" fmla="val 146933"/>
              <a:gd name="adj2" fmla="val -2902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6.7’  (FEMA 2% / 50-Yr) </a:t>
            </a:r>
          </a:p>
        </p:txBody>
      </p:sp>
      <p:sp>
        <p:nvSpPr>
          <p:cNvPr id="31" name="Left Brace 30"/>
          <p:cNvSpPr/>
          <p:nvPr/>
        </p:nvSpPr>
        <p:spPr>
          <a:xfrm>
            <a:off x="257771" y="1963921"/>
            <a:ext cx="181069" cy="60889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936128" y="5894703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41" name="Rectangular Callout 40"/>
          <p:cNvSpPr/>
          <p:nvPr/>
        </p:nvSpPr>
        <p:spPr>
          <a:xfrm>
            <a:off x="446155" y="4430813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453469" y="4060133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4.4’ (FEMA 4% / 25-Yr)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897373" y="1756970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31A66E-8361-3678-9D08-C458D8FEA6D1}"/>
              </a:ext>
            </a:extLst>
          </p:cNvPr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C3AFAB-98EB-4378-9A52-7414CE8B4DF7}"/>
              </a:ext>
            </a:extLst>
          </p:cNvPr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953A10-2BDA-71B0-D263-036D220466E5}"/>
              </a:ext>
            </a:extLst>
          </p:cNvPr>
          <p:cNvSpPr/>
          <p:nvPr/>
        </p:nvSpPr>
        <p:spPr>
          <a:xfrm>
            <a:off x="3214187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0D17B5-750C-072A-FD9A-5DEFEDDB5CC7}"/>
              </a:ext>
            </a:extLst>
          </p:cNvPr>
          <p:cNvSpPr txBox="1"/>
          <p:nvPr/>
        </p:nvSpPr>
        <p:spPr>
          <a:xfrm>
            <a:off x="3640255" y="6526819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2022</a:t>
            </a:r>
            <a:endParaRPr lang="en-US" sz="1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0FE79-10DA-5D56-B14C-45554D12BBC5}"/>
              </a:ext>
            </a:extLst>
          </p:cNvPr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1A480D-D0F6-BEDA-A598-6C33ABE3D3A4}"/>
              </a:ext>
            </a:extLst>
          </p:cNvPr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8D272D-B892-D8BF-6D0E-402758F38128}"/>
              </a:ext>
            </a:extLst>
          </p:cNvPr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0F9D01C8-678F-3C65-C0ED-8040EB7942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778" y="5353199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3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7295</Words>
  <Application>Microsoft Office PowerPoint</Application>
  <PresentationFormat>Widescreen</PresentationFormat>
  <Paragraphs>1559</Paragraphs>
  <Slides>85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4" baseType="lpstr">
      <vt:lpstr>Aptos</vt:lpstr>
      <vt:lpstr>Aptos Display</vt:lpstr>
      <vt:lpstr>Arial</vt:lpstr>
      <vt:lpstr>Arial Narrow</vt:lpstr>
      <vt:lpstr>Arimo</vt:lpstr>
      <vt:lpstr>Calibri</vt:lpstr>
      <vt:lpstr>Ink Free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Anahita Mahmoudi</dc:creator>
  <cp:lastModifiedBy>Anahita Mahmoudi</cp:lastModifiedBy>
  <cp:revision>15</cp:revision>
  <dcterms:created xsi:type="dcterms:W3CDTF">2024-07-31T20:21:25Z</dcterms:created>
  <dcterms:modified xsi:type="dcterms:W3CDTF">2024-12-12T22:38:22Z</dcterms:modified>
</cp:coreProperties>
</file>