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879E-FF38-28A9-B1C7-B7C45B321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9CB2C-42E9-3ED8-E5B0-208756035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DA94-1507-90B1-3781-4CCA98CA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18CBD-2C54-0513-ACDE-4BBB096D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2B73-4CE4-2117-3400-38A9E04D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A73D-5F2F-D7D6-27ED-9872A9B2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C7E03-51CE-D1D9-BCAD-2CB00501B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72E3-3A2F-4925-A5C9-045A2E6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864B-0722-E566-888E-5D49B5D9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231DC-F3D1-5B3D-A1D4-07256B8B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2C5F4-2753-A9A4-0226-3DC4E98E9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791F8-5D1B-7325-CCAD-75D2D517A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D354A-A458-FB7E-09F2-7C6F5F51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DB60-54B0-A18D-C385-41CCAE8E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E42F-2EF6-60B3-5192-D4DEBA7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4DA2-AC07-A515-D3AD-DCC2B103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2DB-2E90-4A66-5DC4-C9B70394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A796-8A13-8736-781D-D584185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F4EE1-A799-76DA-B4D4-0DE684A2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6749-3140-AB7B-582D-F77D8FF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8516-2C23-BB71-6867-375F28CF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828B-81CF-8A83-9E0B-40341069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00977-D59C-5FF0-B8C8-7E59B1E6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2B670-68E0-785C-AE1C-13341A27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DC66-9F8F-25DF-8E86-AB26426E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2D64-F989-1A02-87AA-F1343C5A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70F0-A258-D80D-CB0C-2A89E0098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E5D09-5673-CBAB-D202-9D25FB32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2CF22-56C2-96F1-57A3-4190B837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2DEA3-2E47-DE52-0896-1C833D14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7B7B2-953B-369F-DB3D-AD427082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CF3D-E94B-2982-6DE5-1ECAE299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5145-AE40-7C2D-A4B9-26476DE23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1AFC-BD01-98D4-ECB5-99F8B7D7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A35A1-9505-0D82-C2CF-EA8DFE14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851C3-0F2A-6F65-15EC-02ECDD880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9571E-50F5-E606-9712-68103612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827D0-8DCE-D3AB-F44A-E12AD900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D9186-6BEC-DF69-91C6-A8E2557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7B8D-D631-6EFB-13C1-2D850613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785D-18D7-78E2-6AD0-2F196C30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1D88B-D411-ED8C-7649-728AB160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0B038-2305-E0EF-7B20-6A20763F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EEEB-C57A-74B6-7DD8-D9CF084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47804-CE48-DECA-5B93-9453B8A0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5F695-68BE-2461-2F8F-EC444BA9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1E59-C3F0-916E-A60F-102CF809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41E8-E20C-AB56-BC5C-09915207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7986-219F-98FE-A601-1DE4D0F7E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30690-3C70-2471-CA37-1346FF63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CC58-5371-064D-A70D-BC57CA6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83642-7A74-4FE5-3E02-1DBF28E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1A87-8838-8844-C456-E2B6CAA0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3F4E9-D0F8-2412-F923-613E68425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C957E-A1EE-ACF9-84CF-8F5201F2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94905-1F92-62B7-D748-0844EEA5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D5DB-2613-BADB-6336-AEBC06DE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F040D-F7FB-EDEE-F3F3-5BD40B80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8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3EE06-C61E-09D6-E638-6D976B4A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E77B5-C336-F697-750D-A2A71DD5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1DEE-E1D4-9605-4069-731D14FBB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98A97-CD01-4FD9-B85D-A64C152E47D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98045-F3C4-5581-EAA1-58F3FD5D9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22CE-5BEB-8A90-C7FE-AA4CB107D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98084-F71E-4E44-845D-0D2BCE42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mapwv.gov/flood/map/?wkid=102100&amp;x=-8986938&amp;y=4876065&amp;l=13&amp;v=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mapwv.gov/flood/map/?wkid=102100&amp;x=-8762752&amp;y=4782737&amp;l=13&amp;v=2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1215084" y="6405587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2917501" y="6477496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1289750" y="1319833"/>
            <a:ext cx="3781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hlinkClick r:id="rId2"/>
              </a:rPr>
              <a:t>Building:  </a:t>
            </a:r>
            <a:r>
              <a:rPr lang="en-US" sz="1400" b="1" dirty="0">
                <a:hlinkClick r:id="rId3"/>
              </a:rPr>
              <a:t>35-10-0W43-0134-0000_40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4702" y="906531"/>
            <a:ext cx="2978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40 VIRGINIA ST, Wheeling, WV, 26003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9065" y="121669"/>
            <a:ext cx="2560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Wheeling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7334" t="8001" r="19797" b="5131"/>
          <a:stretch/>
        </p:blipFill>
        <p:spPr>
          <a:xfrm>
            <a:off x="7564787" y="381451"/>
            <a:ext cx="4589113" cy="582108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59915"/>
              </p:ext>
            </p:extLst>
          </p:nvPr>
        </p:nvGraphicFramePr>
        <p:xfrm>
          <a:off x="3668467" y="1714820"/>
          <a:ext cx="3011449" cy="2599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449">
                  <a:extLst>
                    <a:ext uri="{9D8B030D-6E8A-4147-A177-3AD203B41FA5}">
                      <a16:colId xmlns:a16="http://schemas.microsoft.com/office/drawing/2014/main" val="140769070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52659853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68389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Flood Intervals</a:t>
                      </a:r>
                    </a:p>
                  </a:txBody>
                  <a:tcPr marL="9459" marR="9459" marT="945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HEIGHT (ft.)</a:t>
                      </a:r>
                    </a:p>
                  </a:txBody>
                  <a:tcPr marL="9459" marR="9459" marT="945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</a:p>
                  </a:txBody>
                  <a:tcPr marL="9459" marR="9459" marT="9459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1162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/ 10-Yr</a:t>
                      </a: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Not in by FEMA 10yr flood boundary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8970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 4% / 25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 in by FEMA 25yr flood boundary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1558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 2% / 50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Flood Profile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0074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 1% / 100 yr (2023 BFE)</a:t>
                      </a:r>
                      <a:endParaRPr lang="fi-FI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Flood Profile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15238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 100 </a:t>
                      </a:r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yr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+ 2.0 Ft. Freeboard (DFE)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Design flood elevation (DFE)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4608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FEMA  0.2% / 500 </a:t>
                      </a:r>
                      <a:r>
                        <a:rPr lang="en-US" sz="1100" b="1" u="none" strike="noStrike" dirty="0" err="1">
                          <a:effectLst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Profile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354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500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35.7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51692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5123853" y="6477496"/>
            <a:ext cx="426068" cy="188361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3" name="Rectangular Callout 22"/>
          <p:cNvSpPr/>
          <p:nvPr/>
        </p:nvSpPr>
        <p:spPr>
          <a:xfrm>
            <a:off x="6773032" y="4602343"/>
            <a:ext cx="1675642" cy="327227"/>
          </a:xfrm>
          <a:prstGeom prst="wedgeRectCallout">
            <a:avLst>
              <a:gd name="adj1" fmla="val 126106"/>
              <a:gd name="adj2" fmla="val 102250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4.1’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2% / 50 </a:t>
            </a:r>
            <a:r>
              <a:rPr lang="en-US" sz="1100" b="1" dirty="0" err="1">
                <a:solidFill>
                  <a:schemeClr val="bg1"/>
                </a:solidFill>
              </a:rPr>
              <a:t>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6773033" y="4073894"/>
            <a:ext cx="1675642" cy="301630"/>
          </a:xfrm>
          <a:prstGeom prst="wedgeRectCallout">
            <a:avLst>
              <a:gd name="adj1" fmla="val 110309"/>
              <a:gd name="adj2" fmla="val 131674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7.1’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1% / 100 </a:t>
            </a:r>
            <a:r>
              <a:rPr lang="en-US" sz="1100" b="1" dirty="0" err="1">
                <a:solidFill>
                  <a:schemeClr val="bg1"/>
                </a:solidFill>
              </a:rPr>
              <a:t>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773776" y="3612143"/>
            <a:ext cx="1712368" cy="301630"/>
          </a:xfrm>
          <a:prstGeom prst="wedgeRectCallout">
            <a:avLst>
              <a:gd name="adj1" fmla="val 99125"/>
              <a:gd name="adj2" fmla="val 48914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10.1’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FEMA 0.2% / 500 </a:t>
            </a:r>
            <a:r>
              <a:rPr lang="en-US" sz="1100" b="1" dirty="0" err="1">
                <a:solidFill>
                  <a:schemeClr val="bg1"/>
                </a:solidFill>
              </a:rPr>
              <a:t>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6211927" y="658450"/>
            <a:ext cx="1641381" cy="301630"/>
          </a:xfrm>
          <a:prstGeom prst="wedgeRectCallout">
            <a:avLst>
              <a:gd name="adj1" fmla="val 115526"/>
              <a:gd name="adj2" fmla="val -22664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latin typeface="Arial Narrow" panose="020B0606020202030204" pitchFamily="34" charset="0"/>
              </a:rPr>
              <a:t>35.7’ 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100" b="1" dirty="0">
                <a:solidFill>
                  <a:schemeClr val="bg1"/>
                </a:solidFill>
              </a:rPr>
              <a:t>FSF 2% / 500 </a:t>
            </a:r>
            <a:r>
              <a:rPr lang="en-US" sz="1100" b="1" dirty="0" err="1">
                <a:solidFill>
                  <a:schemeClr val="bg1"/>
                </a:solidFill>
              </a:rPr>
              <a:t>yr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63094"/>
              </p:ext>
            </p:extLst>
          </p:nvPr>
        </p:nvGraphicFramePr>
        <p:xfrm>
          <a:off x="1226386" y="5068772"/>
          <a:ext cx="6012878" cy="11696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5194">
                  <a:extLst>
                    <a:ext uri="{9D8B030D-6E8A-4147-A177-3AD203B41FA5}">
                      <a16:colId xmlns:a16="http://schemas.microsoft.com/office/drawing/2014/main" val="2997574573"/>
                    </a:ext>
                  </a:extLst>
                </a:gridCol>
                <a:gridCol w="589054">
                  <a:extLst>
                    <a:ext uri="{9D8B030D-6E8A-4147-A177-3AD203B41FA5}">
                      <a16:colId xmlns:a16="http://schemas.microsoft.com/office/drawing/2014/main" val="3158217581"/>
                    </a:ext>
                  </a:extLst>
                </a:gridCol>
                <a:gridCol w="536859">
                  <a:extLst>
                    <a:ext uri="{9D8B030D-6E8A-4147-A177-3AD203B41FA5}">
                      <a16:colId xmlns:a16="http://schemas.microsoft.com/office/drawing/2014/main" val="3505708733"/>
                    </a:ext>
                  </a:extLst>
                </a:gridCol>
                <a:gridCol w="581597">
                  <a:extLst>
                    <a:ext uri="{9D8B030D-6E8A-4147-A177-3AD203B41FA5}">
                      <a16:colId xmlns:a16="http://schemas.microsoft.com/office/drawing/2014/main" val="2486826877"/>
                    </a:ext>
                  </a:extLst>
                </a:gridCol>
                <a:gridCol w="581597">
                  <a:extLst>
                    <a:ext uri="{9D8B030D-6E8A-4147-A177-3AD203B41FA5}">
                      <a16:colId xmlns:a16="http://schemas.microsoft.com/office/drawing/2014/main" val="1569670883"/>
                    </a:ext>
                  </a:extLst>
                </a:gridCol>
                <a:gridCol w="596510">
                  <a:extLst>
                    <a:ext uri="{9D8B030D-6E8A-4147-A177-3AD203B41FA5}">
                      <a16:colId xmlns:a16="http://schemas.microsoft.com/office/drawing/2014/main" val="3433868484"/>
                    </a:ext>
                  </a:extLst>
                </a:gridCol>
                <a:gridCol w="618879">
                  <a:extLst>
                    <a:ext uri="{9D8B030D-6E8A-4147-A177-3AD203B41FA5}">
                      <a16:colId xmlns:a16="http://schemas.microsoft.com/office/drawing/2014/main" val="2464071779"/>
                    </a:ext>
                  </a:extLst>
                </a:gridCol>
                <a:gridCol w="566685">
                  <a:extLst>
                    <a:ext uri="{9D8B030D-6E8A-4147-A177-3AD203B41FA5}">
                      <a16:colId xmlns:a16="http://schemas.microsoft.com/office/drawing/2014/main" val="865803985"/>
                    </a:ext>
                  </a:extLst>
                </a:gridCol>
                <a:gridCol w="641248">
                  <a:extLst>
                    <a:ext uri="{9D8B030D-6E8A-4147-A177-3AD203B41FA5}">
                      <a16:colId xmlns:a16="http://schemas.microsoft.com/office/drawing/2014/main" val="3563511704"/>
                    </a:ext>
                  </a:extLst>
                </a:gridCol>
                <a:gridCol w="565255">
                  <a:extLst>
                    <a:ext uri="{9D8B030D-6E8A-4147-A177-3AD203B41FA5}">
                      <a16:colId xmlns:a16="http://schemas.microsoft.com/office/drawing/2014/main" val="3271723481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 (</a:t>
                      </a:r>
                      <a:r>
                        <a:rPr lang="en-US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ft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0306"/>
                  </a:ext>
                </a:extLst>
              </a:tr>
              <a:tr h="20955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317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237412"/>
                  </a:ext>
                </a:extLst>
              </a:tr>
              <a:tr h="2095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 Flood Depth in Ft (Current Study)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>
                          <a:effectLst/>
                        </a:rPr>
                        <a:t>Flood Depth in Ft (Previous Study)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263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Draft/Effective Date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50 year (2%)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100 year (1%)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100 year Plus(1%+)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500 year (0.2%)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Effective Date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100 year (1%)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500 year (0.2%)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year (1%)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500 year (0.2%)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873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4.1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7.1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10.1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1992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BFE: 659 (5.9 </a:t>
                      </a:r>
                      <a:r>
                        <a:rPr lang="en-US" sz="900" b="1" u="none" strike="noStrike" dirty="0" err="1">
                          <a:effectLst/>
                        </a:rPr>
                        <a:t>ft</a:t>
                      </a:r>
                      <a:r>
                        <a:rPr lang="en-US" sz="900" b="1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17A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22.3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35.7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3529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2E476E3-5870-CF11-07D3-A98191974AA2}"/>
              </a:ext>
            </a:extLst>
          </p:cNvPr>
          <p:cNvGrpSpPr/>
          <p:nvPr/>
        </p:nvGrpSpPr>
        <p:grpSpPr>
          <a:xfrm>
            <a:off x="1147896" y="1851099"/>
            <a:ext cx="2322168" cy="2396123"/>
            <a:chOff x="1305569" y="1084906"/>
            <a:chExt cx="2322168" cy="2396123"/>
          </a:xfrm>
        </p:grpSpPr>
        <p:grpSp>
          <p:nvGrpSpPr>
            <p:cNvPr id="8" name="Group 7"/>
            <p:cNvGrpSpPr/>
            <p:nvPr/>
          </p:nvGrpSpPr>
          <p:grpSpPr>
            <a:xfrm>
              <a:off x="1305569" y="1084906"/>
              <a:ext cx="2322168" cy="2396123"/>
              <a:chOff x="647241" y="1269806"/>
              <a:chExt cx="2322168" cy="239612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241" y="1269806"/>
                <a:ext cx="2322168" cy="239612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6667" b="66872" l="49894" r="77495">
                            <a14:foregroundMark x1="66667" y1="48971" x2="66667" y2="48971"/>
                            <a14:foregroundMark x1="65393" y1="32922" x2="65393" y2="32922"/>
                            <a14:foregroundMark x1="57962" y1="33333" x2="57962" y2="33333"/>
                            <a14:foregroundMark x1="63694" y1="23868" x2="63694" y2="23868"/>
                            <a14:foregroundMark x1="57962" y1="44856" x2="57962" y2="44856"/>
                            <a14:foregroundMark x1="68153" y1="38889" x2="68153" y2="38889"/>
                            <a14:foregroundMark x1="56263" y1="40947" x2="56263" y2="40947"/>
                            <a14:foregroundMark x1="60085" y1="52058" x2="60085" y2="52058"/>
                          </a14:backgroundRemoval>
                        </a14:imgEffect>
                      </a14:imgLayer>
                    </a14:imgProps>
                  </a:ext>
                </a:extLst>
              </a:blip>
              <a:srcRect l="50882" t="16850" r="22457" b="41411"/>
              <a:stretch/>
            </p:blipFill>
            <p:spPr>
              <a:xfrm>
                <a:off x="1828800" y="1695450"/>
                <a:ext cx="619126" cy="1000125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2372280" y="1508683"/>
              <a:ext cx="686336" cy="1000125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8A0832-7838-0B75-209C-24AC18D0EA8D}"/>
              </a:ext>
            </a:extLst>
          </p:cNvPr>
          <p:cNvSpPr txBox="1"/>
          <p:nvPr/>
        </p:nvSpPr>
        <p:spPr>
          <a:xfrm>
            <a:off x="3316138" y="6459332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2006</a:t>
            </a:r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4BB2A-9889-16A9-360F-2F7D59E74900}"/>
              </a:ext>
            </a:extLst>
          </p:cNvPr>
          <p:cNvSpPr txBox="1"/>
          <p:nvPr/>
        </p:nvSpPr>
        <p:spPr>
          <a:xfrm>
            <a:off x="5487086" y="6459331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First Street Foundation (FSF, 2022)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261850-3B41-3731-5E92-AFFEB44D8689}"/>
              </a:ext>
            </a:extLst>
          </p:cNvPr>
          <p:cNvSpPr txBox="1">
            <a:spLocks/>
          </p:cNvSpPr>
          <p:nvPr/>
        </p:nvSpPr>
        <p:spPr>
          <a:xfrm rot="16200000">
            <a:off x="-2529316" y="3278869"/>
            <a:ext cx="6066763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10" name="Picture 9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1418DCC-B81C-DBEE-D003-16ACAA39A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" y="38764"/>
            <a:ext cx="982045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61" b="6504"/>
          <a:stretch/>
        </p:blipFill>
        <p:spPr>
          <a:xfrm>
            <a:off x="302640" y="960095"/>
            <a:ext cx="11873282" cy="428500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590947" y="16625"/>
            <a:ext cx="3351192" cy="3443487"/>
            <a:chOff x="8489623" y="906253"/>
            <a:chExt cx="3511877" cy="3608597"/>
          </a:xfrm>
        </p:grpSpPr>
        <p:sp>
          <p:nvSpPr>
            <p:cNvPr id="9" name="Oval 8"/>
            <p:cNvSpPr/>
            <p:nvPr/>
          </p:nvSpPr>
          <p:spPr>
            <a:xfrm>
              <a:off x="10991850" y="3505200"/>
              <a:ext cx="1009650" cy="100965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281" y="933561"/>
              <a:ext cx="1819667" cy="21433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489623" y="906253"/>
              <a:ext cx="1838325" cy="2181225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7480656">
              <a:off x="10435243" y="2802170"/>
              <a:ext cx="455703" cy="1059119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709874" y="2988041"/>
            <a:ext cx="10787207" cy="119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0849" y="5103674"/>
            <a:ext cx="10993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Lowest Adjacent Grade (LAG) </a:t>
            </a:r>
            <a:r>
              <a:rPr lang="en-US" dirty="0"/>
              <a:t>= 649.5 feet (estimate from WV Flood Tool).  Estimate first floor height to be about 9 feet based on steps and blocks.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 </a:t>
            </a:r>
            <a:r>
              <a:rPr lang="en-US" b="1" dirty="0"/>
              <a:t>1936 HWM </a:t>
            </a:r>
            <a:r>
              <a:rPr lang="en-US" dirty="0"/>
              <a:t>= 607.3 </a:t>
            </a:r>
            <a:r>
              <a:rPr lang="en-US" dirty="0" err="1"/>
              <a:t>ft</a:t>
            </a:r>
            <a:r>
              <a:rPr lang="en-US" dirty="0"/>
              <a:t> (gauge height = 0) + 55.2 </a:t>
            </a:r>
            <a:r>
              <a:rPr lang="en-US" dirty="0" err="1"/>
              <a:t>ft</a:t>
            </a:r>
            <a:r>
              <a:rPr lang="en-US" dirty="0"/>
              <a:t> = 662.5 ft.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 </a:t>
            </a:r>
            <a:r>
              <a:rPr lang="en-US" b="1" dirty="0"/>
              <a:t>1936 Flood Depth </a:t>
            </a:r>
            <a:r>
              <a:rPr lang="en-US" dirty="0"/>
              <a:t>= LAG 662.5 feet – 649.5 = 13 feet.  Estimate four feet of water in structure for 1936 flood.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874" y="2647232"/>
            <a:ext cx="363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Water Mark from 1936 Flood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9923C-FB3A-21D9-286E-3EAB125B8E1B}"/>
              </a:ext>
            </a:extLst>
          </p:cNvPr>
          <p:cNvSpPr/>
          <p:nvPr/>
        </p:nvSpPr>
        <p:spPr>
          <a:xfrm>
            <a:off x="1049065" y="121669"/>
            <a:ext cx="2560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Wheeling</a:t>
            </a:r>
          </a:p>
        </p:txBody>
      </p:sp>
      <p:pic>
        <p:nvPicPr>
          <p:cNvPr id="3" name="Picture 2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0CFE0003-4371-FE2E-FD66-0F0DB824C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" y="38764"/>
            <a:ext cx="982045" cy="9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329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7</cp:revision>
  <dcterms:created xsi:type="dcterms:W3CDTF">2024-07-31T20:43:08Z</dcterms:created>
  <dcterms:modified xsi:type="dcterms:W3CDTF">2024-12-12T22:24:27Z</dcterms:modified>
</cp:coreProperties>
</file>