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9" r:id="rId3"/>
    <p:sldId id="295" r:id="rId4"/>
    <p:sldId id="280" r:id="rId5"/>
    <p:sldId id="281" r:id="rId6"/>
    <p:sldId id="282" r:id="rId7"/>
    <p:sldId id="283" r:id="rId8"/>
    <p:sldId id="285" r:id="rId9"/>
    <p:sldId id="284" r:id="rId10"/>
    <p:sldId id="311" r:id="rId11"/>
    <p:sldId id="312" r:id="rId12"/>
    <p:sldId id="313" r:id="rId13"/>
    <p:sldId id="310" r:id="rId14"/>
    <p:sldId id="316" r:id="rId15"/>
    <p:sldId id="315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3FE2-2477-2772-4AAE-86F58ECAC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CAD56-C1AC-6197-21B3-DC15A2E40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A801A-D9D9-5C60-69C4-46176C41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3111B-E677-9ABA-A76F-21F41781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6D58B-0181-D659-59BC-E4A3914F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CD4C-FB64-E869-5FB1-C730AECF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9C1DD-926E-1D8D-0374-88ECC6F39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CD418-AAD2-57CF-698C-041B072D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9A54-CCAE-60B1-5DD2-48A4DE6C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60DE-24E8-F4D4-CBE4-330DDC14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206CD-06C8-4B8B-25DC-FBAFF1139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A4246-E3F8-A4E0-CF83-B262043C1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C2073-1A59-839D-1A6F-B88ACD4B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03443-351C-59C2-55DC-8EC2B9C6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0AB6B-7F6F-4409-215D-6ED3AD6A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3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A12F-F296-5C30-0876-AACF580D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D927-5A7B-C55A-4965-C43743C35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278A2-8D16-0DED-4566-3AE27411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FE576-AB4E-5F90-13E2-1B022D69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7D7FB-B86C-7FAB-531E-21A819EA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C464-EFB3-A02C-2110-AEA191D5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4AD26-6A60-C327-35F5-612E7558E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D6231-6CA9-936A-35E2-42DDA0FA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E3E8E-A5E9-E62E-8BC8-18563920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B847D-F02F-F9DC-BAB6-EBBA4CEB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581D-1045-8A96-C4D1-910E7FDE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25BF9-01D4-3FB9-B655-011124246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D312C-8168-597B-7DEE-56CAAD51D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84D6A-A2E2-0496-0DFA-DF3EC93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1FEDD-FCB6-6BE9-B32B-335F7A86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784FD-DBE3-4876-8CB0-49B3EFD9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8AE5-7D9D-018E-5B75-28448CB86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5578-455C-2957-5548-480826696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991F4-C61B-722B-2798-040A36AF0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CC808-694D-7F02-6B95-3AA7AD3BB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BAE9F-FE3A-D621-3AF7-6B157C1CB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FC650-C60A-DE11-AF59-9DCFC1EF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490E6-B727-939D-0576-537283D9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646C1-2BEC-0FDF-823C-B6DE795E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2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2CA4-1328-CE7F-273B-3C5CB8B1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AF587-5BF1-C06B-E774-522F8103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619C0-E725-43D3-EA79-E3CD436E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DBC45-8B78-59C5-DF41-C15DAA89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2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6A884-4E08-33FC-4D71-85D0C7A4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8308D-0809-391C-73C7-093763CA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A3E86-DC30-F3DD-E9F6-ECD8499C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5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D12B-EDC0-BAB8-7B09-25643CD2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3C18F-E660-E7DE-69C2-3DCD192D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C5BA9-D511-E2A0-2220-D1FE2E5DA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6FB72-3BCF-9814-F4CA-93949691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06951-D408-2693-80F8-78373095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4C963-5EA3-7ACC-7D1D-FEFAB1EB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BA54-79C2-A9AB-E1A2-499E0132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0EBB9-F8D0-36FE-A84D-4267AF75B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84A0F-3158-1EE5-66FB-5BBE3B6CB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F76BD-B9C0-BEB6-7FEF-478E58A1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6ADF6-D619-67D0-D906-929FF2C7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AFE7D-89DC-06A0-841E-54E04ED3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8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1E567-E3AF-E59F-B2E7-BE87203B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E0D27-F03B-F16B-8ACF-6A3B06B2E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1EDB-B5F2-F87A-3B24-19EA63395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E08B7-2500-447C-8858-456D7364B7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6C170-6C31-DA38-387A-6BF34E326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A6E2C-6FEB-F1DA-3DF1-FFA41A2F6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4A528C-6F0F-425E-B0FE-0104637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hyperlink" Target="https://www.mapwv.gov/flood/map/?wkid=102100&amp;x=-8990623&amp;y=4575584&amp;l=13&amp;v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8938980&amp;y=4550648&amp;l=13&amp;v=2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hyperlink" Target="https://www.mapwv.gov/flood/map/?wkid=102100&amp;x=-8990623&amp;y=4575584&amp;l=13&amp;v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8938980&amp;y=4550648&amp;l=13&amp;v=2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hyperlink" Target="https://www.mapwv.gov/flood/map/?wkid=102100&amp;x=-8990623&amp;y=4575584&amp;l=13&amp;v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8938980&amp;y=4550648&amp;l=13&amp;v=2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hyperlink" Target="https://www.mapwv.gov/flood/map/?wkid=102100&amp;x=-8990623&amp;y=4575584&amp;l=13&amp;v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8938980&amp;y=4550648&amp;l=13&amp;v=2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hyperlink" Target="https://www.mapwv.gov/flood/map/?wkid=102100&amp;x=-8990623&amp;y=4575584&amp;l=13&amp;v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8938980&amp;y=4550648&amp;l=13&amp;v=2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apwv.gov/flood/map/?wkid=102100&amp;x=-8990623&amp;y=4575584&amp;l=13&amp;v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8938980&amp;y=4550648&amp;l=13&amp;v=2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hyperlink" Target="https://www.mapwv.gov/flood/map/?wkid=102100&amp;x=-8990623&amp;y=4575584&amp;l=13&amp;v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8938980&amp;y=4550648&amp;l=13&amp;v=2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pwv.gov/flood/map/?wkid=102100&amp;x=-8938978&amp;y=4550647&amp;l=13&amp;v=1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9525" y="34905"/>
            <a:ext cx="12211050" cy="68961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5F3311F-D8D5-C27A-5001-346416B40F2B}"/>
              </a:ext>
            </a:extLst>
          </p:cNvPr>
          <p:cNvSpPr/>
          <p:nvPr/>
        </p:nvSpPr>
        <p:spPr>
          <a:xfrm>
            <a:off x="2759925" y="4902200"/>
            <a:ext cx="1037375" cy="103737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51110B-5A5E-5C28-DB14-058C48212609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"/>
          <a:stretch/>
        </p:blipFill>
        <p:spPr>
          <a:xfrm>
            <a:off x="651557" y="9071"/>
            <a:ext cx="11540443" cy="68832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8C674B-6411-6A37-8479-2B77B91658B1}"/>
              </a:ext>
            </a:extLst>
          </p:cNvPr>
          <p:cNvSpPr txBox="1"/>
          <p:nvPr/>
        </p:nvSpPr>
        <p:spPr>
          <a:xfrm>
            <a:off x="7679164" y="316240"/>
            <a:ext cx="4317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White Sulphur Springs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1B2A6-1887-FD08-B128-0C4840B9C1AF}"/>
              </a:ext>
            </a:extLst>
          </p:cNvPr>
          <p:cNvSpPr txBox="1">
            <a:spLocks/>
          </p:cNvSpPr>
          <p:nvPr/>
        </p:nvSpPr>
        <p:spPr>
          <a:xfrm rot="16200000">
            <a:off x="-2564393" y="3316870"/>
            <a:ext cx="6139842" cy="10110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</a:t>
            </a:r>
          </a:p>
        </p:txBody>
      </p: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7814381F-C75E-F1F1-EAA4-FA5AB241D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3134"/>
            <a:ext cx="1020189" cy="9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2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6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2218" y="300590"/>
          <a:ext cx="2275972" cy="2672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96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1E18D-A9C0-48F1-442C-891CC1B2A721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EEFDC-9BC6-6D8C-BC70-73C4B52707C8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8549D-5098-87E8-60AF-9F3076EA5ED9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BD3D9-27DF-F6B3-E022-6BC518ED8823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F3A2C-E4DC-18BC-F644-0DE7DC9BBEF8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AB0CF-5E6C-E9CC-4362-CE902F115586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8125-7BE1-14A1-A9CE-7FD4649982B3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1912D08B-651C-195C-5CE4-2238A3B5E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04" y="5246274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2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6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655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78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A305E-C050-8FD3-9E8D-0FEB7010A7E4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A95F6-497D-1A14-EAC0-680C2CC45CA1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3FB77-E13B-2111-B262-383DEA2841D3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7BCFF-81FE-2836-1B48-2A708DBFA53B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5ED42-031A-8710-5814-203180B6396C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EEB38-FBDC-21DF-F37D-F1E4BF7CBF8F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A2CE7A-EC69-71E8-1647-0F7BE8BBB301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10A44C31-D3DD-F8AA-DC39-4833CF0A6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04" y="5246274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2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6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672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96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F4D4F-7AC3-09D1-76D7-CD7F6F5D1A32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DA2A8-C835-827F-1875-26FC38D03BD9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99CA5-A123-495E-F99E-4E6B09C57486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A7BC3-3BBA-D9BC-36D7-2F44C4667299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050F1-9177-9974-DFC3-643C79F3E234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6D73B-0313-106D-122A-D78E66EF68B9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3BD24-54F3-D14E-AA2B-6912671E2D96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CCFDD888-7BC5-7A62-7A23-BD954F5853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04" y="5246274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2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4" name="Rectangular Callout 43"/>
          <p:cNvSpPr/>
          <p:nvPr/>
        </p:nvSpPr>
        <p:spPr>
          <a:xfrm>
            <a:off x="372183" y="4068657"/>
            <a:ext cx="1892829" cy="217936"/>
          </a:xfrm>
          <a:prstGeom prst="wedgeRectCallout">
            <a:avLst>
              <a:gd name="adj1" fmla="val 343901"/>
              <a:gd name="adj2" fmla="val -20936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6.4’  FEMA 1%+ (84% CL)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6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75195" y="4352568"/>
            <a:ext cx="1680412" cy="209606"/>
          </a:xfrm>
          <a:prstGeom prst="wedgeRectCallout">
            <a:avLst>
              <a:gd name="adj1" fmla="val 402970"/>
              <a:gd name="adj2" fmla="val -536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5.4’  (FEMA 1% / 100-Yr)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5" name="Left Brace 54"/>
          <p:cNvSpPr/>
          <p:nvPr/>
        </p:nvSpPr>
        <p:spPr>
          <a:xfrm>
            <a:off x="221618" y="4048778"/>
            <a:ext cx="140405" cy="541356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735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25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BED03-83BD-950E-3C94-34AB6BC873F6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D4FBE-317E-7DC9-3207-B12129AA0769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624D6-7D7B-5F23-F02A-6BD33B4DA2A3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626E6-D771-2869-5F99-4217FC890618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C39A9-AC08-C930-064D-D9FCDC8E7920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7E1C5-9AE4-FE6E-D417-0E766462F3F1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436AD-876F-AE4A-9F24-2677352A93CC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65F0DB81-3A28-19A5-4FC3-166ACDEDD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04" y="5246274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2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4" name="Rectangular Callout 43"/>
          <p:cNvSpPr/>
          <p:nvPr/>
        </p:nvSpPr>
        <p:spPr>
          <a:xfrm>
            <a:off x="372183" y="4068657"/>
            <a:ext cx="1892829" cy="217936"/>
          </a:xfrm>
          <a:prstGeom prst="wedgeRectCallout">
            <a:avLst>
              <a:gd name="adj1" fmla="val 343901"/>
              <a:gd name="adj2" fmla="val -20936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6.4’  FEMA 1%+ (84% CL)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375195" y="3825319"/>
            <a:ext cx="1680412" cy="205634"/>
          </a:xfrm>
          <a:prstGeom prst="wedgeRectCallout">
            <a:avLst>
              <a:gd name="adj1" fmla="val 391402"/>
              <a:gd name="adj2" fmla="val 37217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6.5’   (2016 High Water)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6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75195" y="4352568"/>
            <a:ext cx="1680412" cy="209606"/>
          </a:xfrm>
          <a:prstGeom prst="wedgeRectCallout">
            <a:avLst>
              <a:gd name="adj1" fmla="val 402970"/>
              <a:gd name="adj2" fmla="val -536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5.4’  (FEMA 1% / 100-Yr)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5" name="Left Brace 54"/>
          <p:cNvSpPr/>
          <p:nvPr/>
        </p:nvSpPr>
        <p:spPr>
          <a:xfrm>
            <a:off x="221618" y="4048778"/>
            <a:ext cx="140405" cy="541356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735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25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11897-4D16-60F2-D8A1-FAEA9435070B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A4E09-F2B7-7660-69E1-FC1FE09C2154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22D4B-B327-0158-3549-B17A5C38F47C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FFA4B-E64F-36A4-FC44-247AEE176A2F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AA9DF-B30B-8E60-226B-1C698EE39F11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B6168-1079-79B3-D07A-CE6BCA8A2FB3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59FAF-36B9-6D91-C13A-00BF792923F4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699C9351-EF5A-1C57-6DC9-6047C87F7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04" y="5246274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2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4" name="Rectangular Callout 43"/>
          <p:cNvSpPr/>
          <p:nvPr/>
        </p:nvSpPr>
        <p:spPr>
          <a:xfrm>
            <a:off x="372183" y="4068657"/>
            <a:ext cx="1892829" cy="217936"/>
          </a:xfrm>
          <a:prstGeom prst="wedgeRectCallout">
            <a:avLst>
              <a:gd name="adj1" fmla="val 343901"/>
              <a:gd name="adj2" fmla="val -20936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6.4’  FEMA 1%+ (84% CL)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375195" y="3825319"/>
            <a:ext cx="1680412" cy="205634"/>
          </a:xfrm>
          <a:prstGeom prst="wedgeRectCallout">
            <a:avLst>
              <a:gd name="adj1" fmla="val 391402"/>
              <a:gd name="adj2" fmla="val 37217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6.5’   (2016 High Water) 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375261" y="3545240"/>
            <a:ext cx="1675709" cy="202313"/>
          </a:xfrm>
          <a:prstGeom prst="wedgeRectCallout">
            <a:avLst>
              <a:gd name="adj1" fmla="val 392986"/>
              <a:gd name="adj2" fmla="val 72144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7.2’  (FEMA 0.2% / 500-Yr 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6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75195" y="4352568"/>
            <a:ext cx="1680412" cy="209606"/>
          </a:xfrm>
          <a:prstGeom prst="wedgeRectCallout">
            <a:avLst>
              <a:gd name="adj1" fmla="val 402970"/>
              <a:gd name="adj2" fmla="val -536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5.4’  (FEMA 1% / 100-Yr)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5" name="Left Brace 54"/>
          <p:cNvSpPr/>
          <p:nvPr/>
        </p:nvSpPr>
        <p:spPr>
          <a:xfrm>
            <a:off x="221618" y="4048778"/>
            <a:ext cx="140405" cy="541356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735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25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F0F4A-3044-96DB-5721-C82B6A66F728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895F9-8F09-86E4-26E2-28620D89ACF3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89D97-C05E-42A8-FB5A-4DB72AE5D3A8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4700D-64E2-3689-6729-3FF09F00A9BA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9AF92-8EEF-CE1C-197C-A35F83CD96AB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2F0077-A259-935B-C369-E27E0D406217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20A236-26BD-5515-57AC-F2C8321C8912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2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4" name="Rectangular Callout 43"/>
          <p:cNvSpPr/>
          <p:nvPr/>
        </p:nvSpPr>
        <p:spPr>
          <a:xfrm>
            <a:off x="372183" y="4068657"/>
            <a:ext cx="1892829" cy="217936"/>
          </a:xfrm>
          <a:prstGeom prst="wedgeRectCallout">
            <a:avLst>
              <a:gd name="adj1" fmla="val 343901"/>
              <a:gd name="adj2" fmla="val -20936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6.4’  FEMA 1%+ (84% CL)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375195" y="3825319"/>
            <a:ext cx="1680412" cy="205634"/>
          </a:xfrm>
          <a:prstGeom prst="wedgeRectCallout">
            <a:avLst>
              <a:gd name="adj1" fmla="val 391402"/>
              <a:gd name="adj2" fmla="val 37217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6.5’   (2016 High Water) 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375261" y="3545240"/>
            <a:ext cx="1675709" cy="202313"/>
          </a:xfrm>
          <a:prstGeom prst="wedgeRectCallout">
            <a:avLst>
              <a:gd name="adj1" fmla="val 392986"/>
              <a:gd name="adj2" fmla="val 72144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7.2’  (FEMA 0.2% / 500-Yr 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6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75195" y="4352568"/>
            <a:ext cx="1680412" cy="209606"/>
          </a:xfrm>
          <a:prstGeom prst="wedgeRectCallout">
            <a:avLst>
              <a:gd name="adj1" fmla="val 402970"/>
              <a:gd name="adj2" fmla="val -536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5.4’  (FEMA 1% / 100-Yr) 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9337232" y="274711"/>
          <a:ext cx="2275972" cy="2735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25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50" name="Rectangular Callout 49"/>
          <p:cNvSpPr/>
          <p:nvPr/>
        </p:nvSpPr>
        <p:spPr>
          <a:xfrm>
            <a:off x="375348" y="3272476"/>
            <a:ext cx="1669665" cy="204982"/>
          </a:xfrm>
          <a:prstGeom prst="wedgeRectCallout">
            <a:avLst>
              <a:gd name="adj1" fmla="val 393616"/>
              <a:gd name="adj2" fmla="val 125264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7.4’ (FSF 0.2% / 500-Yr)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5" name="Left Brace 54"/>
          <p:cNvSpPr/>
          <p:nvPr/>
        </p:nvSpPr>
        <p:spPr>
          <a:xfrm>
            <a:off x="221618" y="4048778"/>
            <a:ext cx="140405" cy="541356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302ADB-9FB2-225B-5858-1F5882C4AEAF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DDDC0-A3C1-6E21-6106-F55A3F2F7A3C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23102-835F-65A7-5601-99B8E38950A0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0FB86-3F8B-4BE6-2317-359286D2B865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2023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D11DE-6753-4C6B-8680-CD3846E0A72D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C2674-5026-06D8-B045-5C4F42FA7C7E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5CD3F7-5DEB-7BE6-BAD1-F6B21EF48017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BEBE069D-0EA5-C80C-C88D-AB07C99C8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04" y="5246274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9525" y="34905"/>
            <a:ext cx="12211050" cy="68961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5F3311F-D8D5-C27A-5001-346416B40F2B}"/>
              </a:ext>
            </a:extLst>
          </p:cNvPr>
          <p:cNvSpPr/>
          <p:nvPr/>
        </p:nvSpPr>
        <p:spPr>
          <a:xfrm>
            <a:off x="2759925" y="4902200"/>
            <a:ext cx="1037375" cy="103737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51110B-5A5E-5C28-DB14-058C48212609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14" y="-3645"/>
            <a:ext cx="8301150" cy="68616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5" r="466"/>
          <a:stretch/>
        </p:blipFill>
        <p:spPr>
          <a:xfrm>
            <a:off x="8255000" y="4655847"/>
            <a:ext cx="3750561" cy="189291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998857" y="630782"/>
            <a:ext cx="2899607" cy="2696618"/>
            <a:chOff x="9633416" y="3696417"/>
            <a:chExt cx="2366345" cy="22006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r="6393" b="11674"/>
            <a:stretch/>
          </p:blipFill>
          <p:spPr>
            <a:xfrm>
              <a:off x="9633416" y="3696417"/>
              <a:ext cx="2366345" cy="2200688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51110B-5A5E-5C28-DB14-058C48212609}"/>
                </a:ext>
              </a:extLst>
            </p:cNvPr>
            <p:cNvSpPr/>
            <p:nvPr/>
          </p:nvSpPr>
          <p:spPr>
            <a:xfrm>
              <a:off x="9984165" y="4162356"/>
              <a:ext cx="1207710" cy="120771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571335-866B-D8EF-DA5F-C16B49B1775A}"/>
              </a:ext>
            </a:extLst>
          </p:cNvPr>
          <p:cNvCxnSpPr>
            <a:cxnSpLocks/>
          </p:cNvCxnSpPr>
          <p:nvPr/>
        </p:nvCxnSpPr>
        <p:spPr>
          <a:xfrm flipH="1">
            <a:off x="6966857" y="1901825"/>
            <a:ext cx="3239301" cy="30003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12978B-75DE-05A5-E4A9-1ADF6BEA83EB}"/>
              </a:ext>
            </a:extLst>
          </p:cNvPr>
          <p:cNvSpPr txBox="1">
            <a:spLocks/>
          </p:cNvSpPr>
          <p:nvPr/>
        </p:nvSpPr>
        <p:spPr>
          <a:xfrm rot="16200000">
            <a:off x="-2564393" y="3316870"/>
            <a:ext cx="6139842" cy="10110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Flood Profile</a:t>
            </a:r>
          </a:p>
        </p:txBody>
      </p: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18CB87AF-0B2F-DC87-A760-6BAE3263D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3134"/>
            <a:ext cx="1020189" cy="9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19050" y="58401"/>
            <a:ext cx="12211050" cy="68961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5F3311F-D8D5-C27A-5001-346416B40F2B}"/>
              </a:ext>
            </a:extLst>
          </p:cNvPr>
          <p:cNvSpPr/>
          <p:nvPr/>
        </p:nvSpPr>
        <p:spPr>
          <a:xfrm>
            <a:off x="2759925" y="4902200"/>
            <a:ext cx="1037375" cy="103737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51110B-5A5E-5C28-DB14-058C48212609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4"/>
          <a:stretch/>
        </p:blipFill>
        <p:spPr>
          <a:xfrm>
            <a:off x="952153" y="967283"/>
            <a:ext cx="11226439" cy="484723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8547292" y="5915406"/>
            <a:ext cx="314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hlinkClick r:id="rId5"/>
              </a:rPr>
              <a:t>13-17-0009-0026-0000_138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1526827" y="5900017"/>
            <a:ext cx="5599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5"/>
              </a:rPr>
              <a:t>138 Mill Street, White Sulphur Springs, WV, 24986</a:t>
            </a: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9E482-C970-E53D-9973-413D116EDFDD}"/>
              </a:ext>
            </a:extLst>
          </p:cNvPr>
          <p:cNvSpPr txBox="1">
            <a:spLocks/>
          </p:cNvSpPr>
          <p:nvPr/>
        </p:nvSpPr>
        <p:spPr>
          <a:xfrm rot="16200000">
            <a:off x="-2564393" y="3316870"/>
            <a:ext cx="6139842" cy="10110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Flood Profile</a:t>
            </a:r>
          </a:p>
        </p:txBody>
      </p: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085EFA76-C343-DCEA-1635-B9C6FE982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3134"/>
            <a:ext cx="1020189" cy="9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10% Probability of Flood in a year (10-year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900" y="1472720"/>
            <a:ext cx="7931149" cy="474136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743842" y="2719530"/>
              <a:ext cx="2458277" cy="307777"/>
              <a:chOff x="5428415" y="2641848"/>
              <a:chExt cx="2458277" cy="307777"/>
            </a:xfrm>
          </p:grpSpPr>
          <p:sp>
            <p:nvSpPr>
              <p:cNvPr id="7" name="Rectangular Callout 7">
                <a:extLst>
                  <a:ext uri="{FF2B5EF4-FFF2-40B4-BE49-F238E27FC236}">
                    <a16:creationId xmlns:a16="http://schemas.microsoft.com/office/drawing/2014/main" id="{29F22F9B-2E28-B90B-5B75-309EAE03215F}"/>
                  </a:ext>
                </a:extLst>
              </p:cNvPr>
              <p:cNvSpPr/>
              <p:nvPr/>
            </p:nvSpPr>
            <p:spPr>
              <a:xfrm>
                <a:off x="5448947" y="2651086"/>
                <a:ext cx="2378966" cy="298539"/>
              </a:xfrm>
              <a:prstGeom prst="wedgeRectCallout">
                <a:avLst>
                  <a:gd name="adj1" fmla="val 59990"/>
                  <a:gd name="adj2" fmla="val -1034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BEA62F-DF91-532C-90CC-EEE9FCA33FBD}"/>
                  </a:ext>
                </a:extLst>
              </p:cNvPr>
              <p:cNvSpPr txBox="1"/>
              <p:nvPr/>
            </p:nvSpPr>
            <p:spPr>
              <a:xfrm>
                <a:off x="5428415" y="2641848"/>
                <a:ext cx="2458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572768">
                  <a:spcAft>
                    <a:spcPts val="600"/>
                  </a:spcAft>
                </a:pPr>
                <a:r>
                  <a:rPr lang="en-US" sz="1400" b="1" kern="1200" dirty="0">
                    <a:latin typeface="+mn-lt"/>
                    <a:ea typeface="+mn-ea"/>
                    <a:cs typeface="+mn-cs"/>
                  </a:rPr>
                  <a:t>Building’s Ground Elevation</a:t>
                </a:r>
                <a:endParaRPr lang="en-US" sz="800" b="1" dirty="0"/>
              </a:p>
            </p:txBody>
          </p:sp>
        </p:grp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743842" y="2244923"/>
              <a:ext cx="2446345" cy="307777"/>
              <a:chOff x="5291212" y="2301850"/>
              <a:chExt cx="2446345" cy="307777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291212" y="2305868"/>
                <a:ext cx="2423361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358592" y="2301850"/>
                <a:ext cx="23789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1.7’ (FEMA 10% / 10-Yr) </a:t>
                </a:r>
              </a:p>
            </p:txBody>
          </p:sp>
        </p:grpSp>
      </p:grpSp>
      <p:pic>
        <p:nvPicPr>
          <p:cNvPr id="2" name="Picture 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80D8A37A-43A4-0D9F-7751-E3DB26959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4% Probability of Flood in a year (25-year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900" y="1472720"/>
            <a:ext cx="7931149" cy="474136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89991" y="2206081"/>
              <a:ext cx="1977212" cy="327221"/>
              <a:chOff x="5737361" y="2263008"/>
              <a:chExt cx="1977212" cy="327221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737361" y="2263008"/>
                <a:ext cx="1977212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737361" y="2282452"/>
                <a:ext cx="1939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2.0’ (FEMA 4% / 25-Yr) </a:t>
                </a:r>
              </a:p>
            </p:txBody>
          </p:sp>
        </p:grpSp>
      </p:grp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15381122-0DEE-1962-C29A-A512706FA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2% Probability of Flood in a year (50-year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900" y="1472720"/>
            <a:ext cx="7931148" cy="474136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89991" y="2163214"/>
              <a:ext cx="1981975" cy="308169"/>
              <a:chOff x="5737361" y="2220141"/>
              <a:chExt cx="1981975" cy="308169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742124" y="2220141"/>
                <a:ext cx="1977212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737361" y="2220533"/>
                <a:ext cx="1939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3.4’ (FEMA 2% / 50-Yr) </a:t>
                </a:r>
              </a:p>
            </p:txBody>
          </p:sp>
        </p:grpSp>
      </p:grp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A57A8868-9D6F-DE16-3701-289434FE7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1% Probability of Flood in a year (100-year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900" y="1472720"/>
            <a:ext cx="7931148" cy="47413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89991" y="2103689"/>
              <a:ext cx="1981975" cy="308169"/>
              <a:chOff x="5737361" y="2160616"/>
              <a:chExt cx="1981975" cy="308169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742124" y="2160616"/>
                <a:ext cx="1977212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737361" y="2161008"/>
                <a:ext cx="1939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5.4’ (FEMA 1% / 100-Yr) </a:t>
                </a:r>
              </a:p>
            </p:txBody>
          </p:sp>
        </p:grpSp>
      </p:grpSp>
      <p:cxnSp>
        <p:nvCxnSpPr>
          <p:cNvPr id="6" name="Straight Connector 5"/>
          <p:cNvCxnSpPr/>
          <p:nvPr/>
        </p:nvCxnSpPr>
        <p:spPr>
          <a:xfrm flipH="1">
            <a:off x="2207419" y="2559844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E92DE38F-D57F-EF5E-E576-198FF7CED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762000" y="2"/>
            <a:ext cx="11430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0.2% Probability of Flood in a year (500-year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/>
          <a:stretch/>
        </p:blipFill>
        <p:spPr>
          <a:xfrm>
            <a:off x="4292599" y="1472720"/>
            <a:ext cx="7918447" cy="47413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67033" y="2035766"/>
              <a:ext cx="2114067" cy="307777"/>
              <a:chOff x="5714403" y="2092693"/>
              <a:chExt cx="2114067" cy="307777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755027" y="2098155"/>
                <a:ext cx="1977212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714403" y="2092693"/>
                <a:ext cx="21140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7.2’ (FEMA 0.2% / 500-Yr) </a:t>
                </a:r>
              </a:p>
            </p:txBody>
          </p:sp>
        </p:grpSp>
      </p:grpSp>
      <p:cxnSp>
        <p:nvCxnSpPr>
          <p:cNvPr id="6" name="Straight Connector 5"/>
          <p:cNvCxnSpPr/>
          <p:nvPr/>
        </p:nvCxnSpPr>
        <p:spPr>
          <a:xfrm flipH="1">
            <a:off x="2207419" y="2559844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1EA6887C-E9BF-DB1A-220A-00EE72317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899" y="1472720"/>
            <a:ext cx="7931147" cy="47413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2207419" y="2559844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2016 High Watermark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9378" y="2654479"/>
            <a:ext cx="1926633" cy="298539"/>
            <a:chOff x="1449694" y="5264994"/>
            <a:chExt cx="1926633" cy="298539"/>
          </a:xfrm>
        </p:grpSpPr>
        <p:sp>
          <p:nvSpPr>
            <p:cNvPr id="22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>
              <a:off x="1449694" y="5264994"/>
              <a:ext cx="1636379" cy="298539"/>
            </a:xfrm>
            <a:prstGeom prst="wedgeRectCallout">
              <a:avLst>
                <a:gd name="adj1" fmla="val 59258"/>
                <a:gd name="adj2" fmla="val 115150"/>
              </a:avLst>
            </a:prstGeom>
            <a:solidFill>
              <a:schemeClr val="tx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492345" y="5286533"/>
              <a:ext cx="1883982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6.5’ (</a:t>
              </a: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2016 High Water</a:t>
              </a:r>
              <a:r>
                <a:rPr lang="en-US" sz="12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3601" y="367707"/>
            <a:ext cx="2214540" cy="2240634"/>
            <a:chOff x="1503878" y="1497438"/>
            <a:chExt cx="2214540" cy="2240634"/>
          </a:xfrm>
        </p:grpSpPr>
        <p:pic>
          <p:nvPicPr>
            <p:cNvPr id="28" name="Picture 2" descr="13,500+ Green Post It Notes Stock Photos, Pictures &amp; Royalty-Free Images -  iStock">
              <a:extLst>
                <a:ext uri="{FF2B5EF4-FFF2-40B4-BE49-F238E27FC236}">
                  <a16:creationId xmlns:a16="http://schemas.microsoft.com/office/drawing/2014/main" id="{6E434E23-8084-7396-A717-F4DFA1349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3" t="3704" r="15024" b="23082"/>
            <a:stretch/>
          </p:blipFill>
          <p:spPr bwMode="auto">
            <a:xfrm rot="20367698">
              <a:off x="1503878" y="1497438"/>
              <a:ext cx="2034007" cy="2240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1A63CF-3771-8257-3CA0-33FE0EC21222}"/>
                </a:ext>
              </a:extLst>
            </p:cNvPr>
            <p:cNvSpPr txBox="1"/>
            <p:nvPr/>
          </p:nvSpPr>
          <p:spPr>
            <a:xfrm rot="20139370">
              <a:off x="1513906" y="2323405"/>
              <a:ext cx="22045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Ink Free" panose="03080402000500000000" pitchFamily="66" charset="0"/>
                  <a:cs typeface="Aharoni" panose="02010803020104030203" pitchFamily="2" charset="-79"/>
                </a:rPr>
                <a:t>High Watermark</a:t>
              </a:r>
            </a:p>
          </p:txBody>
        </p:sp>
      </p:grpSp>
      <p:pic>
        <p:nvPicPr>
          <p:cNvPr id="4" name="Picture 3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2FFD5009-EFAA-7012-3994-6E7DC3CDB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1425</Words>
  <Application>Microsoft Office PowerPoint</Application>
  <PresentationFormat>Widescreen</PresentationFormat>
  <Paragraphs>270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Arial Narrow</vt:lpstr>
      <vt:lpstr>Calibri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6</cp:revision>
  <dcterms:created xsi:type="dcterms:W3CDTF">2024-07-31T20:18:39Z</dcterms:created>
  <dcterms:modified xsi:type="dcterms:W3CDTF">2024-12-12T22:22:58Z</dcterms:modified>
</cp:coreProperties>
</file>