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gistc-outFileSrv1-22.wvu-ad.wvu.edu\hazardData\userFiles\Behrang\Community_Reports\From_Eric\Combined5communities_20231107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Cumulative Building Values</a:t>
            </a:r>
            <a:r>
              <a:rPr lang="en-US" baseline="0"/>
              <a:t> in Floodplain (2015 - 2022)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Sheet1!$A$27</c:f>
              <c:strCache>
                <c:ptCount val="1"/>
                <c:pt idx="0">
                  <c:v>Camden-on-Gauley, West Virginia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Sheet1!$B$26:$I$26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cat>
          <c:val>
            <c:numRef>
              <c:f>Sheet1!$B$27:$I$27</c:f>
              <c:numCache>
                <c:formatCode>#,##0</c:formatCode>
                <c:ptCount val="8"/>
                <c:pt idx="0">
                  <c:v>263900</c:v>
                </c:pt>
                <c:pt idx="1">
                  <c:v>480200</c:v>
                </c:pt>
                <c:pt idx="2">
                  <c:v>458100</c:v>
                </c:pt>
                <c:pt idx="3">
                  <c:v>474600</c:v>
                </c:pt>
                <c:pt idx="4">
                  <c:v>463400</c:v>
                </c:pt>
                <c:pt idx="5">
                  <c:v>456700</c:v>
                </c:pt>
                <c:pt idx="6">
                  <c:v>453200</c:v>
                </c:pt>
                <c:pt idx="7">
                  <c:v>453800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4D9-49AC-AE7F-D38A8AF68113}"/>
            </c:ext>
          </c:extLst>
        </c:ser>
        <c:ser>
          <c:idx val="2"/>
          <c:order val="1"/>
          <c:tx>
            <c:strRef>
              <c:f>Sheet1!$A$28</c:f>
              <c:strCache>
                <c:ptCount val="1"/>
                <c:pt idx="0">
                  <c:v>Clendenin, West Virginia</c:v>
                </c:pt>
              </c:strCache>
            </c:strRef>
          </c:tx>
          <c:spPr>
            <a:ln w="28575" cap="rnd">
              <a:solidFill>
                <a:schemeClr val="accent4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50000"/>
                </a:schemeClr>
              </a:solidFill>
              <a:ln w="9525">
                <a:solidFill>
                  <a:schemeClr val="accent4">
                    <a:lumMod val="50000"/>
                  </a:schemeClr>
                </a:solidFill>
              </a:ln>
              <a:effectLst/>
            </c:spPr>
          </c:marker>
          <c:cat>
            <c:numRef>
              <c:f>Sheet1!$B$26:$I$26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cat>
          <c:val>
            <c:numRef>
              <c:f>Sheet1!$B$28:$I$28</c:f>
              <c:numCache>
                <c:formatCode>#,##0</c:formatCode>
                <c:ptCount val="8"/>
                <c:pt idx="0">
                  <c:v>23553450.000000004</c:v>
                </c:pt>
                <c:pt idx="1">
                  <c:v>24029683.333333336</c:v>
                </c:pt>
                <c:pt idx="2">
                  <c:v>10080350</c:v>
                </c:pt>
                <c:pt idx="3">
                  <c:v>15218050</c:v>
                </c:pt>
                <c:pt idx="4">
                  <c:v>15317300</c:v>
                </c:pt>
                <c:pt idx="5">
                  <c:v>17359623.333333332</c:v>
                </c:pt>
                <c:pt idx="6">
                  <c:v>17067583.333333332</c:v>
                </c:pt>
                <c:pt idx="7">
                  <c:v>17737933.333333336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4D9-49AC-AE7F-D38A8AF68113}"/>
            </c:ext>
          </c:extLst>
        </c:ser>
        <c:ser>
          <c:idx val="3"/>
          <c:order val="2"/>
          <c:tx>
            <c:strRef>
              <c:f>Sheet1!$A$29</c:f>
              <c:strCache>
                <c:ptCount val="1"/>
                <c:pt idx="0">
                  <c:v>Rainelle, West Virginia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Sheet1!$B$26:$I$26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cat>
          <c:val>
            <c:numRef>
              <c:f>Sheet1!$B$29:$I$29</c:f>
              <c:numCache>
                <c:formatCode>#,##0</c:formatCode>
                <c:ptCount val="8"/>
                <c:pt idx="0">
                  <c:v>13114833.333333332</c:v>
                </c:pt>
                <c:pt idx="1">
                  <c:v>13246766.666666666</c:v>
                </c:pt>
                <c:pt idx="2">
                  <c:v>4995533.333333333</c:v>
                </c:pt>
                <c:pt idx="3">
                  <c:v>9367816.666666666</c:v>
                </c:pt>
                <c:pt idx="4">
                  <c:v>11051566.666666668</c:v>
                </c:pt>
                <c:pt idx="5">
                  <c:v>11139016.666666668</c:v>
                </c:pt>
                <c:pt idx="6">
                  <c:v>11396183.333333332</c:v>
                </c:pt>
                <c:pt idx="7">
                  <c:v>12351366.666666668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4D9-49AC-AE7F-D38A8AF68113}"/>
            </c:ext>
          </c:extLst>
        </c:ser>
        <c:ser>
          <c:idx val="4"/>
          <c:order val="3"/>
          <c:tx>
            <c:strRef>
              <c:f>Sheet1!$A$30</c:f>
              <c:strCache>
                <c:ptCount val="1"/>
                <c:pt idx="0">
                  <c:v>Richwood, West Virginia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numRef>
              <c:f>Sheet1!$B$26:$I$26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cat>
          <c:val>
            <c:numRef>
              <c:f>Sheet1!$B$30:$I$30</c:f>
              <c:numCache>
                <c:formatCode>#,##0</c:formatCode>
                <c:ptCount val="8"/>
                <c:pt idx="0">
                  <c:v>10005566.666666668</c:v>
                </c:pt>
                <c:pt idx="1">
                  <c:v>10148666.666666668</c:v>
                </c:pt>
                <c:pt idx="2">
                  <c:v>9145733.3333333321</c:v>
                </c:pt>
                <c:pt idx="3">
                  <c:v>9268066.6666666679</c:v>
                </c:pt>
                <c:pt idx="4">
                  <c:v>9884883.3333333321</c:v>
                </c:pt>
                <c:pt idx="5">
                  <c:v>9741916.6666666679</c:v>
                </c:pt>
                <c:pt idx="6">
                  <c:v>9761433.3333333321</c:v>
                </c:pt>
                <c:pt idx="7">
                  <c:v>9793633.3333333321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4D9-49AC-AE7F-D38A8AF68113}"/>
            </c:ext>
          </c:extLst>
        </c:ser>
        <c:ser>
          <c:idx val="5"/>
          <c:order val="4"/>
          <c:tx>
            <c:strRef>
              <c:f>Sheet1!$A$31</c:f>
              <c:strCache>
                <c:ptCount val="1"/>
                <c:pt idx="0">
                  <c:v>White Sulphur Springs, West Virginia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Sheet1!$B$26:$I$26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cat>
          <c:val>
            <c:numRef>
              <c:f>Sheet1!$B$31:$I$31</c:f>
              <c:numCache>
                <c:formatCode>#,##0</c:formatCode>
                <c:ptCount val="8"/>
                <c:pt idx="0">
                  <c:v>22736983.333333332</c:v>
                </c:pt>
                <c:pt idx="1">
                  <c:v>23175850</c:v>
                </c:pt>
                <c:pt idx="2">
                  <c:v>13496549.999999998</c:v>
                </c:pt>
                <c:pt idx="3">
                  <c:v>21539000</c:v>
                </c:pt>
                <c:pt idx="4">
                  <c:v>22405516.666666664</c:v>
                </c:pt>
                <c:pt idx="5">
                  <c:v>23032766.666666668</c:v>
                </c:pt>
                <c:pt idx="6">
                  <c:v>26426733.333333332</c:v>
                </c:pt>
                <c:pt idx="7">
                  <c:v>29175950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4D9-49AC-AE7F-D38A8AF681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45692800"/>
        <c:axId val="470494224"/>
      </c:lineChart>
      <c:catAx>
        <c:axId val="64569280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Tax Assessment 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0494224"/>
        <c:crosses val="autoZero"/>
        <c:auto val="1"/>
        <c:lblAlgn val="ctr"/>
        <c:lblOffset val="100"/>
        <c:tickLblSkip val="1"/>
        <c:noMultiLvlLbl val="0"/>
      </c:catAx>
      <c:valAx>
        <c:axId val="470494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Building Value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5692800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4.547512255111278E-2"/>
                <c:y val="0.31840925524222702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(Millions of Dollars)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65000"/>
          <a:lumOff val="3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1C7E7-587A-4F53-B927-755690447F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9E22BE-E7B6-49FD-AFE5-5F6A1AC68B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E239D8-409B-4A78-8522-36011BA75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AC35-9E50-4537-943C-2BFF8B98D2BC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A7D15-AC01-4CD3-BD6B-1029837D6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99921A-94DB-46FE-B5D0-CA0E30A8B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0C7C0-ED24-4014-9437-F07DB6AD8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90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2A57A-B497-456E-92B9-0FBA0F4F2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329B4A-5511-4207-ABD0-2D3B2093BB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1AFF0D-5682-4B0A-9C58-7489D5F38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AC35-9E50-4537-943C-2BFF8B98D2BC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E2C83C-D3ED-44E4-A96A-569C699BD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B0D0AB-CB03-450F-991D-A1B3D8D9A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0C7C0-ED24-4014-9437-F07DB6AD8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178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3481DE-9C0E-43C1-B3EB-AB313DD919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071731-43D6-4F09-B2BF-903E9DAD1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792E8-ECC1-4BF1-A0C7-27210FC28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AC35-9E50-4537-943C-2BFF8B98D2BC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A3AF0-CA03-4968-8D13-947921B86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4D5F20-1BE4-4AE4-9062-63F299829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0C7C0-ED24-4014-9437-F07DB6AD8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634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D378C-5734-456E-9CF9-CE2FD5DB2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F1D83-44A4-4BAA-BD5D-7401A619F3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0AE6E5-DD4F-44E1-ABF7-9A06E9155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AC35-9E50-4537-943C-2BFF8B98D2BC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FEED03-0AE9-41E4-9A31-48BE5968D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B062C9-03BD-4D60-B34F-DB82EEEC5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0C7C0-ED24-4014-9437-F07DB6AD8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239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85A49-9784-42CF-980A-1F9655DE4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17ECCC-D1E4-4437-8F40-6C94F95F72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A1AA13-BC47-4DB7-81C3-F81771DA1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AC35-9E50-4537-943C-2BFF8B98D2BC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BC893-2EE8-4F18-BAEA-514A42734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AE1EA5-0156-468A-8E00-701C00D2B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0C7C0-ED24-4014-9437-F07DB6AD8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543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E095D-6229-4927-ACDF-75C244491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F88D0-2577-4733-AC2B-C08AD8140A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A7BFD5-6C4B-4A2C-A7E4-42B73D52CA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33EF75-AC01-4431-A712-86CD9A1F1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AC35-9E50-4537-943C-2BFF8B98D2BC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AB3B69-AC4F-432A-A566-B53C0CBC3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B5FBC-7788-4070-862E-578DA641F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0C7C0-ED24-4014-9437-F07DB6AD8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559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2926A-BA8B-4C0C-A3B5-171CAC155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89B916-20A0-4C7D-825E-23756F974B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4F6C19-4F8C-4EC1-9536-AA35E374AD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40435D-8BD9-4FA3-948D-176C922AAD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A3B52C-940C-46E7-9B20-1C0DD68551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D20E0E-2EA1-4120-B2B4-CAD11411A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AC35-9E50-4537-943C-2BFF8B98D2BC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772F3C-B243-4B98-9FD4-1F7C767AD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EB6E2D-4317-441C-BE4A-44C975D4C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0C7C0-ED24-4014-9437-F07DB6AD8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946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8B537-DBCC-4FF5-91DE-F3FB9F66E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7E9E05-1D5B-47C8-AF33-515171AAD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AC35-9E50-4537-943C-2BFF8B98D2BC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979BD3-B087-424E-AAAE-715FBF51F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97F297-305F-4243-8BC8-8E5241A55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0C7C0-ED24-4014-9437-F07DB6AD8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627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4C2860-CE48-4955-A749-3381FBEED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AC35-9E50-4537-943C-2BFF8B98D2BC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7E09BB-8CE4-4D4E-98A3-9BA712858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626B7A-E563-4391-8101-AB3B69013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0C7C0-ED24-4014-9437-F07DB6AD8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046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0F25A-ABEB-40AE-852F-6CCA4EB06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04077-1CCE-4BCF-A59C-66E17FFDDF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44D1FC-664D-4A4D-B196-1E00894FC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0C53FE-7943-498D-8DB4-9F4A482B9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AC35-9E50-4537-943C-2BFF8B98D2BC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C87BD7-E962-49AC-80DD-0DF8A28B3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8F55BB-E39E-48E6-A6B8-366326DB7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0C7C0-ED24-4014-9437-F07DB6AD8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897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8C62D-7908-4480-90A6-36DE06C7E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3C3B16-960F-44D5-AC0D-8F01879826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D32BE2-9B89-4FDD-85F7-B85781EF4A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DB0E8E-97B9-4C30-91C7-66AA3F980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AC35-9E50-4537-943C-2BFF8B98D2BC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451AC3-62F2-479F-A7EE-8ECC930BD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AD4F32-EB90-4422-9CE5-0CE6CFAAB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0C7C0-ED24-4014-9437-F07DB6AD8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955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ECBBC1-8D66-4815-BDAC-BE8764C9F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F69475-A028-417C-A8BE-86D61C1B1D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55DEDE-1D2F-42E4-92C5-B363DB7111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5AC35-9E50-4537-943C-2BFF8B98D2BC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00E1CB-3FA9-4878-A233-53570137D9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993B8E-9BE8-440F-B051-E28DC4B919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0C7C0-ED24-4014-9437-F07DB6AD8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894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7F9495A-2052-483C-99EC-3B1CB7D32F57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Floodplain Building Value Recovery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A0E2E65-B158-46A6-E231-FB4E54D658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8564994"/>
              </p:ext>
            </p:extLst>
          </p:nvPr>
        </p:nvGraphicFramePr>
        <p:xfrm>
          <a:off x="2322512" y="1052512"/>
          <a:ext cx="7337425" cy="4391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89F6D9A-3831-46C4-9808-89074D0B2F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836035"/>
              </p:ext>
            </p:extLst>
          </p:nvPr>
        </p:nvGraphicFramePr>
        <p:xfrm>
          <a:off x="2160340" y="5581649"/>
          <a:ext cx="7871320" cy="1143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5120">
                  <a:extLst>
                    <a:ext uri="{9D8B030D-6E8A-4147-A177-3AD203B41FA5}">
                      <a16:colId xmlns:a16="http://schemas.microsoft.com/office/drawing/2014/main" val="881639217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3931014870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175424755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105735076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4018780468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1775067342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180992050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4095077374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128205527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Community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2015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2016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2017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2019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2020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2021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2022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22191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Camden-on-Gauley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0.3 Million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0.5 Million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0.5 Million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0.5 Million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0.5 Million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0.5 Million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0.5 Million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0.5 Million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17604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Clendenin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23.6 Million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24.0 Million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10.1 Million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15.2 Million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15.3 Million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17.4 Million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17.1 Million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17.7 Million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83155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Rainelle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13.1 Million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13.2 Million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5.0 Million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9.4 Million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11.1 Million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11.1 Million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11.4 Million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12.4 Million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91675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Richwood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10.0 Million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10.1 Million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9.1 Million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9.3 Million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9.9 Million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9.7 Million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9.8 Million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9.8 Million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59812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White Sulphur Springs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22.7 Million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23.2 Million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13.5 Million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21.5 Million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22.4 Million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23.0 Million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26.4 Million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29.2 Million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809847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2D98167-58E5-40E3-AC26-D6342992452D}"/>
              </a:ext>
            </a:extLst>
          </p:cNvPr>
          <p:cNvSpPr txBox="1"/>
          <p:nvPr/>
        </p:nvSpPr>
        <p:spPr>
          <a:xfrm>
            <a:off x="176565" y="1047750"/>
            <a:ext cx="214594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Source: Tax assessment database. May not include values for tax exempt properties.</a:t>
            </a:r>
          </a:p>
        </p:txBody>
      </p:sp>
    </p:spTree>
    <p:extLst>
      <p:ext uri="{BB962C8B-B14F-4D97-AF65-F5344CB8AC3E}">
        <p14:creationId xmlns:p14="http://schemas.microsoft.com/office/powerpoint/2010/main" val="2073988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130</Words>
  <Application>Microsoft Office PowerPoint</Application>
  <PresentationFormat>Widescreen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West Virginia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Behrang Bidadian</dc:creator>
  <cp:lastModifiedBy>Behrang Bidadian</cp:lastModifiedBy>
  <cp:revision>4</cp:revision>
  <cp:lastPrinted>2023-11-07T15:24:19Z</cp:lastPrinted>
  <dcterms:created xsi:type="dcterms:W3CDTF">2023-11-07T15:05:20Z</dcterms:created>
  <dcterms:modified xsi:type="dcterms:W3CDTF">2023-11-07T15:26:54Z</dcterms:modified>
</cp:coreProperties>
</file>