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p:scale>
          <a:sx n="25" d="100"/>
          <a:sy n="25" d="100"/>
        </p:scale>
        <p:origin x="1836" y="18"/>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5/22/2023</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5/22/2023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JP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2.jpg"/><Relationship Id="rId5" Type="http://schemas.openxmlformats.org/officeDocument/2006/relationships/image" Target="../media/image4.jpeg"/><Relationship Id="rId15" Type="http://schemas.openxmlformats.org/officeDocument/2006/relationships/image" Target="../media/image14.JPG"/><Relationship Id="rId23" Type="http://schemas.openxmlformats.org/officeDocument/2006/relationships/image" Target="../media/image21.jpe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3115431303"/>
              </p:ext>
            </p:extLst>
          </p:nvPr>
        </p:nvGraphicFramePr>
        <p:xfrm>
          <a:off x="228600" y="10026866"/>
          <a:ext cx="10515600" cy="6469818"/>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1">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425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0">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$41.02M</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$16.89M</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$6.42M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152225">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105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47</a:t>
                      </a:r>
                    </a:p>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(Rank: 18</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147007">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25%</a:t>
                      </a:r>
                    </a:p>
                  </a:txBody>
                  <a:tcPr marL="100586" marR="100586" marT="50293" marB="50293" anchor="ctr">
                    <a:lnT w="12700" cap="flat" cmpd="sng" algn="ctr">
                      <a:noFill/>
                      <a:prstDash val="solid"/>
                      <a:round/>
                      <a:headEnd type="none" w="med" len="med"/>
                      <a:tailEnd type="none" w="med" len="med"/>
                    </a:lnT>
                  </a:tcPr>
                </a:tc>
                <a:tc>
                  <a:txBody>
                    <a:bodyPr/>
                    <a:lstStyle/>
                    <a:p>
                      <a:pPr marL="0" algn="ctr" defTabSz="4389120" rtl="0" eaLnBrk="1" latinLnBrk="0" hangingPunct="1"/>
                      <a:r>
                        <a:rPr lang="en-US" sz="1800" b="1" kern="1200" dirty="0">
                          <a:solidFill>
                            <a:srgbClr val="C00000"/>
                          </a:solidFill>
                          <a:latin typeface="+mn-lt"/>
                          <a:ea typeface="+mn-ea"/>
                          <a:cs typeface="+mn-cs"/>
                        </a:rPr>
                        <a:t>14%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(Rank: 11</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30000" noProof="0" dirty="0">
                          <a:ln>
                            <a:noFill/>
                          </a:ln>
                          <a:solidFill>
                            <a:prstClr val="black"/>
                          </a:solidFill>
                          <a:effectLst/>
                          <a:uLnTx/>
                          <a:uFillTx/>
                          <a:latin typeface="+mn-lt"/>
                          <a:ea typeface="+mn-ea"/>
                          <a:cs typeface="+mn-cs"/>
                        </a:rPr>
                        <a:t>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0586" marR="100586" marT="50293" marB="50293" anchor="ctr">
                    <a:lnB w="12700" cap="flat" cmpd="sng" algn="ctr">
                      <a:noFill/>
                      <a:prstDash val="solid"/>
                      <a:round/>
                      <a:headEnd type="none" w="med" len="med"/>
                      <a:tailEnd type="none" w="med" len="med"/>
                    </a:lnB>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325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(Rank: 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30000" noProof="0" dirty="0">
                          <a:ln>
                            <a:noFill/>
                          </a:ln>
                          <a:solidFill>
                            <a:prstClr val="black"/>
                          </a:solidFill>
                          <a:effectLst/>
                          <a:uLnTx/>
                          <a:uFillTx/>
                          <a:latin typeface="+mn-lt"/>
                          <a:ea typeface="+mn-ea"/>
                          <a:cs typeface="+mn-cs"/>
                        </a:rPr>
                        <a:t>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kern="1200" dirty="0">
                          <a:solidFill>
                            <a:srgbClr val="C00000"/>
                          </a:solidFill>
                          <a:latin typeface="+mn-lt"/>
                          <a:ea typeface="+mn-ea"/>
                          <a:cs typeface="+mn-cs"/>
                        </a:rPr>
                        <a:t>18%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96%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387631">
                <a:tc vMerge="1">
                  <a:txBody>
                    <a:bodyPr/>
                    <a:lstStyle/>
                    <a:p>
                      <a:endParaRPr lang="en-US"/>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800" dirty="0">
                          <a:solidFill>
                            <a:schemeClr val="bg1"/>
                          </a:solidFill>
                        </a:rPr>
                        <a:t>New Maps: Bldgs. “Mapped In” Floodway</a:t>
                      </a:r>
                    </a:p>
                  </a:txBody>
                  <a:tcPr marL="100586" marR="100586" marT="50293" marB="50293" anchor="ctr">
                    <a:solidFill>
                      <a:srgbClr val="5B739B"/>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b="1" kern="1200" dirty="0">
                          <a:solidFill>
                            <a:srgbClr val="C00000"/>
                          </a:solidFill>
                          <a:latin typeface="+mn-lt"/>
                          <a:ea typeface="+mn-ea"/>
                          <a:cs typeface="+mn-cs"/>
                        </a:rPr>
                        <a:t>14</a:t>
                      </a:r>
                    </a:p>
                  </a:txBody>
                  <a:tcPr marL="100586" marR="100586" marT="50293" marB="50293" anchor="ct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38</a:t>
                      </a:r>
                    </a:p>
                  </a:txBody>
                  <a:tcPr marL="100586" marR="100586" marT="50293" marB="50293" anchor="ct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dirty="0"/>
                        <a:t>97</a:t>
                      </a:r>
                    </a:p>
                  </a:txBody>
                  <a:tcPr marL="100586" marR="100586" marT="50293" marB="50293" anchor="ctr"/>
                </a:tc>
                <a:extLst>
                  <a:ext uri="{0D108BD9-81ED-4DB2-BD59-A6C34878D82A}">
                    <a16:rowId xmlns:a16="http://schemas.microsoft.com/office/drawing/2014/main" val="2015934563"/>
                  </a:ext>
                </a:extLst>
              </a:tr>
              <a:tr h="0">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404653701"/>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208</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153</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49%</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12%</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$20.45M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$9.29M</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$2.11M</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55%</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$20.56M</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$7.60M</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$2.99M</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t>45%</a:t>
                      </a:r>
                      <a:endParaRPr lang="en-US" sz="1800" b="1" dirty="0"/>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798860936"/>
              </p:ext>
            </p:extLst>
          </p:nvPr>
        </p:nvGraphicFramePr>
        <p:xfrm>
          <a:off x="228600" y="25672222"/>
          <a:ext cx="10515601" cy="5988878"/>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6">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336</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rgbClr val="C00000"/>
                          </a:solidFill>
                        </a:rPr>
                        <a:t>56</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500" kern="1200" dirty="0">
                          <a:solidFill>
                            <a:schemeClr val="dk1"/>
                          </a:solidFill>
                          <a:latin typeface="+mn-lt"/>
                          <a:ea typeface="+mn-ea"/>
                          <a:cs typeface="+mn-cs"/>
                        </a:rPr>
                        <a:t>6</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extLst>
                  <a:ext uri="{0D108BD9-81ED-4DB2-BD59-A6C34878D82A}">
                    <a16:rowId xmlns:a16="http://schemas.microsoft.com/office/drawing/2014/main" val="1004664912"/>
                  </a:ext>
                </a:extLst>
              </a:tr>
              <a:tr h="513311">
                <a:tc vMerge="1">
                  <a:txBody>
                    <a:bodyPr/>
                    <a:lstStyle/>
                    <a:p>
                      <a:pPr algn="ctr"/>
                      <a:endParaRPr lang="en-US" sz="1800" b="1" dirty="0">
                        <a:solidFill>
                          <a:schemeClr val="bg1"/>
                        </a:solidFill>
                      </a:endParaRPr>
                    </a:p>
                  </a:txBody>
                  <a:tcPr marL="100515" marR="100515" marT="50258" marB="50258" vert="vert270" anchor="ctr">
                    <a:solidFill>
                      <a:srgbClr val="5B739B"/>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Percent Low Valued (Red Tag) Structures</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5%</a:t>
                      </a:r>
                    </a:p>
                  </a:txBody>
                  <a:tcPr marL="100515" marR="100515" marT="50258" marB="50258" anchor="ctr">
                    <a:lnT w="12700" cap="flat" cmpd="sng" algn="ctr">
                      <a:noFill/>
                      <a:prstDash val="solid"/>
                      <a:round/>
                      <a:headEnd type="none" w="med" len="med"/>
                      <a:tailEnd type="none" w="med" len="med"/>
                    </a:lnT>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17%</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4%</a:t>
                      </a:r>
                    </a:p>
                  </a:txBody>
                  <a:tcPr marL="100515" marR="100515" marT="50258" marB="50258"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128672160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2800767"/>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Assessment in Rainelle: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Exposure/Physical </a:t>
            </a:r>
            <a:r>
              <a:rPr lang="en-US" sz="2800" b="1" dirty="0">
                <a:solidFill>
                  <a:schemeClr val="bg1"/>
                </a:solidFill>
                <a:latin typeface="Arial" panose="020B0604020202020204" pitchFamily="34" charset="0"/>
                <a:cs typeface="Arial" panose="020B0604020202020204" pitchFamily="34" charset="0"/>
              </a:rPr>
              <a:t>Vulnerability</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Significant Structures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1711456593"/>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itle 1">
            <a:extLst>
              <a:ext uri="{FF2B5EF4-FFF2-40B4-BE49-F238E27FC236}">
                <a16:creationId xmlns:a16="http://schemas.microsoft.com/office/drawing/2014/main" id="{B98276EC-3B55-4B50-93E3-AEF59067EF3B}"/>
              </a:ext>
            </a:extLst>
          </p:cNvPr>
          <p:cNvSpPr txBox="1">
            <a:spLocks/>
          </p:cNvSpPr>
          <p:nvPr/>
        </p:nvSpPr>
        <p:spPr>
          <a:xfrm>
            <a:off x="11220028" y="24471253"/>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Exposure, 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May 2023</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3592840192"/>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$994K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89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106</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31%</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809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15723"/>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Infrastructure Exposure, 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9">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10">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 name="Picture 152" descr="A picture containing grass, outdoor, tree, house&#10;&#10;Description automatically generated">
            <a:extLst>
              <a:ext uri="{FF2B5EF4-FFF2-40B4-BE49-F238E27FC236}">
                <a16:creationId xmlns:a16="http://schemas.microsoft.com/office/drawing/2014/main" id="{AE880B8A-59A5-4E6D-8E6E-C603E439BDEF}"/>
              </a:ext>
            </a:extLst>
          </p:cNvPr>
          <p:cNvPicPr>
            <a:picLocks noChangeAspect="1"/>
          </p:cNvPicPr>
          <p:nvPr/>
        </p:nvPicPr>
        <p:blipFill rotWithShape="1">
          <a:blip r:embed="rId11">
            <a:extLst>
              <a:ext uri="{28A0092B-C50C-407E-A947-70E740481C1C}">
                <a14:useLocalDpi xmlns:a14="http://schemas.microsoft.com/office/drawing/2010/main" val="0"/>
              </a:ext>
            </a:extLst>
          </a:blip>
          <a:srcRect t="11927" b="12429"/>
          <a:stretch/>
        </p:blipFill>
        <p:spPr>
          <a:xfrm>
            <a:off x="13456731" y="29603701"/>
            <a:ext cx="6049963" cy="2740736"/>
          </a:xfrm>
          <a:prstGeom prst="rect">
            <a:avLst/>
          </a:prstGeom>
        </p:spPr>
      </p:pic>
      <p:pic>
        <p:nvPicPr>
          <p:cNvPr id="154" name="Picture 153" descr="A picture containing grass, tree, outdoor, house&#10;&#10;Description automatically generated">
            <a:extLst>
              <a:ext uri="{FF2B5EF4-FFF2-40B4-BE49-F238E27FC236}">
                <a16:creationId xmlns:a16="http://schemas.microsoft.com/office/drawing/2014/main" id="{3F17D36D-45F4-4300-887B-478AAEF16ED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771" b="6973"/>
          <a:stretch/>
        </p:blipFill>
        <p:spPr>
          <a:xfrm>
            <a:off x="14079829" y="25760629"/>
            <a:ext cx="4826327" cy="3200083"/>
          </a:xfrm>
          <a:prstGeom prst="rect">
            <a:avLst/>
          </a:prstGeom>
        </p:spPr>
      </p:pic>
      <p:sp>
        <p:nvSpPr>
          <p:cNvPr id="155" name="Text Box 2">
            <a:extLst>
              <a:ext uri="{FF2B5EF4-FFF2-40B4-BE49-F238E27FC236}">
                <a16:creationId xmlns:a16="http://schemas.microsoft.com/office/drawing/2014/main" id="{0E6DF634-F159-4B5C-9E43-D2E6E1AEDCEA}"/>
              </a:ext>
            </a:extLst>
          </p:cNvPr>
          <p:cNvSpPr txBox="1">
            <a:spLocks noChangeArrowheads="1"/>
          </p:cNvSpPr>
          <p:nvPr/>
        </p:nvSpPr>
        <p:spPr bwMode="auto">
          <a:xfrm>
            <a:off x="13841304" y="28971551"/>
            <a:ext cx="5303379" cy="289249"/>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p:txBody>
      </p:sp>
      <p:sp>
        <p:nvSpPr>
          <p:cNvPr id="156" name="Text Box 2">
            <a:extLst>
              <a:ext uri="{FF2B5EF4-FFF2-40B4-BE49-F238E27FC236}">
                <a16:creationId xmlns:a16="http://schemas.microsoft.com/office/drawing/2014/main" id="{750B4C5C-C707-4968-A1E6-2D7FEF6E0E7A}"/>
              </a:ext>
            </a:extLst>
          </p:cNvPr>
          <p:cNvSpPr txBox="1">
            <a:spLocks noChangeArrowheads="1"/>
          </p:cNvSpPr>
          <p:nvPr/>
        </p:nvSpPr>
        <p:spPr bwMode="auto">
          <a:xfrm>
            <a:off x="13818371" y="32453860"/>
            <a:ext cx="5303379" cy="35024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p:txBody>
      </p:sp>
      <p:pic>
        <p:nvPicPr>
          <p:cNvPr id="24" name="Picture 23">
            <a:extLst>
              <a:ext uri="{FF2B5EF4-FFF2-40B4-BE49-F238E27FC236}">
                <a16:creationId xmlns:a16="http://schemas.microsoft.com/office/drawing/2014/main" id="{FB5EC35F-59B4-4861-BB7A-0F828AA924D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198437" y="9940357"/>
            <a:ext cx="8567390" cy="6620255"/>
          </a:xfrm>
          <a:prstGeom prst="rect">
            <a:avLst/>
          </a:prstGeom>
        </p:spPr>
      </p:pic>
      <p:pic>
        <p:nvPicPr>
          <p:cNvPr id="26" name="Picture 25">
            <a:extLst>
              <a:ext uri="{FF2B5EF4-FFF2-40B4-BE49-F238E27FC236}">
                <a16:creationId xmlns:a16="http://schemas.microsoft.com/office/drawing/2014/main" id="{360F97C7-5469-4556-B38D-BF6AEFADA03D}"/>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2160339" y="17710422"/>
            <a:ext cx="8567390" cy="6620255"/>
          </a:xfrm>
          <a:prstGeom prst="rect">
            <a:avLst/>
          </a:prstGeom>
        </p:spPr>
      </p:pic>
      <p:sp>
        <p:nvSpPr>
          <p:cNvPr id="157" name="Text Box 2">
            <a:extLst>
              <a:ext uri="{FF2B5EF4-FFF2-40B4-BE49-F238E27FC236}">
                <a16:creationId xmlns:a16="http://schemas.microsoft.com/office/drawing/2014/main" id="{81BCAE62-4067-42E3-989C-4F54582708A3}"/>
              </a:ext>
            </a:extLst>
          </p:cNvPr>
          <p:cNvSpPr txBox="1">
            <a:spLocks noChangeArrowheads="1"/>
          </p:cNvSpPr>
          <p:nvPr/>
        </p:nvSpPr>
        <p:spPr bwMode="auto">
          <a:xfrm>
            <a:off x="25530009" y="7681022"/>
            <a:ext cx="4252659" cy="103261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Church of God in Rainelle:</a:t>
            </a:r>
          </a:p>
          <a:p>
            <a:pPr algn="ctr">
              <a:spcBef>
                <a:spcPts val="50"/>
              </a:spcBef>
            </a:pPr>
            <a:r>
              <a:rPr lang="en-US" sz="1200" dirty="0">
                <a:latin typeface="Arial" panose="020B0604020202020204" pitchFamily="34" charset="0"/>
                <a:cs typeface="Times New Roman" panose="02020603050405020304" pitchFamily="18" charset="0"/>
              </a:rPr>
              <a:t>Building ID: 13-13-0005-0366-0000_373</a:t>
            </a:r>
          </a:p>
          <a:p>
            <a:pPr algn="ctr">
              <a:spcBef>
                <a:spcPts val="50"/>
              </a:spcBef>
            </a:pPr>
            <a:r>
              <a:rPr lang="en-US" sz="1200" dirty="0">
                <a:latin typeface="Arial" panose="020B0604020202020204" pitchFamily="34" charset="0"/>
                <a:cs typeface="Times New Roman" panose="02020603050405020304" pitchFamily="18" charset="0"/>
              </a:rPr>
              <a:t>Hazard occupancy Class: REL1 (Religious)</a:t>
            </a:r>
          </a:p>
          <a:p>
            <a:pPr algn="ct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lgn="ct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8" name="Picture 157" descr="A picture containing sky, outdoor, tree, house&#10;&#10;Description automatically generated">
            <a:extLst>
              <a:ext uri="{FF2B5EF4-FFF2-40B4-BE49-F238E27FC236}">
                <a16:creationId xmlns:a16="http://schemas.microsoft.com/office/drawing/2014/main" id="{A1B6E469-2EDD-464F-A100-9439FE6161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4407" b="15240"/>
          <a:stretch/>
        </p:blipFill>
        <p:spPr>
          <a:xfrm>
            <a:off x="24459624" y="4791611"/>
            <a:ext cx="5944752" cy="2820954"/>
          </a:xfrm>
          <a:prstGeom prst="rect">
            <a:avLst/>
          </a:prstGeom>
        </p:spPr>
      </p:pic>
      <p:pic>
        <p:nvPicPr>
          <p:cNvPr id="28" name="Picture 27">
            <a:extLst>
              <a:ext uri="{FF2B5EF4-FFF2-40B4-BE49-F238E27FC236}">
                <a16:creationId xmlns:a16="http://schemas.microsoft.com/office/drawing/2014/main" id="{EF09FE04-EC7E-4585-912C-07BFE4D127A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23125375" y="9944818"/>
            <a:ext cx="8567390" cy="6620255"/>
          </a:xfrm>
          <a:prstGeom prst="rect">
            <a:avLst/>
          </a:prstGeom>
        </p:spPr>
      </p:pic>
      <p:pic>
        <p:nvPicPr>
          <p:cNvPr id="30" name="Picture 29" descr="Diagram&#10;&#10;Description automatically generated">
            <a:extLst>
              <a:ext uri="{FF2B5EF4-FFF2-40B4-BE49-F238E27FC236}">
                <a16:creationId xmlns:a16="http://schemas.microsoft.com/office/drawing/2014/main" id="{DCBECD3E-F27C-4216-B01C-1DCDB45186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587294" y="1314722"/>
            <a:ext cx="9655988" cy="7461446"/>
          </a:xfrm>
          <a:prstGeom prst="rect">
            <a:avLst/>
          </a:prstGeom>
        </p:spPr>
      </p:pic>
      <p:pic>
        <p:nvPicPr>
          <p:cNvPr id="159" name="Picture 158">
            <a:extLst>
              <a:ext uri="{FF2B5EF4-FFF2-40B4-BE49-F238E27FC236}">
                <a16:creationId xmlns:a16="http://schemas.microsoft.com/office/drawing/2014/main" id="{4C53A0E2-737A-45EF-8C42-C346C987330E}"/>
              </a:ext>
            </a:extLst>
          </p:cNvPr>
          <p:cNvPicPr>
            <a:picLocks noChangeAspect="1"/>
          </p:cNvPicPr>
          <p:nvPr/>
        </p:nvPicPr>
        <p:blipFill rotWithShape="1">
          <a:blip r:embed="rId18">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6804600" y="10247983"/>
            <a:ext cx="6508658" cy="1619868"/>
          </a:xfrm>
          <a:prstGeom prst="rect">
            <a:avLst/>
          </a:prstGeom>
        </p:spPr>
      </p:pic>
      <p:sp>
        <p:nvSpPr>
          <p:cNvPr id="160" name="Text Box 2">
            <a:extLst>
              <a:ext uri="{FF2B5EF4-FFF2-40B4-BE49-F238E27FC236}">
                <a16:creationId xmlns:a16="http://schemas.microsoft.com/office/drawing/2014/main" id="{BA331272-B629-49BA-9165-02554B2791B7}"/>
              </a:ext>
            </a:extLst>
          </p:cNvPr>
          <p:cNvSpPr txBox="1">
            <a:spLocks noChangeArrowheads="1"/>
          </p:cNvSpPr>
          <p:nvPr/>
        </p:nvSpPr>
        <p:spPr bwMode="auto">
          <a:xfrm>
            <a:off x="33324298" y="10112304"/>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1" name="Text Box 2">
            <a:extLst>
              <a:ext uri="{FF2B5EF4-FFF2-40B4-BE49-F238E27FC236}">
                <a16:creationId xmlns:a16="http://schemas.microsoft.com/office/drawing/2014/main" id="{CF3F609D-013A-4C56-921B-D8E5B72F775E}"/>
              </a:ext>
            </a:extLst>
          </p:cNvPr>
          <p:cNvSpPr txBox="1">
            <a:spLocks noChangeArrowheads="1"/>
          </p:cNvSpPr>
          <p:nvPr/>
        </p:nvSpPr>
        <p:spPr bwMode="auto">
          <a:xfrm>
            <a:off x="33324298" y="12042090"/>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2" name="Text Box 2">
            <a:extLst>
              <a:ext uri="{FF2B5EF4-FFF2-40B4-BE49-F238E27FC236}">
                <a16:creationId xmlns:a16="http://schemas.microsoft.com/office/drawing/2014/main" id="{E2F816DB-D077-46BF-9742-2C7F31DEC570}"/>
              </a:ext>
            </a:extLst>
          </p:cNvPr>
          <p:cNvSpPr txBox="1">
            <a:spLocks noChangeArrowheads="1"/>
          </p:cNvSpPr>
          <p:nvPr/>
        </p:nvSpPr>
        <p:spPr bwMode="auto">
          <a:xfrm>
            <a:off x="33324298" y="14254226"/>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63" name="Picture 162">
            <a:extLst>
              <a:ext uri="{FF2B5EF4-FFF2-40B4-BE49-F238E27FC236}">
                <a16:creationId xmlns:a16="http://schemas.microsoft.com/office/drawing/2014/main" id="{89229136-7595-4832-A86D-3224C1AA36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23194" y="14373839"/>
            <a:ext cx="4585366" cy="2097061"/>
          </a:xfrm>
          <a:prstGeom prst="rect">
            <a:avLst/>
          </a:prstGeom>
        </p:spPr>
      </p:pic>
      <p:pic>
        <p:nvPicPr>
          <p:cNvPr id="164" name="Picture 163" descr="A picture containing text, bag&#10;&#10;Description automatically generated">
            <a:extLst>
              <a:ext uri="{FF2B5EF4-FFF2-40B4-BE49-F238E27FC236}">
                <a16:creationId xmlns:a16="http://schemas.microsoft.com/office/drawing/2014/main" id="{1D01000C-10B2-41E0-9943-A1D510D3804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723195" y="12049245"/>
            <a:ext cx="4585365" cy="2175420"/>
          </a:xfrm>
          <a:prstGeom prst="rect">
            <a:avLst/>
          </a:prstGeom>
        </p:spPr>
      </p:pic>
      <p:pic>
        <p:nvPicPr>
          <p:cNvPr id="32" name="Picture 31">
            <a:extLst>
              <a:ext uri="{FF2B5EF4-FFF2-40B4-BE49-F238E27FC236}">
                <a16:creationId xmlns:a16="http://schemas.microsoft.com/office/drawing/2014/main" id="{0691C4C8-FBC9-4407-9017-941E5A28FB7E}"/>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34098723" y="17710422"/>
            <a:ext cx="8567390" cy="6620255"/>
          </a:xfrm>
          <a:prstGeom prst="rect">
            <a:avLst/>
          </a:prstGeom>
        </p:spPr>
      </p:pic>
      <p:sp>
        <p:nvSpPr>
          <p:cNvPr id="165" name="Text Box 2">
            <a:extLst>
              <a:ext uri="{FF2B5EF4-FFF2-40B4-BE49-F238E27FC236}">
                <a16:creationId xmlns:a16="http://schemas.microsoft.com/office/drawing/2014/main" id="{5086B772-7EA3-415B-AD65-F7176189FA94}"/>
              </a:ext>
            </a:extLst>
          </p:cNvPr>
          <p:cNvSpPr txBox="1">
            <a:spLocks noChangeArrowheads="1"/>
          </p:cNvSpPr>
          <p:nvPr/>
        </p:nvSpPr>
        <p:spPr bwMode="auto">
          <a:xfrm>
            <a:off x="33324298" y="25844672"/>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p:txBody>
      </p:sp>
      <p:pic>
        <p:nvPicPr>
          <p:cNvPr id="166" name="Picture 165" descr="A picture containing grass, outdoor, sky, house&#10;&#10;Description automatically generated">
            <a:extLst>
              <a:ext uri="{FF2B5EF4-FFF2-40B4-BE49-F238E27FC236}">
                <a16:creationId xmlns:a16="http://schemas.microsoft.com/office/drawing/2014/main" id="{9037A0A5-C1E2-4FC8-9604-1BC64399FCA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7766" r="3826" b="7766"/>
          <a:stretch/>
        </p:blipFill>
        <p:spPr>
          <a:xfrm>
            <a:off x="37389748" y="25844672"/>
            <a:ext cx="5940783" cy="2934016"/>
          </a:xfrm>
          <a:prstGeom prst="rect">
            <a:avLst/>
          </a:prstGeom>
        </p:spPr>
      </p:pic>
      <p:sp>
        <p:nvSpPr>
          <p:cNvPr id="167" name="Text Box 2">
            <a:extLst>
              <a:ext uri="{FF2B5EF4-FFF2-40B4-BE49-F238E27FC236}">
                <a16:creationId xmlns:a16="http://schemas.microsoft.com/office/drawing/2014/main" id="{D278B9E0-0290-4687-B081-F922478C6964}"/>
              </a:ext>
            </a:extLst>
          </p:cNvPr>
          <p:cNvSpPr txBox="1">
            <a:spLocks noChangeArrowheads="1"/>
          </p:cNvSpPr>
          <p:nvPr/>
        </p:nvSpPr>
        <p:spPr bwMode="auto">
          <a:xfrm>
            <a:off x="33372585" y="29765959"/>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p:txBody>
      </p:sp>
      <p:pic>
        <p:nvPicPr>
          <p:cNvPr id="168" name="Picture 167" descr="A house with a fence around it&#10;&#10;Description automatically generated with low confidence">
            <a:extLst>
              <a:ext uri="{FF2B5EF4-FFF2-40B4-BE49-F238E27FC236}">
                <a16:creationId xmlns:a16="http://schemas.microsoft.com/office/drawing/2014/main" id="{13FE2127-99E1-4591-91CD-55B035CE94EC}"/>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8148" b="10964"/>
          <a:stretch/>
        </p:blipFill>
        <p:spPr>
          <a:xfrm>
            <a:off x="37389749" y="29765959"/>
            <a:ext cx="5940782" cy="2909457"/>
          </a:xfrm>
          <a:prstGeom prst="rect">
            <a:avLst/>
          </a:prstGeom>
        </p:spPr>
      </p:pic>
      <p:graphicFrame>
        <p:nvGraphicFramePr>
          <p:cNvPr id="64" name="Table 2">
            <a:extLst>
              <a:ext uri="{FF2B5EF4-FFF2-40B4-BE49-F238E27FC236}">
                <a16:creationId xmlns:a16="http://schemas.microsoft.com/office/drawing/2014/main" id="{1C6D40FB-0ABC-411E-B59B-DB5A6A6C20CC}"/>
              </a:ext>
            </a:extLst>
          </p:cNvPr>
          <p:cNvGraphicFramePr>
            <a:graphicFrameLocks noGrp="1"/>
          </p:cNvGraphicFramePr>
          <p:nvPr>
            <p:extLst>
              <p:ext uri="{D42A27DB-BD31-4B8C-83A1-F6EECF244321}">
                <p14:modId xmlns:p14="http://schemas.microsoft.com/office/powerpoint/2010/main" val="295921320"/>
              </p:ext>
            </p:extLst>
          </p:nvPr>
        </p:nvGraphicFramePr>
        <p:xfrm>
          <a:off x="22181967" y="25716269"/>
          <a:ext cx="10507832" cy="4687531"/>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761611">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858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685800">
                <a:tc rowSpan="3">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rgbClr val="C00000"/>
                          </a:solidFill>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7213155"/>
                  </a:ext>
                </a:extLst>
              </a:tr>
              <a:tr h="571500">
                <a:tc vMerge="1">
                  <a:txBody>
                    <a:bodyPr/>
                    <a:lstStyle/>
                    <a:p>
                      <a:endParaRPr lang="en-US"/>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Percent of Community Population Displaced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mn-lt"/>
                          <a:ea typeface="+mn-ea"/>
                          <a:cs typeface="+mn-cs"/>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mn-lt"/>
                          <a:ea typeface="+mn-ea"/>
                          <a:cs typeface="+mn-cs"/>
                        </a:rPr>
                        <a:t>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600" dirty="0"/>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9514280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sp>
        <p:nvSpPr>
          <p:cNvPr id="65" name="Text Box 2">
            <a:extLst>
              <a:ext uri="{FF2B5EF4-FFF2-40B4-BE49-F238E27FC236}">
                <a16:creationId xmlns:a16="http://schemas.microsoft.com/office/drawing/2014/main" id="{5B2581F4-3705-4DFB-9522-5DB686B16755}"/>
              </a:ext>
            </a:extLst>
          </p:cNvPr>
          <p:cNvSpPr txBox="1">
            <a:spLocks noChangeArrowheads="1"/>
          </p:cNvSpPr>
          <p:nvPr/>
        </p:nvSpPr>
        <p:spPr bwMode="auto">
          <a:xfrm>
            <a:off x="22192966" y="30445073"/>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2">
            <a:extLst>
              <a:ext uri="{FF2B5EF4-FFF2-40B4-BE49-F238E27FC236}">
                <a16:creationId xmlns:a16="http://schemas.microsoft.com/office/drawing/2014/main" id="{4109D4D7-6B0E-443E-903E-7E591E9792B6}"/>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1724</Words>
  <Application>Microsoft Office PowerPoint</Application>
  <PresentationFormat>Custom</PresentationFormat>
  <Paragraphs>421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Anahita Mahmoudi</cp:lastModifiedBy>
  <cp:revision>69</cp:revision>
  <cp:lastPrinted>2022-11-16T15:29:32Z</cp:lastPrinted>
  <dcterms:created xsi:type="dcterms:W3CDTF">2022-11-15T21:06:20Z</dcterms:created>
  <dcterms:modified xsi:type="dcterms:W3CDTF">2023-05-22T19:23:16Z</dcterms:modified>
</cp:coreProperties>
</file>