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824" userDrawn="1">
          <p15:clr>
            <a:srgbClr val="A4A3A4"/>
          </p15:clr>
        </p15:guide>
        <p15:guide id="4" pos="20736" userDrawn="1">
          <p15:clr>
            <a:srgbClr val="A4A3A4"/>
          </p15:clr>
        </p15:guide>
        <p15:guide id="5" orient="horz" pos="5472" userDrawn="1">
          <p15:clr>
            <a:srgbClr val="A4A3A4"/>
          </p15:clr>
        </p15:guide>
        <p15:guide id="6" orient="horz" pos="15264" userDrawn="1">
          <p15:clr>
            <a:srgbClr val="A4A3A4"/>
          </p15:clr>
        </p15:guide>
        <p15:guide id="7" orient="horz" pos="20592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27504" userDrawn="1">
          <p15:clr>
            <a:srgbClr val="A4A3A4"/>
          </p15:clr>
        </p15:guide>
        <p15:guide id="11" orient="horz" pos="10468" userDrawn="1">
          <p15:clr>
            <a:srgbClr val="A4A3A4"/>
          </p15:clr>
        </p15:guide>
        <p15:guide id="12" orient="horz" pos="10224" userDrawn="1">
          <p15:clr>
            <a:srgbClr val="A4A3A4"/>
          </p15:clr>
        </p15:guide>
        <p15:guide id="13" pos="17280" userDrawn="1">
          <p15:clr>
            <a:srgbClr val="A4A3A4"/>
          </p15:clr>
        </p15:guide>
        <p15:guide id="14" pos="13680" userDrawn="1">
          <p15:clr>
            <a:srgbClr val="A4A3A4"/>
          </p15:clr>
        </p15:guide>
        <p15:guide id="15" pos="20592" userDrawn="1">
          <p15:clr>
            <a:srgbClr val="A4A3A4"/>
          </p15:clr>
        </p15:guide>
        <p15:guide id="16" pos="20880" userDrawn="1">
          <p15:clr>
            <a:srgbClr val="A4A3A4"/>
          </p15:clr>
        </p15:guide>
        <p15:guide id="17" pos="7056" userDrawn="1">
          <p15:clr>
            <a:srgbClr val="A4A3A4"/>
          </p15:clr>
        </p15:guide>
        <p15:guide id="18" pos="6768" userDrawn="1">
          <p15:clr>
            <a:srgbClr val="A4A3A4"/>
          </p15:clr>
        </p15:guide>
        <p15:guide id="19" orient="horz" pos="15120" userDrawn="1">
          <p15:clr>
            <a:srgbClr val="A4A3A4"/>
          </p15:clr>
        </p15:guide>
        <p15:guide id="20" orient="horz" pos="15408" userDrawn="1">
          <p15:clr>
            <a:srgbClr val="A4A3A4"/>
          </p15:clr>
        </p15:guide>
        <p15:guide id="21" orient="horz" pos="5904" userDrawn="1">
          <p15:clr>
            <a:srgbClr val="A4A3A4"/>
          </p15:clr>
        </p15:guide>
        <p15:guide id="22" orient="horz" pos="5616" userDrawn="1">
          <p15:clr>
            <a:srgbClr val="A4A3A4"/>
          </p15:clr>
        </p15:guide>
        <p15:guide id="23" pos="10368" userDrawn="1">
          <p15:clr>
            <a:srgbClr val="A4A3A4"/>
          </p15:clr>
        </p15:guide>
        <p15:guide id="24" pos="24192" userDrawn="1">
          <p15:clr>
            <a:srgbClr val="A4A3A4"/>
          </p15:clr>
        </p15:guide>
        <p15:guide id="25" pos="13968" userDrawn="1">
          <p15:clr>
            <a:srgbClr val="A4A3A4"/>
          </p15:clr>
        </p15:guide>
        <p15:guide id="26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643" autoAdjust="0"/>
    <p:restoredTop sz="94660"/>
  </p:normalViewPr>
  <p:slideViewPr>
    <p:cSldViewPr showGuides="1">
      <p:cViewPr varScale="1">
        <p:scale>
          <a:sx n="23" d="100"/>
          <a:sy n="23" d="100"/>
        </p:scale>
        <p:origin x="2124" y="126"/>
      </p:cViewPr>
      <p:guideLst>
        <p:guide orient="horz" pos="10368"/>
        <p:guide pos="6912"/>
        <p:guide pos="13824"/>
        <p:guide pos="20736"/>
        <p:guide orient="horz" pos="5472"/>
        <p:guide orient="horz" pos="15264"/>
        <p:guide orient="horz" pos="20592"/>
        <p:guide orient="horz" pos="144"/>
        <p:guide pos="144"/>
        <p:guide pos="27504"/>
        <p:guide orient="horz" pos="10468"/>
        <p:guide orient="horz" pos="10224"/>
        <p:guide pos="17280"/>
        <p:guide pos="13680"/>
        <p:guide pos="20592"/>
        <p:guide pos="20880"/>
        <p:guide pos="7056"/>
        <p:guide pos="6768"/>
        <p:guide orient="horz" pos="15120"/>
        <p:guide orient="horz" pos="15408"/>
        <p:guide orient="horz" pos="5904"/>
        <p:guide orient="horz" pos="5616"/>
        <p:guide pos="10368"/>
        <p:guide pos="24192"/>
        <p:guide pos="13968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BAF06-F101-450B-8277-3E32285292E0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00EFB-4D06-435A-A487-9F5DC245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ZzqKfyMrTU" TargetMode="External"/><Relationship Id="rId13" Type="http://schemas.openxmlformats.org/officeDocument/2006/relationships/image" Target="../media/image8.png"/><Relationship Id="rId18" Type="http://schemas.openxmlformats.org/officeDocument/2006/relationships/image" Target="../media/image13.jpg"/><Relationship Id="rId3" Type="http://schemas.openxmlformats.org/officeDocument/2006/relationships/hyperlink" Target="https://data.wvgis.wvu.edu/pub/NSF/FloodProfiles/54025CV002B.pdf#page=43" TargetMode="External"/><Relationship Id="rId21" Type="http://schemas.openxmlformats.org/officeDocument/2006/relationships/image" Target="../media/image16.jp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hyperlink" Target="https://www.youtube.com/watch?v=FmZBWNUwms8" TargetMode="Externa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ema.gov/sites/default/files/2020-02/FIS_Report_Technical_Reference_Feb_2019.pdf" TargetMode="External"/><Relationship Id="rId11" Type="http://schemas.openxmlformats.org/officeDocument/2006/relationships/image" Target="../media/image6.jp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23" Type="http://schemas.openxmlformats.org/officeDocument/2006/relationships/image" Target="../media/image18.jp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223589"/>
            <a:ext cx="10515600" cy="6025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229600"/>
            <a:ext cx="5670935" cy="27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Flood characteristics are based on the 2016 flood and FEMA’s new flood studies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1" y="8922399"/>
            <a:ext cx="10504526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Creek Flood Study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BDED3-3E2E-415F-8A0D-529B37895B2A}"/>
              </a:ext>
            </a:extLst>
          </p:cNvPr>
          <p:cNvSpPr txBox="1"/>
          <p:nvPr/>
        </p:nvSpPr>
        <p:spPr>
          <a:xfrm>
            <a:off x="1143000" y="10058400"/>
            <a:ext cx="874558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2022 Preliminary 1% Base Flood (100-Yr) Elevation 1850.7 ft for Building 13-17-0009-0026-0000_138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4572000" y="10515600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Video Link</a:t>
            </a:r>
            <a:endParaRPr lang="en-US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1201400" y="223589"/>
            <a:ext cx="10515600" cy="61211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Video (White Sulphur Springs)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28600" y="16632076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High Water Marks:  2016 Flood Depths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60096" y="24460200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FEMA Flood Maps Effective 2023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174200" y="228600"/>
            <a:ext cx="10515600" cy="59754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22185274" y="8909411"/>
            <a:ext cx="10504526" cy="59044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22174201" y="16643001"/>
            <a:ext cx="10515598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Plus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22185274" y="24460200"/>
            <a:ext cx="10504525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500-Year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11201400" y="24460200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Model:  500-Year Flood Depth 2052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1201400" y="8915400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11201400" y="16643001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33147000" y="248124"/>
            <a:ext cx="10515600" cy="5780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</a:t>
            </a:r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33146999" y="24460200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3" name="Table 2">
            <a:extLst>
              <a:ext uri="{FF2B5EF4-FFF2-40B4-BE49-F238E27FC236}">
                <a16:creationId xmlns:a16="http://schemas.microsoft.com/office/drawing/2014/main" id="{DE937CD3-CCA5-4C5B-ACE5-2960B9B1ED5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60240728"/>
              </p:ext>
            </p:extLst>
          </p:nvPr>
        </p:nvGraphicFramePr>
        <p:xfrm>
          <a:off x="256032" y="1051560"/>
          <a:ext cx="10469880" cy="6976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961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371806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584499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62614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10237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Flood Characteristic</a:t>
                      </a:r>
                      <a:endParaRPr lang="en-US" sz="160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720438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Frequency</a:t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(new flood maps)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Probability that a flood of a specific size will be equaled or exceeded in any given year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2815772"/>
                  </a:ext>
                </a:extLst>
              </a:tr>
              <a:tr h="1630465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FEMA Flood Models:  10-, 25-, 50-, 100-, 100+, and 500-year flood elevations.  FEMA’s 1%+ flood elevations measure how high the 100-year flood could be given the statistical uncertainties in flood modeling (upper 84-percent confidence limit).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066066"/>
                  </a:ext>
                </a:extLst>
              </a:tr>
              <a:tr h="10237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First Street Foundation Flood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Models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: 5-, 20-, 100-, and 500-year flood elevations.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 Climate models based on 2052 or 30 years in the future.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32901"/>
                  </a:ext>
                </a:extLst>
              </a:tr>
              <a:tr h="7204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Depth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 depth or water surface elevation above the ground surface.  Source USGS high-water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marks.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8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4170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Velocity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Speed at which the floodwaters are flowing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High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0883764"/>
                  </a:ext>
                </a:extLst>
              </a:tr>
              <a:tr h="7204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Duration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Measure of how long water remains above normal levels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24 hours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72 hours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7204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Rise and Fall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Floodwater that rises very quickly with little or no warning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</a:t>
                      </a:r>
                      <a:r>
                        <a:rPr lang="en-US" sz="1600" b="0" baseline="0" dirty="0" smtClean="0"/>
                        <a:t> Rise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 Rise</a:t>
                      </a:r>
                      <a:endParaRPr 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E20944E8-3C3F-4726-97AD-E45DD8552BB7}"/>
              </a:ext>
            </a:extLst>
          </p:cNvPr>
          <p:cNvSpPr txBox="1"/>
          <p:nvPr/>
        </p:nvSpPr>
        <p:spPr>
          <a:xfrm>
            <a:off x="1181682" y="15414466"/>
            <a:ext cx="52447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data.wvgis.wvu.edu/pub/NSF/FloodProfiles/54025CV002B.pdf#page=43</a:t>
            </a:r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A21EF24-E531-44F0-9CAE-6DE6F5D3F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48" y="10594517"/>
            <a:ext cx="8613021" cy="5029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92FE4A8-D5DC-4648-ABD0-775BEB3D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542" y="13832199"/>
            <a:ext cx="2207353" cy="1492471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BD25F666-FDF9-4CA5-AC22-E9C0882A3C80}"/>
              </a:ext>
            </a:extLst>
          </p:cNvPr>
          <p:cNvSpPr txBox="1"/>
          <p:nvPr/>
        </p:nvSpPr>
        <p:spPr>
          <a:xfrm>
            <a:off x="6358599" y="10795029"/>
            <a:ext cx="2543986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Preliminary </a:t>
            </a:r>
            <a:r>
              <a:rPr lang="en-US" sz="1400" u="sng" dirty="0"/>
              <a:t>2022 FEMA Maps</a:t>
            </a:r>
          </a:p>
          <a:p>
            <a:r>
              <a:rPr lang="en-US" sz="1100" dirty="0"/>
              <a:t>2022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Base Flood Elevation </a:t>
            </a:r>
            <a:r>
              <a:rPr lang="en-US" sz="1100" dirty="0"/>
              <a:t>increased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1 to 1.5 feet </a:t>
            </a:r>
            <a:r>
              <a:rPr lang="en-US" sz="1100" dirty="0" smtClean="0"/>
              <a:t>from the 2012 </a:t>
            </a:r>
            <a:r>
              <a:rPr lang="en-US" sz="1100" dirty="0"/>
              <a:t>FEMA Map between Dry Creek Bridge (Big Draft Rd) and Wades Creek Bridge (Garden St)</a:t>
            </a:r>
          </a:p>
        </p:txBody>
      </p:sp>
      <p:sp>
        <p:nvSpPr>
          <p:cNvPr id="79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3720883" y="12341945"/>
            <a:ext cx="1462195" cy="301533"/>
          </a:xfrm>
          <a:prstGeom prst="wedgeRectCallout">
            <a:avLst>
              <a:gd name="adj1" fmla="val -10067"/>
              <a:gd name="adj2" fmla="val 247991"/>
            </a:avLst>
          </a:prstGeom>
          <a:solidFill>
            <a:schemeClr val="accent2">
              <a:lumMod val="5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latin typeface="Arial Narrow" panose="020B0606020202030204" pitchFamily="34" charset="0"/>
              </a:rPr>
              <a:t>Bldg. 13-17-0009-0026-0000_138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latin typeface="Arial Narrow" panose="020B0606020202030204" pitchFamily="34" charset="0"/>
              </a:rPr>
              <a:t>1% WSEL 1850.7 ft.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411D9CB-7935-4BEF-A462-361DE10A104D}"/>
              </a:ext>
            </a:extLst>
          </p:cNvPr>
          <p:cNvSpPr txBox="1"/>
          <p:nvPr/>
        </p:nvSpPr>
        <p:spPr>
          <a:xfrm>
            <a:off x="3324545" y="11025719"/>
            <a:ext cx="8589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Dry Creek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43C1BFB-B08F-4C3F-872E-F45250DACD41}"/>
              </a:ext>
            </a:extLst>
          </p:cNvPr>
          <p:cNvSpPr txBox="1"/>
          <p:nvPr/>
        </p:nvSpPr>
        <p:spPr>
          <a:xfrm>
            <a:off x="4956518" y="11015157"/>
            <a:ext cx="8589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Wades Creek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157229" y="11857315"/>
            <a:ext cx="1724732" cy="15465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For bridges shown on the flood profile, the structure is represented by an “I” symbol. </a:t>
            </a:r>
            <a:r>
              <a:rPr lang="en-US" sz="1050" dirty="0" smtClean="0"/>
              <a:t>The top </a:t>
            </a:r>
            <a:r>
              <a:rPr lang="en-US" sz="1050" dirty="0"/>
              <a:t>of the bridge symbol represents the top of road and the bottom of the </a:t>
            </a:r>
            <a:r>
              <a:rPr lang="en-US" sz="1050" dirty="0" smtClean="0"/>
              <a:t>symbol represents </a:t>
            </a:r>
            <a:r>
              <a:rPr lang="en-US" sz="1050" dirty="0"/>
              <a:t>the low chord (or low steel) of the </a:t>
            </a:r>
            <a:r>
              <a:rPr lang="en-US" sz="1050" dirty="0" smtClean="0"/>
              <a:t>bridge.</a:t>
            </a:r>
            <a:endParaRPr lang="en-US" sz="1050" dirty="0"/>
          </a:p>
        </p:txBody>
      </p:sp>
      <p:sp>
        <p:nvSpPr>
          <p:cNvPr id="83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5551124" y="13126826"/>
            <a:ext cx="1462195" cy="301533"/>
          </a:xfrm>
          <a:prstGeom prst="wedgeRectCallout">
            <a:avLst>
              <a:gd name="adj1" fmla="val -69044"/>
              <a:gd name="adj2" fmla="val 2746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1.5’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Garden Street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45824" y="15712388"/>
            <a:ext cx="2647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6"/>
              </a:rPr>
              <a:t>FEMA FIS Technical Reference 2019</a:t>
            </a:r>
            <a:endParaRPr lang="en-US" sz="1200" dirty="0"/>
          </a:p>
        </p:txBody>
      </p:sp>
      <p:sp>
        <p:nvSpPr>
          <p:cNvPr id="85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1979556" y="12811458"/>
            <a:ext cx="1462195" cy="301533"/>
          </a:xfrm>
          <a:prstGeom prst="wedgeRectCallout">
            <a:avLst>
              <a:gd name="adj1" fmla="val 59258"/>
              <a:gd name="adj2" fmla="val 11515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3.5’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Big Draft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93812" y="13719718"/>
            <a:ext cx="1371048" cy="723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 smtClean="0"/>
              <a:t>2016 Flood</a:t>
            </a:r>
          </a:p>
          <a:p>
            <a:pPr algn="ctr"/>
            <a:r>
              <a:rPr lang="en-US" sz="1000" b="1" dirty="0" smtClean="0"/>
              <a:t>1,852.5 ft.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  (BFE + 1.8 ft. to reach HWM)</a:t>
            </a:r>
            <a:endParaRPr lang="en-US" sz="1000" dirty="0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1400" y="1485900"/>
            <a:ext cx="10607040" cy="6035527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17373601" y="7038751"/>
            <a:ext cx="120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/>
              </a:rPr>
              <a:t>Video Link</a:t>
            </a:r>
            <a:endParaRPr lang="en-US" dirty="0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272" y="17263872"/>
            <a:ext cx="9116568" cy="7025531"/>
          </a:xfrm>
          <a:prstGeom prst="rect">
            <a:avLst/>
          </a:prstGeom>
        </p:spPr>
      </p:pic>
      <p:pic>
        <p:nvPicPr>
          <p:cNvPr id="112" name="Picture 111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272" y="25146000"/>
            <a:ext cx="9116568" cy="7013448"/>
          </a:xfrm>
          <a:prstGeom prst="rect">
            <a:avLst/>
          </a:prstGeom>
        </p:spPr>
      </p:pic>
      <p:pic>
        <p:nvPicPr>
          <p:cNvPr id="113" name="Picture 112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300" y="914400"/>
            <a:ext cx="9230061" cy="713232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97160" y="9528048"/>
            <a:ext cx="9144000" cy="7043942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97160" y="17254728"/>
            <a:ext cx="9127091" cy="7013448"/>
          </a:xfrm>
          <a:prstGeom prst="rect">
            <a:avLst/>
          </a:prstGeom>
        </p:spPr>
      </p:pic>
      <p:sp>
        <p:nvSpPr>
          <p:cNvPr id="116" name="Explosion 2 115"/>
          <p:cNvSpPr/>
          <p:nvPr/>
        </p:nvSpPr>
        <p:spPr>
          <a:xfrm>
            <a:off x="23431500" y="19773900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997160" y="25063704"/>
            <a:ext cx="9075714" cy="701344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96344" y="25072848"/>
            <a:ext cx="9104415" cy="7013448"/>
          </a:xfrm>
          <a:prstGeom prst="rect">
            <a:avLst/>
          </a:prstGeom>
        </p:spPr>
      </p:pic>
      <p:sp>
        <p:nvSpPr>
          <p:cNvPr id="56" name="Explosion 2 55"/>
          <p:cNvSpPr/>
          <p:nvPr/>
        </p:nvSpPr>
        <p:spPr>
          <a:xfrm>
            <a:off x="13830300" y="28232100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96344" y="9537192"/>
            <a:ext cx="9107015" cy="701344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96344" y="17254728"/>
            <a:ext cx="9078276" cy="7013448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33156144" y="822960"/>
            <a:ext cx="10515600" cy="7897887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33261300" y="6400800"/>
            <a:ext cx="767479" cy="2207912"/>
            <a:chOff x="7191197" y="2976827"/>
            <a:chExt cx="2415385" cy="3715240"/>
          </a:xfrm>
        </p:grpSpPr>
        <p:sp>
          <p:nvSpPr>
            <p:cNvPr id="123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175700" y="8202168"/>
            <a:ext cx="1241416" cy="406846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36690300" y="91440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7" name="Picture 126"/>
          <p:cNvPicPr>
            <a:picLocks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33156144" y="9372600"/>
            <a:ext cx="10506456" cy="7200900"/>
          </a:xfrm>
          <a:prstGeom prst="rect">
            <a:avLst/>
          </a:prstGeom>
        </p:spPr>
      </p:pic>
      <p:grpSp>
        <p:nvGrpSpPr>
          <p:cNvPr id="128" name="Group 127"/>
          <p:cNvGrpSpPr/>
          <p:nvPr/>
        </p:nvGrpSpPr>
        <p:grpSpPr>
          <a:xfrm>
            <a:off x="33261300" y="14287500"/>
            <a:ext cx="767479" cy="2207911"/>
            <a:chOff x="7191197" y="2976827"/>
            <a:chExt cx="2415385" cy="3715238"/>
          </a:xfrm>
        </p:grpSpPr>
        <p:sp>
          <p:nvSpPr>
            <p:cNvPr id="129" name="Content Placeholder 2"/>
            <p:cNvSpPr txBox="1">
              <a:spLocks/>
            </p:cNvSpPr>
            <p:nvPr/>
          </p:nvSpPr>
          <p:spPr>
            <a:xfrm>
              <a:off x="7540032" y="3010606"/>
              <a:ext cx="2066550" cy="368145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241877" y="16086021"/>
            <a:ext cx="1241416" cy="406846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36690300" y="948690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33158074" y="8905493"/>
            <a:ext cx="10504526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</a:t>
            </a:r>
          </a:p>
        </p:txBody>
      </p:sp>
      <p:pic>
        <p:nvPicPr>
          <p:cNvPr id="133" name="Picture 132"/>
          <p:cNvPicPr>
            <a:picLocks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/>
          <a:stretch/>
        </p:blipFill>
        <p:spPr>
          <a:xfrm>
            <a:off x="33147000" y="17181576"/>
            <a:ext cx="10506456" cy="7205472"/>
          </a:xfrm>
          <a:prstGeom prst="rect">
            <a:avLst/>
          </a:prstGeom>
        </p:spPr>
      </p:pic>
      <p:grpSp>
        <p:nvGrpSpPr>
          <p:cNvPr id="134" name="Group 133"/>
          <p:cNvGrpSpPr/>
          <p:nvPr/>
        </p:nvGrpSpPr>
        <p:grpSpPr>
          <a:xfrm>
            <a:off x="33261300" y="22059900"/>
            <a:ext cx="767479" cy="2207912"/>
            <a:chOff x="7191197" y="2976827"/>
            <a:chExt cx="2415385" cy="3715240"/>
          </a:xfrm>
        </p:grpSpPr>
        <p:sp>
          <p:nvSpPr>
            <p:cNvPr id="13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244280" y="23856696"/>
            <a:ext cx="1241416" cy="406846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36690300" y="1737360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9" name="Explosion 2 138"/>
          <p:cNvSpPr/>
          <p:nvPr/>
        </p:nvSpPr>
        <p:spPr>
          <a:xfrm>
            <a:off x="35433000" y="21374100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33147000" y="16644528"/>
            <a:ext cx="10506456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0" name="Picture 139"/>
          <p:cNvPicPr>
            <a:picLocks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"/>
          <a:stretch/>
        </p:blipFill>
        <p:spPr>
          <a:xfrm>
            <a:off x="33156144" y="25036272"/>
            <a:ext cx="10506456" cy="7662672"/>
          </a:xfrm>
          <a:prstGeom prst="rect">
            <a:avLst/>
          </a:prstGeom>
        </p:spPr>
      </p:pic>
      <p:grpSp>
        <p:nvGrpSpPr>
          <p:cNvPr id="141" name="Group 140"/>
          <p:cNvGrpSpPr/>
          <p:nvPr/>
        </p:nvGrpSpPr>
        <p:grpSpPr>
          <a:xfrm>
            <a:off x="33261300" y="30330648"/>
            <a:ext cx="767479" cy="2207912"/>
            <a:chOff x="7191197" y="2976827"/>
            <a:chExt cx="2415385" cy="3715240"/>
          </a:xfrm>
        </p:grpSpPr>
        <p:sp>
          <p:nvSpPr>
            <p:cNvPr id="142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44" name="Picture 1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244280" y="32104584"/>
            <a:ext cx="1241416" cy="406846"/>
          </a:xfrm>
          <a:prstGeom prst="rect">
            <a:avLst/>
          </a:prstGeom>
        </p:spPr>
      </p:pic>
      <p:sp>
        <p:nvSpPr>
          <p:cNvPr id="145" name="TextBox 144"/>
          <p:cNvSpPr txBox="1"/>
          <p:nvPr/>
        </p:nvSpPr>
        <p:spPr>
          <a:xfrm>
            <a:off x="36576000" y="2514600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5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580</Words>
  <Application>Microsoft Office PowerPoint</Application>
  <PresentationFormat>Custom</PresentationFormat>
  <Paragraphs>96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Shannon Maynard</cp:lastModifiedBy>
  <cp:revision>23</cp:revision>
  <dcterms:created xsi:type="dcterms:W3CDTF">2022-11-15T21:06:20Z</dcterms:created>
  <dcterms:modified xsi:type="dcterms:W3CDTF">2022-11-16T16:49:21Z</dcterms:modified>
</cp:coreProperties>
</file>