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3" r:id="rId2"/>
    <p:sldId id="284" r:id="rId3"/>
    <p:sldId id="283" r:id="rId4"/>
    <p:sldId id="285" r:id="rId5"/>
    <p:sldId id="286" r:id="rId6"/>
    <p:sldId id="275" r:id="rId7"/>
    <p:sldId id="281" r:id="rId8"/>
    <p:sldId id="259" r:id="rId9"/>
    <p:sldId id="287" r:id="rId10"/>
    <p:sldId id="288" r:id="rId11"/>
    <p:sldId id="274" r:id="rId12"/>
    <p:sldId id="266" r:id="rId13"/>
    <p:sldId id="264" r:id="rId14"/>
    <p:sldId id="265" r:id="rId15"/>
    <p:sldId id="273" r:id="rId16"/>
    <p:sldId id="276" r:id="rId17"/>
    <p:sldId id="277" r:id="rId18"/>
    <p:sldId id="278" r:id="rId19"/>
    <p:sldId id="279" r:id="rId20"/>
    <p:sldId id="280" r:id="rId21"/>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Donaldson" initials="KD" lastIdx="2" clrIdx="0">
    <p:extLst>
      <p:ext uri="{19B8F6BF-5375-455C-9EA6-DF929625EA0E}">
        <p15:presenceInfo xmlns:p15="http://schemas.microsoft.com/office/powerpoint/2012/main" userId="S-1-5-21-515967899-1957994488-854245398-34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6182" autoAdjust="0"/>
  </p:normalViewPr>
  <p:slideViewPr>
    <p:cSldViewPr snapToGrid="0">
      <p:cViewPr>
        <p:scale>
          <a:sx n="130" d="100"/>
          <a:sy n="130" d="100"/>
        </p:scale>
        <p:origin x="120"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donalds.LAPTOP-NG0KTKBB\Downloads\Copy%20of%20Rainelle_BldgValues_20220929_K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donalds.LAPTOP-NG0KTKBB\AppData\Local\Microsoft\Windows\INetCache\Content.Outlook\VEPKLEW7\WSS_BldgValues_2022092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Building Value ($) Between years 2015-2022</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Sheet2!$A$1:$H$1</c:f>
              <c:strCache>
                <c:ptCount val="8"/>
                <c:pt idx="0">
                  <c:v>2015</c:v>
                </c:pt>
                <c:pt idx="1">
                  <c:v>2016</c:v>
                </c:pt>
                <c:pt idx="2">
                  <c:v>2017</c:v>
                </c:pt>
                <c:pt idx="3">
                  <c:v>2018</c:v>
                </c:pt>
                <c:pt idx="4">
                  <c:v>2019</c:v>
                </c:pt>
                <c:pt idx="5">
                  <c:v>2020</c:v>
                </c:pt>
                <c:pt idx="6">
                  <c:v>2021</c:v>
                </c:pt>
                <c:pt idx="7">
                  <c:v>2022</c:v>
                </c:pt>
              </c:strCache>
            </c:strRef>
          </c:cat>
          <c:val>
            <c:numRef>
              <c:f>Sheet2!$A$2:$H$2</c:f>
              <c:numCache>
                <c:formatCode>_("$"* #,##0_);_("$"* \(#,##0\);_("$"* "-"??_);_(@_)</c:formatCode>
                <c:ptCount val="8"/>
                <c:pt idx="0">
                  <c:v>26040</c:v>
                </c:pt>
                <c:pt idx="1">
                  <c:v>26340</c:v>
                </c:pt>
                <c:pt idx="2">
                  <c:v>2880</c:v>
                </c:pt>
                <c:pt idx="3">
                  <c:v>0</c:v>
                </c:pt>
                <c:pt idx="4">
                  <c:v>21060</c:v>
                </c:pt>
                <c:pt idx="5">
                  <c:v>21060</c:v>
                </c:pt>
                <c:pt idx="6">
                  <c:v>20820</c:v>
                </c:pt>
                <c:pt idx="7">
                  <c:v>20880</c:v>
                </c:pt>
              </c:numCache>
            </c:numRef>
          </c:val>
          <c:smooth val="0"/>
          <c:extLst>
            <c:ext xmlns:c16="http://schemas.microsoft.com/office/drawing/2014/chart" uri="{C3380CC4-5D6E-409C-BE32-E72D297353CC}">
              <c16:uniqueId val="{00000000-7ED8-4088-BED2-B1F393A64454}"/>
            </c:ext>
          </c:extLst>
        </c:ser>
        <c:dLbls>
          <c:showLegendKey val="0"/>
          <c:showVal val="0"/>
          <c:showCatName val="0"/>
          <c:showSerName val="0"/>
          <c:showPercent val="0"/>
          <c:showBubbleSize val="0"/>
        </c:dLbls>
        <c:marker val="1"/>
        <c:smooth val="0"/>
        <c:axId val="974569448"/>
        <c:axId val="974561576"/>
      </c:lineChart>
      <c:catAx>
        <c:axId val="9745694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dirty="0"/>
                  <a:t>Tax Assessment Year</a:t>
                </a:r>
              </a:p>
            </c:rich>
          </c:tx>
          <c:layout>
            <c:manualLayout>
              <c:xMode val="edge"/>
              <c:yMode val="edge"/>
              <c:x val="0.41689035299434224"/>
              <c:y val="0.95250224656682103"/>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974561576"/>
        <c:crossesAt val="0"/>
        <c:auto val="1"/>
        <c:lblAlgn val="ctr"/>
        <c:lblOffset val="100"/>
        <c:noMultiLvlLbl val="0"/>
      </c:catAx>
      <c:valAx>
        <c:axId val="974561576"/>
        <c:scaling>
          <c:orientation val="minMax"/>
          <c:min val="1.0000000000000002E-2"/>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Building Value</a:t>
                </a:r>
              </a:p>
            </c:rich>
          </c:tx>
          <c:layout>
            <c:manualLayout>
              <c:xMode val="edge"/>
              <c:yMode val="edge"/>
              <c:x val="1.0752689992835492E-2"/>
              <c:y val="0.38017070284350474"/>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569448"/>
        <c:crosses val="autoZero"/>
        <c:crossBetween val="between"/>
        <c:majorUnit val="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Building Value($) Between 2015-2022</a:t>
            </a:r>
          </a:p>
        </c:rich>
      </c:tx>
      <c:layout>
        <c:manualLayout>
          <c:xMode val="edge"/>
          <c:yMode val="edge"/>
          <c:x val="0.27944026444057213"/>
          <c:y val="1.50658218503937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16913903250171"/>
          <c:y val="0.14679864169521184"/>
          <c:w val="0.82887272636230491"/>
          <c:h val="0.67465782878835057"/>
        </c:manualLayout>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Sheet1!$E$1:$L$1</c:f>
              <c:strCache>
                <c:ptCount val="8"/>
                <c:pt idx="0">
                  <c:v>2015</c:v>
                </c:pt>
                <c:pt idx="1">
                  <c:v>2016</c:v>
                </c:pt>
                <c:pt idx="2">
                  <c:v>2017</c:v>
                </c:pt>
                <c:pt idx="3">
                  <c:v>2018</c:v>
                </c:pt>
                <c:pt idx="4">
                  <c:v>2019</c:v>
                </c:pt>
                <c:pt idx="5">
                  <c:v>2020</c:v>
                </c:pt>
                <c:pt idx="6">
                  <c:v>2021</c:v>
                </c:pt>
                <c:pt idx="7">
                  <c:v>2022</c:v>
                </c:pt>
              </c:strCache>
            </c:strRef>
          </c:cat>
          <c:val>
            <c:numRef>
              <c:f>Sheet1!$E$2:$L$2</c:f>
              <c:numCache>
                <c:formatCode>_("$"* #,##0_);_("$"* \(#,##0\);_("$"* "-"??_);_(@_)</c:formatCode>
                <c:ptCount val="8"/>
                <c:pt idx="0">
                  <c:v>14520</c:v>
                </c:pt>
                <c:pt idx="1">
                  <c:v>14580</c:v>
                </c:pt>
                <c:pt idx="2">
                  <c:v>1440</c:v>
                </c:pt>
                <c:pt idx="3">
                  <c:v>0</c:v>
                </c:pt>
                <c:pt idx="4">
                  <c:v>39360</c:v>
                </c:pt>
                <c:pt idx="5">
                  <c:v>40140</c:v>
                </c:pt>
                <c:pt idx="6">
                  <c:v>40500</c:v>
                </c:pt>
                <c:pt idx="7">
                  <c:v>41400</c:v>
                </c:pt>
              </c:numCache>
            </c:numRef>
          </c:val>
          <c:smooth val="0"/>
          <c:extLst>
            <c:ext xmlns:c16="http://schemas.microsoft.com/office/drawing/2014/chart" uri="{C3380CC4-5D6E-409C-BE32-E72D297353CC}">
              <c16:uniqueId val="{00000000-E87E-476A-8A0A-CDC5FD9786FE}"/>
            </c:ext>
          </c:extLst>
        </c:ser>
        <c:dLbls>
          <c:showLegendKey val="0"/>
          <c:showVal val="0"/>
          <c:showCatName val="0"/>
          <c:showSerName val="0"/>
          <c:showPercent val="0"/>
          <c:showBubbleSize val="0"/>
        </c:dLbls>
        <c:marker val="1"/>
        <c:smooth val="0"/>
        <c:axId val="919874976"/>
        <c:axId val="919878256"/>
      </c:lineChart>
      <c:catAx>
        <c:axId val="919874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Tax Assessment Year</a:t>
                </a:r>
              </a:p>
            </c:rich>
          </c:tx>
          <c:layout>
            <c:manualLayout>
              <c:xMode val="edge"/>
              <c:yMode val="edge"/>
              <c:x val="0.45400063008514957"/>
              <c:y val="0.91088808234908158"/>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919878256"/>
        <c:crosses val="autoZero"/>
        <c:auto val="1"/>
        <c:lblAlgn val="ctr"/>
        <c:lblOffset val="100"/>
        <c:noMultiLvlLbl val="0"/>
      </c:catAx>
      <c:valAx>
        <c:axId val="919878256"/>
        <c:scaling>
          <c:orientation val="minMax"/>
          <c:min val="1.0000000000000002E-2"/>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Building Value</a:t>
                </a:r>
              </a:p>
            </c:rich>
          </c:tx>
          <c:layout>
            <c:manualLayout>
              <c:xMode val="edge"/>
              <c:yMode val="edge"/>
              <c:x val="3.3987821289570314E-2"/>
              <c:y val="0.38995447834645669"/>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874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465D6A1-C5D9-417A-B132-9BF29484432B}" type="datetimeFigureOut">
              <a:rPr lang="en-US" smtClean="0"/>
              <a:t>11/13/2022</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843815B-4713-4849-B552-D8796B9B5DC5}" type="slidenum">
              <a:rPr lang="en-US" smtClean="0"/>
              <a:t>‹#›</a:t>
            </a:fld>
            <a:endParaRPr lang="en-US"/>
          </a:p>
        </p:txBody>
      </p:sp>
    </p:spTree>
    <p:extLst>
      <p:ext uri="{BB962C8B-B14F-4D97-AF65-F5344CB8AC3E}">
        <p14:creationId xmlns:p14="http://schemas.microsoft.com/office/powerpoint/2010/main" val="403858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a:t>
            </a:fld>
            <a:endParaRPr lang="en-US"/>
          </a:p>
        </p:txBody>
      </p:sp>
    </p:spTree>
    <p:extLst>
      <p:ext uri="{BB962C8B-B14F-4D97-AF65-F5344CB8AC3E}">
        <p14:creationId xmlns:p14="http://schemas.microsoft.com/office/powerpoint/2010/main" val="88404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10</a:t>
            </a:fld>
            <a:endParaRPr lang="en-US"/>
          </a:p>
        </p:txBody>
      </p:sp>
    </p:spTree>
    <p:extLst>
      <p:ext uri="{BB962C8B-B14F-4D97-AF65-F5344CB8AC3E}">
        <p14:creationId xmlns:p14="http://schemas.microsoft.com/office/powerpoint/2010/main" val="3448180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11</a:t>
            </a:fld>
            <a:endParaRPr lang="en-US"/>
          </a:p>
        </p:txBody>
      </p:sp>
    </p:spTree>
    <p:extLst>
      <p:ext uri="{BB962C8B-B14F-4D97-AF65-F5344CB8AC3E}">
        <p14:creationId xmlns:p14="http://schemas.microsoft.com/office/powerpoint/2010/main" val="231348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12</a:t>
            </a:fld>
            <a:endParaRPr lang="en-US"/>
          </a:p>
        </p:txBody>
      </p:sp>
    </p:spTree>
    <p:extLst>
      <p:ext uri="{BB962C8B-B14F-4D97-AF65-F5344CB8AC3E}">
        <p14:creationId xmlns:p14="http://schemas.microsoft.com/office/powerpoint/2010/main" val="4113079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13</a:t>
            </a:fld>
            <a:endParaRPr lang="en-US"/>
          </a:p>
        </p:txBody>
      </p:sp>
    </p:spTree>
    <p:extLst>
      <p:ext uri="{BB962C8B-B14F-4D97-AF65-F5344CB8AC3E}">
        <p14:creationId xmlns:p14="http://schemas.microsoft.com/office/powerpoint/2010/main" val="1572910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14</a:t>
            </a:fld>
            <a:endParaRPr lang="en-US"/>
          </a:p>
        </p:txBody>
      </p:sp>
    </p:spTree>
    <p:extLst>
      <p:ext uri="{BB962C8B-B14F-4D97-AF65-F5344CB8AC3E}">
        <p14:creationId xmlns:p14="http://schemas.microsoft.com/office/powerpoint/2010/main" val="1986594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15</a:t>
            </a:fld>
            <a:endParaRPr lang="en-US"/>
          </a:p>
        </p:txBody>
      </p:sp>
    </p:spTree>
    <p:extLst>
      <p:ext uri="{BB962C8B-B14F-4D97-AF65-F5344CB8AC3E}">
        <p14:creationId xmlns:p14="http://schemas.microsoft.com/office/powerpoint/2010/main" val="301594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16</a:t>
            </a:fld>
            <a:endParaRPr lang="en-US"/>
          </a:p>
        </p:txBody>
      </p:sp>
    </p:spTree>
    <p:extLst>
      <p:ext uri="{BB962C8B-B14F-4D97-AF65-F5344CB8AC3E}">
        <p14:creationId xmlns:p14="http://schemas.microsoft.com/office/powerpoint/2010/main" val="360612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17</a:t>
            </a:fld>
            <a:endParaRPr lang="en-US"/>
          </a:p>
        </p:txBody>
      </p:sp>
    </p:spTree>
    <p:extLst>
      <p:ext uri="{BB962C8B-B14F-4D97-AF65-F5344CB8AC3E}">
        <p14:creationId xmlns:p14="http://schemas.microsoft.com/office/powerpoint/2010/main" val="3107508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18</a:t>
            </a:fld>
            <a:endParaRPr lang="en-US"/>
          </a:p>
        </p:txBody>
      </p:sp>
    </p:spTree>
    <p:extLst>
      <p:ext uri="{BB962C8B-B14F-4D97-AF65-F5344CB8AC3E}">
        <p14:creationId xmlns:p14="http://schemas.microsoft.com/office/powerpoint/2010/main" val="1220514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19</a:t>
            </a:fld>
            <a:endParaRPr lang="en-US"/>
          </a:p>
        </p:txBody>
      </p:sp>
    </p:spTree>
    <p:extLst>
      <p:ext uri="{BB962C8B-B14F-4D97-AF65-F5344CB8AC3E}">
        <p14:creationId xmlns:p14="http://schemas.microsoft.com/office/powerpoint/2010/main" val="283934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2</a:t>
            </a:fld>
            <a:endParaRPr lang="en-US"/>
          </a:p>
        </p:txBody>
      </p:sp>
    </p:spTree>
    <p:extLst>
      <p:ext uri="{BB962C8B-B14F-4D97-AF65-F5344CB8AC3E}">
        <p14:creationId xmlns:p14="http://schemas.microsoft.com/office/powerpoint/2010/main" val="2894570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20</a:t>
            </a:fld>
            <a:endParaRPr lang="en-US"/>
          </a:p>
        </p:txBody>
      </p:sp>
    </p:spTree>
    <p:extLst>
      <p:ext uri="{BB962C8B-B14F-4D97-AF65-F5344CB8AC3E}">
        <p14:creationId xmlns:p14="http://schemas.microsoft.com/office/powerpoint/2010/main" val="414947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3</a:t>
            </a:fld>
            <a:endParaRPr lang="en-US"/>
          </a:p>
        </p:txBody>
      </p:sp>
    </p:spTree>
    <p:extLst>
      <p:ext uri="{BB962C8B-B14F-4D97-AF65-F5344CB8AC3E}">
        <p14:creationId xmlns:p14="http://schemas.microsoft.com/office/powerpoint/2010/main" val="265984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4</a:t>
            </a:fld>
            <a:endParaRPr lang="en-US"/>
          </a:p>
        </p:txBody>
      </p:sp>
    </p:spTree>
    <p:extLst>
      <p:ext uri="{BB962C8B-B14F-4D97-AF65-F5344CB8AC3E}">
        <p14:creationId xmlns:p14="http://schemas.microsoft.com/office/powerpoint/2010/main" val="338240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5</a:t>
            </a:fld>
            <a:endParaRPr lang="en-US"/>
          </a:p>
        </p:txBody>
      </p:sp>
    </p:spTree>
    <p:extLst>
      <p:ext uri="{BB962C8B-B14F-4D97-AF65-F5344CB8AC3E}">
        <p14:creationId xmlns:p14="http://schemas.microsoft.com/office/powerpoint/2010/main" val="246004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6</a:t>
            </a:fld>
            <a:endParaRPr lang="en-US"/>
          </a:p>
        </p:txBody>
      </p:sp>
    </p:spTree>
    <p:extLst>
      <p:ext uri="{BB962C8B-B14F-4D97-AF65-F5344CB8AC3E}">
        <p14:creationId xmlns:p14="http://schemas.microsoft.com/office/powerpoint/2010/main" val="256944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7</a:t>
            </a:fld>
            <a:endParaRPr lang="en-US"/>
          </a:p>
        </p:txBody>
      </p:sp>
    </p:spTree>
    <p:extLst>
      <p:ext uri="{BB962C8B-B14F-4D97-AF65-F5344CB8AC3E}">
        <p14:creationId xmlns:p14="http://schemas.microsoft.com/office/powerpoint/2010/main" val="2542259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8</a:t>
            </a:fld>
            <a:endParaRPr lang="en-US"/>
          </a:p>
        </p:txBody>
      </p:sp>
    </p:spTree>
    <p:extLst>
      <p:ext uri="{BB962C8B-B14F-4D97-AF65-F5344CB8AC3E}">
        <p14:creationId xmlns:p14="http://schemas.microsoft.com/office/powerpoint/2010/main" val="15176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9</a:t>
            </a:fld>
            <a:endParaRPr lang="en-US"/>
          </a:p>
        </p:txBody>
      </p:sp>
    </p:spTree>
    <p:extLst>
      <p:ext uri="{BB962C8B-B14F-4D97-AF65-F5344CB8AC3E}">
        <p14:creationId xmlns:p14="http://schemas.microsoft.com/office/powerpoint/2010/main" val="109607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463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473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26342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19665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0B7925-BD64-417E-8ADC-C9FD3AC6B4DE}"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9097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B7925-BD64-417E-8ADC-C9FD3AC6B4DE}"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92739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7925-BD64-417E-8ADC-C9FD3AC6B4DE}" type="datetimeFigureOut">
              <a:rPr lang="en-US" smtClean="0"/>
              <a:t>11/13/2022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1059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B7925-BD64-417E-8ADC-C9FD3AC6B4DE}" type="datetimeFigureOut">
              <a:rPr lang="en-US" smtClean="0"/>
              <a:t>11/13/2022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62377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7925-BD64-417E-8ADC-C9FD3AC6B4DE}" type="datetimeFigureOut">
              <a:rPr lang="en-US" smtClean="0"/>
              <a:t>11/13/2022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75496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93251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3017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B7925-BD64-417E-8ADC-C9FD3AC6B4DE}" type="datetimeFigureOut">
              <a:rPr lang="en-US" smtClean="0"/>
              <a:t>11/13/2022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24911-7488-44D2-944C-7EC38E7472C9}" type="slidenum">
              <a:rPr lang="en-US" smtClean="0"/>
              <a:t>‹#›</a:t>
            </a:fld>
            <a:endParaRPr lang="en-US"/>
          </a:p>
        </p:txBody>
      </p:sp>
    </p:spTree>
    <p:extLst>
      <p:ext uri="{BB962C8B-B14F-4D97-AF65-F5344CB8AC3E}">
        <p14:creationId xmlns:p14="http://schemas.microsoft.com/office/powerpoint/2010/main" val="4279536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ata.wvgis.wvu.edu/pub/NSF/FloodProfiles/54025CV002B.pdf#page=43"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mapwv.gov/flood/map/?wkid=102100&amp;x=-8938980&amp;y=4550648&amp;l=13&amp;v=2"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ata.wvgis.wvu.edu/pub/NSF/FloodProfiles/54025CV002B.pdf#page=4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ema.gov/sites/default/files/2020-02/FIS_Report_Technical_Reference_Feb_2019.pdf" TargetMode="External"/><Relationship Id="rId5" Type="http://schemas.openxmlformats.org/officeDocument/2006/relationships/image" Target="../media/image1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V8ehFEtJsGo" TargetMode="External"/><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wvnstv.com/news/former-mayor-of-white-sulphur-springs-reflects-on-thousand-year-flood-as-the-five-year-anniversary-approaches/" TargetMode="External"/><Relationship Id="rId5" Type="http://schemas.openxmlformats.org/officeDocument/2006/relationships/image" Target="../media/image16.png"/><Relationship Id="rId10" Type="http://schemas.openxmlformats.org/officeDocument/2006/relationships/hyperlink" Target="https://mh3wv.org/" TargetMode="External"/><Relationship Id="rId4" Type="http://schemas.openxmlformats.org/officeDocument/2006/relationships/image" Target="../media/image15.png"/><Relationship Id="rId9" Type="http://schemas.openxmlformats.org/officeDocument/2006/relationships/hyperlink" Target="https://www.wvnstv.com/top-stories/top-stories-beckley/white-sulphur-springs-remembers-2016-as-flooding-strikes-southern-w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www.usgs.gov/faqs/what-1000-year-flood#:~:text=The%20term%20%E2%80%9C1%2C000%2Dyear%20flood,happening%20in%20any%20given%20yea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weather.gov/rnk/2016_06_23_Flood" TargetMode="External"/><Relationship Id="rId4" Type="http://schemas.openxmlformats.org/officeDocument/2006/relationships/hyperlink" Target="https://www.climate.gov/news-features/event-tracker/thousand-year-downpour-led-deadly-west-virginia-flood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fema.gov/sites/default/files/documents/Region_III_WV_FloodReport.pdf#page=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pubs.er.usgs.gov/publication/ofr20171140" TargetMode="External"/><Relationship Id="rId3" Type="http://schemas.openxmlformats.org/officeDocument/2006/relationships/image" Target="../media/image22.png"/><Relationship Id="rId7" Type="http://schemas.openxmlformats.org/officeDocument/2006/relationships/hyperlink" Target="https://pubs.usgs.gov/of/2017/1140/ofr20171140_appendix01.pdf#page=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pubs.usgs.gov/of/2017/1140/ofr20171140.pdf" TargetMode="External"/><Relationship Id="rId5" Type="http://schemas.openxmlformats.org/officeDocument/2006/relationships/image" Target="../media/image23.png"/><Relationship Id="rId4" Type="http://schemas.openxmlformats.org/officeDocument/2006/relationships/hyperlink" Target="https://www.fema.gov/sites/default/files/documents/Region_III_WV_FloodReport.pdf#page=1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ema.gov/sites/default/files/2020-07/fema_p-936_floodproofing_non-residential_buiildings_110618pdf.pdf#page=6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ema.gov/sites/default/files/2020-07/fema_p-936_floodproofing_non-residential_buiildings_110618pdf.pdf#page=6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mapwv.gov/flood/map/?wkid=102100&amp;x=-8990620&amp;y=4575591&amp;l=14&amp;v=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Frequency</a:t>
            </a:r>
            <a:endParaRPr lang="en-US"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457814" y="6371754"/>
            <a:ext cx="7422776" cy="369332"/>
          </a:xfrm>
          <a:prstGeom prst="rect">
            <a:avLst/>
          </a:prstGeom>
          <a:noFill/>
        </p:spPr>
        <p:txBody>
          <a:bodyPr wrap="square" rtlCol="0">
            <a:spAutoFit/>
          </a:bodyPr>
          <a:lstStyle/>
          <a:p>
            <a:r>
              <a:rPr lang="en-US" dirty="0" smtClean="0"/>
              <a:t>2022 Flood Study Sources:  </a:t>
            </a:r>
            <a:r>
              <a:rPr lang="en-US" b="1" dirty="0" smtClean="0">
                <a:solidFill>
                  <a:schemeClr val="accent1">
                    <a:lumMod val="50000"/>
                  </a:schemeClr>
                </a:solidFill>
              </a:rPr>
              <a:t>FEMA</a:t>
            </a:r>
            <a:r>
              <a:rPr lang="en-US" dirty="0" smtClean="0"/>
              <a:t> and </a:t>
            </a:r>
            <a:r>
              <a:rPr lang="en-US" b="1" dirty="0" smtClean="0">
                <a:solidFill>
                  <a:schemeClr val="accent1">
                    <a:lumMod val="50000"/>
                  </a:schemeClr>
                </a:solidFill>
              </a:rPr>
              <a:t>First Street Foundation </a:t>
            </a:r>
            <a:r>
              <a:rPr lang="en-US" dirty="0" smtClean="0"/>
              <a:t>(FSF)</a:t>
            </a:r>
            <a:endParaRPr lang="en-US" dirty="0"/>
          </a:p>
        </p:txBody>
      </p:sp>
      <p:sp>
        <p:nvSpPr>
          <p:cNvPr id="2" name="Rectangle 1"/>
          <p:cNvSpPr/>
          <p:nvPr/>
        </p:nvSpPr>
        <p:spPr>
          <a:xfrm>
            <a:off x="287767" y="1370305"/>
            <a:ext cx="8592823" cy="954107"/>
          </a:xfrm>
          <a:prstGeom prst="rect">
            <a:avLst/>
          </a:prstGeom>
          <a:solidFill>
            <a:schemeClr val="bg1">
              <a:lumMod val="95000"/>
            </a:schemeClr>
          </a:solidFill>
        </p:spPr>
        <p:txBody>
          <a:bodyPr wrap="square">
            <a:spAutoFit/>
          </a:bodyPr>
          <a:lstStyle/>
          <a:p>
            <a:r>
              <a:rPr lang="en-US" sz="1400" i="1" dirty="0" smtClean="0">
                <a:solidFill>
                  <a:srgbClr val="1F4E79"/>
                </a:solidFill>
              </a:rPr>
              <a:t>Frequency</a:t>
            </a:r>
            <a:r>
              <a:rPr lang="en-US" sz="1400" i="1" dirty="0">
                <a:solidFill>
                  <a:srgbClr val="1F4E79"/>
                </a:solidFill>
              </a:rPr>
              <a:t>: </a:t>
            </a:r>
            <a:r>
              <a:rPr lang="en-US" sz="1400" dirty="0">
                <a:solidFill>
                  <a:srgbClr val="1F4E79"/>
                </a:solidFill>
              </a:rPr>
              <a:t>Probability that a flood of a specific size will be equaled or exceeded in any given </a:t>
            </a:r>
            <a:r>
              <a:rPr lang="en-US" sz="1400" dirty="0" smtClean="0">
                <a:solidFill>
                  <a:srgbClr val="1F4E79"/>
                </a:solidFill>
              </a:rPr>
              <a:t>year.</a:t>
            </a:r>
          </a:p>
          <a:p>
            <a:endParaRPr lang="en-US" sz="1400" dirty="0">
              <a:solidFill>
                <a:srgbClr val="1F4E79"/>
              </a:solidFill>
            </a:endParaRPr>
          </a:p>
          <a:p>
            <a:r>
              <a:rPr lang="en-US" sz="1400" dirty="0" smtClean="0">
                <a:solidFill>
                  <a:srgbClr val="1F4E79"/>
                </a:solidFill>
              </a:rPr>
              <a:t> 5-</a:t>
            </a:r>
            <a:r>
              <a:rPr lang="en-US" sz="1400" dirty="0">
                <a:solidFill>
                  <a:srgbClr val="1F4E79"/>
                </a:solidFill>
              </a:rPr>
              <a:t>, 10-, 20-, 25-, 50-, 100-, and 500-year flood </a:t>
            </a:r>
            <a:r>
              <a:rPr lang="en-US" sz="1400" dirty="0" smtClean="0">
                <a:solidFill>
                  <a:srgbClr val="1F4E79"/>
                </a:solidFill>
              </a:rPr>
              <a:t>elevations </a:t>
            </a:r>
            <a:r>
              <a:rPr lang="en-US" sz="1400" dirty="0">
                <a:solidFill>
                  <a:srgbClr val="1F4E79"/>
                </a:solidFill>
              </a:rPr>
              <a:t>(above sea level) refer to expected water levels of the 20%,  10%, 5%, 4%, 2%, 1%, and 0.2% annual chance flood events. </a:t>
            </a:r>
            <a:endParaRPr lang="en-US" sz="1400" dirty="0">
              <a:solidFill>
                <a:srgbClr val="1F4E79"/>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38916907"/>
              </p:ext>
            </p:extLst>
          </p:nvPr>
        </p:nvGraphicFramePr>
        <p:xfrm>
          <a:off x="287767" y="2915119"/>
          <a:ext cx="8489739" cy="2571277"/>
        </p:xfrm>
        <a:graphic>
          <a:graphicData uri="http://schemas.openxmlformats.org/drawingml/2006/table">
            <a:tbl>
              <a:tblPr/>
              <a:tblGrid>
                <a:gridCol w="1093969">
                  <a:extLst>
                    <a:ext uri="{9D8B030D-6E8A-4147-A177-3AD203B41FA5}">
                      <a16:colId xmlns:a16="http://schemas.microsoft.com/office/drawing/2014/main" val="920974409"/>
                    </a:ext>
                  </a:extLst>
                </a:gridCol>
                <a:gridCol w="842761">
                  <a:extLst>
                    <a:ext uri="{9D8B030D-6E8A-4147-A177-3AD203B41FA5}">
                      <a16:colId xmlns:a16="http://schemas.microsoft.com/office/drawing/2014/main" val="3344707370"/>
                    </a:ext>
                  </a:extLst>
                </a:gridCol>
                <a:gridCol w="788738">
                  <a:extLst>
                    <a:ext uri="{9D8B030D-6E8A-4147-A177-3AD203B41FA5}">
                      <a16:colId xmlns:a16="http://schemas.microsoft.com/office/drawing/2014/main" val="1080074364"/>
                    </a:ext>
                  </a:extLst>
                </a:gridCol>
                <a:gridCol w="777933">
                  <a:extLst>
                    <a:ext uri="{9D8B030D-6E8A-4147-A177-3AD203B41FA5}">
                      <a16:colId xmlns:a16="http://schemas.microsoft.com/office/drawing/2014/main" val="2558999231"/>
                    </a:ext>
                  </a:extLst>
                </a:gridCol>
                <a:gridCol w="510519">
                  <a:extLst>
                    <a:ext uri="{9D8B030D-6E8A-4147-A177-3AD203B41FA5}">
                      <a16:colId xmlns:a16="http://schemas.microsoft.com/office/drawing/2014/main" val="4154435187"/>
                    </a:ext>
                  </a:extLst>
                </a:gridCol>
                <a:gridCol w="183679">
                  <a:extLst>
                    <a:ext uri="{9D8B030D-6E8A-4147-A177-3AD203B41FA5}">
                      <a16:colId xmlns:a16="http://schemas.microsoft.com/office/drawing/2014/main" val="477034623"/>
                    </a:ext>
                  </a:extLst>
                </a:gridCol>
                <a:gridCol w="885979">
                  <a:extLst>
                    <a:ext uri="{9D8B030D-6E8A-4147-A177-3AD203B41FA5}">
                      <a16:colId xmlns:a16="http://schemas.microsoft.com/office/drawing/2014/main" val="2871391420"/>
                    </a:ext>
                  </a:extLst>
                </a:gridCol>
                <a:gridCol w="831957">
                  <a:extLst>
                    <a:ext uri="{9D8B030D-6E8A-4147-A177-3AD203B41FA5}">
                      <a16:colId xmlns:a16="http://schemas.microsoft.com/office/drawing/2014/main" val="3589681220"/>
                    </a:ext>
                  </a:extLst>
                </a:gridCol>
                <a:gridCol w="713106">
                  <a:extLst>
                    <a:ext uri="{9D8B030D-6E8A-4147-A177-3AD203B41FA5}">
                      <a16:colId xmlns:a16="http://schemas.microsoft.com/office/drawing/2014/main" val="4096054849"/>
                    </a:ext>
                  </a:extLst>
                </a:gridCol>
                <a:gridCol w="1220923">
                  <a:extLst>
                    <a:ext uri="{9D8B030D-6E8A-4147-A177-3AD203B41FA5}">
                      <a16:colId xmlns:a16="http://schemas.microsoft.com/office/drawing/2014/main" val="2345135573"/>
                    </a:ext>
                  </a:extLst>
                </a:gridCol>
                <a:gridCol w="640175">
                  <a:extLst>
                    <a:ext uri="{9D8B030D-6E8A-4147-A177-3AD203B41FA5}">
                      <a16:colId xmlns:a16="http://schemas.microsoft.com/office/drawing/2014/main" val="3430821450"/>
                    </a:ext>
                  </a:extLst>
                </a:gridCol>
              </a:tblGrid>
              <a:tr h="170283">
                <a:tc gridSpan="5">
                  <a:txBody>
                    <a:bodyPr/>
                    <a:lstStyle/>
                    <a:p>
                      <a:pPr algn="ctr" fontAlgn="b"/>
                      <a:r>
                        <a:rPr lang="en-US" sz="900" b="1" i="0" u="none" strike="noStrike">
                          <a:solidFill>
                            <a:srgbClr val="FFFFFF"/>
                          </a:solidFill>
                          <a:effectLst/>
                          <a:latin typeface="Calibri" panose="020F0502020204030204" pitchFamily="34" charset="0"/>
                        </a:rPr>
                        <a:t>FEMA</a:t>
                      </a:r>
                    </a:p>
                  </a:txBody>
                  <a:tcPr marL="7874" marR="7874" marT="7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7874" marR="7874" marT="7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900" b="1" i="0" u="none" strike="noStrike">
                          <a:solidFill>
                            <a:srgbClr val="FFFFFF"/>
                          </a:solidFill>
                          <a:effectLst/>
                          <a:latin typeface="Calibri" panose="020F0502020204030204" pitchFamily="34" charset="0"/>
                        </a:rPr>
                        <a:t>First Street Foundation (FSF)</a:t>
                      </a:r>
                    </a:p>
                  </a:txBody>
                  <a:tcPr marL="7874" marR="7874" marT="7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3C0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2245192"/>
                  </a:ext>
                </a:extLst>
              </a:tr>
              <a:tr h="859932">
                <a:tc>
                  <a:txBody>
                    <a:bodyPr/>
                    <a:lstStyle/>
                    <a:p>
                      <a:pPr algn="ctr" fontAlgn="t"/>
                      <a:r>
                        <a:rPr lang="en-US" sz="900" b="0" i="0" u="none" strike="noStrike">
                          <a:solidFill>
                            <a:srgbClr val="FFFFFF"/>
                          </a:solidFill>
                          <a:effectLst/>
                          <a:latin typeface="Calibri" panose="020F0502020204030204" pitchFamily="34" charset="0"/>
                        </a:rPr>
                        <a:t>Return Period (Likelihood) and Flood Size (Magnitude)</a:t>
                      </a:r>
                    </a:p>
                  </a:txBody>
                  <a:tcPr marL="7874" marR="7874" marT="787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t"/>
                      <a:r>
                        <a:rPr lang="en-US" sz="900" b="0" i="0" u="none" strike="noStrike">
                          <a:solidFill>
                            <a:srgbClr val="FFFFFF"/>
                          </a:solidFill>
                          <a:effectLst/>
                          <a:latin typeface="Calibri" panose="020F0502020204030204" pitchFamily="34" charset="0"/>
                        </a:rPr>
                        <a:t>Annual Probability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t"/>
                      <a:r>
                        <a:rPr lang="en-US" sz="900" b="0" i="0" u="none" strike="noStrike">
                          <a:solidFill>
                            <a:srgbClr val="FFFFFF"/>
                          </a:solidFill>
                          <a:effectLst/>
                          <a:latin typeface="Calibri" panose="020F0502020204030204" pitchFamily="34" charset="0"/>
                        </a:rPr>
                        <a:t>Cumulative Probability - Flooding at least once over 30 years</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t"/>
                      <a:r>
                        <a:rPr lang="en-US" sz="900" b="0" i="0" u="none" strike="noStrike">
                          <a:solidFill>
                            <a:srgbClr val="FFFFFF"/>
                          </a:solidFill>
                          <a:effectLst/>
                          <a:latin typeface="Calibri" panose="020F0502020204030204" pitchFamily="34" charset="0"/>
                        </a:rPr>
                        <a:t>FEMA Risk Description</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t"/>
                      <a:r>
                        <a:rPr lang="en-US" sz="900" b="0" i="0" u="none" strike="noStrike">
                          <a:solidFill>
                            <a:srgbClr val="FFFFFF"/>
                          </a:solidFill>
                          <a:effectLst/>
                          <a:latin typeface="Calibri" panose="020F0502020204030204" pitchFamily="34" charset="0"/>
                        </a:rPr>
                        <a:t>Climate Model</a:t>
                      </a:r>
                    </a:p>
                  </a:txBody>
                  <a:tcPr marL="7874" marR="7874" marT="787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t"/>
                      <a:endParaRPr lang="en-US" sz="900" b="0" i="0" u="none" strike="noStrike">
                        <a:solidFill>
                          <a:srgbClr val="000000"/>
                        </a:solidFill>
                        <a:effectLst/>
                        <a:latin typeface="Calibri" panose="020F0502020204030204" pitchFamily="34" charset="0"/>
                      </a:endParaRPr>
                    </a:p>
                  </a:txBody>
                  <a:tcPr marL="7874" marR="7874" marT="78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0" i="0" u="none" strike="noStrike">
                          <a:solidFill>
                            <a:srgbClr val="FFFFFF"/>
                          </a:solidFill>
                          <a:effectLst/>
                          <a:latin typeface="Calibri" panose="020F0502020204030204" pitchFamily="34" charset="0"/>
                        </a:rPr>
                        <a:t>Return Period and Flood Size (2022, 2037, 2052)*</a:t>
                      </a:r>
                    </a:p>
                  </a:txBody>
                  <a:tcPr marL="7874" marR="7874" marT="787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t"/>
                      <a:r>
                        <a:rPr lang="en-US" sz="900" b="0" i="0" u="none" strike="noStrike">
                          <a:solidFill>
                            <a:srgbClr val="FFFFFF"/>
                          </a:solidFill>
                          <a:effectLst/>
                          <a:latin typeface="Calibri" panose="020F0502020204030204" pitchFamily="34" charset="0"/>
                        </a:rPr>
                        <a:t>Annual Probability (flooding at least 1 cm)</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t"/>
                      <a:r>
                        <a:rPr lang="en-US" sz="900" b="0" i="0" u="none" strike="noStrike">
                          <a:solidFill>
                            <a:srgbClr val="FFFFFF"/>
                          </a:solidFill>
                          <a:effectLst/>
                          <a:latin typeface="Calibri" panose="020F0502020204030204" pitchFamily="34" charset="0"/>
                        </a:rPr>
                        <a:t>Cumulative Probability - Flooding at least once over 30 years</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t"/>
                      <a:r>
                        <a:rPr lang="en-US" sz="900" b="0" i="0" u="none" strike="noStrike">
                          <a:solidFill>
                            <a:srgbClr val="FFFFFF"/>
                          </a:solidFill>
                          <a:effectLst/>
                          <a:latin typeface="Calibri" panose="020F0502020204030204" pitchFamily="34" charset="0"/>
                        </a:rPr>
                        <a:t>First Street Risk Description</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t"/>
                      <a:r>
                        <a:rPr lang="en-US" sz="900" b="0" i="0" u="none" strike="noStrike">
                          <a:solidFill>
                            <a:srgbClr val="FFFFFF"/>
                          </a:solidFill>
                          <a:effectLst/>
                          <a:latin typeface="Calibri" panose="020F0502020204030204" pitchFamily="34" charset="0"/>
                        </a:rPr>
                        <a:t>Climate Model</a:t>
                      </a:r>
                    </a:p>
                  </a:txBody>
                  <a:tcPr marL="7874" marR="7874" marT="787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extLst>
                  <a:ext uri="{0D108BD9-81ED-4DB2-BD59-A6C34878D82A}">
                    <a16:rowId xmlns:a16="http://schemas.microsoft.com/office/drawing/2014/main" val="1912379249"/>
                  </a:ext>
                </a:extLst>
              </a:tr>
              <a:tr h="170283">
                <a:tc>
                  <a:txBody>
                    <a:bodyPr/>
                    <a:lstStyle/>
                    <a:p>
                      <a:pPr algn="l" fontAlgn="b"/>
                      <a:r>
                        <a:rPr lang="en-US" sz="900" b="0" i="0" u="none" strike="noStrike">
                          <a:solidFill>
                            <a:srgbClr val="000000"/>
                          </a:solidFill>
                          <a:effectLst/>
                          <a:latin typeface="Calibri" panose="020F0502020204030204" pitchFamily="34" charset="0"/>
                        </a:rPr>
                        <a:t> </a:t>
                      </a:r>
                    </a:p>
                  </a:txBody>
                  <a:tcPr marL="7874" marR="7874" marT="7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874" marR="7874" marT="7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endParaRPr lang="en-US" sz="900" b="1" i="0" u="none" strike="noStrike">
                        <a:solidFill>
                          <a:srgbClr val="000000"/>
                        </a:solidFill>
                        <a:effectLst/>
                        <a:latin typeface="Calibri" panose="020F0502020204030204" pitchFamily="34" charset="0"/>
                      </a:endParaRPr>
                    </a:p>
                  </a:txBody>
                  <a:tcPr marL="7874" marR="7874" marT="7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Calibri" panose="020F0502020204030204" pitchFamily="34" charset="0"/>
                        </a:rPr>
                        <a:t>5 yr (1 in 5)</a:t>
                      </a:r>
                    </a:p>
                  </a:txBody>
                  <a:tcPr marL="7874" marR="7874" marT="7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20%</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&gt;99%</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Almost Certain Risk</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Yes (2052)</a:t>
                      </a:r>
                    </a:p>
                  </a:txBody>
                  <a:tcPr marL="7874" marR="7874" marT="7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918097552"/>
                  </a:ext>
                </a:extLst>
              </a:tr>
              <a:tr h="170283">
                <a:tc>
                  <a:txBody>
                    <a:bodyPr/>
                    <a:lstStyle/>
                    <a:p>
                      <a:pPr algn="l" fontAlgn="ctr"/>
                      <a:r>
                        <a:rPr lang="en-US" sz="900" b="0" i="0" u="none" strike="noStrike">
                          <a:solidFill>
                            <a:srgbClr val="000000"/>
                          </a:solidFill>
                          <a:effectLst/>
                          <a:latin typeface="Calibri" panose="020F0502020204030204" pitchFamily="34" charset="0"/>
                        </a:rPr>
                        <a:t>10 yr (1 in 10)</a:t>
                      </a:r>
                    </a:p>
                  </a:txBody>
                  <a:tcPr marL="7874" marR="7874" marT="7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10%</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96%</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High Risk</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874" marR="7874" marT="7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874" marR="7874" marT="7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874" marR="7874" marT="7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803096455"/>
                  </a:ext>
                </a:extLst>
              </a:tr>
              <a:tr h="170283">
                <a:tc>
                  <a:txBody>
                    <a:bodyPr/>
                    <a:lstStyle/>
                    <a:p>
                      <a:pPr algn="l" fontAlgn="b"/>
                      <a:r>
                        <a:rPr lang="en-US" sz="900" b="0" i="0" u="none" strike="noStrike">
                          <a:solidFill>
                            <a:srgbClr val="000000"/>
                          </a:solidFill>
                          <a:effectLst/>
                          <a:latin typeface="Calibri" panose="020F0502020204030204" pitchFamily="34" charset="0"/>
                        </a:rPr>
                        <a:t> </a:t>
                      </a:r>
                    </a:p>
                  </a:txBody>
                  <a:tcPr marL="7874" marR="7874" marT="7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874" marR="7874" marT="7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endParaRPr lang="en-US" sz="900" b="1" i="0" u="none" strike="noStrike">
                        <a:solidFill>
                          <a:srgbClr val="000000"/>
                        </a:solidFill>
                        <a:effectLst/>
                        <a:latin typeface="Calibri" panose="020F0502020204030204" pitchFamily="34" charset="0"/>
                      </a:endParaRPr>
                    </a:p>
                  </a:txBody>
                  <a:tcPr marL="7874" marR="7874" marT="7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Calibri" panose="020F0502020204030204" pitchFamily="34" charset="0"/>
                        </a:rPr>
                        <a:t>20 yr (1 in 20)</a:t>
                      </a:r>
                    </a:p>
                  </a:txBody>
                  <a:tcPr marL="7874" marR="7874" marT="7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5%</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&gt;85%</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High Risk</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Yes (2052)</a:t>
                      </a:r>
                    </a:p>
                  </a:txBody>
                  <a:tcPr marL="7874" marR="7874" marT="7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9701672"/>
                  </a:ext>
                </a:extLst>
              </a:tr>
              <a:tr h="170283">
                <a:tc>
                  <a:txBody>
                    <a:bodyPr/>
                    <a:lstStyle/>
                    <a:p>
                      <a:pPr algn="l" fontAlgn="ctr"/>
                      <a:r>
                        <a:rPr lang="en-US" sz="900" b="0" i="0" u="none" strike="noStrike">
                          <a:solidFill>
                            <a:srgbClr val="000000"/>
                          </a:solidFill>
                          <a:effectLst/>
                          <a:latin typeface="Calibri" panose="020F0502020204030204" pitchFamily="34" charset="0"/>
                        </a:rPr>
                        <a:t>25 yr (1 in 25)</a:t>
                      </a:r>
                    </a:p>
                  </a:txBody>
                  <a:tcPr marL="7874" marR="7874" marT="7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4%</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71%</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High Risk</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874" marR="7874" marT="7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7874" marR="7874" marT="7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1"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1"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1"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72749298"/>
                  </a:ext>
                </a:extLst>
              </a:tr>
              <a:tr h="170283">
                <a:tc>
                  <a:txBody>
                    <a:bodyPr/>
                    <a:lstStyle/>
                    <a:p>
                      <a:pPr algn="l" fontAlgn="ctr"/>
                      <a:r>
                        <a:rPr lang="en-US" sz="900" b="0" i="0" u="none" strike="noStrike">
                          <a:solidFill>
                            <a:srgbClr val="000000"/>
                          </a:solidFill>
                          <a:effectLst/>
                          <a:latin typeface="Calibri" panose="020F0502020204030204" pitchFamily="34" charset="0"/>
                        </a:rPr>
                        <a:t>50 yr (1 in 50)</a:t>
                      </a:r>
                    </a:p>
                  </a:txBody>
                  <a:tcPr marL="7874" marR="7874" marT="7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2%</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45%</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High Risk</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874" marR="7874" marT="7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7874" marR="7874" marT="7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1"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1"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1"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66677864"/>
                  </a:ext>
                </a:extLst>
              </a:tr>
              <a:tr h="170283">
                <a:tc>
                  <a:txBody>
                    <a:bodyPr/>
                    <a:lstStyle/>
                    <a:p>
                      <a:pPr algn="l" fontAlgn="ctr"/>
                      <a:r>
                        <a:rPr lang="en-US" sz="900" b="0" i="0" u="none" strike="noStrike">
                          <a:solidFill>
                            <a:srgbClr val="000000"/>
                          </a:solidFill>
                          <a:effectLst/>
                          <a:latin typeface="Calibri" panose="020F0502020204030204" pitchFamily="34" charset="0"/>
                        </a:rPr>
                        <a:t>100 yr (1 in 100)</a:t>
                      </a:r>
                    </a:p>
                  </a:txBody>
                  <a:tcPr marL="7874" marR="7874" marT="7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1%</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26%</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High Risk</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874" marR="7874" marT="7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en-US" sz="900" b="0" i="0" u="none" strike="noStrike">
                          <a:solidFill>
                            <a:srgbClr val="000000"/>
                          </a:solidFill>
                          <a:effectLst/>
                          <a:latin typeface="Calibri" panose="020F0502020204030204" pitchFamily="34" charset="0"/>
                        </a:rPr>
                        <a:t>100 yr (1 in 100)</a:t>
                      </a:r>
                    </a:p>
                  </a:txBody>
                  <a:tcPr marL="7874" marR="7874" marT="7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en-US" sz="900" b="0" i="0" u="none" strike="noStrike">
                          <a:solidFill>
                            <a:srgbClr val="000000"/>
                          </a:solidFill>
                          <a:effectLst/>
                          <a:latin typeface="Calibri" panose="020F0502020204030204" pitchFamily="34" charset="0"/>
                        </a:rPr>
                        <a:t>1%</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en-US" sz="900" b="0" i="0" u="none" strike="noStrike">
                          <a:solidFill>
                            <a:srgbClr val="000000"/>
                          </a:solidFill>
                          <a:effectLst/>
                          <a:latin typeface="Calibri" panose="020F0502020204030204" pitchFamily="34" charset="0"/>
                        </a:rPr>
                        <a:t>&gt;26%</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en-US" sz="900" b="0" i="0" u="none" strike="noStrike">
                          <a:solidFill>
                            <a:srgbClr val="000000"/>
                          </a:solidFill>
                          <a:effectLst/>
                          <a:latin typeface="Calibri" panose="020F0502020204030204" pitchFamily="34" charset="0"/>
                        </a:rPr>
                        <a:t>Substantial Risk</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en-US" sz="900" b="0" i="0" u="none" strike="noStrike">
                          <a:solidFill>
                            <a:srgbClr val="000000"/>
                          </a:solidFill>
                          <a:effectLst/>
                          <a:latin typeface="Calibri" panose="020F0502020204030204" pitchFamily="34" charset="0"/>
                        </a:rPr>
                        <a:t>Yes (2052)</a:t>
                      </a:r>
                    </a:p>
                  </a:txBody>
                  <a:tcPr marL="7874" marR="7874" marT="7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90706906"/>
                  </a:ext>
                </a:extLst>
              </a:tr>
              <a:tr h="170283">
                <a:tc>
                  <a:txBody>
                    <a:bodyPr/>
                    <a:lstStyle/>
                    <a:p>
                      <a:pPr algn="l" fontAlgn="ctr"/>
                      <a:r>
                        <a:rPr lang="de-DE" sz="900" b="0" i="0" u="none" strike="noStrike">
                          <a:solidFill>
                            <a:srgbClr val="000000"/>
                          </a:solidFill>
                          <a:effectLst/>
                          <a:latin typeface="Calibri" panose="020F0502020204030204" pitchFamily="34" charset="0"/>
                        </a:rPr>
                        <a:t>100 yr (1 in 100) Plus</a:t>
                      </a:r>
                    </a:p>
                  </a:txBody>
                  <a:tcPr marL="7874" marR="7874" marT="7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1%+</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26%</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High Risk</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Yes</a:t>
                      </a:r>
                    </a:p>
                  </a:txBody>
                  <a:tcPr marL="7874" marR="7874" marT="7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874" marR="7874" marT="7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81746050"/>
                  </a:ext>
                </a:extLst>
              </a:tr>
              <a:tr h="178798">
                <a:tc>
                  <a:txBody>
                    <a:bodyPr/>
                    <a:lstStyle/>
                    <a:p>
                      <a:pPr algn="l" fontAlgn="ctr"/>
                      <a:r>
                        <a:rPr lang="en-US" sz="900" b="0" i="0" u="none" strike="noStrike">
                          <a:solidFill>
                            <a:srgbClr val="000000"/>
                          </a:solidFill>
                          <a:effectLst/>
                          <a:latin typeface="Calibri" panose="020F0502020204030204" pitchFamily="34" charset="0"/>
                        </a:rPr>
                        <a:t>500 yr (1 in 500)</a:t>
                      </a:r>
                    </a:p>
                  </a:txBody>
                  <a:tcPr marL="7874" marR="7874" marT="7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0.2%</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6%</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Moderate Risk</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874" marR="7874" marT="7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7874" marR="7874" marT="7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0" i="0" u="none" strike="noStrike">
                          <a:solidFill>
                            <a:srgbClr val="000000"/>
                          </a:solidFill>
                          <a:effectLst/>
                          <a:latin typeface="Calibri" panose="020F0502020204030204" pitchFamily="34" charset="0"/>
                        </a:rPr>
                        <a:t>500 yr (1 in 500)</a:t>
                      </a:r>
                    </a:p>
                  </a:txBody>
                  <a:tcPr marL="7874" marR="7874" marT="7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0.2%</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&gt;0%</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Any Risk</a:t>
                      </a:r>
                    </a:p>
                  </a:txBody>
                  <a:tcPr marL="7874" marR="7874" marT="7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Calibri" panose="020F0502020204030204" pitchFamily="34" charset="0"/>
                        </a:rPr>
                        <a:t>Yes (2052)</a:t>
                      </a:r>
                    </a:p>
                  </a:txBody>
                  <a:tcPr marL="7874" marR="7874" marT="7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97311655"/>
                  </a:ext>
                </a:extLst>
              </a:tr>
              <a:tr h="170283">
                <a:tc gridSpan="3">
                  <a:txBody>
                    <a:bodyPr/>
                    <a:lstStyle/>
                    <a:p>
                      <a:pPr algn="l" fontAlgn="b"/>
                      <a:r>
                        <a:rPr lang="en-US" sz="600" b="0" i="0" u="none" strike="noStrike">
                          <a:solidFill>
                            <a:srgbClr val="000000"/>
                          </a:solidFill>
                          <a:effectLst/>
                          <a:latin typeface="Calibri" panose="020F0502020204030204" pitchFamily="34" charset="0"/>
                        </a:rPr>
                        <a:t>Climate scenario based on 100-yr plus upper confidence limit</a:t>
                      </a:r>
                    </a:p>
                  </a:txBody>
                  <a:tcPr marL="7874" marR="7874" marT="7874"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7874" marR="7874" marT="7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874" marR="7874" marT="7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874" marR="7874" marT="7874" marB="0" anchor="b">
                    <a:lnL>
                      <a:noFill/>
                    </a:lnL>
                    <a:lnR>
                      <a:noFill/>
                    </a:lnR>
                    <a:lnT>
                      <a:noFill/>
                    </a:lnT>
                    <a:lnB>
                      <a:noFill/>
                    </a:lnB>
                  </a:tcPr>
                </a:tc>
                <a:tc gridSpan="3">
                  <a:txBody>
                    <a:bodyPr/>
                    <a:lstStyle/>
                    <a:p>
                      <a:pPr algn="l" fontAlgn="b"/>
                      <a:r>
                        <a:rPr lang="en-US" sz="600" b="0" i="0" u="none" strike="noStrike">
                          <a:solidFill>
                            <a:srgbClr val="000000"/>
                          </a:solidFill>
                          <a:effectLst/>
                          <a:latin typeface="Calibri" panose="020F0502020204030204" pitchFamily="34" charset="0"/>
                        </a:rPr>
                        <a:t>Climate scenario based on 2052 or 30 years in the future</a:t>
                      </a:r>
                    </a:p>
                  </a:txBody>
                  <a:tcPr marL="7874" marR="7874" marT="7874"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7874" marR="7874" marT="7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7874" marR="7874" marT="787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53236262"/>
                  </a:ext>
                </a:extLst>
              </a:tr>
            </a:tbl>
          </a:graphicData>
        </a:graphic>
      </p:graphicFrame>
    </p:spTree>
    <p:extLst>
      <p:ext uri="{BB962C8B-B14F-4D97-AF65-F5344CB8AC3E}">
        <p14:creationId xmlns:p14="http://schemas.microsoft.com/office/powerpoint/2010/main" val="333393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Visualization 8 feet </a:t>
            </a:r>
            <a:endParaRPr lang="en-US"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83577" y="1603263"/>
            <a:ext cx="8371010" cy="4598978"/>
          </a:xfrm>
          <a:prstGeom prst="rect">
            <a:avLst/>
          </a:prstGeom>
        </p:spPr>
      </p:pic>
    </p:spTree>
    <p:extLst>
      <p:ext uri="{BB962C8B-B14F-4D97-AF65-F5344CB8AC3E}">
        <p14:creationId xmlns:p14="http://schemas.microsoft.com/office/powerpoint/2010/main" val="841851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Building 13-13-0001-0054-0000_182</a:t>
            </a:r>
          </a:p>
        </p:txBody>
      </p:sp>
      <p:graphicFrame>
        <p:nvGraphicFramePr>
          <p:cNvPr id="26" name="Chart 25">
            <a:extLst>
              <a:ext uri="{FF2B5EF4-FFF2-40B4-BE49-F238E27FC236}">
                <a16:creationId xmlns:a16="http://schemas.microsoft.com/office/drawing/2014/main" id="{1CEE4486-3BFA-4CE2-ACE7-F43E088C38AF}"/>
              </a:ext>
            </a:extLst>
          </p:cNvPr>
          <p:cNvGraphicFramePr>
            <a:graphicFrameLocks/>
          </p:cNvGraphicFramePr>
          <p:nvPr>
            <p:extLst>
              <p:ext uri="{D42A27DB-BD31-4B8C-83A1-F6EECF244321}">
                <p14:modId xmlns:p14="http://schemas.microsoft.com/office/powerpoint/2010/main" val="3396976937"/>
              </p:ext>
            </p:extLst>
          </p:nvPr>
        </p:nvGraphicFramePr>
        <p:xfrm>
          <a:off x="694481" y="1387815"/>
          <a:ext cx="7824573" cy="4989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7083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E06B6F0-FABE-404A-AF8B-5CFD00B30070}"/>
              </a:ext>
            </a:extLst>
          </p:cNvPr>
          <p:cNvPicPr>
            <a:picLocks noChangeAspect="1"/>
          </p:cNvPicPr>
          <p:nvPr/>
        </p:nvPicPr>
        <p:blipFill>
          <a:blip r:embed="rId3"/>
          <a:stretch>
            <a:fillRect/>
          </a:stretch>
        </p:blipFill>
        <p:spPr>
          <a:xfrm>
            <a:off x="5496486" y="4721017"/>
            <a:ext cx="3561176" cy="1528787"/>
          </a:xfrm>
          <a:prstGeom prst="rect">
            <a:avLst/>
          </a:prstGeom>
        </p:spPr>
      </p:pic>
      <p:pic>
        <p:nvPicPr>
          <p:cNvPr id="3" name="Picture 2">
            <a:extLst>
              <a:ext uri="{FF2B5EF4-FFF2-40B4-BE49-F238E27FC236}">
                <a16:creationId xmlns:a16="http://schemas.microsoft.com/office/drawing/2014/main" id="{78D38148-6C98-4C28-8BAA-78E8BF1F58C1}"/>
              </a:ext>
            </a:extLst>
          </p:cNvPr>
          <p:cNvPicPr>
            <a:picLocks noChangeAspect="1"/>
          </p:cNvPicPr>
          <p:nvPr/>
        </p:nvPicPr>
        <p:blipFill>
          <a:blip r:embed="rId4"/>
          <a:stretch>
            <a:fillRect/>
          </a:stretch>
        </p:blipFill>
        <p:spPr>
          <a:xfrm>
            <a:off x="60716" y="1367905"/>
            <a:ext cx="5059127" cy="5155622"/>
          </a:xfrm>
          <a:prstGeom prst="rect">
            <a:avLst/>
          </a:prstGeom>
          <a:ln>
            <a:solidFill>
              <a:schemeClr val="tx1"/>
            </a:solidFill>
          </a:ln>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Sewell Creek Flood Study Profile</a:t>
            </a:r>
          </a:p>
        </p:txBody>
      </p:sp>
      <p:pic>
        <p:nvPicPr>
          <p:cNvPr id="9" name="Picture 8">
            <a:extLst>
              <a:ext uri="{FF2B5EF4-FFF2-40B4-BE49-F238E27FC236}">
                <a16:creationId xmlns:a16="http://schemas.microsoft.com/office/drawing/2014/main" id="{892FE4A8-D5DC-4648-ABD0-775BEB3D1B72}"/>
              </a:ext>
            </a:extLst>
          </p:cNvPr>
          <p:cNvPicPr>
            <a:picLocks noChangeAspect="1"/>
          </p:cNvPicPr>
          <p:nvPr/>
        </p:nvPicPr>
        <p:blipFill>
          <a:blip r:embed="rId5"/>
          <a:stretch>
            <a:fillRect/>
          </a:stretch>
        </p:blipFill>
        <p:spPr>
          <a:xfrm>
            <a:off x="2949165" y="4695497"/>
            <a:ext cx="2113110" cy="1428750"/>
          </a:xfrm>
          <a:prstGeom prst="rect">
            <a:avLst/>
          </a:prstGeom>
        </p:spPr>
      </p:pic>
      <p:sp>
        <p:nvSpPr>
          <p:cNvPr id="10" name="TextBox 9">
            <a:extLst>
              <a:ext uri="{FF2B5EF4-FFF2-40B4-BE49-F238E27FC236}">
                <a16:creationId xmlns:a16="http://schemas.microsoft.com/office/drawing/2014/main" id="{6A1BDED3-3E2E-415F-8A0D-529B37895B2A}"/>
              </a:ext>
            </a:extLst>
          </p:cNvPr>
          <p:cNvSpPr txBox="1"/>
          <p:nvPr/>
        </p:nvSpPr>
        <p:spPr>
          <a:xfrm>
            <a:off x="295836" y="990932"/>
            <a:ext cx="8525435" cy="338554"/>
          </a:xfrm>
          <a:prstGeom prst="rect">
            <a:avLst/>
          </a:prstGeom>
          <a:solidFill>
            <a:schemeClr val="accent1">
              <a:lumMod val="40000"/>
              <a:lumOff val="60000"/>
            </a:schemeClr>
          </a:solidFill>
        </p:spPr>
        <p:txBody>
          <a:bodyPr wrap="square" rtlCol="0">
            <a:spAutoFit/>
          </a:bodyPr>
          <a:lstStyle/>
          <a:p>
            <a:r>
              <a:rPr lang="en-US" sz="1600" dirty="0"/>
              <a:t>2022 Preliminary 1% Base Flood (100-Yr) Elevation 1850.7 ft for Building 13-17-0009-0026-0000_138</a:t>
            </a:r>
          </a:p>
        </p:txBody>
      </p:sp>
      <p:sp>
        <p:nvSpPr>
          <p:cNvPr id="11" name="TextBox 10">
            <a:extLst>
              <a:ext uri="{FF2B5EF4-FFF2-40B4-BE49-F238E27FC236}">
                <a16:creationId xmlns:a16="http://schemas.microsoft.com/office/drawing/2014/main" id="{BD25F666-FDF9-4CA5-AC22-E9C0882A3C80}"/>
              </a:ext>
            </a:extLst>
          </p:cNvPr>
          <p:cNvSpPr txBox="1"/>
          <p:nvPr/>
        </p:nvSpPr>
        <p:spPr>
          <a:xfrm>
            <a:off x="5176685" y="1367905"/>
            <a:ext cx="3893288" cy="3262432"/>
          </a:xfrm>
          <a:prstGeom prst="rect">
            <a:avLst/>
          </a:prstGeom>
          <a:solidFill>
            <a:schemeClr val="accent2">
              <a:lumMod val="20000"/>
              <a:lumOff val="80000"/>
            </a:schemeClr>
          </a:solidFill>
        </p:spPr>
        <p:txBody>
          <a:bodyPr wrap="square" rtlCol="0">
            <a:spAutoFit/>
          </a:bodyPr>
          <a:lstStyle/>
          <a:p>
            <a:pPr algn="ctr"/>
            <a:r>
              <a:rPr lang="en-US" sz="1400" u="sng" dirty="0"/>
              <a:t>New 2022 FEMA Maps</a:t>
            </a:r>
          </a:p>
          <a:p>
            <a:r>
              <a:rPr lang="en-US" sz="1200" dirty="0" smtClean="0"/>
              <a:t>The </a:t>
            </a:r>
            <a:r>
              <a:rPr lang="en-US" sz="1200" b="1" dirty="0">
                <a:solidFill>
                  <a:schemeClr val="accent1">
                    <a:lumMod val="50000"/>
                  </a:schemeClr>
                </a:solidFill>
              </a:rPr>
              <a:t>2012 FEMA flood maps </a:t>
            </a:r>
            <a:r>
              <a:rPr lang="en-US" sz="1200" dirty="0" smtClean="0">
                <a:solidFill>
                  <a:schemeClr val="tx2">
                    <a:lumMod val="50000"/>
                  </a:schemeClr>
                </a:solidFill>
              </a:rPr>
              <a:t>were incomplete in that the high risk flood areas were not fully mapped.  The </a:t>
            </a:r>
            <a:r>
              <a:rPr lang="en-US" sz="1200" dirty="0"/>
              <a:t>floodplain </a:t>
            </a:r>
            <a:r>
              <a:rPr lang="en-US" sz="1200" dirty="0" smtClean="0"/>
              <a:t>narrowed </a:t>
            </a:r>
            <a:r>
              <a:rPr lang="en-US" sz="1200" dirty="0"/>
              <a:t>significantly and most of the town was no longer in the Special Flood Hazard Area (SFHA</a:t>
            </a:r>
            <a:r>
              <a:rPr lang="en-US" sz="1200" dirty="0" smtClean="0"/>
              <a:t>).</a:t>
            </a:r>
            <a:r>
              <a:rPr lang="en-US" sz="1200" dirty="0" smtClean="0"/>
              <a:t> </a:t>
            </a:r>
            <a:endParaRPr lang="en-US" sz="1200" dirty="0"/>
          </a:p>
          <a:p>
            <a:endParaRPr lang="en-US" sz="1200" dirty="0"/>
          </a:p>
          <a:p>
            <a:r>
              <a:rPr lang="en-US" sz="1200" dirty="0"/>
              <a:t>The </a:t>
            </a:r>
            <a:r>
              <a:rPr lang="en-US" sz="1200" b="1" dirty="0">
                <a:solidFill>
                  <a:schemeClr val="accent1">
                    <a:lumMod val="50000"/>
                  </a:schemeClr>
                </a:solidFill>
              </a:rPr>
              <a:t>2022 base flood elevation </a:t>
            </a:r>
            <a:r>
              <a:rPr lang="en-US" sz="1200" dirty="0"/>
              <a:t>(100-yr) for a majority of Rainelle between 1</a:t>
            </a:r>
            <a:r>
              <a:rPr lang="en-US" sz="1200" baseline="30000" dirty="0"/>
              <a:t>st</a:t>
            </a:r>
            <a:r>
              <a:rPr lang="en-US" sz="1200" dirty="0"/>
              <a:t> and 14</a:t>
            </a:r>
            <a:r>
              <a:rPr lang="en-US" sz="1200" baseline="30000" dirty="0"/>
              <a:t>th</a:t>
            </a:r>
            <a:r>
              <a:rPr lang="en-US" sz="1200" dirty="0"/>
              <a:t> Streets is </a:t>
            </a:r>
            <a:r>
              <a:rPr lang="en-US" sz="1200" b="1" dirty="0">
                <a:solidFill>
                  <a:schemeClr val="accent1">
                    <a:lumMod val="50000"/>
                  </a:schemeClr>
                </a:solidFill>
              </a:rPr>
              <a:t>2,393 feet</a:t>
            </a:r>
            <a:r>
              <a:rPr lang="en-US" sz="1200" dirty="0"/>
              <a:t>.  A similar base flood elevation was mapped for the </a:t>
            </a:r>
            <a:r>
              <a:rPr lang="en-US" sz="1200" b="1" dirty="0">
                <a:solidFill>
                  <a:schemeClr val="accent1">
                    <a:lumMod val="50000"/>
                  </a:schemeClr>
                </a:solidFill>
              </a:rPr>
              <a:t>1987 flood maps </a:t>
            </a:r>
            <a:r>
              <a:rPr lang="en-US" sz="1200" dirty="0"/>
              <a:t>for structures northwest of Main Street (U.S. 60).</a:t>
            </a:r>
          </a:p>
          <a:p>
            <a:endParaRPr lang="en-US" sz="1200" dirty="0"/>
          </a:p>
          <a:p>
            <a:r>
              <a:rPr lang="en-US" sz="1200" dirty="0"/>
              <a:t>The “1-percent plus” is a measure of how high the 1% flood </a:t>
            </a:r>
            <a:r>
              <a:rPr lang="en-US" sz="1200" dirty="0" smtClean="0"/>
              <a:t>could </a:t>
            </a:r>
            <a:r>
              <a:rPr lang="en-US" sz="1200" dirty="0"/>
              <a:t>be given the statistical uncertainties in flood modeling.  The backwater flooding from Meadow River results in more uncertainty of the flood model and thus a wider confidence level.  The </a:t>
            </a:r>
            <a:r>
              <a:rPr lang="en-US" sz="1200" b="1" dirty="0">
                <a:solidFill>
                  <a:schemeClr val="accent1">
                    <a:lumMod val="50000"/>
                  </a:schemeClr>
                </a:solidFill>
              </a:rPr>
              <a:t>1%+ flood elevation</a:t>
            </a:r>
            <a:r>
              <a:rPr lang="en-US" sz="1200" dirty="0"/>
              <a:t> is </a:t>
            </a:r>
            <a:r>
              <a:rPr lang="en-US" sz="1200" b="1" dirty="0">
                <a:solidFill>
                  <a:schemeClr val="accent1">
                    <a:lumMod val="50000"/>
                  </a:schemeClr>
                </a:solidFill>
              </a:rPr>
              <a:t>six feet higher </a:t>
            </a:r>
            <a:r>
              <a:rPr lang="en-US" sz="1200" dirty="0"/>
              <a:t>than 1% elevation and same as the 02%.</a:t>
            </a:r>
          </a:p>
        </p:txBody>
      </p:sp>
      <p:sp>
        <p:nvSpPr>
          <p:cNvPr id="12" name="Rectangular Callout 7">
            <a:extLst>
              <a:ext uri="{FF2B5EF4-FFF2-40B4-BE49-F238E27FC236}">
                <a16:creationId xmlns:a16="http://schemas.microsoft.com/office/drawing/2014/main" id="{48A19F05-4026-452F-BEF7-1077E4EF32D8}"/>
              </a:ext>
            </a:extLst>
          </p:cNvPr>
          <p:cNvSpPr/>
          <p:nvPr/>
        </p:nvSpPr>
        <p:spPr>
          <a:xfrm>
            <a:off x="1156771" y="3587789"/>
            <a:ext cx="1564262" cy="288659"/>
          </a:xfrm>
          <a:prstGeom prst="wedgeRectCallout">
            <a:avLst>
              <a:gd name="adj1" fmla="val -24815"/>
              <a:gd name="adj2" fmla="val 320945"/>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latin typeface="Arial Narrow" panose="020B0606020202030204" pitchFamily="34" charset="0"/>
              </a:rPr>
              <a:t>182 7</a:t>
            </a:r>
            <a:r>
              <a:rPr lang="en-US" sz="800" baseline="30000" dirty="0">
                <a:latin typeface="Arial Narrow" panose="020B0606020202030204" pitchFamily="34" charset="0"/>
              </a:rPr>
              <a:t>th</a:t>
            </a:r>
            <a:r>
              <a:rPr lang="en-US" sz="800" dirty="0">
                <a:latin typeface="Arial Narrow" panose="020B0606020202030204" pitchFamily="34" charset="0"/>
              </a:rPr>
              <a:t> Street</a:t>
            </a:r>
            <a:br>
              <a:rPr lang="en-US" sz="800" dirty="0">
                <a:latin typeface="Arial Narrow" panose="020B0606020202030204" pitchFamily="34" charset="0"/>
              </a:rPr>
            </a:br>
            <a:r>
              <a:rPr lang="en-US" sz="800" dirty="0">
                <a:latin typeface="Arial Narrow" panose="020B0606020202030204" pitchFamily="34" charset="0"/>
              </a:rPr>
              <a:t>(Bldg.13-13-0001-0054-0000_182 </a:t>
            </a:r>
          </a:p>
        </p:txBody>
      </p:sp>
      <p:sp>
        <p:nvSpPr>
          <p:cNvPr id="15" name="TextBox 14">
            <a:extLst>
              <a:ext uri="{FF2B5EF4-FFF2-40B4-BE49-F238E27FC236}">
                <a16:creationId xmlns:a16="http://schemas.microsoft.com/office/drawing/2014/main" id="{E411D9CB-7935-4BEF-A462-361DE10A104D}"/>
              </a:ext>
            </a:extLst>
          </p:cNvPr>
          <p:cNvSpPr txBox="1"/>
          <p:nvPr/>
        </p:nvSpPr>
        <p:spPr>
          <a:xfrm>
            <a:off x="1024540" y="3025837"/>
            <a:ext cx="1055216" cy="369332"/>
          </a:xfrm>
          <a:prstGeom prst="rect">
            <a:avLst/>
          </a:prstGeom>
          <a:solidFill>
            <a:schemeClr val="bg1"/>
          </a:solidFill>
        </p:spPr>
        <p:txBody>
          <a:bodyPr wrap="square" rtlCol="0">
            <a:spAutoFit/>
          </a:bodyPr>
          <a:lstStyle/>
          <a:p>
            <a:pPr algn="ctr"/>
            <a:r>
              <a:rPr lang="en-US" sz="900" dirty="0"/>
              <a:t>Confluence of Little Sewell Creek</a:t>
            </a:r>
          </a:p>
        </p:txBody>
      </p:sp>
      <p:sp>
        <p:nvSpPr>
          <p:cNvPr id="16" name="TextBox 15">
            <a:extLst>
              <a:ext uri="{FF2B5EF4-FFF2-40B4-BE49-F238E27FC236}">
                <a16:creationId xmlns:a16="http://schemas.microsoft.com/office/drawing/2014/main" id="{643C1BFB-B08F-4C3F-872E-F45250DACD41}"/>
              </a:ext>
            </a:extLst>
          </p:cNvPr>
          <p:cNvSpPr txBox="1"/>
          <p:nvPr/>
        </p:nvSpPr>
        <p:spPr>
          <a:xfrm>
            <a:off x="3516784" y="3218457"/>
            <a:ext cx="1055216" cy="369332"/>
          </a:xfrm>
          <a:prstGeom prst="rect">
            <a:avLst/>
          </a:prstGeom>
          <a:solidFill>
            <a:schemeClr val="bg1"/>
          </a:solidFill>
        </p:spPr>
        <p:txBody>
          <a:bodyPr wrap="square" rtlCol="0">
            <a:spAutoFit/>
          </a:bodyPr>
          <a:lstStyle/>
          <a:p>
            <a:pPr algn="ctr"/>
            <a:r>
              <a:rPr lang="en-US" sz="900" dirty="0"/>
              <a:t>Confluence of </a:t>
            </a:r>
            <a:r>
              <a:rPr lang="en-US" sz="900" dirty="0" err="1"/>
              <a:t>Wolfren</a:t>
            </a:r>
            <a:r>
              <a:rPr lang="en-US" sz="900" dirty="0"/>
              <a:t> Creek</a:t>
            </a:r>
          </a:p>
        </p:txBody>
      </p:sp>
      <p:sp>
        <p:nvSpPr>
          <p:cNvPr id="8" name="TextBox 7">
            <a:extLst>
              <a:ext uri="{FF2B5EF4-FFF2-40B4-BE49-F238E27FC236}">
                <a16:creationId xmlns:a16="http://schemas.microsoft.com/office/drawing/2014/main" id="{C2E067DE-F981-431B-B666-F46F734280EC}"/>
              </a:ext>
            </a:extLst>
          </p:cNvPr>
          <p:cNvSpPr txBox="1"/>
          <p:nvPr/>
        </p:nvSpPr>
        <p:spPr>
          <a:xfrm>
            <a:off x="1756286" y="6570874"/>
            <a:ext cx="2542427" cy="276999"/>
          </a:xfrm>
          <a:prstGeom prst="rect">
            <a:avLst/>
          </a:prstGeom>
          <a:noFill/>
        </p:spPr>
        <p:txBody>
          <a:bodyPr wrap="none" rtlCol="0">
            <a:spAutoFit/>
          </a:bodyPr>
          <a:lstStyle/>
          <a:p>
            <a:r>
              <a:rPr lang="en-US" sz="1200" dirty="0"/>
              <a:t>Sewell Creek 2022 </a:t>
            </a:r>
            <a:r>
              <a:rPr lang="en-US" sz="1200" dirty="0">
                <a:hlinkClick r:id="rId6"/>
              </a:rPr>
              <a:t>Flood Study Profile</a:t>
            </a:r>
            <a:endParaRPr lang="en-US" sz="1200" dirty="0"/>
          </a:p>
        </p:txBody>
      </p:sp>
      <p:sp>
        <p:nvSpPr>
          <p:cNvPr id="21" name="TextBox 20">
            <a:extLst>
              <a:ext uri="{FF2B5EF4-FFF2-40B4-BE49-F238E27FC236}">
                <a16:creationId xmlns:a16="http://schemas.microsoft.com/office/drawing/2014/main" id="{E72B41ED-E351-41EE-B8E7-BA729C3BC3C9}"/>
              </a:ext>
            </a:extLst>
          </p:cNvPr>
          <p:cNvSpPr txBox="1"/>
          <p:nvPr/>
        </p:nvSpPr>
        <p:spPr>
          <a:xfrm>
            <a:off x="5496486" y="6232043"/>
            <a:ext cx="3647514" cy="646331"/>
          </a:xfrm>
          <a:prstGeom prst="rect">
            <a:avLst/>
          </a:prstGeom>
          <a:noFill/>
        </p:spPr>
        <p:txBody>
          <a:bodyPr wrap="square">
            <a:spAutoFit/>
          </a:bodyPr>
          <a:lstStyle/>
          <a:p>
            <a:r>
              <a:rPr lang="en-US" sz="900" dirty="0"/>
              <a:t>The "Regulatory Floodway" is the channel of a river or other watercourse and the adjacent land areas that must be reserved in order to discharge the base flood without cumulatively increasing the water surface elevation more than a designated height.  Source: FEMA</a:t>
            </a:r>
          </a:p>
        </p:txBody>
      </p:sp>
      <p:sp>
        <p:nvSpPr>
          <p:cNvPr id="2" name="TextBox 1"/>
          <p:cNvSpPr txBox="1"/>
          <p:nvPr/>
        </p:nvSpPr>
        <p:spPr>
          <a:xfrm>
            <a:off x="1017050" y="5145894"/>
            <a:ext cx="1062706" cy="723275"/>
          </a:xfrm>
          <a:prstGeom prst="rect">
            <a:avLst/>
          </a:prstGeom>
          <a:solidFill>
            <a:schemeClr val="accent1">
              <a:lumMod val="60000"/>
              <a:lumOff val="40000"/>
            </a:schemeClr>
          </a:solidFill>
        </p:spPr>
        <p:txBody>
          <a:bodyPr wrap="square" rtlCol="0">
            <a:spAutoFit/>
          </a:bodyPr>
          <a:lstStyle/>
          <a:p>
            <a:pPr algn="ctr"/>
            <a:r>
              <a:rPr lang="en-US" sz="1100" u="sng" dirty="0" smtClean="0"/>
              <a:t>2016 Flood</a:t>
            </a:r>
          </a:p>
          <a:p>
            <a:pPr algn="ctr"/>
            <a:r>
              <a:rPr lang="en-US" sz="1000" b="1" dirty="0" smtClean="0"/>
              <a:t>2,396.4 ft.</a:t>
            </a:r>
            <a:r>
              <a:rPr lang="en-US" sz="1000" dirty="0" smtClean="0"/>
              <a:t/>
            </a:r>
            <a:br>
              <a:rPr lang="en-US" sz="1000" dirty="0" smtClean="0"/>
            </a:br>
            <a:r>
              <a:rPr lang="en-US" sz="1000" dirty="0" smtClean="0"/>
              <a:t> (BFE + 3.4 ft. to reach HWM)</a:t>
            </a:r>
            <a:endParaRPr lang="en-US" sz="1000" dirty="0"/>
          </a:p>
        </p:txBody>
      </p:sp>
    </p:spTree>
    <p:extLst>
      <p:ext uri="{BB962C8B-B14F-4D97-AF65-F5344CB8AC3E}">
        <p14:creationId xmlns:p14="http://schemas.microsoft.com/office/powerpoint/2010/main" val="1596210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36B461-AD1C-477F-B82A-D01FD605E3F4}"/>
              </a:ext>
            </a:extLst>
          </p:cNvPr>
          <p:cNvPicPr>
            <a:picLocks noChangeAspect="1"/>
          </p:cNvPicPr>
          <p:nvPr/>
        </p:nvPicPr>
        <p:blipFill rotWithShape="1">
          <a:blip r:embed="rId3"/>
          <a:srcRect l="6975" r="466"/>
          <a:stretch/>
        </p:blipFill>
        <p:spPr>
          <a:xfrm>
            <a:off x="302846" y="2108897"/>
            <a:ext cx="8463592" cy="4273517"/>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WSS New Reconstruction</a:t>
            </a:r>
          </a:p>
        </p:txBody>
      </p:sp>
      <p:sp>
        <p:nvSpPr>
          <p:cNvPr id="3" name="TextBox 2"/>
          <p:cNvSpPr txBox="1"/>
          <p:nvPr/>
        </p:nvSpPr>
        <p:spPr>
          <a:xfrm>
            <a:off x="309050" y="1048019"/>
            <a:ext cx="8463592" cy="369332"/>
          </a:xfrm>
          <a:prstGeom prst="rect">
            <a:avLst/>
          </a:prstGeom>
          <a:solidFill>
            <a:schemeClr val="accent6">
              <a:lumMod val="60000"/>
              <a:lumOff val="4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(FFH) ABOVE 1-percent chance (100-yr) flood</a:t>
            </a:r>
            <a:endParaRPr lang="en-US" sz="1050" dirty="0">
              <a:latin typeface="Arial" panose="020B0604020202020204" pitchFamily="34" charset="0"/>
              <a:cs typeface="Arial" panose="020B0604020202020204" pitchFamily="34" charset="0"/>
            </a:endParaRPr>
          </a:p>
        </p:txBody>
      </p:sp>
      <p:sp>
        <p:nvSpPr>
          <p:cNvPr id="6" name="Rectangular Callout 5"/>
          <p:cNvSpPr/>
          <p:nvPr/>
        </p:nvSpPr>
        <p:spPr>
          <a:xfrm>
            <a:off x="4563079" y="4175635"/>
            <a:ext cx="1494305" cy="140039"/>
          </a:xfrm>
          <a:prstGeom prst="wedgeRectCallout">
            <a:avLst>
              <a:gd name="adj1" fmla="val 71775"/>
              <a:gd name="adj2" fmla="val 51559"/>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7.4’   (FEMA 1</a:t>
            </a:r>
            <a:r>
              <a:rPr lang="en-US" sz="800" dirty="0" smtClean="0">
                <a:latin typeface="Arial Narrow" panose="020B0606020202030204" pitchFamily="34" charset="0"/>
              </a:rPr>
              <a:t>% / 100-Yr </a:t>
            </a:r>
            <a:r>
              <a:rPr lang="en-US" sz="800" dirty="0">
                <a:latin typeface="Arial Narrow" panose="020B0606020202030204" pitchFamily="34" charset="0"/>
              </a:rPr>
              <a:t>+ 2’ FBD)</a:t>
            </a:r>
          </a:p>
        </p:txBody>
      </p:sp>
      <p:sp>
        <p:nvSpPr>
          <p:cNvPr id="7" name="Rectangular Callout 6"/>
          <p:cNvSpPr/>
          <p:nvPr/>
        </p:nvSpPr>
        <p:spPr>
          <a:xfrm>
            <a:off x="1801290" y="4601040"/>
            <a:ext cx="1465727" cy="161345"/>
          </a:xfrm>
          <a:prstGeom prst="wedgeRectCallout">
            <a:avLst>
              <a:gd name="adj1" fmla="val 403784"/>
              <a:gd name="adj2" fmla="val -16565"/>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6.4’  (FEMA 1%+;  Climate BFE+1)</a:t>
            </a:r>
          </a:p>
        </p:txBody>
      </p:sp>
      <p:sp>
        <p:nvSpPr>
          <p:cNvPr id="8" name="Rectangular Callout 7"/>
          <p:cNvSpPr/>
          <p:nvPr/>
        </p:nvSpPr>
        <p:spPr>
          <a:xfrm>
            <a:off x="334345" y="4449759"/>
            <a:ext cx="1396700" cy="138582"/>
          </a:xfrm>
          <a:prstGeom prst="wedgeRectCallout">
            <a:avLst>
              <a:gd name="adj1" fmla="val 531594"/>
              <a:gd name="adj2" fmla="val 22884"/>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6.5’   (2016 High Water) </a:t>
            </a:r>
          </a:p>
        </p:txBody>
      </p:sp>
      <p:sp>
        <p:nvSpPr>
          <p:cNvPr id="9" name="Rectangular Callout 8"/>
          <p:cNvSpPr/>
          <p:nvPr/>
        </p:nvSpPr>
        <p:spPr>
          <a:xfrm>
            <a:off x="6999990" y="4185840"/>
            <a:ext cx="1395483" cy="138582"/>
          </a:xfrm>
          <a:prstGeom prst="wedgeRectCallout">
            <a:avLst>
              <a:gd name="adj1" fmla="val -83068"/>
              <a:gd name="adj2" fmla="val 42366"/>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7.4’  (FSF 0.2% / 500-Yr)</a:t>
            </a:r>
          </a:p>
        </p:txBody>
      </p:sp>
      <p:sp>
        <p:nvSpPr>
          <p:cNvPr id="10" name="Rectangular Callout 9"/>
          <p:cNvSpPr/>
          <p:nvPr/>
        </p:nvSpPr>
        <p:spPr>
          <a:xfrm>
            <a:off x="335563" y="4255131"/>
            <a:ext cx="1396700" cy="138582"/>
          </a:xfrm>
          <a:prstGeom prst="wedgeRectCallout">
            <a:avLst>
              <a:gd name="adj1" fmla="val 531095"/>
              <a:gd name="adj2" fmla="val 35186"/>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7.2’  (FEMA 0.2% / 500-Yr )</a:t>
            </a:r>
          </a:p>
        </p:txBody>
      </p:sp>
      <p:graphicFrame>
        <p:nvGraphicFramePr>
          <p:cNvPr id="11" name="Table 10"/>
          <p:cNvGraphicFramePr>
            <a:graphicFrameLocks noGrp="1"/>
          </p:cNvGraphicFramePr>
          <p:nvPr/>
        </p:nvGraphicFramePr>
        <p:xfrm>
          <a:off x="5015923" y="2162913"/>
          <a:ext cx="1465728" cy="1823089"/>
        </p:xfrm>
        <a:graphic>
          <a:graphicData uri="http://schemas.openxmlformats.org/drawingml/2006/table">
            <a:tbl>
              <a:tblPr>
                <a:tableStyleId>{5C22544A-7EE6-4342-B048-85BDC9FD1C3A}</a:tableStyleId>
              </a:tblPr>
              <a:tblGrid>
                <a:gridCol w="900174">
                  <a:extLst>
                    <a:ext uri="{9D8B030D-6E8A-4147-A177-3AD203B41FA5}">
                      <a16:colId xmlns:a16="http://schemas.microsoft.com/office/drawing/2014/main" val="2046477427"/>
                    </a:ext>
                  </a:extLst>
                </a:gridCol>
                <a:gridCol w="565554">
                  <a:extLst>
                    <a:ext uri="{9D8B030D-6E8A-4147-A177-3AD203B41FA5}">
                      <a16:colId xmlns:a16="http://schemas.microsoft.com/office/drawing/2014/main" val="2529517874"/>
                    </a:ext>
                  </a:extLst>
                </a:gridCol>
              </a:tblGrid>
              <a:tr h="15240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tc>
                  <a:txBody>
                    <a:bodyPr/>
                    <a:lstStyle/>
                    <a:p>
                      <a:pPr algn="ctr" fontAlgn="b"/>
                      <a:r>
                        <a:rPr lang="en-US" sz="800" u="none" strike="noStrike" dirty="0">
                          <a:effectLst/>
                        </a:rPr>
                        <a:t>HEIGHT (ft.)</a:t>
                      </a:r>
                      <a:endParaRPr lang="en-US" sz="800" b="0" i="1"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extLst>
                  <a:ext uri="{0D108BD9-81ED-4DB2-BD59-A6C34878D82A}">
                    <a16:rowId xmlns:a16="http://schemas.microsoft.com/office/drawing/2014/main" val="1176766124"/>
                  </a:ext>
                </a:extLst>
              </a:tr>
              <a:tr h="121987">
                <a:tc>
                  <a:txBody>
                    <a:bodyPr/>
                    <a:lstStyle/>
                    <a:p>
                      <a:pPr algn="l" fontAlgn="b"/>
                      <a:r>
                        <a:rPr lang="en-US" sz="800" b="1" u="none" strike="noStrike" dirty="0">
                          <a:effectLst/>
                        </a:rPr>
                        <a:t>BUILDING </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695338125"/>
                  </a:ext>
                </a:extLst>
              </a:tr>
              <a:tr h="121987">
                <a:tc>
                  <a:txBody>
                    <a:bodyPr/>
                    <a:lstStyle/>
                    <a:p>
                      <a:pPr algn="l" fontAlgn="b"/>
                      <a:r>
                        <a:rPr lang="en-US" sz="800" u="none" strike="noStrike" dirty="0">
                          <a:effectLst/>
                        </a:rPr>
                        <a:t>First Flood Height</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6.4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41545975"/>
                  </a:ext>
                </a:extLst>
              </a:tr>
              <a:tr h="121987">
                <a:tc>
                  <a:txBody>
                    <a:bodyPr/>
                    <a:lstStyle/>
                    <a:p>
                      <a:pPr algn="l" fontAlgn="b"/>
                      <a:r>
                        <a:rPr lang="en-US" sz="800" u="none" strike="noStrike" dirty="0">
                          <a:effectLst/>
                        </a:rPr>
                        <a:t>Freeboard (FBD)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4907731"/>
                  </a:ext>
                </a:extLst>
              </a:tr>
              <a:tr h="121987">
                <a:tc>
                  <a:txBody>
                    <a:bodyPr/>
                    <a:lstStyle/>
                    <a:p>
                      <a:pPr algn="l" fontAlgn="b"/>
                      <a:r>
                        <a:rPr lang="en-US" sz="800" b="1" u="none" strike="noStrike" dirty="0">
                          <a:effectLst/>
                        </a:rPr>
                        <a:t>FLOOD DEPTH</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15486144"/>
                  </a:ext>
                </a:extLst>
              </a:tr>
              <a:tr h="121987">
                <a:tc>
                  <a:txBody>
                    <a:bodyPr/>
                    <a:lstStyle/>
                    <a:p>
                      <a:pPr algn="l" fontAlgn="b"/>
                      <a:r>
                        <a:rPr lang="en-US" sz="800" b="0" i="0" u="none" strike="noStrike" dirty="0">
                          <a:solidFill>
                            <a:srgbClr val="000000"/>
                          </a:solidFill>
                          <a:effectLst/>
                          <a:latin typeface="Calibri" panose="020F0502020204030204" pitchFamily="34" charset="0"/>
                        </a:rPr>
                        <a:t>FSF</a:t>
                      </a:r>
                      <a:r>
                        <a:rPr lang="en-US" sz="800" b="0" i="0" u="none" strike="noStrike" baseline="0" dirty="0">
                          <a:solidFill>
                            <a:srgbClr val="000000"/>
                          </a:solidFill>
                          <a:effectLst/>
                          <a:latin typeface="Calibri" panose="020F0502020204030204" pitchFamily="34" charset="0"/>
                        </a:rPr>
                        <a:t> 20% (5-Yr)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3.4</a:t>
                      </a:r>
                    </a:p>
                  </a:txBody>
                  <a:tcPr marL="7144" marR="7144" marT="7144" marB="0" anchor="b"/>
                </a:tc>
                <a:extLst>
                  <a:ext uri="{0D108BD9-81ED-4DB2-BD59-A6C34878D82A}">
                    <a16:rowId xmlns:a16="http://schemas.microsoft.com/office/drawing/2014/main" val="1165418921"/>
                  </a:ext>
                </a:extLst>
              </a:tr>
              <a:tr h="121987">
                <a:tc>
                  <a:txBody>
                    <a:bodyPr/>
                    <a:lstStyle/>
                    <a:p>
                      <a:pPr algn="l" fontAlgn="b"/>
                      <a:r>
                        <a:rPr lang="en-US" sz="800" u="none" strike="noStrike" dirty="0">
                          <a:effectLst/>
                        </a:rPr>
                        <a:t>FEMA 1% (100-Yr) </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536308481"/>
                  </a:ext>
                </a:extLst>
              </a:tr>
              <a:tr h="121987">
                <a:tc>
                  <a:txBody>
                    <a:bodyPr/>
                    <a:lstStyle/>
                    <a:p>
                      <a:pPr algn="l" fontAlgn="b"/>
                      <a:r>
                        <a:rPr lang="en-US" sz="800" u="none" strike="noStrike" dirty="0">
                          <a:effectLst/>
                        </a:rPr>
                        <a:t>FSF 1% (100-Yr)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5.7</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83780853"/>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u="none" strike="noStrike" dirty="0">
                          <a:effectLst/>
                        </a:rPr>
                        <a:t>FEMA 1%+; Climate</a:t>
                      </a:r>
                      <a:br>
                        <a:rPr lang="en-US" sz="800" u="none" strike="noStrike" dirty="0">
                          <a:effectLst/>
                        </a:rPr>
                      </a:br>
                      <a:r>
                        <a:rPr lang="en-US" sz="800" u="none" strike="noStrike" dirty="0">
                          <a:effectLst/>
                        </a:rPr>
                        <a:t>(BFE + 1ft)</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6.4</a:t>
                      </a:r>
                    </a:p>
                  </a:txBody>
                  <a:tcPr marL="7144" marR="7144" marT="7144" marB="0" anchor="b">
                    <a:solidFill>
                      <a:schemeClr val="accent2">
                        <a:lumMod val="60000"/>
                        <a:lumOff val="40000"/>
                      </a:schemeClr>
                    </a:solidFill>
                  </a:tcPr>
                </a:tc>
                <a:extLst>
                  <a:ext uri="{0D108BD9-81ED-4DB2-BD59-A6C34878D82A}">
                    <a16:rowId xmlns:a16="http://schemas.microsoft.com/office/drawing/2014/main" val="2576018308"/>
                  </a:ext>
                </a:extLst>
              </a:tr>
              <a:tr h="121987">
                <a:tc>
                  <a:txBody>
                    <a:bodyPr/>
                    <a:lstStyle/>
                    <a:p>
                      <a:pPr algn="l" fontAlgn="b"/>
                      <a:r>
                        <a:rPr lang="en-US" sz="800" u="none" strike="noStrike" dirty="0">
                          <a:effectLst/>
                        </a:rPr>
                        <a:t>2016 Flood HWM</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823741667"/>
                  </a:ext>
                </a:extLst>
              </a:tr>
              <a:tr h="121987">
                <a:tc>
                  <a:txBody>
                    <a:bodyPr/>
                    <a:lstStyle/>
                    <a:p>
                      <a:pPr algn="l" fontAlgn="b"/>
                      <a:r>
                        <a:rPr lang="en-US" sz="800" u="none" strike="noStrike" dirty="0">
                          <a:effectLst/>
                        </a:rPr>
                        <a:t>FEMA </a:t>
                      </a:r>
                      <a:r>
                        <a:rPr lang="en-US" sz="800" u="none" strike="noStrike" baseline="0" dirty="0">
                          <a:effectLst/>
                        </a:rPr>
                        <a:t>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3781653846"/>
                  </a:ext>
                </a:extLst>
              </a:tr>
              <a:tr h="121987">
                <a:tc>
                  <a:txBody>
                    <a:bodyPr/>
                    <a:lstStyle/>
                    <a:p>
                      <a:pPr algn="l" fontAlgn="b"/>
                      <a:r>
                        <a:rPr lang="en-US" sz="800" u="none" strike="noStrike" dirty="0">
                          <a:effectLst/>
                        </a:rPr>
                        <a:t>FEMA 100-Yr + FBD</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7.4</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571880593"/>
                  </a:ext>
                </a:extLst>
              </a:tr>
              <a:tr h="121987">
                <a:tc>
                  <a:txBody>
                    <a:bodyPr/>
                    <a:lstStyle/>
                    <a:p>
                      <a:pPr algn="l" fontAlgn="b"/>
                      <a:r>
                        <a:rPr lang="en-US" sz="800" u="none" strike="noStrike" dirty="0">
                          <a:effectLst/>
                        </a:rPr>
                        <a:t>FSF 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7.4</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2060924349"/>
                  </a:ext>
                </a:extLst>
              </a:tr>
            </a:tbl>
          </a:graphicData>
        </a:graphic>
      </p:graphicFrame>
      <p:sp>
        <p:nvSpPr>
          <p:cNvPr id="12" name="TextBox 11"/>
          <p:cNvSpPr txBox="1"/>
          <p:nvPr/>
        </p:nvSpPr>
        <p:spPr>
          <a:xfrm>
            <a:off x="4855335" y="6018620"/>
            <a:ext cx="3911104" cy="300082"/>
          </a:xfrm>
          <a:prstGeom prst="rect">
            <a:avLst/>
          </a:prstGeom>
          <a:noFill/>
        </p:spPr>
        <p:txBody>
          <a:bodyPr wrap="square" rtlCol="0">
            <a:spAutoFit/>
          </a:bodyPr>
          <a:lstStyle/>
          <a:p>
            <a:r>
              <a:rPr lang="en-US" sz="1350" b="1" dirty="0">
                <a:solidFill>
                  <a:schemeClr val="bg1"/>
                </a:solidFill>
              </a:rPr>
              <a:t>138 Mill Street, White Sulphur Springs, WV, 24986</a:t>
            </a:r>
          </a:p>
        </p:txBody>
      </p:sp>
      <p:sp>
        <p:nvSpPr>
          <p:cNvPr id="13" name="TextBox 12"/>
          <p:cNvSpPr txBox="1"/>
          <p:nvPr/>
        </p:nvSpPr>
        <p:spPr>
          <a:xfrm>
            <a:off x="6468029" y="5051731"/>
            <a:ext cx="2061883" cy="230832"/>
          </a:xfrm>
          <a:prstGeom prst="rect">
            <a:avLst/>
          </a:prstGeom>
          <a:noFill/>
        </p:spPr>
        <p:txBody>
          <a:bodyPr wrap="square" rtlCol="0">
            <a:spAutoFit/>
          </a:bodyPr>
          <a:lstStyle/>
          <a:p>
            <a:r>
              <a:rPr lang="en-US" sz="900" dirty="0"/>
              <a:t>Building </a:t>
            </a:r>
            <a:r>
              <a:rPr lang="en-US" sz="900" u="sng" dirty="0">
                <a:hlinkClick r:id="rId4"/>
              </a:rPr>
              <a:t>13-17-0009-0026-0000_138</a:t>
            </a:r>
            <a:r>
              <a:rPr lang="en-US" sz="900" dirty="0"/>
              <a:t> </a:t>
            </a:r>
          </a:p>
        </p:txBody>
      </p:sp>
      <p:sp>
        <p:nvSpPr>
          <p:cNvPr id="16" name="Rectangular Callout 15"/>
          <p:cNvSpPr/>
          <p:nvPr/>
        </p:nvSpPr>
        <p:spPr>
          <a:xfrm>
            <a:off x="335563" y="4853918"/>
            <a:ext cx="1395483" cy="138582"/>
          </a:xfrm>
          <a:prstGeom prst="wedgeRectCallout">
            <a:avLst>
              <a:gd name="adj1" fmla="val 531543"/>
              <a:gd name="adj2" fmla="val -10614"/>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5.4’   (FEMA 1% / 100-Yr) </a:t>
            </a:r>
          </a:p>
        </p:txBody>
      </p:sp>
      <p:sp>
        <p:nvSpPr>
          <p:cNvPr id="17" name="Rectangular Callout 16"/>
          <p:cNvSpPr/>
          <p:nvPr/>
        </p:nvSpPr>
        <p:spPr>
          <a:xfrm>
            <a:off x="335563" y="5312750"/>
            <a:ext cx="1395482" cy="138582"/>
          </a:xfrm>
          <a:prstGeom prst="wedgeRectCallout">
            <a:avLst>
              <a:gd name="adj1" fmla="val 533047"/>
              <a:gd name="adj2" fmla="val -15260"/>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3.4’   (FSF 20% / 5-Yr)</a:t>
            </a:r>
          </a:p>
        </p:txBody>
      </p:sp>
      <p:sp>
        <p:nvSpPr>
          <p:cNvPr id="2" name="Rectangle 1"/>
          <p:cNvSpPr/>
          <p:nvPr/>
        </p:nvSpPr>
        <p:spPr>
          <a:xfrm>
            <a:off x="3729512" y="6550797"/>
            <a:ext cx="318052" cy="140608"/>
          </a:xfrm>
          <a:prstGeom prst="rect">
            <a:avLst/>
          </a:prstGeom>
          <a:solidFill>
            <a:schemeClr val="tx2"/>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97869" y="6474629"/>
            <a:ext cx="1965609" cy="276999"/>
          </a:xfrm>
          <a:prstGeom prst="rect">
            <a:avLst/>
          </a:prstGeom>
          <a:noFill/>
        </p:spPr>
        <p:txBody>
          <a:bodyPr wrap="square" rtlCol="0">
            <a:spAutoFit/>
          </a:bodyPr>
          <a:lstStyle/>
          <a:p>
            <a:r>
              <a:rPr lang="en-US" sz="1200" dirty="0"/>
              <a:t>First Street Foundation (FSF)</a:t>
            </a:r>
          </a:p>
        </p:txBody>
      </p:sp>
      <p:sp>
        <p:nvSpPr>
          <p:cNvPr id="19" name="TextBox 18"/>
          <p:cNvSpPr txBox="1"/>
          <p:nvPr/>
        </p:nvSpPr>
        <p:spPr>
          <a:xfrm>
            <a:off x="309050" y="6478884"/>
            <a:ext cx="1223914" cy="276999"/>
          </a:xfrm>
          <a:prstGeom prst="rect">
            <a:avLst/>
          </a:prstGeom>
          <a:noFill/>
        </p:spPr>
        <p:txBody>
          <a:bodyPr wrap="square" rtlCol="0">
            <a:spAutoFit/>
          </a:bodyPr>
          <a:lstStyle/>
          <a:p>
            <a:r>
              <a:rPr lang="en-US" sz="1200" dirty="0"/>
              <a:t>FLOOD DEPTHS:</a:t>
            </a:r>
          </a:p>
        </p:txBody>
      </p:sp>
      <p:sp>
        <p:nvSpPr>
          <p:cNvPr id="20" name="Rectangle 19"/>
          <p:cNvSpPr/>
          <p:nvPr/>
        </p:nvSpPr>
        <p:spPr>
          <a:xfrm>
            <a:off x="1857641" y="6550797"/>
            <a:ext cx="318052" cy="140608"/>
          </a:xfrm>
          <a:prstGeom prst="rect">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25998" y="6474629"/>
            <a:ext cx="590701" cy="276999"/>
          </a:xfrm>
          <a:prstGeom prst="rect">
            <a:avLst/>
          </a:prstGeom>
          <a:noFill/>
        </p:spPr>
        <p:txBody>
          <a:bodyPr wrap="square" rtlCol="0">
            <a:spAutoFit/>
          </a:bodyPr>
          <a:lstStyle/>
          <a:p>
            <a:r>
              <a:rPr lang="en-US" sz="1200" dirty="0"/>
              <a:t>FEMA</a:t>
            </a:r>
          </a:p>
        </p:txBody>
      </p:sp>
      <p:sp>
        <p:nvSpPr>
          <p:cNvPr id="22" name="Rectangle 21"/>
          <p:cNvSpPr/>
          <p:nvPr/>
        </p:nvSpPr>
        <p:spPr>
          <a:xfrm>
            <a:off x="6340846" y="6531324"/>
            <a:ext cx="281610" cy="137299"/>
          </a:xfrm>
          <a:prstGeom prst="rect">
            <a:avLst/>
          </a:prstGeom>
          <a:solidFill>
            <a:schemeClr val="tx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72759" y="6451848"/>
            <a:ext cx="2404493" cy="276999"/>
          </a:xfrm>
          <a:prstGeom prst="rect">
            <a:avLst/>
          </a:prstGeom>
          <a:noFill/>
        </p:spPr>
        <p:txBody>
          <a:bodyPr wrap="square" rtlCol="0">
            <a:spAutoFit/>
          </a:bodyPr>
          <a:lstStyle/>
          <a:p>
            <a:r>
              <a:rPr lang="en-US" sz="1200" dirty="0"/>
              <a:t>USGS 2016 Flood High Water Mark</a:t>
            </a:r>
          </a:p>
        </p:txBody>
      </p:sp>
      <p:sp>
        <p:nvSpPr>
          <p:cNvPr id="27" name="TextBox 26"/>
          <p:cNvSpPr txBox="1"/>
          <p:nvPr/>
        </p:nvSpPr>
        <p:spPr>
          <a:xfrm>
            <a:off x="302846" y="1518223"/>
            <a:ext cx="8463592" cy="369332"/>
          </a:xfrm>
          <a:prstGeom prst="rect">
            <a:avLst/>
          </a:prstGeom>
          <a:solidFill>
            <a:srgbClr val="FF0000"/>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BELOW 2016 HWM; 1%+,0.2-percent chance (500-yr) floods</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1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Building 13-17-0009-0026-0000_138</a:t>
            </a:r>
          </a:p>
        </p:txBody>
      </p:sp>
      <p:graphicFrame>
        <p:nvGraphicFramePr>
          <p:cNvPr id="4" name="Chart 3">
            <a:extLst>
              <a:ext uri="{FF2B5EF4-FFF2-40B4-BE49-F238E27FC236}">
                <a16:creationId xmlns:a16="http://schemas.microsoft.com/office/drawing/2014/main" id="{716B90C1-35DD-4F58-86E2-E21D2BE3C295}"/>
              </a:ext>
            </a:extLst>
          </p:cNvPr>
          <p:cNvGraphicFramePr>
            <a:graphicFrameLocks/>
          </p:cNvGraphicFramePr>
          <p:nvPr/>
        </p:nvGraphicFramePr>
        <p:xfrm>
          <a:off x="370980" y="1304925"/>
          <a:ext cx="8402039"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5037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Howard Creek Flood Study Profile</a:t>
            </a:r>
          </a:p>
        </p:txBody>
      </p:sp>
      <p:sp>
        <p:nvSpPr>
          <p:cNvPr id="6" name="TextBox 5">
            <a:extLst>
              <a:ext uri="{FF2B5EF4-FFF2-40B4-BE49-F238E27FC236}">
                <a16:creationId xmlns:a16="http://schemas.microsoft.com/office/drawing/2014/main" id="{E20944E8-3C3F-4726-97AD-E45DD8552BB7}"/>
              </a:ext>
            </a:extLst>
          </p:cNvPr>
          <p:cNvSpPr txBox="1"/>
          <p:nvPr/>
        </p:nvSpPr>
        <p:spPr>
          <a:xfrm>
            <a:off x="380999" y="6274819"/>
            <a:ext cx="5112775" cy="276999"/>
          </a:xfrm>
          <a:prstGeom prst="rect">
            <a:avLst/>
          </a:prstGeom>
          <a:noFill/>
        </p:spPr>
        <p:txBody>
          <a:bodyPr wrap="square">
            <a:spAutoFit/>
          </a:bodyPr>
          <a:lstStyle/>
          <a:p>
            <a:r>
              <a:rPr lang="en-US" sz="1200" dirty="0">
                <a:hlinkClick r:id="rId3"/>
              </a:rPr>
              <a:t>https://</a:t>
            </a:r>
            <a:r>
              <a:rPr lang="en-US" sz="1200" dirty="0" smtClean="0">
                <a:hlinkClick r:id="rId3"/>
              </a:rPr>
              <a:t>data.wvgis.wvu.edu/pub/NSF/FloodProfiles/54025CV002B.pdf#page=43</a:t>
            </a:r>
            <a:endParaRPr lang="en-US" dirty="0"/>
          </a:p>
        </p:txBody>
      </p:sp>
      <p:pic>
        <p:nvPicPr>
          <p:cNvPr id="7" name="Picture 6">
            <a:extLst>
              <a:ext uri="{FF2B5EF4-FFF2-40B4-BE49-F238E27FC236}">
                <a16:creationId xmlns:a16="http://schemas.microsoft.com/office/drawing/2014/main" id="{2A21EF24-E531-44F0-9CAE-6DE6F5D3F321}"/>
              </a:ext>
            </a:extLst>
          </p:cNvPr>
          <p:cNvPicPr>
            <a:picLocks noChangeAspect="1"/>
          </p:cNvPicPr>
          <p:nvPr/>
        </p:nvPicPr>
        <p:blipFill>
          <a:blip r:embed="rId4"/>
          <a:stretch>
            <a:fillRect/>
          </a:stretch>
        </p:blipFill>
        <p:spPr>
          <a:xfrm>
            <a:off x="387723" y="1452971"/>
            <a:ext cx="8245289" cy="4814479"/>
          </a:xfrm>
          <a:prstGeom prst="rect">
            <a:avLst/>
          </a:prstGeom>
          <a:ln w="12700">
            <a:solidFill>
              <a:schemeClr val="tx1"/>
            </a:solidFill>
          </a:ln>
        </p:spPr>
      </p:pic>
      <p:pic>
        <p:nvPicPr>
          <p:cNvPr id="9" name="Picture 8">
            <a:extLst>
              <a:ext uri="{FF2B5EF4-FFF2-40B4-BE49-F238E27FC236}">
                <a16:creationId xmlns:a16="http://schemas.microsoft.com/office/drawing/2014/main" id="{892FE4A8-D5DC-4648-ABD0-775BEB3D1B72}"/>
              </a:ext>
            </a:extLst>
          </p:cNvPr>
          <p:cNvPicPr>
            <a:picLocks noChangeAspect="1"/>
          </p:cNvPicPr>
          <p:nvPr/>
        </p:nvPicPr>
        <p:blipFill>
          <a:blip r:embed="rId5"/>
          <a:stretch>
            <a:fillRect/>
          </a:stretch>
        </p:blipFill>
        <p:spPr>
          <a:xfrm>
            <a:off x="5828718" y="4690654"/>
            <a:ext cx="2113110" cy="1428750"/>
          </a:xfrm>
          <a:prstGeom prst="rect">
            <a:avLst/>
          </a:prstGeom>
        </p:spPr>
      </p:pic>
      <p:sp>
        <p:nvSpPr>
          <p:cNvPr id="10" name="TextBox 9">
            <a:extLst>
              <a:ext uri="{FF2B5EF4-FFF2-40B4-BE49-F238E27FC236}">
                <a16:creationId xmlns:a16="http://schemas.microsoft.com/office/drawing/2014/main" id="{6A1BDED3-3E2E-415F-8A0D-529B37895B2A}"/>
              </a:ext>
            </a:extLst>
          </p:cNvPr>
          <p:cNvSpPr txBox="1"/>
          <p:nvPr/>
        </p:nvSpPr>
        <p:spPr>
          <a:xfrm>
            <a:off x="295836" y="1026102"/>
            <a:ext cx="8525435" cy="338554"/>
          </a:xfrm>
          <a:prstGeom prst="rect">
            <a:avLst/>
          </a:prstGeom>
          <a:solidFill>
            <a:schemeClr val="accent1">
              <a:lumMod val="40000"/>
              <a:lumOff val="60000"/>
            </a:schemeClr>
          </a:solidFill>
        </p:spPr>
        <p:txBody>
          <a:bodyPr wrap="square" rtlCol="0">
            <a:spAutoFit/>
          </a:bodyPr>
          <a:lstStyle/>
          <a:p>
            <a:r>
              <a:rPr lang="en-US" sz="1600" dirty="0"/>
              <a:t>2022 Preliminary 1% Base Flood (100-Yr) Elevation 1850.7 ft for Building 13-17-0009-0026-0000_138</a:t>
            </a:r>
          </a:p>
        </p:txBody>
      </p:sp>
      <p:sp>
        <p:nvSpPr>
          <p:cNvPr id="11" name="TextBox 10">
            <a:extLst>
              <a:ext uri="{FF2B5EF4-FFF2-40B4-BE49-F238E27FC236}">
                <a16:creationId xmlns:a16="http://schemas.microsoft.com/office/drawing/2014/main" id="{BD25F666-FDF9-4CA5-AC22-E9C0882A3C80}"/>
              </a:ext>
            </a:extLst>
          </p:cNvPr>
          <p:cNvSpPr txBox="1"/>
          <p:nvPr/>
        </p:nvSpPr>
        <p:spPr>
          <a:xfrm>
            <a:off x="5493774" y="1653483"/>
            <a:ext cx="2479948" cy="984885"/>
          </a:xfrm>
          <a:prstGeom prst="rect">
            <a:avLst/>
          </a:prstGeom>
          <a:solidFill>
            <a:schemeClr val="accent2">
              <a:lumMod val="20000"/>
              <a:lumOff val="80000"/>
            </a:schemeClr>
          </a:solidFill>
        </p:spPr>
        <p:txBody>
          <a:bodyPr wrap="square" rtlCol="0">
            <a:spAutoFit/>
          </a:bodyPr>
          <a:lstStyle/>
          <a:p>
            <a:pPr algn="ctr"/>
            <a:r>
              <a:rPr lang="en-US" sz="1400" u="sng" dirty="0" smtClean="0"/>
              <a:t>Preliminary </a:t>
            </a:r>
            <a:r>
              <a:rPr lang="en-US" sz="1400" u="sng" dirty="0"/>
              <a:t>2022 FEMA Maps</a:t>
            </a:r>
          </a:p>
          <a:p>
            <a:r>
              <a:rPr lang="en-US" sz="1100" dirty="0"/>
              <a:t>2022 </a:t>
            </a:r>
            <a:r>
              <a:rPr lang="en-US" sz="1100" b="1" dirty="0">
                <a:solidFill>
                  <a:schemeClr val="accent1">
                    <a:lumMod val="50000"/>
                  </a:schemeClr>
                </a:solidFill>
              </a:rPr>
              <a:t>Base Flood Elevation </a:t>
            </a:r>
            <a:r>
              <a:rPr lang="en-US" sz="1100" dirty="0"/>
              <a:t>increased </a:t>
            </a:r>
            <a:r>
              <a:rPr lang="en-US" sz="1100" b="1" dirty="0">
                <a:solidFill>
                  <a:schemeClr val="accent1">
                    <a:lumMod val="50000"/>
                  </a:schemeClr>
                </a:solidFill>
              </a:rPr>
              <a:t>1 to 1.5 feet </a:t>
            </a:r>
            <a:r>
              <a:rPr lang="en-US" sz="1100" dirty="0" smtClean="0"/>
              <a:t>from the 2012 </a:t>
            </a:r>
            <a:r>
              <a:rPr lang="en-US" sz="1100" dirty="0"/>
              <a:t>FEMA Map between Dry Creek Bridge (Big Draft Rd) and Wades Creek Bridge (Garden St)</a:t>
            </a:r>
          </a:p>
        </p:txBody>
      </p:sp>
      <p:sp>
        <p:nvSpPr>
          <p:cNvPr id="12" name="Rectangular Callout 7">
            <a:extLst>
              <a:ext uri="{FF2B5EF4-FFF2-40B4-BE49-F238E27FC236}">
                <a16:creationId xmlns:a16="http://schemas.microsoft.com/office/drawing/2014/main" id="{48A19F05-4026-452F-BEF7-1077E4EF32D8}"/>
              </a:ext>
            </a:extLst>
          </p:cNvPr>
          <p:cNvSpPr/>
          <p:nvPr/>
        </p:nvSpPr>
        <p:spPr>
          <a:xfrm>
            <a:off x="2856059" y="3200399"/>
            <a:ext cx="1425388" cy="288659"/>
          </a:xfrm>
          <a:prstGeom prst="wedgeRectCallout">
            <a:avLst>
              <a:gd name="adj1" fmla="val -10067"/>
              <a:gd name="adj2" fmla="val 247991"/>
            </a:avLst>
          </a:prstGeom>
          <a:solidFill>
            <a:schemeClr val="accent2">
              <a:lumMod val="50000"/>
            </a:schemeClr>
          </a:solidFill>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latin typeface="Arial Narrow" panose="020B0606020202030204" pitchFamily="34" charset="0"/>
              </a:rPr>
              <a:t>Bldg. 13-17-0009-0026-0000_138</a:t>
            </a:r>
            <a:br>
              <a:rPr lang="en-US" sz="800" dirty="0">
                <a:latin typeface="Arial Narrow" panose="020B0606020202030204" pitchFamily="34" charset="0"/>
              </a:rPr>
            </a:br>
            <a:r>
              <a:rPr lang="en-US" sz="800" dirty="0">
                <a:latin typeface="Arial Narrow" panose="020B0606020202030204" pitchFamily="34" charset="0"/>
              </a:rPr>
              <a:t>1% WSEL 1850.7 ft.</a:t>
            </a:r>
          </a:p>
        </p:txBody>
      </p:sp>
      <p:sp>
        <p:nvSpPr>
          <p:cNvPr id="15" name="TextBox 14">
            <a:extLst>
              <a:ext uri="{FF2B5EF4-FFF2-40B4-BE49-F238E27FC236}">
                <a16:creationId xmlns:a16="http://schemas.microsoft.com/office/drawing/2014/main" id="{E411D9CB-7935-4BEF-A462-361DE10A104D}"/>
              </a:ext>
            </a:extLst>
          </p:cNvPr>
          <p:cNvSpPr txBox="1"/>
          <p:nvPr/>
        </p:nvSpPr>
        <p:spPr>
          <a:xfrm>
            <a:off x="2459720" y="1884173"/>
            <a:ext cx="837347" cy="369332"/>
          </a:xfrm>
          <a:prstGeom prst="rect">
            <a:avLst/>
          </a:prstGeom>
          <a:solidFill>
            <a:schemeClr val="bg1"/>
          </a:solidFill>
        </p:spPr>
        <p:txBody>
          <a:bodyPr wrap="square" rtlCol="0">
            <a:spAutoFit/>
          </a:bodyPr>
          <a:lstStyle/>
          <a:p>
            <a:pPr algn="ctr"/>
            <a:r>
              <a:rPr lang="en-US" sz="900" dirty="0"/>
              <a:t>Confluence of Dry Creek</a:t>
            </a:r>
          </a:p>
        </p:txBody>
      </p:sp>
      <p:sp>
        <p:nvSpPr>
          <p:cNvPr id="16" name="TextBox 15">
            <a:extLst>
              <a:ext uri="{FF2B5EF4-FFF2-40B4-BE49-F238E27FC236}">
                <a16:creationId xmlns:a16="http://schemas.microsoft.com/office/drawing/2014/main" id="{643C1BFB-B08F-4C3F-872E-F45250DACD41}"/>
              </a:ext>
            </a:extLst>
          </p:cNvPr>
          <p:cNvSpPr txBox="1"/>
          <p:nvPr/>
        </p:nvSpPr>
        <p:spPr>
          <a:xfrm>
            <a:off x="4091693" y="1873611"/>
            <a:ext cx="837347" cy="369332"/>
          </a:xfrm>
          <a:prstGeom prst="rect">
            <a:avLst/>
          </a:prstGeom>
          <a:solidFill>
            <a:schemeClr val="bg1"/>
          </a:solidFill>
        </p:spPr>
        <p:txBody>
          <a:bodyPr wrap="square" rtlCol="0">
            <a:spAutoFit/>
          </a:bodyPr>
          <a:lstStyle/>
          <a:p>
            <a:pPr algn="ctr"/>
            <a:r>
              <a:rPr lang="en-US" sz="900" dirty="0"/>
              <a:t>Confluence of Wades Creek</a:t>
            </a:r>
          </a:p>
        </p:txBody>
      </p:sp>
      <p:sp>
        <p:nvSpPr>
          <p:cNvPr id="2" name="Rectangle 1"/>
          <p:cNvSpPr/>
          <p:nvPr/>
        </p:nvSpPr>
        <p:spPr>
          <a:xfrm>
            <a:off x="6292404" y="2715769"/>
            <a:ext cx="1681317" cy="1546577"/>
          </a:xfrm>
          <a:prstGeom prst="rect">
            <a:avLst/>
          </a:prstGeom>
          <a:solidFill>
            <a:schemeClr val="bg1"/>
          </a:solidFill>
        </p:spPr>
        <p:txBody>
          <a:bodyPr wrap="square">
            <a:spAutoFit/>
          </a:bodyPr>
          <a:lstStyle/>
          <a:p>
            <a:r>
              <a:rPr lang="en-US" sz="1050" dirty="0"/>
              <a:t>For bridges shown on the flood profile, the structure is represented by an “I” symbol. </a:t>
            </a:r>
            <a:r>
              <a:rPr lang="en-US" sz="1050" dirty="0" smtClean="0"/>
              <a:t>The top </a:t>
            </a:r>
            <a:r>
              <a:rPr lang="en-US" sz="1050" dirty="0"/>
              <a:t>of the bridge symbol represents the top of road and the bottom of the </a:t>
            </a:r>
            <a:r>
              <a:rPr lang="en-US" sz="1050" dirty="0" smtClean="0"/>
              <a:t>symbol represents </a:t>
            </a:r>
            <a:r>
              <a:rPr lang="en-US" sz="1050" dirty="0"/>
              <a:t>the low chord (or low steel) of the </a:t>
            </a:r>
            <a:r>
              <a:rPr lang="en-US" sz="1050" dirty="0" smtClean="0"/>
              <a:t>bridge.</a:t>
            </a:r>
            <a:endParaRPr lang="en-US" sz="1050" dirty="0"/>
          </a:p>
        </p:txBody>
      </p:sp>
      <p:sp>
        <p:nvSpPr>
          <p:cNvPr id="13" name="Rectangular Callout 7">
            <a:extLst>
              <a:ext uri="{FF2B5EF4-FFF2-40B4-BE49-F238E27FC236}">
                <a16:creationId xmlns:a16="http://schemas.microsoft.com/office/drawing/2014/main" id="{48A19F05-4026-452F-BEF7-1077E4EF32D8}"/>
              </a:ext>
            </a:extLst>
          </p:cNvPr>
          <p:cNvSpPr/>
          <p:nvPr/>
        </p:nvSpPr>
        <p:spPr>
          <a:xfrm>
            <a:off x="4686300" y="3985280"/>
            <a:ext cx="1425388" cy="288659"/>
          </a:xfrm>
          <a:prstGeom prst="wedgeRectCallout">
            <a:avLst>
              <a:gd name="adj1" fmla="val -69044"/>
              <a:gd name="adj2" fmla="val 2746"/>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smtClean="0">
                <a:latin typeface="Arial Narrow" panose="020B0606020202030204" pitchFamily="34" charset="0"/>
              </a:rPr>
              <a:t>1.5’ ponding upslope </a:t>
            </a:r>
          </a:p>
          <a:p>
            <a:pPr algn="ctr"/>
            <a:r>
              <a:rPr lang="en-US" sz="800" dirty="0" smtClean="0">
                <a:latin typeface="Arial Narrow" panose="020B0606020202030204" pitchFamily="34" charset="0"/>
              </a:rPr>
              <a:t>of Garden Street Bridge</a:t>
            </a:r>
            <a:endParaRPr lang="en-US" sz="800" dirty="0">
              <a:latin typeface="Arial Narrow" panose="020B0606020202030204" pitchFamily="34" charset="0"/>
            </a:endParaRPr>
          </a:p>
        </p:txBody>
      </p:sp>
      <p:sp>
        <p:nvSpPr>
          <p:cNvPr id="3" name="TextBox 2"/>
          <p:cNvSpPr txBox="1"/>
          <p:nvPr/>
        </p:nvSpPr>
        <p:spPr>
          <a:xfrm>
            <a:off x="380999" y="6570842"/>
            <a:ext cx="2580968" cy="276999"/>
          </a:xfrm>
          <a:prstGeom prst="rect">
            <a:avLst/>
          </a:prstGeom>
          <a:noFill/>
        </p:spPr>
        <p:txBody>
          <a:bodyPr wrap="square" rtlCol="0">
            <a:spAutoFit/>
          </a:bodyPr>
          <a:lstStyle/>
          <a:p>
            <a:r>
              <a:rPr lang="en-US" sz="1200" dirty="0" smtClean="0">
                <a:hlinkClick r:id="rId6"/>
              </a:rPr>
              <a:t>FEMA FIS Technical Reference 2019</a:t>
            </a:r>
            <a:endParaRPr lang="en-US" sz="1200" dirty="0"/>
          </a:p>
        </p:txBody>
      </p:sp>
      <p:sp>
        <p:nvSpPr>
          <p:cNvPr id="14" name="Rectangular Callout 7">
            <a:extLst>
              <a:ext uri="{FF2B5EF4-FFF2-40B4-BE49-F238E27FC236}">
                <a16:creationId xmlns:a16="http://schemas.microsoft.com/office/drawing/2014/main" id="{48A19F05-4026-452F-BEF7-1077E4EF32D8}"/>
              </a:ext>
            </a:extLst>
          </p:cNvPr>
          <p:cNvSpPr/>
          <p:nvPr/>
        </p:nvSpPr>
        <p:spPr>
          <a:xfrm>
            <a:off x="1114732" y="3669912"/>
            <a:ext cx="1425388" cy="288659"/>
          </a:xfrm>
          <a:prstGeom prst="wedgeRectCallout">
            <a:avLst>
              <a:gd name="adj1" fmla="val 59258"/>
              <a:gd name="adj2" fmla="val 115150"/>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smtClean="0">
                <a:latin typeface="Arial Narrow" panose="020B0606020202030204" pitchFamily="34" charset="0"/>
              </a:rPr>
              <a:t>3.5’ ponding upslope </a:t>
            </a:r>
          </a:p>
          <a:p>
            <a:pPr algn="ctr"/>
            <a:r>
              <a:rPr lang="en-US" sz="800" dirty="0" smtClean="0">
                <a:latin typeface="Arial Narrow" panose="020B0606020202030204" pitchFamily="34" charset="0"/>
              </a:rPr>
              <a:t>of Big Draft Bridge</a:t>
            </a:r>
            <a:endParaRPr lang="en-US" sz="800" dirty="0">
              <a:latin typeface="Arial Narrow" panose="020B0606020202030204" pitchFamily="34" charset="0"/>
            </a:endParaRPr>
          </a:p>
        </p:txBody>
      </p:sp>
      <p:sp>
        <p:nvSpPr>
          <p:cNvPr id="17" name="TextBox 16"/>
          <p:cNvSpPr txBox="1"/>
          <p:nvPr/>
        </p:nvSpPr>
        <p:spPr>
          <a:xfrm>
            <a:off x="3028987" y="4578172"/>
            <a:ext cx="1336536" cy="723275"/>
          </a:xfrm>
          <a:prstGeom prst="rect">
            <a:avLst/>
          </a:prstGeom>
          <a:solidFill>
            <a:schemeClr val="accent1">
              <a:lumMod val="60000"/>
              <a:lumOff val="40000"/>
            </a:schemeClr>
          </a:solidFill>
        </p:spPr>
        <p:txBody>
          <a:bodyPr wrap="square" rtlCol="0">
            <a:spAutoFit/>
          </a:bodyPr>
          <a:lstStyle/>
          <a:p>
            <a:pPr algn="ctr"/>
            <a:r>
              <a:rPr lang="en-US" sz="1100" u="sng" dirty="0" smtClean="0"/>
              <a:t>2016 Flood</a:t>
            </a:r>
          </a:p>
          <a:p>
            <a:pPr algn="ctr"/>
            <a:r>
              <a:rPr lang="en-US" sz="1000" b="1" dirty="0" smtClean="0"/>
              <a:t>1,852.5 ft.</a:t>
            </a:r>
            <a:r>
              <a:rPr lang="en-US" sz="1000" dirty="0" smtClean="0"/>
              <a:t/>
            </a:r>
            <a:br>
              <a:rPr lang="en-US" sz="1000" dirty="0" smtClean="0"/>
            </a:br>
            <a:r>
              <a:rPr lang="en-US" sz="1000" dirty="0" smtClean="0"/>
              <a:t>  (BFE + 1.8 ft. to reach HWM)</a:t>
            </a:r>
            <a:endParaRPr lang="en-US" sz="1000" dirty="0"/>
          </a:p>
        </p:txBody>
      </p:sp>
    </p:spTree>
    <p:extLst>
      <p:ext uri="{BB962C8B-B14F-4D97-AF65-F5344CB8AC3E}">
        <p14:creationId xmlns:p14="http://schemas.microsoft.com/office/powerpoint/2010/main" val="1037414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444596" y="4087919"/>
            <a:ext cx="6254808" cy="1992578"/>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215153" y="2626112"/>
            <a:ext cx="4120426" cy="1053808"/>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Thousand Year Flood?</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215153" y="1102198"/>
            <a:ext cx="3958830" cy="1302906"/>
          </a:xfrm>
          <a:prstGeom prst="rect">
            <a:avLst/>
          </a:prstGeom>
        </p:spPr>
      </p:pic>
      <p:sp>
        <p:nvSpPr>
          <p:cNvPr id="3" name="TextBox 2"/>
          <p:cNvSpPr txBox="1"/>
          <p:nvPr/>
        </p:nvSpPr>
        <p:spPr>
          <a:xfrm>
            <a:off x="1221763" y="2099208"/>
            <a:ext cx="1121869" cy="276999"/>
          </a:xfrm>
          <a:prstGeom prst="rect">
            <a:avLst/>
          </a:prstGeom>
          <a:noFill/>
        </p:spPr>
        <p:txBody>
          <a:bodyPr wrap="square" rtlCol="0">
            <a:spAutoFit/>
          </a:bodyPr>
          <a:lstStyle/>
          <a:p>
            <a:r>
              <a:rPr lang="en-US" sz="1200" dirty="0" smtClean="0">
                <a:hlinkClick r:id="rId6"/>
              </a:rPr>
              <a:t>WVNSTV 2021</a:t>
            </a:r>
            <a:endParaRPr lang="en-US" sz="1200" dirty="0"/>
          </a:p>
        </p:txBody>
      </p:sp>
      <p:pic>
        <p:nvPicPr>
          <p:cNvPr id="4" name="Picture 3"/>
          <p:cNvPicPr>
            <a:picLocks noChangeAspect="1"/>
          </p:cNvPicPr>
          <p:nvPr/>
        </p:nvPicPr>
        <p:blipFill>
          <a:blip r:embed="rId7"/>
          <a:stretch>
            <a:fillRect/>
          </a:stretch>
        </p:blipFill>
        <p:spPr>
          <a:xfrm>
            <a:off x="4710312" y="1287606"/>
            <a:ext cx="4287450" cy="1850170"/>
          </a:xfrm>
          <a:prstGeom prst="rect">
            <a:avLst/>
          </a:prstGeom>
        </p:spPr>
      </p:pic>
      <p:sp>
        <p:nvSpPr>
          <p:cNvPr id="8" name="TextBox 7"/>
          <p:cNvSpPr txBox="1"/>
          <p:nvPr/>
        </p:nvSpPr>
        <p:spPr>
          <a:xfrm>
            <a:off x="5824497" y="2405104"/>
            <a:ext cx="2189950" cy="276999"/>
          </a:xfrm>
          <a:prstGeom prst="rect">
            <a:avLst/>
          </a:prstGeom>
          <a:noFill/>
        </p:spPr>
        <p:txBody>
          <a:bodyPr wrap="square" rtlCol="0">
            <a:spAutoFit/>
          </a:bodyPr>
          <a:lstStyle/>
          <a:p>
            <a:r>
              <a:rPr lang="en-US" sz="1200" dirty="0" smtClean="0">
                <a:hlinkClick r:id="rId8"/>
              </a:rPr>
              <a:t>WV Public Broadcasting 2016</a:t>
            </a:r>
            <a:endParaRPr lang="en-US" sz="1200" dirty="0"/>
          </a:p>
        </p:txBody>
      </p:sp>
      <p:sp>
        <p:nvSpPr>
          <p:cNvPr id="18" name="TextBox 17"/>
          <p:cNvSpPr txBox="1"/>
          <p:nvPr/>
        </p:nvSpPr>
        <p:spPr>
          <a:xfrm>
            <a:off x="1295535" y="3402921"/>
            <a:ext cx="1132619" cy="276999"/>
          </a:xfrm>
          <a:prstGeom prst="rect">
            <a:avLst/>
          </a:prstGeom>
          <a:noFill/>
        </p:spPr>
        <p:txBody>
          <a:bodyPr wrap="square" rtlCol="0">
            <a:spAutoFit/>
          </a:bodyPr>
          <a:lstStyle/>
          <a:p>
            <a:r>
              <a:rPr lang="en-US" sz="1200" dirty="0" smtClean="0">
                <a:hlinkClick r:id="rId9"/>
              </a:rPr>
              <a:t>WVNSTV 2022</a:t>
            </a:r>
            <a:endParaRPr lang="en-US" sz="1200" dirty="0"/>
          </a:p>
        </p:txBody>
      </p:sp>
      <p:sp>
        <p:nvSpPr>
          <p:cNvPr id="19" name="TextBox 18"/>
          <p:cNvSpPr txBox="1"/>
          <p:nvPr/>
        </p:nvSpPr>
        <p:spPr>
          <a:xfrm>
            <a:off x="4426003" y="4472108"/>
            <a:ext cx="2996773" cy="738664"/>
          </a:xfrm>
          <a:prstGeom prst="rect">
            <a:avLst/>
          </a:prstGeom>
          <a:solidFill>
            <a:schemeClr val="accent2">
              <a:lumMod val="20000"/>
              <a:lumOff val="80000"/>
            </a:schemeClr>
          </a:solidFill>
        </p:spPr>
        <p:txBody>
          <a:bodyPr wrap="square" rtlCol="0">
            <a:spAutoFit/>
          </a:bodyPr>
          <a:lstStyle/>
          <a:p>
            <a:r>
              <a:rPr lang="en-US" sz="1400" dirty="0" smtClean="0"/>
              <a:t>Some websites like </a:t>
            </a:r>
            <a:r>
              <a:rPr lang="en-US" sz="1400" dirty="0" smtClean="0">
                <a:hlinkClick r:id="rId10"/>
              </a:rPr>
              <a:t>MH3WV</a:t>
            </a:r>
            <a:r>
              <a:rPr lang="en-US" sz="1400" dirty="0" smtClean="0"/>
              <a:t> clarify it as a 1,000-year rainfall event according to the NWS</a:t>
            </a:r>
            <a:endParaRPr lang="en-US" sz="1400" dirty="0"/>
          </a:p>
        </p:txBody>
      </p:sp>
    </p:spTree>
    <p:extLst>
      <p:ext uri="{BB962C8B-B14F-4D97-AF65-F5344CB8AC3E}">
        <p14:creationId xmlns:p14="http://schemas.microsoft.com/office/powerpoint/2010/main" val="3386340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Thousand Year Flood?</a:t>
            </a:r>
            <a:endParaRPr lang="en-US"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84416" y="1084881"/>
            <a:ext cx="6011796" cy="3517655"/>
          </a:xfrm>
          <a:prstGeom prst="rect">
            <a:avLst/>
          </a:prstGeom>
        </p:spPr>
      </p:pic>
      <p:pic>
        <p:nvPicPr>
          <p:cNvPr id="7" name="Picture 6"/>
          <p:cNvPicPr>
            <a:picLocks noChangeAspect="1"/>
          </p:cNvPicPr>
          <p:nvPr/>
        </p:nvPicPr>
        <p:blipFill>
          <a:blip r:embed="rId4"/>
          <a:stretch>
            <a:fillRect/>
          </a:stretch>
        </p:blipFill>
        <p:spPr>
          <a:xfrm>
            <a:off x="184416" y="4773017"/>
            <a:ext cx="6089276" cy="1773340"/>
          </a:xfrm>
          <a:prstGeom prst="rect">
            <a:avLst/>
          </a:prstGeom>
        </p:spPr>
      </p:pic>
      <p:pic>
        <p:nvPicPr>
          <p:cNvPr id="9" name="Picture 8"/>
          <p:cNvPicPr>
            <a:picLocks noChangeAspect="1"/>
          </p:cNvPicPr>
          <p:nvPr/>
        </p:nvPicPr>
        <p:blipFill>
          <a:blip r:embed="rId5"/>
          <a:stretch>
            <a:fillRect/>
          </a:stretch>
        </p:blipFill>
        <p:spPr>
          <a:xfrm>
            <a:off x="4151469" y="2776508"/>
            <a:ext cx="4459213" cy="911828"/>
          </a:xfrm>
          <a:prstGeom prst="rect">
            <a:avLst/>
          </a:prstGeom>
        </p:spPr>
      </p:pic>
    </p:spTree>
    <p:extLst>
      <p:ext uri="{BB962C8B-B14F-4D97-AF65-F5344CB8AC3E}">
        <p14:creationId xmlns:p14="http://schemas.microsoft.com/office/powerpoint/2010/main" val="421593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97216" y="1671787"/>
            <a:ext cx="7549563" cy="1015663"/>
          </a:xfrm>
          <a:prstGeom prst="rect">
            <a:avLst/>
          </a:prstGeom>
        </p:spPr>
        <p:txBody>
          <a:bodyPr wrap="square">
            <a:spAutoFit/>
          </a:bodyPr>
          <a:lstStyle/>
          <a:p>
            <a:r>
              <a:rPr lang="en-US" b="1" dirty="0" smtClean="0">
                <a:solidFill>
                  <a:srgbClr val="171717"/>
                </a:solidFill>
              </a:rPr>
              <a:t>What is a 1,000-year flood?</a:t>
            </a:r>
            <a:endParaRPr lang="en-US" b="1" dirty="0">
              <a:solidFill>
                <a:srgbClr val="171717"/>
              </a:solidFill>
            </a:endParaRPr>
          </a:p>
          <a:p>
            <a:r>
              <a:rPr lang="en-US" sz="1400" dirty="0" smtClean="0"/>
              <a:t>The </a:t>
            </a:r>
            <a:r>
              <a:rPr lang="en-US" sz="1400" dirty="0"/>
              <a:t>term “1,000-year flood” means that, statistically speaking, a flood of that magnitude (or greater) has a 1 in 1,000 chance of occurring in any given year. In terms of probability, the 1,000-year flood has a 0.1% chance of happening in any given year. These statistical values are based on observed data.    </a:t>
            </a:r>
          </a:p>
        </p:txBody>
      </p:sp>
      <p:sp>
        <p:nvSpPr>
          <p:cNvPr id="9" name="Rectangle 8"/>
          <p:cNvSpPr/>
          <p:nvPr/>
        </p:nvSpPr>
        <p:spPr>
          <a:xfrm>
            <a:off x="754954" y="2783542"/>
            <a:ext cx="7634089" cy="1446550"/>
          </a:xfrm>
          <a:prstGeom prst="rect">
            <a:avLst/>
          </a:prstGeom>
        </p:spPr>
        <p:txBody>
          <a:bodyPr wrap="square">
            <a:spAutoFit/>
          </a:bodyPr>
          <a:lstStyle/>
          <a:p>
            <a:r>
              <a:rPr lang="en-US" b="1" dirty="0">
                <a:solidFill>
                  <a:srgbClr val="171717"/>
                </a:solidFill>
              </a:rPr>
              <a:t>How can a 1,000-year rainfall not result in a 1,000-year flood?</a:t>
            </a:r>
          </a:p>
          <a:p>
            <a:r>
              <a:rPr lang="en-US" sz="1400" dirty="0" smtClean="0">
                <a:solidFill>
                  <a:srgbClr val="171717"/>
                </a:solidFill>
              </a:rPr>
              <a:t>It </a:t>
            </a:r>
            <a:r>
              <a:rPr lang="en-US" sz="1400" dirty="0">
                <a:solidFill>
                  <a:srgbClr val="171717"/>
                </a:solidFill>
              </a:rPr>
              <a:t>comes down to a number of factors, including the pattern of movement of the rainstorm in each particular watershed, the conditions of the soil and plant matter in the watershed, and the timing of the rainstorm in one watershed versus other watersheds</a:t>
            </a:r>
            <a:r>
              <a:rPr lang="en-US" sz="1400" dirty="0" smtClean="0">
                <a:solidFill>
                  <a:srgbClr val="171717"/>
                </a:solidFill>
              </a:rPr>
              <a:t>.  For </a:t>
            </a:r>
            <a:r>
              <a:rPr lang="en-US" sz="1400" dirty="0">
                <a:solidFill>
                  <a:srgbClr val="171717"/>
                </a:solidFill>
              </a:rPr>
              <a:t>example, if the ground is already saturated before a rainstorm, much of the rain will run off into streams, but if the ground is dry, it will soak up more of the rain and the runoff will be less significant.</a:t>
            </a:r>
            <a:endParaRPr lang="en-US" sz="1400" b="0" i="0" dirty="0">
              <a:solidFill>
                <a:srgbClr val="171717"/>
              </a:solidFill>
              <a:effectLst/>
            </a:endParaRPr>
          </a:p>
        </p:txBody>
      </p:sp>
      <p:sp>
        <p:nvSpPr>
          <p:cNvPr id="10" name="TextBox 9"/>
          <p:cNvSpPr txBox="1"/>
          <p:nvPr/>
        </p:nvSpPr>
        <p:spPr>
          <a:xfrm>
            <a:off x="1250574" y="4690907"/>
            <a:ext cx="1552175" cy="1077218"/>
          </a:xfrm>
          <a:prstGeom prst="rect">
            <a:avLst/>
          </a:prstGeom>
          <a:noFill/>
        </p:spPr>
        <p:txBody>
          <a:bodyPr wrap="square" rtlCol="0">
            <a:spAutoFit/>
          </a:bodyPr>
          <a:lstStyle/>
          <a:p>
            <a:r>
              <a:rPr lang="en-US" sz="1600" dirty="0" smtClean="0"/>
              <a:t>Source:  </a:t>
            </a:r>
            <a:r>
              <a:rPr lang="en-US" sz="1600" dirty="0" smtClean="0">
                <a:hlinkClick r:id="rId3"/>
              </a:rPr>
              <a:t>USGS</a:t>
            </a:r>
            <a:r>
              <a:rPr lang="en-US" sz="1600" dirty="0" smtClean="0"/>
              <a:t> | </a:t>
            </a:r>
            <a:r>
              <a:rPr lang="en-US" sz="1600" dirty="0" smtClean="0">
                <a:hlinkClick r:id="rId4"/>
              </a:rPr>
              <a:t>NOAA Climate.gov</a:t>
            </a:r>
            <a:r>
              <a:rPr lang="en-US" sz="1600" dirty="0" smtClean="0"/>
              <a:t> | </a:t>
            </a:r>
            <a:r>
              <a:rPr lang="en-US" sz="1600" dirty="0" smtClean="0">
                <a:hlinkClick r:id="rId5"/>
              </a:rPr>
              <a:t>NWS Blacksburg</a:t>
            </a:r>
            <a:endParaRPr lang="en-US" sz="1600" dirty="0"/>
          </a:p>
        </p:txBody>
      </p:sp>
      <p:sp>
        <p:nvSpPr>
          <p:cNvPr id="11" name="Rectangle 10"/>
          <p:cNvSpPr/>
          <p:nvPr/>
        </p:nvSpPr>
        <p:spPr>
          <a:xfrm>
            <a:off x="3553865" y="4602736"/>
            <a:ext cx="4572000" cy="1754326"/>
          </a:xfrm>
          <a:prstGeom prst="rect">
            <a:avLst/>
          </a:prstGeom>
          <a:solidFill>
            <a:schemeClr val="accent2">
              <a:lumMod val="20000"/>
              <a:lumOff val="80000"/>
            </a:schemeClr>
          </a:solidFill>
        </p:spPr>
        <p:txBody>
          <a:bodyPr>
            <a:spAutoFit/>
          </a:bodyPr>
          <a:lstStyle/>
          <a:p>
            <a:r>
              <a:rPr lang="en-US" i="1" dirty="0"/>
              <a:t>In the immediate aftermath of the June 2016 flood, </a:t>
            </a:r>
            <a:r>
              <a:rPr lang="en-US" b="1" i="1" dirty="0"/>
              <a:t>USGS </a:t>
            </a:r>
            <a:r>
              <a:rPr lang="en-US" i="1" dirty="0"/>
              <a:t>and the </a:t>
            </a:r>
            <a:r>
              <a:rPr lang="en-US" b="1" i="1" dirty="0"/>
              <a:t>Federal Emergency Management Agency </a:t>
            </a:r>
            <a:r>
              <a:rPr lang="en-US" i="1" dirty="0"/>
              <a:t>(FEMA) initiated a cooperative study to evaluate the flood’s magnitude, extent, and probability of occurrence.</a:t>
            </a:r>
          </a:p>
        </p:txBody>
      </p:sp>
      <p:sp>
        <p:nvSpPr>
          <p:cNvPr id="12" name="TextBox 11"/>
          <p:cNvSpPr txBox="1"/>
          <p:nvPr/>
        </p:nvSpPr>
        <p:spPr>
          <a:xfrm>
            <a:off x="754954" y="1179510"/>
            <a:ext cx="7903028" cy="369332"/>
          </a:xfrm>
          <a:prstGeom prst="rect">
            <a:avLst/>
          </a:prstGeom>
          <a:noFill/>
        </p:spPr>
        <p:txBody>
          <a:bodyPr wrap="square" rtlCol="0">
            <a:spAutoFit/>
          </a:bodyPr>
          <a:lstStyle/>
          <a:p>
            <a:r>
              <a:rPr lang="en-US" i="1" dirty="0" smtClean="0">
                <a:solidFill>
                  <a:schemeClr val="tx2"/>
                </a:solidFill>
              </a:rPr>
              <a:t>A Thousand-year </a:t>
            </a:r>
            <a:r>
              <a:rPr lang="en-US" i="1" dirty="0">
                <a:solidFill>
                  <a:schemeClr val="tx2"/>
                </a:solidFill>
              </a:rPr>
              <a:t>D</a:t>
            </a:r>
            <a:r>
              <a:rPr lang="en-US" i="1" dirty="0" smtClean="0">
                <a:solidFill>
                  <a:schemeClr val="tx2"/>
                </a:solidFill>
              </a:rPr>
              <a:t>ownpour or Rainfall is different than a Thousand-year </a:t>
            </a:r>
            <a:r>
              <a:rPr lang="en-US" dirty="0" smtClean="0">
                <a:solidFill>
                  <a:schemeClr val="tx2"/>
                </a:solidFill>
              </a:rPr>
              <a:t>Flood</a:t>
            </a:r>
            <a:endParaRPr lang="en-US" dirty="0">
              <a:solidFill>
                <a:schemeClr val="tx2"/>
              </a:solidFill>
            </a:endParaRPr>
          </a:p>
        </p:txBody>
      </p:sp>
    </p:spTree>
    <p:extLst>
      <p:ext uri="{BB962C8B-B14F-4D97-AF65-F5344CB8AC3E}">
        <p14:creationId xmlns:p14="http://schemas.microsoft.com/office/powerpoint/2010/main" val="2787878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8024" y="1764169"/>
            <a:ext cx="5882848" cy="5094045"/>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7591825" y="6116491"/>
            <a:ext cx="1552175" cy="338554"/>
          </a:xfrm>
          <a:prstGeom prst="rect">
            <a:avLst/>
          </a:prstGeom>
          <a:noFill/>
        </p:spPr>
        <p:txBody>
          <a:bodyPr wrap="square" rtlCol="0">
            <a:spAutoFit/>
          </a:bodyPr>
          <a:lstStyle/>
          <a:p>
            <a:r>
              <a:rPr lang="en-US" sz="1600" dirty="0" smtClean="0"/>
              <a:t>Source:  </a:t>
            </a:r>
            <a:r>
              <a:rPr lang="en-US" sz="1600" dirty="0" smtClean="0">
                <a:hlinkClick r:id="rId4"/>
              </a:rPr>
              <a:t>FEMA</a:t>
            </a:r>
            <a:endParaRPr lang="en-US" sz="1600" dirty="0"/>
          </a:p>
        </p:txBody>
      </p:sp>
      <p:sp>
        <p:nvSpPr>
          <p:cNvPr id="3" name="Rectangle 2"/>
          <p:cNvSpPr/>
          <p:nvPr/>
        </p:nvSpPr>
        <p:spPr>
          <a:xfrm>
            <a:off x="549408" y="1031508"/>
            <a:ext cx="8160443" cy="615553"/>
          </a:xfrm>
          <a:prstGeom prst="rect">
            <a:avLst/>
          </a:prstGeom>
          <a:solidFill>
            <a:schemeClr val="accent1">
              <a:lumMod val="20000"/>
              <a:lumOff val="80000"/>
            </a:schemeClr>
          </a:solidFill>
        </p:spPr>
        <p:txBody>
          <a:bodyPr wrap="square">
            <a:spAutoFit/>
          </a:bodyPr>
          <a:lstStyle/>
          <a:p>
            <a:r>
              <a:rPr lang="en-US" sz="1600" dirty="0"/>
              <a:t>THE FLOOD IN JUNE 2016 WAS NOT A RARE, “1 IN 1,000 YEAR EVENT.” ALTHOUGH THE AMOUNT OF </a:t>
            </a:r>
            <a:r>
              <a:rPr lang="en-US" sz="1600" dirty="0" smtClean="0"/>
              <a:t>RAIN THAT </a:t>
            </a:r>
            <a:r>
              <a:rPr lang="en-US" sz="1600" dirty="0"/>
              <a:t>FELL WAS UNUSUAL, RAINFALL AND FLOODING ARE DIFFERENT</a:t>
            </a:r>
            <a:r>
              <a:rPr lang="en-US" dirty="0"/>
              <a:t>.</a:t>
            </a:r>
          </a:p>
        </p:txBody>
      </p:sp>
      <p:sp>
        <p:nvSpPr>
          <p:cNvPr id="4" name="Rectangle 3"/>
          <p:cNvSpPr/>
          <p:nvPr/>
        </p:nvSpPr>
        <p:spPr>
          <a:xfrm>
            <a:off x="6383511" y="2346580"/>
            <a:ext cx="2416628" cy="2554545"/>
          </a:xfrm>
          <a:prstGeom prst="rect">
            <a:avLst/>
          </a:prstGeom>
          <a:solidFill>
            <a:schemeClr val="accent2">
              <a:lumMod val="20000"/>
              <a:lumOff val="80000"/>
            </a:schemeClr>
          </a:solidFill>
        </p:spPr>
        <p:txBody>
          <a:bodyPr wrap="square">
            <a:spAutoFit/>
          </a:bodyPr>
          <a:lstStyle/>
          <a:p>
            <a:r>
              <a:rPr lang="en-US" sz="1600" b="1" dirty="0" smtClean="0"/>
              <a:t>Most </a:t>
            </a:r>
            <a:r>
              <a:rPr lang="en-US" sz="1600" b="1" dirty="0"/>
              <a:t>of the June 2016 peak flows examined by USGS were found to be much more likely than a “1,000 year event.” </a:t>
            </a:r>
            <a:r>
              <a:rPr lang="en-US" sz="1600" dirty="0"/>
              <a:t>In fact, the most extreme flooding was found to have 0.2% chance of happening in any given year (1 in 500) to a 5% chance (1 in 20). </a:t>
            </a:r>
          </a:p>
        </p:txBody>
      </p:sp>
    </p:spTree>
    <p:extLst>
      <p:ext uri="{BB962C8B-B14F-4D97-AF65-F5344CB8AC3E}">
        <p14:creationId xmlns:p14="http://schemas.microsoft.com/office/powerpoint/2010/main" val="213093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FEMA Flood Frequency Levels</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31891" y="1037493"/>
            <a:ext cx="7382348" cy="5679830"/>
          </a:xfrm>
          <a:prstGeom prst="rect">
            <a:avLst/>
          </a:prstGeom>
        </p:spPr>
      </p:pic>
    </p:spTree>
    <p:extLst>
      <p:ext uri="{BB962C8B-B14F-4D97-AF65-F5344CB8AC3E}">
        <p14:creationId xmlns:p14="http://schemas.microsoft.com/office/powerpoint/2010/main" val="113615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49408" y="1031508"/>
            <a:ext cx="8160443" cy="830997"/>
          </a:xfrm>
          <a:prstGeom prst="rect">
            <a:avLst/>
          </a:prstGeom>
          <a:solidFill>
            <a:schemeClr val="accent1">
              <a:lumMod val="20000"/>
              <a:lumOff val="80000"/>
            </a:schemeClr>
          </a:solidFill>
        </p:spPr>
        <p:txBody>
          <a:bodyPr wrap="square">
            <a:spAutoFit/>
          </a:bodyPr>
          <a:lstStyle/>
          <a:p>
            <a:r>
              <a:rPr lang="en-US" sz="1600" dirty="0"/>
              <a:t>THE LATEST DATA SHOW THAT THE LEVEL OF FLOODING THAT OCCURRED IN 2016 COULD HAPPEN </a:t>
            </a:r>
            <a:r>
              <a:rPr lang="en-US" sz="1600" b="1" dirty="0" smtClean="0"/>
              <a:t>MORE FREQUENTLY </a:t>
            </a:r>
            <a:r>
              <a:rPr lang="en-US" sz="1600" dirty="0"/>
              <a:t>THAN PREVIOUSLY THOUGHT. IN MANY AREAS, THAT EVENT HAS AT LEAST A 1% CHANCE OF </a:t>
            </a:r>
            <a:r>
              <a:rPr lang="en-US" sz="1600" dirty="0" smtClean="0"/>
              <a:t>HAPPENING EACH </a:t>
            </a:r>
            <a:r>
              <a:rPr lang="en-US" sz="1600" dirty="0"/>
              <a:t>YEAR IN THE FUTURE. </a:t>
            </a:r>
            <a:endParaRPr lang="en-US" dirty="0"/>
          </a:p>
        </p:txBody>
      </p:sp>
      <p:pic>
        <p:nvPicPr>
          <p:cNvPr id="4" name="Picture 3"/>
          <p:cNvPicPr>
            <a:picLocks noChangeAspect="1"/>
          </p:cNvPicPr>
          <p:nvPr/>
        </p:nvPicPr>
        <p:blipFill>
          <a:blip r:embed="rId3"/>
          <a:stretch>
            <a:fillRect/>
          </a:stretch>
        </p:blipFill>
        <p:spPr>
          <a:xfrm>
            <a:off x="596512" y="2056453"/>
            <a:ext cx="4033117" cy="4592495"/>
          </a:xfrm>
          <a:prstGeom prst="rect">
            <a:avLst/>
          </a:prstGeom>
        </p:spPr>
      </p:pic>
      <p:sp>
        <p:nvSpPr>
          <p:cNvPr id="6" name="TextBox 5"/>
          <p:cNvSpPr txBox="1"/>
          <p:nvPr/>
        </p:nvSpPr>
        <p:spPr>
          <a:xfrm>
            <a:off x="4957200" y="1987442"/>
            <a:ext cx="3772860" cy="1569660"/>
          </a:xfrm>
          <a:prstGeom prst="rect">
            <a:avLst/>
          </a:prstGeom>
          <a:solidFill>
            <a:schemeClr val="accent1">
              <a:lumMod val="20000"/>
              <a:lumOff val="80000"/>
            </a:schemeClr>
          </a:solidFill>
        </p:spPr>
        <p:txBody>
          <a:bodyPr wrap="square" rtlCol="0">
            <a:spAutoFit/>
          </a:bodyPr>
          <a:lstStyle/>
          <a:p>
            <a:r>
              <a:rPr lang="en-US" sz="1200" dirty="0"/>
              <a:t>For all but one of the gages analyzed, what used to have a 1% chance of happening each year, now has a greater chance of happening each year. In other words, what was considered the “100 year </a:t>
            </a:r>
            <a:r>
              <a:rPr lang="en-US" sz="1200" dirty="0" smtClean="0"/>
              <a:t>flow (1%)” </a:t>
            </a:r>
            <a:r>
              <a:rPr lang="en-US" sz="1200" dirty="0"/>
              <a:t>could now be called the “21 year </a:t>
            </a:r>
            <a:r>
              <a:rPr lang="en-US" sz="1200" dirty="0" smtClean="0"/>
              <a:t>flow (4.8%)” </a:t>
            </a:r>
            <a:r>
              <a:rPr lang="en-US" sz="1200" dirty="0"/>
              <a:t>for the gage at the Meadow </a:t>
            </a:r>
            <a:r>
              <a:rPr lang="en-US" sz="1200" dirty="0" smtClean="0"/>
              <a:t>River (watershed for Rainelle) </a:t>
            </a:r>
            <a:r>
              <a:rPr lang="en-US" sz="1200" dirty="0"/>
              <a:t>at </a:t>
            </a:r>
            <a:r>
              <a:rPr lang="en-US" sz="1200" dirty="0" err="1"/>
              <a:t>Nallen</a:t>
            </a:r>
            <a:r>
              <a:rPr lang="en-US" sz="1200" dirty="0"/>
              <a:t> or the “77 year </a:t>
            </a:r>
            <a:r>
              <a:rPr lang="en-US" sz="1200" dirty="0" smtClean="0"/>
              <a:t>flow (1.3%)” </a:t>
            </a:r>
            <a:r>
              <a:rPr lang="en-US" sz="1200" dirty="0"/>
              <a:t>for the Greenbrier River at </a:t>
            </a:r>
            <a:r>
              <a:rPr lang="en-US" sz="1200" dirty="0" smtClean="0"/>
              <a:t>Alderson (watershed for White Sulphur Springs).</a:t>
            </a:r>
            <a:endParaRPr lang="en-US" sz="1200" dirty="0"/>
          </a:p>
        </p:txBody>
      </p:sp>
      <p:sp>
        <p:nvSpPr>
          <p:cNvPr id="8" name="TextBox 7"/>
          <p:cNvSpPr txBox="1"/>
          <p:nvPr/>
        </p:nvSpPr>
        <p:spPr>
          <a:xfrm>
            <a:off x="706931" y="5816813"/>
            <a:ext cx="852927" cy="307777"/>
          </a:xfrm>
          <a:prstGeom prst="rect">
            <a:avLst/>
          </a:prstGeom>
          <a:solidFill>
            <a:schemeClr val="accent1">
              <a:lumMod val="20000"/>
              <a:lumOff val="80000"/>
            </a:schemeClr>
          </a:solidFill>
        </p:spPr>
        <p:txBody>
          <a:bodyPr wrap="square" rtlCol="0">
            <a:spAutoFit/>
          </a:bodyPr>
          <a:lstStyle/>
          <a:p>
            <a:pPr algn="ctr"/>
            <a:r>
              <a:rPr lang="en-US" sz="700" dirty="0" smtClean="0"/>
              <a:t>Greenbrier River at Alderson</a:t>
            </a:r>
            <a:endParaRPr lang="en-US" sz="700" dirty="0"/>
          </a:p>
        </p:txBody>
      </p:sp>
      <p:sp>
        <p:nvSpPr>
          <p:cNvPr id="10" name="TextBox 9"/>
          <p:cNvSpPr txBox="1"/>
          <p:nvPr/>
        </p:nvSpPr>
        <p:spPr>
          <a:xfrm>
            <a:off x="3019825" y="5970701"/>
            <a:ext cx="1552175" cy="338554"/>
          </a:xfrm>
          <a:prstGeom prst="rect">
            <a:avLst/>
          </a:prstGeom>
          <a:noFill/>
        </p:spPr>
        <p:txBody>
          <a:bodyPr wrap="square" rtlCol="0">
            <a:spAutoFit/>
          </a:bodyPr>
          <a:lstStyle/>
          <a:p>
            <a:r>
              <a:rPr lang="en-US" sz="1600" dirty="0" smtClean="0"/>
              <a:t>Source:  </a:t>
            </a:r>
            <a:r>
              <a:rPr lang="en-US" sz="1600" dirty="0" smtClean="0">
                <a:hlinkClick r:id="rId4"/>
              </a:rPr>
              <a:t>FEMA</a:t>
            </a:r>
            <a:endParaRPr lang="en-US" sz="1600" dirty="0"/>
          </a:p>
        </p:txBody>
      </p:sp>
      <p:pic>
        <p:nvPicPr>
          <p:cNvPr id="9" name="Picture 8"/>
          <p:cNvPicPr>
            <a:picLocks noChangeAspect="1"/>
          </p:cNvPicPr>
          <p:nvPr/>
        </p:nvPicPr>
        <p:blipFill>
          <a:blip r:embed="rId5"/>
          <a:stretch>
            <a:fillRect/>
          </a:stretch>
        </p:blipFill>
        <p:spPr>
          <a:xfrm>
            <a:off x="4878771" y="3783699"/>
            <a:ext cx="4031864" cy="2627216"/>
          </a:xfrm>
          <a:prstGeom prst="rect">
            <a:avLst/>
          </a:prstGeom>
        </p:spPr>
      </p:pic>
      <p:sp>
        <p:nvSpPr>
          <p:cNvPr id="12" name="TextBox 11"/>
          <p:cNvSpPr txBox="1"/>
          <p:nvPr/>
        </p:nvSpPr>
        <p:spPr>
          <a:xfrm>
            <a:off x="5202092" y="6426401"/>
            <a:ext cx="3571652" cy="276999"/>
          </a:xfrm>
          <a:prstGeom prst="rect">
            <a:avLst/>
          </a:prstGeom>
          <a:noFill/>
        </p:spPr>
        <p:txBody>
          <a:bodyPr wrap="square" rtlCol="0">
            <a:spAutoFit/>
          </a:bodyPr>
          <a:lstStyle/>
          <a:p>
            <a:r>
              <a:rPr lang="en-US" sz="1200" dirty="0" smtClean="0"/>
              <a:t>Source:  </a:t>
            </a:r>
            <a:r>
              <a:rPr lang="en-US" sz="1200" dirty="0" smtClean="0">
                <a:hlinkClick r:id="rId6"/>
              </a:rPr>
              <a:t>USGS Report </a:t>
            </a:r>
            <a:r>
              <a:rPr lang="en-US" sz="1200" dirty="0" smtClean="0"/>
              <a:t>|</a:t>
            </a:r>
            <a:r>
              <a:rPr lang="en-US" sz="1200" dirty="0" smtClean="0">
                <a:hlinkClick r:id="rId7"/>
              </a:rPr>
              <a:t>AEP Meadow River</a:t>
            </a:r>
            <a:r>
              <a:rPr lang="en-US" sz="1200" dirty="0" smtClean="0"/>
              <a:t> | </a:t>
            </a:r>
            <a:r>
              <a:rPr lang="en-US" sz="1200" dirty="0" smtClean="0">
                <a:hlinkClick r:id="rId8"/>
              </a:rPr>
              <a:t>Pubs Site</a:t>
            </a:r>
            <a:endParaRPr lang="en-US" sz="1200" dirty="0"/>
          </a:p>
        </p:txBody>
      </p:sp>
      <p:sp>
        <p:nvSpPr>
          <p:cNvPr id="13" name="TextBox 12"/>
          <p:cNvSpPr txBox="1"/>
          <p:nvPr/>
        </p:nvSpPr>
        <p:spPr>
          <a:xfrm>
            <a:off x="1276548" y="2259251"/>
            <a:ext cx="3000616" cy="1754326"/>
          </a:xfrm>
          <a:prstGeom prst="rect">
            <a:avLst/>
          </a:prstGeom>
          <a:solidFill>
            <a:schemeClr val="accent2">
              <a:lumMod val="20000"/>
              <a:lumOff val="80000"/>
            </a:schemeClr>
          </a:solidFill>
        </p:spPr>
        <p:txBody>
          <a:bodyPr wrap="square" rtlCol="0">
            <a:spAutoFit/>
          </a:bodyPr>
          <a:lstStyle/>
          <a:p>
            <a:r>
              <a:rPr lang="en-US" sz="1200" dirty="0" smtClean="0"/>
              <a:t>USGS Study:  Three </a:t>
            </a:r>
            <a:r>
              <a:rPr lang="en-US" sz="1200" dirty="0"/>
              <a:t>annual exceedance probability (AEP) curves calculated using the Expected Moments Algorithm (EMA) method </a:t>
            </a:r>
            <a:r>
              <a:rPr lang="en-US" sz="1200" dirty="0" smtClean="0"/>
              <a:t>were </a:t>
            </a:r>
            <a:r>
              <a:rPr lang="en-US" sz="1200" dirty="0"/>
              <a:t>used to </a:t>
            </a:r>
            <a:r>
              <a:rPr lang="en-US" sz="1200" b="1" dirty="0"/>
              <a:t>compare 100-year (AEP 0.0100) annual peak </a:t>
            </a:r>
            <a:r>
              <a:rPr lang="en-US" sz="1200" b="1" dirty="0" smtClean="0"/>
              <a:t>stream flows</a:t>
            </a:r>
            <a:r>
              <a:rPr lang="en-US" sz="1200" dirty="0" smtClean="0"/>
              <a:t> </a:t>
            </a:r>
            <a:r>
              <a:rPr lang="en-US" sz="1200" dirty="0"/>
              <a:t>at 12 streamflow-gaging stations, measured from initiation of the period of record (POR) at each streamflow-gaging station through 1990, 2015, and 2016.</a:t>
            </a:r>
          </a:p>
        </p:txBody>
      </p:sp>
    </p:spTree>
    <p:extLst>
      <p:ext uri="{BB962C8B-B14F-4D97-AF65-F5344CB8AC3E}">
        <p14:creationId xmlns:p14="http://schemas.microsoft.com/office/powerpoint/2010/main" val="251141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FSF Flood Frequency Levels</a:t>
            </a:r>
            <a:endParaRPr lang="en-US"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68423" y="1043939"/>
            <a:ext cx="7407153" cy="5718810"/>
          </a:xfrm>
          <a:prstGeom prst="rect">
            <a:avLst/>
          </a:prstGeom>
        </p:spPr>
      </p:pic>
    </p:spTree>
    <p:extLst>
      <p:ext uri="{BB962C8B-B14F-4D97-AF65-F5344CB8AC3E}">
        <p14:creationId xmlns:p14="http://schemas.microsoft.com/office/powerpoint/2010/main" val="127410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FEMA 500-YR (0.2%)</a:t>
            </a:r>
            <a:endParaRPr lang="en-US"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44061" y="1015532"/>
            <a:ext cx="7455877" cy="5741386"/>
          </a:xfrm>
          <a:prstGeom prst="rect">
            <a:avLst/>
          </a:prstGeom>
        </p:spPr>
      </p:pic>
    </p:spTree>
    <p:extLst>
      <p:ext uri="{BB962C8B-B14F-4D97-AF65-F5344CB8AC3E}">
        <p14:creationId xmlns:p14="http://schemas.microsoft.com/office/powerpoint/2010/main" val="352157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FSF 500-YR (0.2%)</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99039" y="1032719"/>
            <a:ext cx="7552374" cy="5825281"/>
          </a:xfrm>
          <a:prstGeom prst="rect">
            <a:avLst/>
          </a:prstGeom>
        </p:spPr>
      </p:pic>
    </p:spTree>
    <p:extLst>
      <p:ext uri="{BB962C8B-B14F-4D97-AF65-F5344CB8AC3E}">
        <p14:creationId xmlns:p14="http://schemas.microsoft.com/office/powerpoint/2010/main" val="155181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Models and Studies</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040910" y="1260628"/>
            <a:ext cx="5062177" cy="4396534"/>
          </a:xfrm>
          <a:prstGeom prst="rect">
            <a:avLst/>
          </a:prstGeom>
        </p:spPr>
      </p:pic>
      <p:sp>
        <p:nvSpPr>
          <p:cNvPr id="3" name="Rectangle 2"/>
          <p:cNvSpPr/>
          <p:nvPr/>
        </p:nvSpPr>
        <p:spPr>
          <a:xfrm>
            <a:off x="5660810" y="5257177"/>
            <a:ext cx="1386968" cy="307777"/>
          </a:xfrm>
          <a:prstGeom prst="rect">
            <a:avLst/>
          </a:prstGeom>
        </p:spPr>
        <p:txBody>
          <a:bodyPr wrap="square">
            <a:spAutoFit/>
          </a:bodyPr>
          <a:lstStyle/>
          <a:p>
            <a:r>
              <a:rPr lang="en-US" sz="1400" dirty="0" smtClean="0"/>
              <a:t>Source:  </a:t>
            </a:r>
            <a:r>
              <a:rPr lang="en-US" sz="1400" dirty="0" smtClean="0">
                <a:hlinkClick r:id="rId4"/>
              </a:rPr>
              <a:t>FEMA</a:t>
            </a:r>
            <a:endParaRPr lang="en-US" sz="1400" dirty="0"/>
          </a:p>
        </p:txBody>
      </p:sp>
      <p:sp>
        <p:nvSpPr>
          <p:cNvPr id="4" name="TextBox 3"/>
          <p:cNvSpPr txBox="1"/>
          <p:nvPr/>
        </p:nvSpPr>
        <p:spPr>
          <a:xfrm>
            <a:off x="2096218" y="5897974"/>
            <a:ext cx="4951560" cy="584775"/>
          </a:xfrm>
          <a:prstGeom prst="rect">
            <a:avLst/>
          </a:prstGeom>
          <a:solidFill>
            <a:schemeClr val="accent1">
              <a:lumMod val="20000"/>
              <a:lumOff val="80000"/>
            </a:schemeClr>
          </a:solidFill>
        </p:spPr>
        <p:txBody>
          <a:bodyPr wrap="square" rtlCol="0">
            <a:spAutoFit/>
          </a:bodyPr>
          <a:lstStyle/>
          <a:p>
            <a:r>
              <a:rPr lang="en-US" sz="1600" dirty="0" smtClean="0"/>
              <a:t>Relationship </a:t>
            </a:r>
            <a:r>
              <a:rPr lang="en-US" sz="1600" dirty="0"/>
              <a:t>between flood recurrence intervals and the probability of an event occurring within a given period</a:t>
            </a:r>
          </a:p>
        </p:txBody>
      </p:sp>
    </p:spTree>
    <p:extLst>
      <p:ext uri="{BB962C8B-B14F-4D97-AF65-F5344CB8AC3E}">
        <p14:creationId xmlns:p14="http://schemas.microsoft.com/office/powerpoint/2010/main" val="1179913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Characteristics</a:t>
            </a: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14301" y="958644"/>
            <a:ext cx="8906608" cy="5786199"/>
          </a:xfrm>
          <a:prstGeom prst="rect">
            <a:avLst/>
          </a:prstGeom>
          <a:solidFill>
            <a:schemeClr val="bg1">
              <a:lumMod val="95000"/>
            </a:schemeClr>
          </a:solidFill>
        </p:spPr>
        <p:txBody>
          <a:bodyPr wrap="square" rtlCol="0">
            <a:spAutoFit/>
          </a:bodyPr>
          <a:lstStyle/>
          <a:p>
            <a:pPr algn="ctr"/>
            <a:r>
              <a:rPr lang="en-US" b="1" dirty="0" smtClean="0">
                <a:solidFill>
                  <a:schemeClr val="accent1">
                    <a:lumMod val="50000"/>
                  </a:schemeClr>
                </a:solidFill>
              </a:rPr>
              <a:t>Flood Characteristics Impacting Community</a:t>
            </a:r>
          </a:p>
          <a:p>
            <a:pPr marL="285750" indent="-285750">
              <a:buFont typeface="Arial" panose="020B0604020202020204" pitchFamily="34" charset="0"/>
              <a:buChar char="•"/>
            </a:pPr>
            <a:r>
              <a:rPr lang="en-US" sz="1600" i="1" dirty="0" smtClean="0">
                <a:solidFill>
                  <a:schemeClr val="accent1">
                    <a:lumMod val="50000"/>
                  </a:schemeClr>
                </a:solidFill>
              </a:rPr>
              <a:t>Frequency: </a:t>
            </a:r>
            <a:r>
              <a:rPr lang="en-US" sz="1600" dirty="0" smtClean="0">
                <a:solidFill>
                  <a:schemeClr val="accent1">
                    <a:lumMod val="50000"/>
                  </a:schemeClr>
                </a:solidFill>
              </a:rPr>
              <a:t> Probability that a flood of a specific size will be equaled or exceeded in any given year   </a:t>
            </a:r>
          </a:p>
          <a:p>
            <a:pPr marL="742950" lvl="1" indent="-285750">
              <a:buFont typeface="Courier New" panose="02070309020205020404" pitchFamily="49" charset="0"/>
              <a:buChar char="o"/>
            </a:pPr>
            <a:r>
              <a:rPr lang="en-US" sz="1200" dirty="0" smtClean="0">
                <a:solidFill>
                  <a:schemeClr val="accent1">
                    <a:lumMod val="50000"/>
                  </a:schemeClr>
                </a:solidFill>
              </a:rPr>
              <a:t>5-, 10-, 20-, 25-, 50-, 100-, and 500-year flood elevations (above sea level) refer to expected water levels of the 20%,  10%, 5%, 4%, 2%, 1%, and 0.2% annual chance flood events. A 1000-yr flood has a 0.1% chance of happening in any given year.</a:t>
            </a:r>
          </a:p>
          <a:p>
            <a:pPr marL="742950" lvl="1" indent="-285750">
              <a:buFont typeface="Courier New" panose="02070309020205020404" pitchFamily="49" charset="0"/>
              <a:buChar char="o"/>
            </a:pPr>
            <a:r>
              <a:rPr lang="en-US" sz="1200" dirty="0" smtClean="0">
                <a:solidFill>
                  <a:schemeClr val="accent1">
                    <a:lumMod val="50000"/>
                  </a:schemeClr>
                </a:solidFill>
              </a:rPr>
              <a:t>FEMA’s 1%+ flood elevations measures </a:t>
            </a:r>
            <a:r>
              <a:rPr lang="en-US" sz="1200" dirty="0">
                <a:solidFill>
                  <a:schemeClr val="accent1">
                    <a:lumMod val="50000"/>
                  </a:schemeClr>
                </a:solidFill>
              </a:rPr>
              <a:t>how high the </a:t>
            </a:r>
            <a:r>
              <a:rPr lang="en-US" sz="1200" dirty="0" smtClean="0">
                <a:solidFill>
                  <a:schemeClr val="accent1">
                    <a:lumMod val="50000"/>
                  </a:schemeClr>
                </a:solidFill>
              </a:rPr>
              <a:t>100-year flood could </a:t>
            </a:r>
            <a:r>
              <a:rPr lang="en-US" sz="1200" dirty="0">
                <a:solidFill>
                  <a:schemeClr val="accent1">
                    <a:lumMod val="50000"/>
                  </a:schemeClr>
                </a:solidFill>
              </a:rPr>
              <a:t>be given the statistical uncertainties in </a:t>
            </a:r>
            <a:r>
              <a:rPr lang="en-US" sz="1200" dirty="0" smtClean="0">
                <a:solidFill>
                  <a:schemeClr val="accent1">
                    <a:lumMod val="50000"/>
                  </a:schemeClr>
                </a:solidFill>
              </a:rPr>
              <a:t>flood modeling.  It represents the upper 84-percent confidence limit of the statistical error for calculating the 1-percent annual chance event.</a:t>
            </a:r>
          </a:p>
          <a:p>
            <a:pPr marL="742950" lvl="1" indent="-285750">
              <a:buFont typeface="Courier New" panose="02070309020205020404" pitchFamily="49" charset="0"/>
              <a:buChar char="o"/>
            </a:pPr>
            <a:r>
              <a:rPr lang="en-US" sz="1200" dirty="0">
                <a:solidFill>
                  <a:schemeClr val="accent1">
                    <a:lumMod val="50000"/>
                  </a:schemeClr>
                </a:solidFill>
              </a:rPr>
              <a:t>The relative frequency of any given flood (e.g., 5-year or 10-year) serves as a useful reference point when selecting a mitigation options and evaluating cost effectiveness. </a:t>
            </a:r>
            <a:endParaRPr lang="en-US" sz="1200" dirty="0" smtClean="0">
              <a:solidFill>
                <a:schemeClr val="accent1">
                  <a:lumMod val="50000"/>
                </a:schemeClr>
              </a:solidFill>
            </a:endParaRPr>
          </a:p>
          <a:p>
            <a:pPr marL="285750" indent="-285750">
              <a:buFont typeface="Arial" panose="020B0604020202020204" pitchFamily="34" charset="0"/>
              <a:buChar char="•"/>
            </a:pPr>
            <a:r>
              <a:rPr lang="en-US" sz="1600" i="1" dirty="0" smtClean="0">
                <a:solidFill>
                  <a:schemeClr val="accent1">
                    <a:lumMod val="50000"/>
                  </a:schemeClr>
                </a:solidFill>
              </a:rPr>
              <a:t>Depth:  </a:t>
            </a:r>
            <a:r>
              <a:rPr lang="en-US" sz="1600" dirty="0" smtClean="0">
                <a:solidFill>
                  <a:schemeClr val="accent1">
                    <a:lumMod val="50000"/>
                  </a:schemeClr>
                </a:solidFill>
              </a:rPr>
              <a:t>Flood depth or water surface elevation above the ground surface</a:t>
            </a:r>
          </a:p>
          <a:p>
            <a:pPr marL="742950" lvl="1" indent="-285750">
              <a:buFont typeface="Courier New" panose="02070309020205020404" pitchFamily="49" charset="0"/>
              <a:buChar char="o"/>
            </a:pPr>
            <a:r>
              <a:rPr lang="en-US" sz="1200" dirty="0">
                <a:solidFill>
                  <a:schemeClr val="accent1">
                    <a:lumMod val="50000"/>
                  </a:schemeClr>
                </a:solidFill>
              </a:rPr>
              <a:t>Critical during design considerations, as it is often the primary factor in evaluating the potential for flood </a:t>
            </a:r>
            <a:r>
              <a:rPr lang="en-US" sz="1200" dirty="0" smtClean="0">
                <a:solidFill>
                  <a:schemeClr val="accent1">
                    <a:lumMod val="50000"/>
                  </a:schemeClr>
                </a:solidFill>
              </a:rPr>
              <a:t>damage  </a:t>
            </a:r>
            <a:endParaRPr lang="en-US" sz="1200" dirty="0">
              <a:solidFill>
                <a:schemeClr val="accent1">
                  <a:lumMod val="50000"/>
                </a:schemeClr>
              </a:solidFill>
            </a:endParaRPr>
          </a:p>
          <a:p>
            <a:pPr marL="742950" lvl="1" indent="-285750">
              <a:buFont typeface="Courier New" panose="02070309020205020404" pitchFamily="49" charset="0"/>
              <a:buChar char="o"/>
            </a:pPr>
            <a:r>
              <a:rPr lang="en-US" sz="1200" dirty="0" smtClean="0">
                <a:solidFill>
                  <a:schemeClr val="accent1">
                    <a:lumMod val="50000"/>
                  </a:schemeClr>
                </a:solidFill>
              </a:rPr>
              <a:t>Flood depth sources include flood models and high water marks which measure the degree of flooding</a:t>
            </a:r>
          </a:p>
          <a:p>
            <a:pPr marL="285750" indent="-285750">
              <a:buFont typeface="Arial" panose="020B0604020202020204" pitchFamily="34" charset="0"/>
              <a:buChar char="•"/>
            </a:pPr>
            <a:r>
              <a:rPr lang="en-US" sz="1600" i="1" dirty="0">
                <a:solidFill>
                  <a:schemeClr val="accent1">
                    <a:lumMod val="50000"/>
                  </a:schemeClr>
                </a:solidFill>
              </a:rPr>
              <a:t>Velocity:  </a:t>
            </a:r>
            <a:r>
              <a:rPr lang="en-US" sz="1600" i="1" dirty="0" smtClean="0">
                <a:solidFill>
                  <a:schemeClr val="accent1">
                    <a:lumMod val="50000"/>
                  </a:schemeClr>
                </a:solidFill>
              </a:rPr>
              <a:t>S</a:t>
            </a:r>
            <a:r>
              <a:rPr lang="en-US" sz="1600" dirty="0" smtClean="0">
                <a:solidFill>
                  <a:schemeClr val="accent1">
                    <a:lumMod val="50000"/>
                  </a:schemeClr>
                </a:solidFill>
              </a:rPr>
              <a:t>peed </a:t>
            </a:r>
            <a:r>
              <a:rPr lang="en-US" sz="1600" dirty="0">
                <a:solidFill>
                  <a:schemeClr val="accent1">
                    <a:lumMod val="50000"/>
                  </a:schemeClr>
                </a:solidFill>
              </a:rPr>
              <a:t>at which the floodwaters are </a:t>
            </a:r>
            <a:r>
              <a:rPr lang="en-US" sz="1600" dirty="0" smtClean="0">
                <a:solidFill>
                  <a:schemeClr val="accent1">
                    <a:lumMod val="50000"/>
                  </a:schemeClr>
                </a:solidFill>
              </a:rPr>
              <a:t>flowing</a:t>
            </a:r>
          </a:p>
          <a:p>
            <a:pPr marL="742950" lvl="1" indent="-285750">
              <a:buFont typeface="Courier New" panose="02070309020205020404" pitchFamily="49" charset="0"/>
              <a:buChar char="o"/>
            </a:pPr>
            <a:r>
              <a:rPr lang="en-US" sz="1200" dirty="0" smtClean="0">
                <a:solidFill>
                  <a:schemeClr val="accent1">
                    <a:lumMod val="50000"/>
                  </a:schemeClr>
                </a:solidFill>
              </a:rPr>
              <a:t>Flowing </a:t>
            </a:r>
            <a:r>
              <a:rPr lang="en-US" sz="1200" dirty="0">
                <a:solidFill>
                  <a:schemeClr val="accent1">
                    <a:lumMod val="50000"/>
                  </a:schemeClr>
                </a:solidFill>
              </a:rPr>
              <a:t>water often causes erosion and scour, as well as debris impacts and hydrodynamic forces</a:t>
            </a:r>
            <a:r>
              <a:rPr lang="en-US" sz="1200" dirty="0" smtClean="0">
                <a:solidFill>
                  <a:schemeClr val="accent1">
                    <a:lumMod val="50000"/>
                  </a:schemeClr>
                </a:solidFill>
              </a:rPr>
              <a:t>.</a:t>
            </a:r>
          </a:p>
          <a:p>
            <a:pPr marL="742950" lvl="1" indent="-285750">
              <a:buFont typeface="Courier New" panose="02070309020205020404" pitchFamily="49" charset="0"/>
              <a:buChar char="o"/>
            </a:pPr>
            <a:r>
              <a:rPr lang="en-US" sz="1200" dirty="0" smtClean="0">
                <a:solidFill>
                  <a:schemeClr val="accent1">
                    <a:lumMod val="50000"/>
                  </a:schemeClr>
                </a:solidFill>
              </a:rPr>
              <a:t>FEMA’s detailed engineering studies provide river/stream flows </a:t>
            </a:r>
          </a:p>
          <a:p>
            <a:pPr marL="285750" indent="-285750">
              <a:buFont typeface="Arial" panose="020B0604020202020204" pitchFamily="34" charset="0"/>
              <a:buChar char="•"/>
            </a:pPr>
            <a:r>
              <a:rPr lang="en-US" sz="1600" i="1" dirty="0" smtClean="0">
                <a:solidFill>
                  <a:schemeClr val="accent1">
                    <a:lumMod val="50000"/>
                  </a:schemeClr>
                </a:solidFill>
              </a:rPr>
              <a:t>Duration</a:t>
            </a:r>
            <a:r>
              <a:rPr lang="en-US" sz="1600" dirty="0" smtClean="0">
                <a:solidFill>
                  <a:schemeClr val="accent1">
                    <a:lumMod val="50000"/>
                  </a:schemeClr>
                </a:solidFill>
              </a:rPr>
              <a:t>:  Measure of how long water remains above normal levels.</a:t>
            </a:r>
          </a:p>
          <a:p>
            <a:pPr marL="742950" lvl="1" indent="-285750">
              <a:buFont typeface="Courier New" panose="02070309020205020404" pitchFamily="49" charset="0"/>
              <a:buChar char="o"/>
            </a:pPr>
            <a:r>
              <a:rPr lang="en-US" sz="1200" dirty="0">
                <a:solidFill>
                  <a:schemeClr val="accent1">
                    <a:lumMod val="50000"/>
                  </a:schemeClr>
                </a:solidFill>
              </a:rPr>
              <a:t>Prolonged contact with floodwaters may make some mitigation measures, including dry </a:t>
            </a:r>
            <a:r>
              <a:rPr lang="en-US" sz="1200" dirty="0" smtClean="0">
                <a:solidFill>
                  <a:schemeClr val="accent1">
                    <a:lumMod val="50000"/>
                  </a:schemeClr>
                </a:solidFill>
              </a:rPr>
              <a:t>flood-proofing, inappropriate </a:t>
            </a:r>
            <a:r>
              <a:rPr lang="en-US" sz="1200" dirty="0">
                <a:solidFill>
                  <a:schemeClr val="accent1">
                    <a:lumMod val="50000"/>
                  </a:schemeClr>
                </a:solidFill>
              </a:rPr>
              <a:t>because of the increased chance of seepage and potential structural failure. </a:t>
            </a:r>
          </a:p>
          <a:p>
            <a:pPr marL="742950" lvl="1" indent="-285750">
              <a:buFont typeface="Courier New" panose="02070309020205020404" pitchFamily="49" charset="0"/>
              <a:buChar char="o"/>
            </a:pPr>
            <a:r>
              <a:rPr lang="en-US" sz="1200" dirty="0" smtClean="0">
                <a:solidFill>
                  <a:schemeClr val="accent1">
                    <a:lumMod val="50000"/>
                  </a:schemeClr>
                </a:solidFill>
              </a:rPr>
              <a:t>Long </a:t>
            </a:r>
            <a:r>
              <a:rPr lang="en-US" sz="1200" dirty="0">
                <a:solidFill>
                  <a:schemeClr val="accent1">
                    <a:lumMod val="50000"/>
                  </a:schemeClr>
                </a:solidFill>
              </a:rPr>
              <a:t>periods of inundation are more likely to cause greater damage to structural members and finishes than short periods </a:t>
            </a:r>
            <a:r>
              <a:rPr lang="en-US" sz="1200" dirty="0" smtClean="0">
                <a:solidFill>
                  <a:schemeClr val="accent1">
                    <a:lumMod val="50000"/>
                  </a:schemeClr>
                </a:solidFill>
              </a:rPr>
              <a:t>of flooding.</a:t>
            </a:r>
          </a:p>
          <a:p>
            <a:pPr marL="285750" indent="-285750">
              <a:buFont typeface="Arial" panose="020B0604020202020204" pitchFamily="34" charset="0"/>
              <a:buChar char="•"/>
            </a:pPr>
            <a:r>
              <a:rPr lang="en-US" sz="1600" i="1" dirty="0">
                <a:solidFill>
                  <a:schemeClr val="accent1">
                    <a:lumMod val="50000"/>
                  </a:schemeClr>
                </a:solidFill>
              </a:rPr>
              <a:t>Rate of Floodwater Rise and </a:t>
            </a:r>
            <a:r>
              <a:rPr lang="en-US" sz="1600" i="1" dirty="0" smtClean="0">
                <a:solidFill>
                  <a:schemeClr val="accent1">
                    <a:lumMod val="50000"/>
                  </a:schemeClr>
                </a:solidFill>
              </a:rPr>
              <a:t>Fall</a:t>
            </a:r>
            <a:r>
              <a:rPr lang="en-US" sz="1600" dirty="0" smtClean="0">
                <a:solidFill>
                  <a:schemeClr val="accent1">
                    <a:lumMod val="50000"/>
                  </a:schemeClr>
                </a:solidFill>
              </a:rPr>
              <a:t>:   Floodwater that rises very quickly with little or </a:t>
            </a:r>
            <a:r>
              <a:rPr lang="en-US" sz="1600" dirty="0" smtClean="0">
                <a:solidFill>
                  <a:schemeClr val="accent1">
                    <a:lumMod val="50000"/>
                  </a:schemeClr>
                </a:solidFill>
              </a:rPr>
              <a:t>no </a:t>
            </a:r>
            <a:r>
              <a:rPr lang="en-US" sz="1600" dirty="0" smtClean="0">
                <a:solidFill>
                  <a:schemeClr val="accent1">
                    <a:lumMod val="50000"/>
                  </a:schemeClr>
                </a:solidFill>
              </a:rPr>
              <a:t>warning</a:t>
            </a:r>
          </a:p>
          <a:p>
            <a:pPr marL="742950" lvl="1" indent="-285750">
              <a:buFont typeface="Courier New" panose="02070309020205020404" pitchFamily="49" charset="0"/>
              <a:buChar char="o"/>
            </a:pPr>
            <a:r>
              <a:rPr lang="en-US" sz="1200" dirty="0" smtClean="0">
                <a:solidFill>
                  <a:schemeClr val="accent1">
                    <a:lumMod val="50000"/>
                  </a:schemeClr>
                </a:solidFill>
              </a:rPr>
              <a:t>Steep </a:t>
            </a:r>
            <a:r>
              <a:rPr lang="en-US" sz="1200" dirty="0">
                <a:solidFill>
                  <a:schemeClr val="accent1">
                    <a:lumMod val="50000"/>
                  </a:schemeClr>
                </a:solidFill>
              </a:rPr>
              <a:t>topography and locations with small drainage areas may experience flash </a:t>
            </a:r>
            <a:r>
              <a:rPr lang="en-US" sz="1200" dirty="0" smtClean="0">
                <a:solidFill>
                  <a:schemeClr val="accent1">
                    <a:lumMod val="50000"/>
                  </a:schemeClr>
                </a:solidFill>
              </a:rPr>
              <a:t>flooding in </a:t>
            </a:r>
            <a:r>
              <a:rPr lang="en-US" sz="1200" dirty="0">
                <a:solidFill>
                  <a:schemeClr val="accent1">
                    <a:lumMod val="50000"/>
                  </a:schemeClr>
                </a:solidFill>
              </a:rPr>
              <a:t>which floodwater can rise very quickly with little or no warning.</a:t>
            </a:r>
          </a:p>
          <a:p>
            <a:pPr marL="742950" lvl="1" indent="-285750">
              <a:buFont typeface="Courier New" panose="02070309020205020404" pitchFamily="49" charset="0"/>
              <a:buChar char="o"/>
            </a:pPr>
            <a:r>
              <a:rPr lang="en-US" sz="1200" dirty="0" smtClean="0">
                <a:solidFill>
                  <a:schemeClr val="accent1">
                    <a:lumMod val="50000"/>
                  </a:schemeClr>
                </a:solidFill>
              </a:rPr>
              <a:t>High-velocity </a:t>
            </a:r>
            <a:r>
              <a:rPr lang="en-US" sz="1200" dirty="0">
                <a:solidFill>
                  <a:schemeClr val="accent1">
                    <a:lumMod val="50000"/>
                  </a:schemeClr>
                </a:solidFill>
              </a:rPr>
              <a:t>water flows usually accompany flash floods and preclude certain types of </a:t>
            </a:r>
            <a:r>
              <a:rPr lang="en-US" sz="1200" dirty="0" smtClean="0">
                <a:solidFill>
                  <a:schemeClr val="accent1">
                    <a:lumMod val="50000"/>
                  </a:schemeClr>
                </a:solidFill>
              </a:rPr>
              <a:t>flood mitigation </a:t>
            </a:r>
            <a:r>
              <a:rPr lang="en-US" sz="1200" dirty="0">
                <a:solidFill>
                  <a:schemeClr val="accent1">
                    <a:lumMod val="50000"/>
                  </a:schemeClr>
                </a:solidFill>
              </a:rPr>
              <a:t>measures, especially those requiring </a:t>
            </a:r>
            <a:r>
              <a:rPr lang="en-US" sz="1200" dirty="0" smtClean="0">
                <a:solidFill>
                  <a:schemeClr val="accent1">
                    <a:lumMod val="50000"/>
                  </a:schemeClr>
                </a:solidFill>
              </a:rPr>
              <a:t>human intervention</a:t>
            </a:r>
            <a:endParaRPr lang="en-US" sz="1200" dirty="0">
              <a:solidFill>
                <a:schemeClr val="accent1">
                  <a:lumMod val="50000"/>
                </a:schemeClr>
              </a:solidFill>
            </a:endParaRPr>
          </a:p>
          <a:p>
            <a:pPr marL="742950" lvl="1" indent="-285750">
              <a:buFont typeface="Courier New" panose="02070309020205020404" pitchFamily="49" charset="0"/>
              <a:buChar char="o"/>
            </a:pPr>
            <a:r>
              <a:rPr lang="en-US" sz="1200" dirty="0" smtClean="0">
                <a:solidFill>
                  <a:schemeClr val="accent1">
                    <a:lumMod val="50000"/>
                  </a:schemeClr>
                </a:solidFill>
              </a:rPr>
              <a:t>Rapid </a:t>
            </a:r>
            <a:r>
              <a:rPr lang="en-US" sz="1200" dirty="0">
                <a:solidFill>
                  <a:schemeClr val="accent1">
                    <a:lumMod val="50000"/>
                  </a:schemeClr>
                </a:solidFill>
              </a:rPr>
              <a:t>rates of the rise and fall of floodwater can also lead to unequal hydrostatic pressures on a building. </a:t>
            </a:r>
            <a:r>
              <a:rPr lang="en-US" sz="1200" dirty="0" smtClean="0">
                <a:solidFill>
                  <a:schemeClr val="accent1">
                    <a:lumMod val="50000"/>
                  </a:schemeClr>
                </a:solidFill>
              </a:rPr>
              <a:t>The probability </a:t>
            </a:r>
            <a:r>
              <a:rPr lang="en-US" sz="1200" dirty="0">
                <a:solidFill>
                  <a:schemeClr val="accent1">
                    <a:lumMod val="50000"/>
                  </a:schemeClr>
                </a:solidFill>
              </a:rPr>
              <a:t>of unequal hydrostatic pressures increases when building exteriors are designed to be </a:t>
            </a:r>
            <a:r>
              <a:rPr lang="en-US" sz="1200" dirty="0" smtClean="0">
                <a:solidFill>
                  <a:schemeClr val="accent1">
                    <a:lumMod val="50000"/>
                  </a:schemeClr>
                </a:solidFill>
              </a:rPr>
              <a:t>watertight</a:t>
            </a:r>
          </a:p>
          <a:p>
            <a:pPr marL="285750" indent="-285750">
              <a:buFont typeface="Arial" panose="020B0604020202020204" pitchFamily="34" charset="0"/>
              <a:buChar char="•"/>
            </a:pPr>
            <a:r>
              <a:rPr lang="en-US" sz="1600" i="1" dirty="0" smtClean="0">
                <a:solidFill>
                  <a:schemeClr val="accent1">
                    <a:lumMod val="50000"/>
                  </a:schemeClr>
                </a:solidFill>
              </a:rPr>
              <a:t>Historical Information</a:t>
            </a:r>
            <a:r>
              <a:rPr lang="en-US" sz="1600" dirty="0" smtClean="0">
                <a:solidFill>
                  <a:schemeClr val="accent1">
                    <a:lumMod val="50000"/>
                  </a:schemeClr>
                </a:solidFill>
              </a:rPr>
              <a:t>:  Use past information like the high-water marks of the 2016 Flood as an indication of the nature and severity of effects likely to occur during future events.</a:t>
            </a:r>
            <a:endParaRPr lang="en-US" sz="1600" dirty="0">
              <a:solidFill>
                <a:schemeClr val="accent1">
                  <a:lumMod val="50000"/>
                </a:schemeClr>
              </a:solidFill>
            </a:endParaRPr>
          </a:p>
        </p:txBody>
      </p:sp>
      <p:sp>
        <p:nvSpPr>
          <p:cNvPr id="2" name="TextBox 1"/>
          <p:cNvSpPr txBox="1"/>
          <p:nvPr/>
        </p:nvSpPr>
        <p:spPr>
          <a:xfrm>
            <a:off x="7410214" y="6378778"/>
            <a:ext cx="1482213" cy="276999"/>
          </a:xfrm>
          <a:prstGeom prst="rect">
            <a:avLst/>
          </a:prstGeom>
          <a:noFill/>
        </p:spPr>
        <p:txBody>
          <a:bodyPr wrap="square" rtlCol="0">
            <a:spAutoFit/>
          </a:bodyPr>
          <a:lstStyle/>
          <a:p>
            <a:r>
              <a:rPr lang="en-US" sz="1200" dirty="0" smtClean="0"/>
              <a:t>Source:  </a:t>
            </a:r>
            <a:r>
              <a:rPr lang="en-US" sz="1200" dirty="0" smtClean="0">
                <a:hlinkClick r:id="rId3"/>
              </a:rPr>
              <a:t>FEMA 2013</a:t>
            </a:r>
            <a:endParaRPr lang="en-US" sz="1200" dirty="0"/>
          </a:p>
        </p:txBody>
      </p:sp>
    </p:spTree>
    <p:extLst>
      <p:ext uri="{BB962C8B-B14F-4D97-AF65-F5344CB8AC3E}">
        <p14:creationId xmlns:p14="http://schemas.microsoft.com/office/powerpoint/2010/main" val="285807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srcRect l="13479" t="-8919" r="20410" b="29121"/>
          <a:stretch/>
        </p:blipFill>
        <p:spPr>
          <a:xfrm>
            <a:off x="320954" y="1379420"/>
            <a:ext cx="8463592" cy="5002994"/>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New Reconstruction</a:t>
            </a:r>
          </a:p>
        </p:txBody>
      </p:sp>
      <p:sp>
        <p:nvSpPr>
          <p:cNvPr id="3" name="TextBox 2"/>
          <p:cNvSpPr txBox="1"/>
          <p:nvPr/>
        </p:nvSpPr>
        <p:spPr>
          <a:xfrm>
            <a:off x="309050" y="1048019"/>
            <a:ext cx="8463592" cy="369332"/>
          </a:xfrm>
          <a:prstGeom prst="rect">
            <a:avLst/>
          </a:prstGeom>
          <a:solidFill>
            <a:schemeClr val="accent6">
              <a:lumMod val="60000"/>
              <a:lumOff val="4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ABOVE 2016 Flood HWM; 1-percent chance (100-yr) flood</a:t>
            </a:r>
            <a:endParaRPr lang="en-US" sz="1050" dirty="0">
              <a:latin typeface="Arial" panose="020B0604020202020204" pitchFamily="34" charset="0"/>
              <a:cs typeface="Arial" panose="020B0604020202020204" pitchFamily="34" charset="0"/>
            </a:endParaRPr>
          </a:p>
        </p:txBody>
      </p:sp>
      <p:sp>
        <p:nvSpPr>
          <p:cNvPr id="6" name="Rectangular Callout 5"/>
          <p:cNvSpPr/>
          <p:nvPr/>
        </p:nvSpPr>
        <p:spPr>
          <a:xfrm>
            <a:off x="363861" y="4896095"/>
            <a:ext cx="1409132" cy="140039"/>
          </a:xfrm>
          <a:prstGeom prst="wedgeRectCallout">
            <a:avLst>
              <a:gd name="adj1" fmla="val 537893"/>
              <a:gd name="adj2" fmla="val 19370"/>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5.9’   (FEMA 1</a:t>
            </a:r>
            <a:r>
              <a:rPr lang="en-US" sz="800" dirty="0" smtClean="0">
                <a:latin typeface="Arial Narrow" panose="020B0606020202030204" pitchFamily="34" charset="0"/>
              </a:rPr>
              <a:t>% </a:t>
            </a:r>
            <a:r>
              <a:rPr lang="en-US" sz="800" dirty="0">
                <a:latin typeface="Arial Narrow" panose="020B0606020202030204" pitchFamily="34" charset="0"/>
              </a:rPr>
              <a:t>+ 2’ FBD</a:t>
            </a:r>
            <a:r>
              <a:rPr lang="en-US" sz="800" dirty="0" smtClean="0">
                <a:latin typeface="Arial Narrow" panose="020B0606020202030204" pitchFamily="34" charset="0"/>
              </a:rPr>
              <a:t>)</a:t>
            </a:r>
            <a:endParaRPr lang="en-US" sz="800" dirty="0">
              <a:latin typeface="Arial Narrow" panose="020B0606020202030204" pitchFamily="34" charset="0"/>
            </a:endParaRPr>
          </a:p>
        </p:txBody>
      </p:sp>
      <p:sp>
        <p:nvSpPr>
          <p:cNvPr id="7" name="Rectangular Callout 6"/>
          <p:cNvSpPr/>
          <p:nvPr/>
        </p:nvSpPr>
        <p:spPr>
          <a:xfrm>
            <a:off x="363861" y="4296985"/>
            <a:ext cx="1400112" cy="161345"/>
          </a:xfrm>
          <a:prstGeom prst="wedgeRectCallout">
            <a:avLst>
              <a:gd name="adj1" fmla="val 537874"/>
              <a:gd name="adj2" fmla="val -35669"/>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9.9’   (FEMA 1%+ / 100-Yr; 0.2%)</a:t>
            </a:r>
          </a:p>
        </p:txBody>
      </p:sp>
      <p:sp>
        <p:nvSpPr>
          <p:cNvPr id="8" name="Rectangular Callout 7"/>
          <p:cNvSpPr/>
          <p:nvPr/>
        </p:nvSpPr>
        <p:spPr>
          <a:xfrm>
            <a:off x="363861" y="4716122"/>
            <a:ext cx="1405720" cy="120223"/>
          </a:xfrm>
          <a:prstGeom prst="wedgeRectCallout">
            <a:avLst>
              <a:gd name="adj1" fmla="val 538209"/>
              <a:gd name="adj2" fmla="val 18537"/>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6.5’   (2016 High Water) </a:t>
            </a:r>
          </a:p>
        </p:txBody>
      </p:sp>
      <p:sp>
        <p:nvSpPr>
          <p:cNvPr id="9" name="Rectangular Callout 8"/>
          <p:cNvSpPr/>
          <p:nvPr/>
        </p:nvSpPr>
        <p:spPr>
          <a:xfrm>
            <a:off x="363861" y="4518080"/>
            <a:ext cx="1395483" cy="138582"/>
          </a:xfrm>
          <a:prstGeom prst="wedgeRectCallout">
            <a:avLst>
              <a:gd name="adj1" fmla="val 538964"/>
              <a:gd name="adj2" fmla="val -22689"/>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8.2’   (FSF 1% / 100-Yr)</a:t>
            </a:r>
          </a:p>
        </p:txBody>
      </p:sp>
      <p:sp>
        <p:nvSpPr>
          <p:cNvPr id="10" name="Rectangular Callout 9"/>
          <p:cNvSpPr/>
          <p:nvPr/>
        </p:nvSpPr>
        <p:spPr>
          <a:xfrm>
            <a:off x="363861" y="4101234"/>
            <a:ext cx="1396700" cy="138582"/>
          </a:xfrm>
          <a:prstGeom prst="wedgeRectCallout">
            <a:avLst>
              <a:gd name="adj1" fmla="val 537089"/>
              <a:gd name="adj2" fmla="val 25892"/>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12.2’ (FSF 0.2% / 500-Yr )</a:t>
            </a:r>
          </a:p>
        </p:txBody>
      </p:sp>
      <p:graphicFrame>
        <p:nvGraphicFramePr>
          <p:cNvPr id="11" name="Table 10"/>
          <p:cNvGraphicFramePr>
            <a:graphicFrameLocks noGrp="1"/>
          </p:cNvGraphicFramePr>
          <p:nvPr>
            <p:extLst>
              <p:ext uri="{D42A27DB-BD31-4B8C-83A1-F6EECF244321}">
                <p14:modId xmlns:p14="http://schemas.microsoft.com/office/powerpoint/2010/main" val="1489253565"/>
              </p:ext>
            </p:extLst>
          </p:nvPr>
        </p:nvGraphicFramePr>
        <p:xfrm>
          <a:off x="363863" y="1987120"/>
          <a:ext cx="1465728" cy="1694025"/>
        </p:xfrm>
        <a:graphic>
          <a:graphicData uri="http://schemas.openxmlformats.org/drawingml/2006/table">
            <a:tbl>
              <a:tblPr>
                <a:tableStyleId>{5C22544A-7EE6-4342-B048-85BDC9FD1C3A}</a:tableStyleId>
              </a:tblPr>
              <a:tblGrid>
                <a:gridCol w="900174">
                  <a:extLst>
                    <a:ext uri="{9D8B030D-6E8A-4147-A177-3AD203B41FA5}">
                      <a16:colId xmlns:a16="http://schemas.microsoft.com/office/drawing/2014/main" val="2046477427"/>
                    </a:ext>
                  </a:extLst>
                </a:gridCol>
                <a:gridCol w="565554">
                  <a:extLst>
                    <a:ext uri="{9D8B030D-6E8A-4147-A177-3AD203B41FA5}">
                      <a16:colId xmlns:a16="http://schemas.microsoft.com/office/drawing/2014/main" val="2529517874"/>
                    </a:ext>
                  </a:extLst>
                </a:gridCol>
              </a:tblGrid>
              <a:tr h="15240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tc>
                  <a:txBody>
                    <a:bodyPr/>
                    <a:lstStyle/>
                    <a:p>
                      <a:pPr algn="ctr" fontAlgn="b"/>
                      <a:r>
                        <a:rPr lang="en-US" sz="800" u="none" strike="noStrike" dirty="0">
                          <a:effectLst/>
                        </a:rPr>
                        <a:t>HEIGHT (ft.)</a:t>
                      </a:r>
                      <a:endParaRPr lang="en-US" sz="800" b="0" i="1"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extLst>
                  <a:ext uri="{0D108BD9-81ED-4DB2-BD59-A6C34878D82A}">
                    <a16:rowId xmlns:a16="http://schemas.microsoft.com/office/drawing/2014/main" val="1176766124"/>
                  </a:ext>
                </a:extLst>
              </a:tr>
              <a:tr h="121987">
                <a:tc>
                  <a:txBody>
                    <a:bodyPr/>
                    <a:lstStyle/>
                    <a:p>
                      <a:pPr algn="l" fontAlgn="b"/>
                      <a:r>
                        <a:rPr lang="en-US" sz="800" b="1" u="none" strike="noStrike" dirty="0">
                          <a:effectLst/>
                        </a:rPr>
                        <a:t>BUILDING </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695338125"/>
                  </a:ext>
                </a:extLst>
              </a:tr>
              <a:tr h="121987">
                <a:tc>
                  <a:txBody>
                    <a:bodyPr/>
                    <a:lstStyle/>
                    <a:p>
                      <a:pPr algn="l" fontAlgn="b"/>
                      <a:r>
                        <a:rPr lang="en-US" sz="800" u="none" strike="noStrike" dirty="0">
                          <a:effectLst/>
                        </a:rPr>
                        <a:t>First Flood Height</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41545975"/>
                  </a:ext>
                </a:extLst>
              </a:tr>
              <a:tr h="121987">
                <a:tc>
                  <a:txBody>
                    <a:bodyPr/>
                    <a:lstStyle/>
                    <a:p>
                      <a:pPr algn="l" fontAlgn="b"/>
                      <a:r>
                        <a:rPr lang="en-US" sz="800" u="none" strike="noStrike" dirty="0">
                          <a:effectLst/>
                        </a:rPr>
                        <a:t>Freeboard (FBD)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4907731"/>
                  </a:ext>
                </a:extLst>
              </a:tr>
              <a:tr h="121987">
                <a:tc>
                  <a:txBody>
                    <a:bodyPr/>
                    <a:lstStyle/>
                    <a:p>
                      <a:pPr algn="l" fontAlgn="b"/>
                      <a:r>
                        <a:rPr lang="en-US" sz="800" b="1" u="none" strike="noStrike" dirty="0">
                          <a:effectLst/>
                        </a:rPr>
                        <a:t>FLOOD DEPTH</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15486144"/>
                  </a:ext>
                </a:extLst>
              </a:tr>
              <a:tr h="121987">
                <a:tc>
                  <a:txBody>
                    <a:bodyPr/>
                    <a:lstStyle/>
                    <a:p>
                      <a:pPr algn="l" fontAlgn="b"/>
                      <a:r>
                        <a:rPr lang="en-US" sz="800" b="0" i="0" u="none" strike="noStrike" dirty="0">
                          <a:solidFill>
                            <a:srgbClr val="000000"/>
                          </a:solidFill>
                          <a:effectLst/>
                          <a:latin typeface="Calibri" panose="020F0502020204030204" pitchFamily="34" charset="0"/>
                        </a:rPr>
                        <a:t>FSF</a:t>
                      </a:r>
                      <a:r>
                        <a:rPr lang="en-US" sz="800" b="0" i="0" u="none" strike="noStrike" baseline="0" dirty="0">
                          <a:solidFill>
                            <a:srgbClr val="000000"/>
                          </a:solidFill>
                          <a:effectLst/>
                          <a:latin typeface="Calibri" panose="020F0502020204030204" pitchFamily="34" charset="0"/>
                        </a:rPr>
                        <a:t> 20% (5-Yr)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2.3</a:t>
                      </a:r>
                    </a:p>
                  </a:txBody>
                  <a:tcPr marL="7144" marR="7144" marT="7144" marB="0" anchor="b"/>
                </a:tc>
                <a:extLst>
                  <a:ext uri="{0D108BD9-81ED-4DB2-BD59-A6C34878D82A}">
                    <a16:rowId xmlns:a16="http://schemas.microsoft.com/office/drawing/2014/main" val="1165418921"/>
                  </a:ext>
                </a:extLst>
              </a:tr>
              <a:tr h="121987">
                <a:tc>
                  <a:txBody>
                    <a:bodyPr/>
                    <a:lstStyle/>
                    <a:p>
                      <a:pPr algn="l" fontAlgn="b"/>
                      <a:r>
                        <a:rPr lang="en-US" sz="800" u="none" strike="noStrike" dirty="0">
                          <a:effectLst/>
                        </a:rPr>
                        <a:t>FEMA 1% (100-Yr) </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3.9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536308481"/>
                  </a:ext>
                </a:extLst>
              </a:tr>
              <a:tr h="237120">
                <a:tc>
                  <a:txBody>
                    <a:bodyPr/>
                    <a:lstStyle/>
                    <a:p>
                      <a:pPr algn="l" fontAlgn="b"/>
                      <a:r>
                        <a:rPr lang="en-US" sz="800" u="none" strike="noStrike" dirty="0">
                          <a:effectLst/>
                        </a:rPr>
                        <a:t>FEMA 100-Yr +</a:t>
                      </a:r>
                      <a:br>
                        <a:rPr lang="en-US" sz="800" u="none" strike="noStrike" dirty="0">
                          <a:effectLst/>
                        </a:rPr>
                      </a:br>
                      <a:r>
                        <a:rPr lang="en-US" sz="800" u="none" strike="noStrike" dirty="0">
                          <a:effectLst/>
                        </a:rPr>
                        <a:t> 2.0 Ft. Freeboard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339228928"/>
                  </a:ext>
                </a:extLst>
              </a:tr>
              <a:tr h="121987">
                <a:tc>
                  <a:txBody>
                    <a:bodyPr/>
                    <a:lstStyle/>
                    <a:p>
                      <a:pPr algn="l" fontAlgn="b"/>
                      <a:r>
                        <a:rPr lang="en-US" sz="800" u="none" strike="noStrike" dirty="0">
                          <a:effectLst/>
                        </a:rPr>
                        <a:t>2016 Flood HWM</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07593507"/>
                  </a:ext>
                </a:extLst>
              </a:tr>
              <a:tr h="121987">
                <a:tc>
                  <a:txBody>
                    <a:bodyPr/>
                    <a:lstStyle/>
                    <a:p>
                      <a:pPr algn="l" fontAlgn="b"/>
                      <a:r>
                        <a:rPr lang="en-US" sz="800" u="none" strike="noStrike" dirty="0">
                          <a:effectLst/>
                        </a:rPr>
                        <a:t>FSF 1% (100-Yr)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8.2</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83780853"/>
                  </a:ext>
                </a:extLst>
              </a:tr>
              <a:tr h="121987">
                <a:tc>
                  <a:txBody>
                    <a:bodyPr/>
                    <a:lstStyle/>
                    <a:p>
                      <a:pPr algn="l" fontAlgn="b"/>
                      <a:r>
                        <a:rPr lang="en-US" sz="800" u="none" strike="noStrike" dirty="0">
                          <a:effectLst/>
                        </a:rPr>
                        <a:t>FEMA 1%+,</a:t>
                      </a:r>
                      <a:r>
                        <a:rPr lang="en-US" sz="800" u="none" strike="noStrike" baseline="0" dirty="0">
                          <a:effectLst/>
                        </a:rPr>
                        <a:t> 0.2%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9.9</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3781653846"/>
                  </a:ext>
                </a:extLst>
              </a:tr>
              <a:tr h="121987">
                <a:tc>
                  <a:txBody>
                    <a:bodyPr/>
                    <a:lstStyle/>
                    <a:p>
                      <a:pPr algn="l" fontAlgn="b"/>
                      <a:r>
                        <a:rPr lang="en-US" sz="800" u="none" strike="noStrike" dirty="0">
                          <a:effectLst/>
                        </a:rPr>
                        <a:t>FSF 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12.2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2060924349"/>
                  </a:ext>
                </a:extLst>
              </a:tr>
            </a:tbl>
          </a:graphicData>
        </a:graphic>
      </p:graphicFrame>
      <p:sp>
        <p:nvSpPr>
          <p:cNvPr id="12" name="TextBox 11"/>
          <p:cNvSpPr txBox="1"/>
          <p:nvPr/>
        </p:nvSpPr>
        <p:spPr>
          <a:xfrm>
            <a:off x="5664649" y="6018620"/>
            <a:ext cx="3101789" cy="300082"/>
          </a:xfrm>
          <a:prstGeom prst="rect">
            <a:avLst/>
          </a:prstGeom>
          <a:noFill/>
        </p:spPr>
        <p:txBody>
          <a:bodyPr wrap="square" rtlCol="0">
            <a:spAutoFit/>
          </a:bodyPr>
          <a:lstStyle/>
          <a:p>
            <a:r>
              <a:rPr lang="en-US" sz="1350" b="1" dirty="0">
                <a:solidFill>
                  <a:schemeClr val="bg1"/>
                </a:solidFill>
              </a:rPr>
              <a:t>182 Seventh Street, Rainelle, WV, 25962</a:t>
            </a:r>
          </a:p>
        </p:txBody>
      </p:sp>
      <p:sp>
        <p:nvSpPr>
          <p:cNvPr id="13" name="TextBox 12"/>
          <p:cNvSpPr txBox="1"/>
          <p:nvPr/>
        </p:nvSpPr>
        <p:spPr>
          <a:xfrm>
            <a:off x="1991821" y="3214573"/>
            <a:ext cx="2061883" cy="230832"/>
          </a:xfrm>
          <a:prstGeom prst="rect">
            <a:avLst/>
          </a:prstGeom>
          <a:noFill/>
        </p:spPr>
        <p:txBody>
          <a:bodyPr wrap="square" rtlCol="0">
            <a:spAutoFit/>
          </a:bodyPr>
          <a:lstStyle/>
          <a:p>
            <a:r>
              <a:rPr lang="en-US" sz="900" dirty="0"/>
              <a:t>Building </a:t>
            </a:r>
            <a:r>
              <a:rPr lang="en-US" sz="900" u="sng" dirty="0">
                <a:hlinkClick r:id="rId4"/>
              </a:rPr>
              <a:t>13-13-0001-0054-0000_182</a:t>
            </a:r>
            <a:r>
              <a:rPr lang="en-US" sz="900" dirty="0"/>
              <a:t> </a:t>
            </a:r>
          </a:p>
        </p:txBody>
      </p:sp>
      <p:sp>
        <p:nvSpPr>
          <p:cNvPr id="16" name="Rectangular Callout 15"/>
          <p:cNvSpPr/>
          <p:nvPr/>
        </p:nvSpPr>
        <p:spPr>
          <a:xfrm>
            <a:off x="363860" y="5213923"/>
            <a:ext cx="1395483" cy="138582"/>
          </a:xfrm>
          <a:prstGeom prst="wedgeRectCallout">
            <a:avLst>
              <a:gd name="adj1" fmla="val 537542"/>
              <a:gd name="adj2" fmla="val -15260"/>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3.9’   (FEMA 1% / 100-Yr) </a:t>
            </a:r>
          </a:p>
        </p:txBody>
      </p:sp>
      <p:sp>
        <p:nvSpPr>
          <p:cNvPr id="17" name="Rectangular Callout 16"/>
          <p:cNvSpPr/>
          <p:nvPr/>
        </p:nvSpPr>
        <p:spPr>
          <a:xfrm>
            <a:off x="363861" y="5414149"/>
            <a:ext cx="1395482" cy="138582"/>
          </a:xfrm>
          <a:prstGeom prst="wedgeRectCallout">
            <a:avLst>
              <a:gd name="adj1" fmla="val 536739"/>
              <a:gd name="adj2" fmla="val -15260"/>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2.3’   (FSF 20% / 5-Yr)</a:t>
            </a:r>
          </a:p>
        </p:txBody>
      </p:sp>
      <p:sp>
        <p:nvSpPr>
          <p:cNvPr id="2" name="Rectangle 1"/>
          <p:cNvSpPr/>
          <p:nvPr/>
        </p:nvSpPr>
        <p:spPr>
          <a:xfrm>
            <a:off x="3729512" y="6550797"/>
            <a:ext cx="318052" cy="140608"/>
          </a:xfrm>
          <a:prstGeom prst="rect">
            <a:avLst/>
          </a:prstGeom>
          <a:solidFill>
            <a:schemeClr val="tx2"/>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97869" y="6474629"/>
            <a:ext cx="1965609" cy="276999"/>
          </a:xfrm>
          <a:prstGeom prst="rect">
            <a:avLst/>
          </a:prstGeom>
          <a:noFill/>
        </p:spPr>
        <p:txBody>
          <a:bodyPr wrap="square" rtlCol="0">
            <a:spAutoFit/>
          </a:bodyPr>
          <a:lstStyle/>
          <a:p>
            <a:r>
              <a:rPr lang="en-US" sz="1200" dirty="0"/>
              <a:t>First Street Foundation (FSF)</a:t>
            </a:r>
          </a:p>
        </p:txBody>
      </p:sp>
      <p:sp>
        <p:nvSpPr>
          <p:cNvPr id="19" name="TextBox 18"/>
          <p:cNvSpPr txBox="1"/>
          <p:nvPr/>
        </p:nvSpPr>
        <p:spPr>
          <a:xfrm>
            <a:off x="309050" y="6478884"/>
            <a:ext cx="1223914" cy="276999"/>
          </a:xfrm>
          <a:prstGeom prst="rect">
            <a:avLst/>
          </a:prstGeom>
          <a:noFill/>
        </p:spPr>
        <p:txBody>
          <a:bodyPr wrap="square" rtlCol="0">
            <a:spAutoFit/>
          </a:bodyPr>
          <a:lstStyle/>
          <a:p>
            <a:r>
              <a:rPr lang="en-US" sz="1200" dirty="0"/>
              <a:t>FLOOD DEPTHS:</a:t>
            </a:r>
          </a:p>
        </p:txBody>
      </p:sp>
      <p:sp>
        <p:nvSpPr>
          <p:cNvPr id="20" name="Rectangle 19"/>
          <p:cNvSpPr/>
          <p:nvPr/>
        </p:nvSpPr>
        <p:spPr>
          <a:xfrm>
            <a:off x="1857641" y="6550797"/>
            <a:ext cx="318052" cy="140608"/>
          </a:xfrm>
          <a:prstGeom prst="rect">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25998" y="6474629"/>
            <a:ext cx="590701" cy="276999"/>
          </a:xfrm>
          <a:prstGeom prst="rect">
            <a:avLst/>
          </a:prstGeom>
          <a:noFill/>
        </p:spPr>
        <p:txBody>
          <a:bodyPr wrap="square" rtlCol="0">
            <a:spAutoFit/>
          </a:bodyPr>
          <a:lstStyle/>
          <a:p>
            <a:r>
              <a:rPr lang="en-US" sz="1200" dirty="0"/>
              <a:t>FEMA</a:t>
            </a:r>
          </a:p>
        </p:txBody>
      </p:sp>
      <p:sp>
        <p:nvSpPr>
          <p:cNvPr id="22" name="Rectangle 21"/>
          <p:cNvSpPr/>
          <p:nvPr/>
        </p:nvSpPr>
        <p:spPr>
          <a:xfrm>
            <a:off x="6340846" y="6531324"/>
            <a:ext cx="281610" cy="137299"/>
          </a:xfrm>
          <a:prstGeom prst="rect">
            <a:avLst/>
          </a:prstGeom>
          <a:solidFill>
            <a:schemeClr val="tx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72759" y="6451848"/>
            <a:ext cx="2404493" cy="276999"/>
          </a:xfrm>
          <a:prstGeom prst="rect">
            <a:avLst/>
          </a:prstGeom>
          <a:noFill/>
        </p:spPr>
        <p:txBody>
          <a:bodyPr wrap="square" rtlCol="0">
            <a:spAutoFit/>
          </a:bodyPr>
          <a:lstStyle/>
          <a:p>
            <a:r>
              <a:rPr lang="en-US" sz="1200" dirty="0"/>
              <a:t>USGS 2016 Flood High Water Mark</a:t>
            </a:r>
          </a:p>
        </p:txBody>
      </p:sp>
      <p:sp>
        <p:nvSpPr>
          <p:cNvPr id="27" name="TextBox 26"/>
          <p:cNvSpPr txBox="1"/>
          <p:nvPr/>
        </p:nvSpPr>
        <p:spPr>
          <a:xfrm>
            <a:off x="302846" y="1518223"/>
            <a:ext cx="8463592" cy="369332"/>
          </a:xfrm>
          <a:prstGeom prst="rect">
            <a:avLst/>
          </a:prstGeom>
          <a:solidFill>
            <a:srgbClr val="FF0000"/>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BELOW 1%+, 0.2-percent chance (500-yr) floods</a:t>
            </a:r>
            <a:endParaRPr lang="en-US" sz="1050" dirty="0">
              <a:latin typeface="Arial" panose="020B0604020202020204" pitchFamily="34" charset="0"/>
              <a:cs typeface="Arial" panose="020B0604020202020204" pitchFamily="34" charset="0"/>
            </a:endParaRPr>
          </a:p>
        </p:txBody>
      </p:sp>
      <p:sp>
        <p:nvSpPr>
          <p:cNvPr id="4" name="Rectangle 3"/>
          <p:cNvSpPr/>
          <p:nvPr/>
        </p:nvSpPr>
        <p:spPr>
          <a:xfrm>
            <a:off x="363860" y="5872000"/>
            <a:ext cx="4839858" cy="454612"/>
          </a:xfrm>
          <a:prstGeom prst="rect">
            <a:avLst/>
          </a:prstGeom>
          <a:solidFill>
            <a:schemeClr val="accent6">
              <a:lumMod val="75000"/>
            </a:schemeClr>
          </a:solidFill>
        </p:spPr>
        <p:txBody>
          <a:bodyPr wrap="square">
            <a:spAutoFit/>
          </a:bodyPr>
          <a:lstStyle/>
          <a:p>
            <a:pPr>
              <a:lnSpc>
                <a:spcPct val="107000"/>
              </a:lnSpc>
              <a:spcAft>
                <a:spcPts val="800"/>
              </a:spcAft>
            </a:pP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Design Flood Elevation (DFE) </a:t>
            </a: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should be </a:t>
            </a: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BFE plus 2 feet of freeboard.  The DFE should also be above the high-water marks of the 2016 </a:t>
            </a: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flood plus freeboard.</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497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Visualization 4 feet</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16871" y="1532286"/>
            <a:ext cx="8674587" cy="4797924"/>
          </a:xfrm>
          <a:prstGeom prst="rect">
            <a:avLst/>
          </a:prstGeom>
        </p:spPr>
      </p:pic>
    </p:spTree>
    <p:extLst>
      <p:ext uri="{BB962C8B-B14F-4D97-AF65-F5344CB8AC3E}">
        <p14:creationId xmlns:p14="http://schemas.microsoft.com/office/powerpoint/2010/main" val="4087891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23207</TotalTime>
  <Words>2308</Words>
  <Application>Microsoft Office PowerPoint</Application>
  <PresentationFormat>On-screen Show (4:3)</PresentationFormat>
  <Paragraphs>291</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96</cp:revision>
  <cp:lastPrinted>2022-11-15T21:23:14Z</cp:lastPrinted>
  <dcterms:created xsi:type="dcterms:W3CDTF">2022-09-23T18:12:40Z</dcterms:created>
  <dcterms:modified xsi:type="dcterms:W3CDTF">2022-11-15T22:27:52Z</dcterms:modified>
</cp:coreProperties>
</file>