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1" r:id="rId2"/>
    <p:sldId id="270" r:id="rId3"/>
    <p:sldId id="269" r:id="rId4"/>
    <p:sldId id="267" r:id="rId5"/>
    <p:sldId id="272" r:id="rId6"/>
    <p:sldId id="273" r:id="rId7"/>
    <p:sldId id="274" r:id="rId8"/>
    <p:sldId id="275" r:id="rId9"/>
    <p:sldId id="276" r:id="rId1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Donaldson" initials="KD" lastIdx="2" clrIdx="0">
    <p:extLst>
      <p:ext uri="{19B8F6BF-5375-455C-9EA6-DF929625EA0E}">
        <p15:presenceInfo xmlns:p15="http://schemas.microsoft.com/office/powerpoint/2012/main" userId="S-1-5-21-515967899-1957994488-854245398-34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836B"/>
    <a:srgbClr val="FFFF6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2" autoAdjust="0"/>
    <p:restoredTop sz="94660"/>
  </p:normalViewPr>
  <p:slideViewPr>
    <p:cSldViewPr snapToGrid="0">
      <p:cViewPr varScale="1">
        <p:scale>
          <a:sx n="89" d="100"/>
          <a:sy n="89" d="100"/>
        </p:scale>
        <p:origin x="9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465D6A1-C5D9-417A-B132-9BF29484432B}" type="datetimeFigureOut">
              <a:rPr lang="en-US" smtClean="0"/>
              <a:t>10/5/2022</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843815B-4713-4849-B552-D8796B9B5DC5}" type="slidenum">
              <a:rPr lang="en-US" smtClean="0"/>
              <a:t>‹#›</a:t>
            </a:fld>
            <a:endParaRPr lang="en-US"/>
          </a:p>
        </p:txBody>
      </p:sp>
    </p:spTree>
    <p:extLst>
      <p:ext uri="{BB962C8B-B14F-4D97-AF65-F5344CB8AC3E}">
        <p14:creationId xmlns:p14="http://schemas.microsoft.com/office/powerpoint/2010/main" val="403858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a:t>
            </a:fld>
            <a:endParaRPr lang="en-US"/>
          </a:p>
        </p:txBody>
      </p:sp>
    </p:spTree>
    <p:extLst>
      <p:ext uri="{BB962C8B-B14F-4D97-AF65-F5344CB8AC3E}">
        <p14:creationId xmlns:p14="http://schemas.microsoft.com/office/powerpoint/2010/main" val="30095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2</a:t>
            </a:fld>
            <a:endParaRPr lang="en-US"/>
          </a:p>
        </p:txBody>
      </p:sp>
    </p:spTree>
    <p:extLst>
      <p:ext uri="{BB962C8B-B14F-4D97-AF65-F5344CB8AC3E}">
        <p14:creationId xmlns:p14="http://schemas.microsoft.com/office/powerpoint/2010/main" val="73586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3</a:t>
            </a:fld>
            <a:endParaRPr lang="en-US"/>
          </a:p>
        </p:txBody>
      </p:sp>
    </p:spTree>
    <p:extLst>
      <p:ext uri="{BB962C8B-B14F-4D97-AF65-F5344CB8AC3E}">
        <p14:creationId xmlns:p14="http://schemas.microsoft.com/office/powerpoint/2010/main" val="37849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4</a:t>
            </a:fld>
            <a:endParaRPr lang="en-US"/>
          </a:p>
        </p:txBody>
      </p:sp>
    </p:spTree>
    <p:extLst>
      <p:ext uri="{BB962C8B-B14F-4D97-AF65-F5344CB8AC3E}">
        <p14:creationId xmlns:p14="http://schemas.microsoft.com/office/powerpoint/2010/main" val="218960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5</a:t>
            </a:fld>
            <a:endParaRPr lang="en-US"/>
          </a:p>
        </p:txBody>
      </p:sp>
    </p:spTree>
    <p:extLst>
      <p:ext uri="{BB962C8B-B14F-4D97-AF65-F5344CB8AC3E}">
        <p14:creationId xmlns:p14="http://schemas.microsoft.com/office/powerpoint/2010/main" val="212172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6</a:t>
            </a:fld>
            <a:endParaRPr lang="en-US"/>
          </a:p>
        </p:txBody>
      </p:sp>
    </p:spTree>
    <p:extLst>
      <p:ext uri="{BB962C8B-B14F-4D97-AF65-F5344CB8AC3E}">
        <p14:creationId xmlns:p14="http://schemas.microsoft.com/office/powerpoint/2010/main" val="279226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7</a:t>
            </a:fld>
            <a:endParaRPr lang="en-US"/>
          </a:p>
        </p:txBody>
      </p:sp>
    </p:spTree>
    <p:extLst>
      <p:ext uri="{BB962C8B-B14F-4D97-AF65-F5344CB8AC3E}">
        <p14:creationId xmlns:p14="http://schemas.microsoft.com/office/powerpoint/2010/main" val="7502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8</a:t>
            </a:fld>
            <a:endParaRPr lang="en-US"/>
          </a:p>
        </p:txBody>
      </p:sp>
    </p:spTree>
    <p:extLst>
      <p:ext uri="{BB962C8B-B14F-4D97-AF65-F5344CB8AC3E}">
        <p14:creationId xmlns:p14="http://schemas.microsoft.com/office/powerpoint/2010/main" val="2862997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9</a:t>
            </a:fld>
            <a:endParaRPr lang="en-US"/>
          </a:p>
        </p:txBody>
      </p:sp>
    </p:spTree>
    <p:extLst>
      <p:ext uri="{BB962C8B-B14F-4D97-AF65-F5344CB8AC3E}">
        <p14:creationId xmlns:p14="http://schemas.microsoft.com/office/powerpoint/2010/main" val="279477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463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473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26342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19665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0B7925-BD64-417E-8ADC-C9FD3AC6B4DE}"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9097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B7925-BD64-417E-8ADC-C9FD3AC6B4DE}"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92739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7925-BD64-417E-8ADC-C9FD3AC6B4DE}"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1059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B7925-BD64-417E-8ADC-C9FD3AC6B4DE}"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62377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7925-BD64-417E-8ADC-C9FD3AC6B4DE}"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75496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93251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3017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B7925-BD64-417E-8ADC-C9FD3AC6B4DE}" type="datetimeFigureOut">
              <a:rPr lang="en-US" smtClean="0"/>
              <a:t>10/5/2022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24911-7488-44D2-944C-7EC38E7472C9}" type="slidenum">
              <a:rPr lang="en-US" smtClean="0"/>
              <a:t>‹#›</a:t>
            </a:fld>
            <a:endParaRPr lang="en-US"/>
          </a:p>
        </p:txBody>
      </p:sp>
    </p:spTree>
    <p:extLst>
      <p:ext uri="{BB962C8B-B14F-4D97-AF65-F5344CB8AC3E}">
        <p14:creationId xmlns:p14="http://schemas.microsoft.com/office/powerpoint/2010/main" val="4279536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map1.msc.fema.gov/firm?id=540228"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map1.msc.fema.gov/firm?id=5402280001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ap1.msc.fema.gov/firm?id=54025C0357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data.wvgis.wvu.edu/pub/NSF/FIS/FIRM2012/"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mapwv.gov/flood/map/?wkid=102100&amp;x=-8990660&amp;y=4575270&amp;l=9&amp;v=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in.com/blog/fema-flood-map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fema.gov/sites/default/files/documents/Region_III_WV_FloodReport.pdf#page=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in.com/blog/fema-flood-map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whitesulphurspringswv.org/documents/floodplain-ordinan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nn.com/2022/10/01/us/flood-disclosure-laws-home-buyers-climat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awm.org/pdf_lib/discincentives_for_conservation_in_federal_policy.pdf#page=1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1977 FHBM</a:t>
            </a:r>
          </a:p>
        </p:txBody>
      </p:sp>
      <p:pic>
        <p:nvPicPr>
          <p:cNvPr id="4" name="Picture 3">
            <a:extLst>
              <a:ext uri="{FF2B5EF4-FFF2-40B4-BE49-F238E27FC236}">
                <a16:creationId xmlns:a16="http://schemas.microsoft.com/office/drawing/2014/main" id="{41CAD1A0-0A5B-40EA-9C26-D4546C5C3991}"/>
              </a:ext>
            </a:extLst>
          </p:cNvPr>
          <p:cNvPicPr>
            <a:picLocks noChangeAspect="1"/>
          </p:cNvPicPr>
          <p:nvPr/>
        </p:nvPicPr>
        <p:blipFill>
          <a:blip r:embed="rId3"/>
          <a:stretch>
            <a:fillRect/>
          </a:stretch>
        </p:blipFill>
        <p:spPr>
          <a:xfrm>
            <a:off x="308919" y="1338402"/>
            <a:ext cx="8526162" cy="3785779"/>
          </a:xfrm>
          <a:prstGeom prst="rect">
            <a:avLst/>
          </a:prstGeom>
        </p:spPr>
      </p:pic>
      <p:pic>
        <p:nvPicPr>
          <p:cNvPr id="7" name="Picture 6">
            <a:extLst>
              <a:ext uri="{FF2B5EF4-FFF2-40B4-BE49-F238E27FC236}">
                <a16:creationId xmlns:a16="http://schemas.microsoft.com/office/drawing/2014/main" id="{48CC89C0-772F-43AB-B1BA-F7058D55C53B}"/>
              </a:ext>
            </a:extLst>
          </p:cNvPr>
          <p:cNvPicPr>
            <a:picLocks noChangeAspect="1"/>
          </p:cNvPicPr>
          <p:nvPr/>
        </p:nvPicPr>
        <p:blipFill>
          <a:blip r:embed="rId4"/>
          <a:stretch>
            <a:fillRect/>
          </a:stretch>
        </p:blipFill>
        <p:spPr>
          <a:xfrm>
            <a:off x="704335" y="5300564"/>
            <a:ext cx="8130746" cy="846397"/>
          </a:xfrm>
          <a:prstGeom prst="rect">
            <a:avLst/>
          </a:prstGeom>
        </p:spPr>
      </p:pic>
      <p:sp>
        <p:nvSpPr>
          <p:cNvPr id="12" name="TextBox 11">
            <a:extLst>
              <a:ext uri="{FF2B5EF4-FFF2-40B4-BE49-F238E27FC236}">
                <a16:creationId xmlns:a16="http://schemas.microsoft.com/office/drawing/2014/main" id="{C1F472B3-F84B-4525-B259-2DC14DCFD3DC}"/>
              </a:ext>
            </a:extLst>
          </p:cNvPr>
          <p:cNvSpPr txBox="1"/>
          <p:nvPr/>
        </p:nvSpPr>
        <p:spPr>
          <a:xfrm>
            <a:off x="815546" y="6323344"/>
            <a:ext cx="5585254" cy="369332"/>
          </a:xfrm>
          <a:prstGeom prst="rect">
            <a:avLst/>
          </a:prstGeom>
          <a:noFill/>
        </p:spPr>
        <p:txBody>
          <a:bodyPr wrap="square">
            <a:spAutoFit/>
          </a:bodyPr>
          <a:lstStyle/>
          <a:p>
            <a:r>
              <a:rPr lang="en-US" dirty="0">
                <a:hlinkClick r:id="rId5"/>
              </a:rPr>
              <a:t>https://map1.msc.fema.gov/firm?id=540228</a:t>
            </a:r>
            <a:endParaRPr lang="en-US" dirty="0"/>
          </a:p>
        </p:txBody>
      </p:sp>
    </p:spTree>
    <p:extLst>
      <p:ext uri="{BB962C8B-B14F-4D97-AF65-F5344CB8AC3E}">
        <p14:creationId xmlns:p14="http://schemas.microsoft.com/office/powerpoint/2010/main" val="143947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BB205E-7B13-4B65-8F47-447E97C50164}"/>
              </a:ext>
            </a:extLst>
          </p:cNvPr>
          <p:cNvPicPr>
            <a:picLocks noChangeAspect="1"/>
          </p:cNvPicPr>
          <p:nvPr/>
        </p:nvPicPr>
        <p:blipFill>
          <a:blip r:embed="rId3"/>
          <a:stretch>
            <a:fillRect/>
          </a:stretch>
        </p:blipFill>
        <p:spPr>
          <a:xfrm>
            <a:off x="770513" y="1445630"/>
            <a:ext cx="5744588" cy="5056501"/>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1987 FIRM </a:t>
            </a:r>
          </a:p>
        </p:txBody>
      </p:sp>
      <p:sp>
        <p:nvSpPr>
          <p:cNvPr id="17" name="TextBox 16">
            <a:extLst>
              <a:ext uri="{FF2B5EF4-FFF2-40B4-BE49-F238E27FC236}">
                <a16:creationId xmlns:a16="http://schemas.microsoft.com/office/drawing/2014/main" id="{136B314B-3942-4A3F-A5E5-8D5BCB2739F4}"/>
              </a:ext>
            </a:extLst>
          </p:cNvPr>
          <p:cNvSpPr txBox="1"/>
          <p:nvPr/>
        </p:nvSpPr>
        <p:spPr>
          <a:xfrm>
            <a:off x="683108" y="6502131"/>
            <a:ext cx="3989746" cy="307777"/>
          </a:xfrm>
          <a:prstGeom prst="rect">
            <a:avLst/>
          </a:prstGeom>
          <a:noFill/>
        </p:spPr>
        <p:txBody>
          <a:bodyPr wrap="square">
            <a:spAutoFit/>
          </a:bodyPr>
          <a:lstStyle/>
          <a:p>
            <a:r>
              <a:rPr lang="en-US" sz="1400" dirty="0">
                <a:hlinkClick r:id="rId4"/>
              </a:rPr>
              <a:t>https://map1.msc.fema.gov/firm?id=5402280001A</a:t>
            </a:r>
            <a:endParaRPr lang="en-US" dirty="0"/>
          </a:p>
        </p:txBody>
      </p:sp>
      <p:pic>
        <p:nvPicPr>
          <p:cNvPr id="18" name="Picture 17">
            <a:extLst>
              <a:ext uri="{FF2B5EF4-FFF2-40B4-BE49-F238E27FC236}">
                <a16:creationId xmlns:a16="http://schemas.microsoft.com/office/drawing/2014/main" id="{5838F8E3-7118-424A-88D2-874558D197B7}"/>
              </a:ext>
            </a:extLst>
          </p:cNvPr>
          <p:cNvPicPr>
            <a:picLocks noChangeAspect="1"/>
          </p:cNvPicPr>
          <p:nvPr/>
        </p:nvPicPr>
        <p:blipFill>
          <a:blip r:embed="rId5"/>
          <a:stretch>
            <a:fillRect/>
          </a:stretch>
        </p:blipFill>
        <p:spPr>
          <a:xfrm>
            <a:off x="7231284" y="1137853"/>
            <a:ext cx="1656576" cy="3941804"/>
          </a:xfrm>
          <a:prstGeom prst="rect">
            <a:avLst/>
          </a:prstGeom>
        </p:spPr>
      </p:pic>
      <p:pic>
        <p:nvPicPr>
          <p:cNvPr id="20" name="Picture 19">
            <a:extLst>
              <a:ext uri="{FF2B5EF4-FFF2-40B4-BE49-F238E27FC236}">
                <a16:creationId xmlns:a16="http://schemas.microsoft.com/office/drawing/2014/main" id="{C36E6168-118F-498E-8DBE-24A0965732E3}"/>
              </a:ext>
            </a:extLst>
          </p:cNvPr>
          <p:cNvPicPr>
            <a:picLocks noChangeAspect="1"/>
          </p:cNvPicPr>
          <p:nvPr/>
        </p:nvPicPr>
        <p:blipFill>
          <a:blip r:embed="rId6"/>
          <a:stretch>
            <a:fillRect/>
          </a:stretch>
        </p:blipFill>
        <p:spPr>
          <a:xfrm>
            <a:off x="5640935" y="1137853"/>
            <a:ext cx="1337628" cy="2133982"/>
          </a:xfrm>
          <a:prstGeom prst="rect">
            <a:avLst/>
          </a:prstGeom>
        </p:spPr>
      </p:pic>
    </p:spTree>
    <p:extLst>
      <p:ext uri="{BB962C8B-B14F-4D97-AF65-F5344CB8AC3E}">
        <p14:creationId xmlns:p14="http://schemas.microsoft.com/office/powerpoint/2010/main" val="100200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2012 FIRM </a:t>
            </a:r>
          </a:p>
        </p:txBody>
      </p:sp>
      <p:pic>
        <p:nvPicPr>
          <p:cNvPr id="4" name="Picture 3">
            <a:extLst>
              <a:ext uri="{FF2B5EF4-FFF2-40B4-BE49-F238E27FC236}">
                <a16:creationId xmlns:a16="http://schemas.microsoft.com/office/drawing/2014/main" id="{5B2198E1-EF46-43CA-BB86-3F57742F9189}"/>
              </a:ext>
            </a:extLst>
          </p:cNvPr>
          <p:cNvPicPr>
            <a:picLocks noChangeAspect="1"/>
          </p:cNvPicPr>
          <p:nvPr/>
        </p:nvPicPr>
        <p:blipFill>
          <a:blip r:embed="rId3"/>
          <a:stretch>
            <a:fillRect/>
          </a:stretch>
        </p:blipFill>
        <p:spPr>
          <a:xfrm>
            <a:off x="88170" y="1030555"/>
            <a:ext cx="8893594" cy="5180937"/>
          </a:xfrm>
          <a:prstGeom prst="rect">
            <a:avLst/>
          </a:prstGeom>
        </p:spPr>
      </p:pic>
      <p:pic>
        <p:nvPicPr>
          <p:cNvPr id="7" name="Picture 6">
            <a:extLst>
              <a:ext uri="{FF2B5EF4-FFF2-40B4-BE49-F238E27FC236}">
                <a16:creationId xmlns:a16="http://schemas.microsoft.com/office/drawing/2014/main" id="{E538F9A1-C884-4A2F-BF04-4F263B276F7F}"/>
              </a:ext>
            </a:extLst>
          </p:cNvPr>
          <p:cNvPicPr>
            <a:picLocks noChangeAspect="1"/>
          </p:cNvPicPr>
          <p:nvPr/>
        </p:nvPicPr>
        <p:blipFill>
          <a:blip r:embed="rId4"/>
          <a:stretch>
            <a:fillRect/>
          </a:stretch>
        </p:blipFill>
        <p:spPr>
          <a:xfrm>
            <a:off x="7406876" y="3085617"/>
            <a:ext cx="1497167" cy="2526926"/>
          </a:xfrm>
          <a:prstGeom prst="rect">
            <a:avLst/>
          </a:prstGeom>
        </p:spPr>
      </p:pic>
      <p:pic>
        <p:nvPicPr>
          <p:cNvPr id="10" name="Picture 9">
            <a:extLst>
              <a:ext uri="{FF2B5EF4-FFF2-40B4-BE49-F238E27FC236}">
                <a16:creationId xmlns:a16="http://schemas.microsoft.com/office/drawing/2014/main" id="{4D3CA0B0-11B3-4111-B6D8-D5D9163C431D}"/>
              </a:ext>
            </a:extLst>
          </p:cNvPr>
          <p:cNvPicPr>
            <a:picLocks noChangeAspect="1"/>
          </p:cNvPicPr>
          <p:nvPr/>
        </p:nvPicPr>
        <p:blipFill>
          <a:blip r:embed="rId5"/>
          <a:stretch>
            <a:fillRect/>
          </a:stretch>
        </p:blipFill>
        <p:spPr>
          <a:xfrm>
            <a:off x="6390927" y="1245457"/>
            <a:ext cx="2513116" cy="394300"/>
          </a:xfrm>
          <a:prstGeom prst="rect">
            <a:avLst/>
          </a:prstGeom>
        </p:spPr>
      </p:pic>
      <p:sp>
        <p:nvSpPr>
          <p:cNvPr id="2" name="Rectangle 1"/>
          <p:cNvSpPr/>
          <p:nvPr/>
        </p:nvSpPr>
        <p:spPr>
          <a:xfrm>
            <a:off x="267424" y="1165608"/>
            <a:ext cx="3347145" cy="276999"/>
          </a:xfrm>
          <a:prstGeom prst="rect">
            <a:avLst/>
          </a:prstGeom>
          <a:solidFill>
            <a:schemeClr val="bg1"/>
          </a:solidFill>
        </p:spPr>
        <p:txBody>
          <a:bodyPr wrap="square">
            <a:spAutoFit/>
          </a:bodyPr>
          <a:lstStyle/>
          <a:p>
            <a:r>
              <a:rPr lang="en-US" sz="1200" dirty="0">
                <a:hlinkClick r:id="rId6"/>
              </a:rPr>
              <a:t>https://</a:t>
            </a:r>
            <a:r>
              <a:rPr lang="en-US" sz="1200" dirty="0" smtClean="0">
                <a:hlinkClick r:id="rId6"/>
              </a:rPr>
              <a:t>map1.msc.fema.gov/firm?id=54025C0357E</a:t>
            </a:r>
            <a:endParaRPr lang="en-US" sz="1200" dirty="0"/>
          </a:p>
        </p:txBody>
      </p:sp>
      <p:sp>
        <p:nvSpPr>
          <p:cNvPr id="6" name="TextBox 5"/>
          <p:cNvSpPr txBox="1"/>
          <p:nvPr/>
        </p:nvSpPr>
        <p:spPr>
          <a:xfrm>
            <a:off x="88170" y="6007362"/>
            <a:ext cx="8893594" cy="584775"/>
          </a:xfrm>
          <a:prstGeom prst="rect">
            <a:avLst/>
          </a:prstGeom>
          <a:solidFill>
            <a:schemeClr val="accent2">
              <a:lumMod val="20000"/>
              <a:lumOff val="80000"/>
            </a:schemeClr>
          </a:solidFill>
        </p:spPr>
        <p:txBody>
          <a:bodyPr wrap="square" rtlCol="0">
            <a:spAutoFit/>
          </a:bodyPr>
          <a:lstStyle/>
          <a:p>
            <a:r>
              <a:rPr lang="en-US" sz="1600" dirty="0" smtClean="0"/>
              <a:t>Only the floodway was shown on the 2012 FIRM.  The floodway fringe, a major portion of the Special Flood Hazard Area that previously covered Rainelle, was not included in the 2012 FIRM.</a:t>
            </a:r>
            <a:endParaRPr lang="en-US" sz="1600" dirty="0"/>
          </a:p>
        </p:txBody>
      </p:sp>
    </p:spTree>
    <p:extLst>
      <p:ext uri="{BB962C8B-B14F-4D97-AF65-F5344CB8AC3E}">
        <p14:creationId xmlns:p14="http://schemas.microsoft.com/office/powerpoint/2010/main" val="223568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09EE376-81BD-4BAB-9C4E-6E9719E996FA}"/>
              </a:ext>
            </a:extLst>
          </p:cNvPr>
          <p:cNvPicPr>
            <a:picLocks noChangeAspect="1"/>
          </p:cNvPicPr>
          <p:nvPr/>
        </p:nvPicPr>
        <p:blipFill>
          <a:blip r:embed="rId3"/>
          <a:stretch>
            <a:fillRect/>
          </a:stretch>
        </p:blipFill>
        <p:spPr>
          <a:xfrm>
            <a:off x="104516" y="395412"/>
            <a:ext cx="8915400" cy="4591050"/>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2022 Preliminary FIRM </a:t>
            </a:r>
          </a:p>
        </p:txBody>
      </p:sp>
      <p:pic>
        <p:nvPicPr>
          <p:cNvPr id="22" name="Picture 21">
            <a:extLst>
              <a:ext uri="{FF2B5EF4-FFF2-40B4-BE49-F238E27FC236}">
                <a16:creationId xmlns:a16="http://schemas.microsoft.com/office/drawing/2014/main" id="{95E7D59E-91B4-49A8-B36C-C65A0D135A85}"/>
              </a:ext>
            </a:extLst>
          </p:cNvPr>
          <p:cNvPicPr>
            <a:picLocks noChangeAspect="1"/>
          </p:cNvPicPr>
          <p:nvPr/>
        </p:nvPicPr>
        <p:blipFill>
          <a:blip r:embed="rId4"/>
          <a:stretch>
            <a:fillRect/>
          </a:stretch>
        </p:blipFill>
        <p:spPr>
          <a:xfrm>
            <a:off x="142616" y="4974105"/>
            <a:ext cx="8877300" cy="2895600"/>
          </a:xfrm>
          <a:prstGeom prst="rect">
            <a:avLst/>
          </a:prstGeom>
        </p:spPr>
      </p:pic>
      <p:sp>
        <p:nvSpPr>
          <p:cNvPr id="25" name="TextBox 24">
            <a:extLst>
              <a:ext uri="{FF2B5EF4-FFF2-40B4-BE49-F238E27FC236}">
                <a16:creationId xmlns:a16="http://schemas.microsoft.com/office/drawing/2014/main" id="{5230F11E-1820-4F39-BDCA-267C1262A908}"/>
              </a:ext>
            </a:extLst>
          </p:cNvPr>
          <p:cNvSpPr txBox="1"/>
          <p:nvPr/>
        </p:nvSpPr>
        <p:spPr>
          <a:xfrm>
            <a:off x="4562216" y="6581001"/>
            <a:ext cx="2109705" cy="276999"/>
          </a:xfrm>
          <a:prstGeom prst="rect">
            <a:avLst/>
          </a:prstGeom>
          <a:solidFill>
            <a:schemeClr val="accent6">
              <a:lumMod val="40000"/>
              <a:lumOff val="60000"/>
            </a:schemeClr>
          </a:solidFill>
        </p:spPr>
        <p:txBody>
          <a:bodyPr wrap="square" rtlCol="0">
            <a:spAutoFit/>
          </a:bodyPr>
          <a:lstStyle/>
          <a:p>
            <a:r>
              <a:rPr lang="en-US" sz="1200" dirty="0"/>
              <a:t>Panels </a:t>
            </a:r>
            <a:r>
              <a:rPr lang="en-US" sz="1200" dirty="0"/>
              <a:t> </a:t>
            </a:r>
            <a:r>
              <a:rPr lang="en-US" sz="1200" u="sng" dirty="0">
                <a:hlinkClick r:id="rId5"/>
              </a:rPr>
              <a:t>FIRM Index and Panels</a:t>
            </a:r>
            <a:endParaRPr lang="en-US" sz="1200" dirty="0"/>
          </a:p>
        </p:txBody>
      </p:sp>
      <p:pic>
        <p:nvPicPr>
          <p:cNvPr id="27" name="Picture 26">
            <a:extLst>
              <a:ext uri="{FF2B5EF4-FFF2-40B4-BE49-F238E27FC236}">
                <a16:creationId xmlns:a16="http://schemas.microsoft.com/office/drawing/2014/main" id="{11D903D7-7649-4A91-8D00-71430AFAFFBF}"/>
              </a:ext>
            </a:extLst>
          </p:cNvPr>
          <p:cNvPicPr>
            <a:picLocks noChangeAspect="1"/>
          </p:cNvPicPr>
          <p:nvPr/>
        </p:nvPicPr>
        <p:blipFill>
          <a:blip r:embed="rId6"/>
          <a:stretch>
            <a:fillRect/>
          </a:stretch>
        </p:blipFill>
        <p:spPr>
          <a:xfrm>
            <a:off x="7259063" y="1009852"/>
            <a:ext cx="1615021" cy="2525203"/>
          </a:xfrm>
          <a:prstGeom prst="rect">
            <a:avLst/>
          </a:prstGeom>
        </p:spPr>
      </p:pic>
      <p:pic>
        <p:nvPicPr>
          <p:cNvPr id="29" name="Picture 28">
            <a:extLst>
              <a:ext uri="{FF2B5EF4-FFF2-40B4-BE49-F238E27FC236}">
                <a16:creationId xmlns:a16="http://schemas.microsoft.com/office/drawing/2014/main" id="{53566ED9-3147-45C2-84C0-515F44B2FF5E}"/>
              </a:ext>
            </a:extLst>
          </p:cNvPr>
          <p:cNvPicPr>
            <a:picLocks noChangeAspect="1"/>
          </p:cNvPicPr>
          <p:nvPr/>
        </p:nvPicPr>
        <p:blipFill>
          <a:blip r:embed="rId7"/>
          <a:stretch>
            <a:fillRect/>
          </a:stretch>
        </p:blipFill>
        <p:spPr>
          <a:xfrm>
            <a:off x="146896" y="1004805"/>
            <a:ext cx="3881407" cy="1441665"/>
          </a:xfrm>
          <a:prstGeom prst="rect">
            <a:avLst/>
          </a:prstGeom>
        </p:spPr>
      </p:pic>
      <p:pic>
        <p:nvPicPr>
          <p:cNvPr id="31" name="Picture 30">
            <a:extLst>
              <a:ext uri="{FF2B5EF4-FFF2-40B4-BE49-F238E27FC236}">
                <a16:creationId xmlns:a16="http://schemas.microsoft.com/office/drawing/2014/main" id="{E15BFC43-081D-46C8-A3CF-D4908C3501FE}"/>
              </a:ext>
            </a:extLst>
          </p:cNvPr>
          <p:cNvPicPr>
            <a:picLocks noChangeAspect="1"/>
          </p:cNvPicPr>
          <p:nvPr/>
        </p:nvPicPr>
        <p:blipFill>
          <a:blip r:embed="rId8"/>
          <a:stretch>
            <a:fillRect/>
          </a:stretch>
        </p:blipFill>
        <p:spPr>
          <a:xfrm>
            <a:off x="962439" y="2443091"/>
            <a:ext cx="3065864" cy="424346"/>
          </a:xfrm>
          <a:prstGeom prst="rect">
            <a:avLst/>
          </a:prstGeom>
        </p:spPr>
      </p:pic>
    </p:spTree>
    <p:extLst>
      <p:ext uri="{BB962C8B-B14F-4D97-AF65-F5344CB8AC3E}">
        <p14:creationId xmlns:p14="http://schemas.microsoft.com/office/powerpoint/2010/main" val="405041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204619-BC29-4814-8BC9-C57E65B7DD8A}"/>
              </a:ext>
            </a:extLst>
          </p:cNvPr>
          <p:cNvPicPr>
            <a:picLocks noChangeAspect="1"/>
          </p:cNvPicPr>
          <p:nvPr/>
        </p:nvPicPr>
        <p:blipFill>
          <a:blip r:embed="rId3"/>
          <a:stretch>
            <a:fillRect/>
          </a:stretch>
        </p:blipFill>
        <p:spPr>
          <a:xfrm>
            <a:off x="789233" y="914400"/>
            <a:ext cx="7362364" cy="5872456"/>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2022 Preliminary FIRM </a:t>
            </a:r>
          </a:p>
        </p:txBody>
      </p:sp>
      <p:sp>
        <p:nvSpPr>
          <p:cNvPr id="25" name="TextBox 24">
            <a:extLst>
              <a:ext uri="{FF2B5EF4-FFF2-40B4-BE49-F238E27FC236}">
                <a16:creationId xmlns:a16="http://schemas.microsoft.com/office/drawing/2014/main" id="{5230F11E-1820-4F39-BDCA-267C1262A908}"/>
              </a:ext>
            </a:extLst>
          </p:cNvPr>
          <p:cNvSpPr txBox="1"/>
          <p:nvPr/>
        </p:nvSpPr>
        <p:spPr>
          <a:xfrm>
            <a:off x="4668922" y="6419848"/>
            <a:ext cx="1086420" cy="276999"/>
          </a:xfrm>
          <a:prstGeom prst="rect">
            <a:avLst/>
          </a:prstGeom>
          <a:solidFill>
            <a:schemeClr val="bg1">
              <a:lumMod val="85000"/>
            </a:schemeClr>
          </a:solidFill>
        </p:spPr>
        <p:txBody>
          <a:bodyPr wrap="square" rtlCol="0">
            <a:spAutoFit/>
          </a:bodyPr>
          <a:lstStyle/>
          <a:p>
            <a:r>
              <a:rPr lang="en-US" sz="1200" dirty="0">
                <a:hlinkClick r:id="rId4"/>
              </a:rPr>
              <a:t>WV Flood Tool</a:t>
            </a:r>
            <a:endParaRPr lang="en-US" sz="1200" dirty="0"/>
          </a:p>
        </p:txBody>
      </p:sp>
      <p:sp>
        <p:nvSpPr>
          <p:cNvPr id="2" name="TextBox 1"/>
          <p:cNvSpPr txBox="1"/>
          <p:nvPr/>
        </p:nvSpPr>
        <p:spPr>
          <a:xfrm>
            <a:off x="3700631" y="3729593"/>
            <a:ext cx="1065007" cy="369332"/>
          </a:xfrm>
          <a:prstGeom prst="rect">
            <a:avLst/>
          </a:prstGeom>
          <a:noFill/>
        </p:spPr>
        <p:txBody>
          <a:bodyPr wrap="square" rtlCol="0">
            <a:spAutoFit/>
          </a:bodyPr>
          <a:lstStyle/>
          <a:p>
            <a:r>
              <a:rPr lang="en-US" dirty="0" smtClean="0"/>
              <a:t>Rainelle</a:t>
            </a:r>
            <a:endParaRPr lang="en-US" dirty="0"/>
          </a:p>
        </p:txBody>
      </p:sp>
      <p:sp>
        <p:nvSpPr>
          <p:cNvPr id="4" name="TextBox 3"/>
          <p:cNvSpPr txBox="1"/>
          <p:nvPr/>
        </p:nvSpPr>
        <p:spPr>
          <a:xfrm>
            <a:off x="860610" y="1420001"/>
            <a:ext cx="337411" cy="202446"/>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endParaRPr lang="en-US" dirty="0"/>
          </a:p>
        </p:txBody>
      </p:sp>
      <p:sp>
        <p:nvSpPr>
          <p:cNvPr id="6" name="TextBox 5"/>
          <p:cNvSpPr txBox="1"/>
          <p:nvPr/>
        </p:nvSpPr>
        <p:spPr>
          <a:xfrm>
            <a:off x="1198021" y="1391614"/>
            <a:ext cx="2438062" cy="276999"/>
          </a:xfrm>
          <a:prstGeom prst="rect">
            <a:avLst/>
          </a:prstGeom>
          <a:noFill/>
        </p:spPr>
        <p:txBody>
          <a:bodyPr wrap="square" rtlCol="0">
            <a:spAutoFit/>
          </a:bodyPr>
          <a:lstStyle/>
          <a:p>
            <a:r>
              <a:rPr lang="en-US" sz="1200" dirty="0" smtClean="0"/>
              <a:t>2022 FIRM (floodway and fringe)</a:t>
            </a:r>
            <a:endParaRPr lang="en-US" sz="1200" dirty="0"/>
          </a:p>
        </p:txBody>
      </p:sp>
      <p:sp>
        <p:nvSpPr>
          <p:cNvPr id="8" name="TextBox 7"/>
          <p:cNvSpPr txBox="1"/>
          <p:nvPr/>
        </p:nvSpPr>
        <p:spPr>
          <a:xfrm>
            <a:off x="1198021" y="1043469"/>
            <a:ext cx="2438062" cy="276999"/>
          </a:xfrm>
          <a:prstGeom prst="rect">
            <a:avLst/>
          </a:prstGeom>
          <a:noFill/>
        </p:spPr>
        <p:txBody>
          <a:bodyPr wrap="square" rtlCol="0">
            <a:spAutoFit/>
          </a:bodyPr>
          <a:lstStyle/>
          <a:p>
            <a:r>
              <a:rPr lang="en-US" sz="1200" dirty="0" smtClean="0"/>
              <a:t>2012 FIRM (floodway only mapped)</a:t>
            </a:r>
            <a:endParaRPr lang="en-US" sz="1200" dirty="0"/>
          </a:p>
        </p:txBody>
      </p:sp>
      <p:sp>
        <p:nvSpPr>
          <p:cNvPr id="9" name="TextBox 8"/>
          <p:cNvSpPr txBox="1"/>
          <p:nvPr/>
        </p:nvSpPr>
        <p:spPr>
          <a:xfrm>
            <a:off x="860610" y="1074749"/>
            <a:ext cx="337411" cy="202446"/>
          </a:xfrm>
          <a:prstGeom prst="rect">
            <a:avLst/>
          </a:prstGeom>
          <a:solidFill>
            <a:srgbClr val="FB836B"/>
          </a:solidFill>
          <a:ln>
            <a:solidFill>
              <a:srgbClr val="FF0000"/>
            </a:solidFill>
          </a:ln>
        </p:spPr>
        <p:txBody>
          <a:bodyPr wrap="square" rtlCol="0">
            <a:spAutoFit/>
          </a:bodyPr>
          <a:lstStyle/>
          <a:p>
            <a:endParaRPr lang="en-US" dirty="0"/>
          </a:p>
        </p:txBody>
      </p:sp>
      <p:sp>
        <p:nvSpPr>
          <p:cNvPr id="7" name="TextBox 6"/>
          <p:cNvSpPr txBox="1"/>
          <p:nvPr/>
        </p:nvSpPr>
        <p:spPr>
          <a:xfrm>
            <a:off x="860610" y="1914861"/>
            <a:ext cx="2431230" cy="584775"/>
          </a:xfrm>
          <a:prstGeom prst="rect">
            <a:avLst/>
          </a:prstGeom>
          <a:solidFill>
            <a:schemeClr val="bg1"/>
          </a:solidFill>
        </p:spPr>
        <p:txBody>
          <a:bodyPr wrap="square" rtlCol="0">
            <a:spAutoFit/>
          </a:bodyPr>
          <a:lstStyle/>
          <a:p>
            <a:pPr algn="ctr"/>
            <a:r>
              <a:rPr lang="en-US" sz="1600" dirty="0" smtClean="0">
                <a:solidFill>
                  <a:srgbClr val="FF0000"/>
                </a:solidFill>
              </a:rPr>
              <a:t>High Risk Flood Zones for</a:t>
            </a:r>
            <a:br>
              <a:rPr lang="en-US" sz="1600" dirty="0" smtClean="0">
                <a:solidFill>
                  <a:srgbClr val="FF0000"/>
                </a:solidFill>
              </a:rPr>
            </a:br>
            <a:r>
              <a:rPr lang="en-US" sz="1600" dirty="0" smtClean="0">
                <a:solidFill>
                  <a:srgbClr val="FF0000"/>
                </a:solidFill>
              </a:rPr>
              <a:t> 1%-chance (100-yr) flood</a:t>
            </a:r>
            <a:endParaRPr lang="en-US" sz="1600" dirty="0">
              <a:solidFill>
                <a:srgbClr val="FF0000"/>
              </a:solidFill>
            </a:endParaRPr>
          </a:p>
        </p:txBody>
      </p:sp>
      <p:sp>
        <p:nvSpPr>
          <p:cNvPr id="10" name="TextBox 9"/>
          <p:cNvSpPr txBox="1"/>
          <p:nvPr/>
        </p:nvSpPr>
        <p:spPr>
          <a:xfrm>
            <a:off x="6733408" y="914400"/>
            <a:ext cx="1441524" cy="2462213"/>
          </a:xfrm>
          <a:prstGeom prst="rect">
            <a:avLst/>
          </a:prstGeom>
          <a:noFill/>
        </p:spPr>
        <p:txBody>
          <a:bodyPr wrap="square" rtlCol="0">
            <a:spAutoFit/>
          </a:bodyPr>
          <a:lstStyle/>
          <a:p>
            <a:r>
              <a:rPr lang="en-US" sz="1400" dirty="0" smtClean="0"/>
              <a:t>The </a:t>
            </a:r>
            <a:r>
              <a:rPr lang="en-US" sz="1400" b="1" dirty="0" smtClean="0"/>
              <a:t>Special Flood Hazard Area (SFHA) </a:t>
            </a:r>
            <a:r>
              <a:rPr lang="en-US" sz="1400" dirty="0" smtClean="0"/>
              <a:t>is the land in the floodplain subject to a one percent (100-year) or greater chance  of flooding in any given year</a:t>
            </a:r>
            <a:endParaRPr lang="en-US" sz="1400" dirty="0"/>
          </a:p>
        </p:txBody>
      </p:sp>
    </p:spTree>
    <p:extLst>
      <p:ext uri="{BB962C8B-B14F-4D97-AF65-F5344CB8AC3E}">
        <p14:creationId xmlns:p14="http://schemas.microsoft.com/office/powerpoint/2010/main" val="417520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2016 Flood Claims Outside SFHA</a:t>
            </a:r>
            <a:endParaRPr lang="en-US"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11972" y="1055694"/>
            <a:ext cx="4432151" cy="5447645"/>
          </a:xfrm>
          <a:prstGeom prst="rect">
            <a:avLst/>
          </a:prstGeom>
        </p:spPr>
        <p:txBody>
          <a:bodyPr wrap="square">
            <a:spAutoFit/>
          </a:bodyPr>
          <a:lstStyle/>
          <a:p>
            <a:r>
              <a:rPr lang="en-US" dirty="0"/>
              <a:t>Homeowners also need to know that there’s really no such thing as a flood-free zone. In fact, FEMA makes a regular point of noting that 25 percent of flood claims come from areas outside the Special Flood Hazard Area with low-to-moderate risk.</a:t>
            </a:r>
          </a:p>
          <a:p>
            <a:r>
              <a:rPr lang="en-US" sz="1200" dirty="0" smtClean="0"/>
              <a:t>Source</a:t>
            </a:r>
            <a:r>
              <a:rPr lang="en-US" sz="1200" dirty="0"/>
              <a:t>: </a:t>
            </a:r>
            <a:r>
              <a:rPr lang="en-US" sz="1200" dirty="0">
                <a:hlinkClick r:id="rId3"/>
              </a:rPr>
              <a:t>https://www.kin.com/blog/fema-flood-maps/</a:t>
            </a:r>
            <a:endParaRPr lang="en-US" sz="1200" dirty="0"/>
          </a:p>
          <a:p>
            <a:endParaRPr lang="en-US" dirty="0"/>
          </a:p>
          <a:p>
            <a:r>
              <a:rPr lang="en-US" dirty="0"/>
              <a:t>2016 Flood Insurance Claims.  Of the nearly 1,000 flood insurance claims in the declared counties, 77% were in the 1% annual-chance floodplain and approximately 23% of the insurance claims were </a:t>
            </a:r>
            <a:r>
              <a:rPr lang="en-US" dirty="0" smtClean="0"/>
              <a:t>outside</a:t>
            </a:r>
            <a:r>
              <a:rPr lang="en-US" i="1" dirty="0" smtClean="0"/>
              <a:t>.  On </a:t>
            </a:r>
            <a:r>
              <a:rPr lang="en-US" i="1" dirty="0"/>
              <a:t>average, in floods across the country, about 25% of claims are outside the Special Flood Hazard Area, so this is consistent with the national trend.</a:t>
            </a:r>
          </a:p>
          <a:p>
            <a:r>
              <a:rPr lang="en-US" sz="1200" dirty="0" smtClean="0"/>
              <a:t>Source</a:t>
            </a:r>
            <a:r>
              <a:rPr lang="en-US" sz="1200" dirty="0"/>
              <a:t>: </a:t>
            </a:r>
            <a:r>
              <a:rPr lang="en-US" sz="1200" dirty="0" smtClean="0"/>
              <a:t>  </a:t>
            </a:r>
            <a:r>
              <a:rPr lang="en-US" sz="1200" dirty="0" smtClean="0">
                <a:hlinkClick r:id="rId4"/>
              </a:rPr>
              <a:t>https</a:t>
            </a:r>
            <a:r>
              <a:rPr lang="en-US" sz="1200" dirty="0">
                <a:hlinkClick r:id="rId4"/>
              </a:rPr>
              <a:t>://</a:t>
            </a:r>
            <a:r>
              <a:rPr lang="en-US" sz="1200" dirty="0" smtClean="0">
                <a:hlinkClick r:id="rId4"/>
              </a:rPr>
              <a:t>www.fema.gov/sites/default/files/documents/Region_III_WV_FloodReport.pdf#page=9</a:t>
            </a:r>
            <a:endParaRPr lang="en-US" sz="1200" dirty="0"/>
          </a:p>
        </p:txBody>
      </p:sp>
      <p:pic>
        <p:nvPicPr>
          <p:cNvPr id="11" name="Picture 10"/>
          <p:cNvPicPr>
            <a:picLocks noChangeAspect="1"/>
          </p:cNvPicPr>
          <p:nvPr/>
        </p:nvPicPr>
        <p:blipFill>
          <a:blip r:embed="rId5"/>
          <a:stretch>
            <a:fillRect/>
          </a:stretch>
        </p:blipFill>
        <p:spPr>
          <a:xfrm>
            <a:off x="4848867" y="1055694"/>
            <a:ext cx="4125841" cy="4066391"/>
          </a:xfrm>
          <a:prstGeom prst="rect">
            <a:avLst/>
          </a:prstGeom>
        </p:spPr>
      </p:pic>
      <p:sp>
        <p:nvSpPr>
          <p:cNvPr id="12" name="TextBox 11"/>
          <p:cNvSpPr txBox="1"/>
          <p:nvPr/>
        </p:nvSpPr>
        <p:spPr>
          <a:xfrm>
            <a:off x="4848867" y="5378824"/>
            <a:ext cx="4015434" cy="923330"/>
          </a:xfrm>
          <a:prstGeom prst="rect">
            <a:avLst/>
          </a:prstGeom>
          <a:solidFill>
            <a:schemeClr val="accent2">
              <a:lumMod val="20000"/>
              <a:lumOff val="80000"/>
            </a:schemeClr>
          </a:solidFill>
        </p:spPr>
        <p:txBody>
          <a:bodyPr wrap="square" rtlCol="0">
            <a:spAutoFit/>
          </a:bodyPr>
          <a:lstStyle/>
          <a:p>
            <a:r>
              <a:rPr lang="en-US" dirty="0" smtClean="0"/>
              <a:t>23% of the 2016 Flood Insurance Claims were outside the SFHA or 1% annual chance (100-year) floodplain</a:t>
            </a:r>
            <a:endParaRPr lang="en-US" dirty="0"/>
          </a:p>
        </p:txBody>
      </p:sp>
    </p:spTree>
    <p:extLst>
      <p:ext uri="{BB962C8B-B14F-4D97-AF65-F5344CB8AC3E}">
        <p14:creationId xmlns:p14="http://schemas.microsoft.com/office/powerpoint/2010/main" val="137601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Impact of Flood Map Issues</a:t>
            </a: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68942" y="1247887"/>
            <a:ext cx="8606116" cy="5355312"/>
          </a:xfrm>
          <a:prstGeom prst="rect">
            <a:avLst/>
          </a:prstGeom>
          <a:solidFill>
            <a:schemeClr val="accent1">
              <a:lumMod val="20000"/>
              <a:lumOff val="80000"/>
            </a:schemeClr>
          </a:solidFill>
        </p:spPr>
        <p:txBody>
          <a:bodyPr wrap="square" rtlCol="0">
            <a:spAutoFit/>
          </a:bodyPr>
          <a:lstStyle/>
          <a:p>
            <a:r>
              <a:rPr lang="en-US" dirty="0"/>
              <a:t>The outcome of having </a:t>
            </a:r>
            <a:r>
              <a:rPr lang="en-US" i="1" dirty="0" smtClean="0"/>
              <a:t>incomplete </a:t>
            </a:r>
            <a:r>
              <a:rPr lang="en-US" dirty="0" smtClean="0"/>
              <a:t>flood </a:t>
            </a:r>
            <a:r>
              <a:rPr lang="en-US" dirty="0"/>
              <a:t>maps is that people don’t know the risks they face</a:t>
            </a:r>
            <a:r>
              <a:rPr lang="en-US" dirty="0" smtClean="0"/>
              <a:t>. This </a:t>
            </a:r>
            <a:r>
              <a:rPr lang="en-US" dirty="0"/>
              <a:t>could create a false sense of security for </a:t>
            </a:r>
            <a:r>
              <a:rPr lang="en-US" dirty="0" smtClean="0"/>
              <a:t>property owners </a:t>
            </a:r>
            <a:r>
              <a:rPr lang="en-US" dirty="0"/>
              <a:t>outside of FEMA-designated high-risk flood areas that aren’t required to have flood insurance.</a:t>
            </a:r>
            <a:r>
              <a:rPr lang="en-US" dirty="0" smtClean="0"/>
              <a:t> </a:t>
            </a:r>
            <a:r>
              <a:rPr lang="en-US" dirty="0"/>
              <a:t>As a result, they may:</a:t>
            </a:r>
          </a:p>
          <a:p>
            <a:endParaRPr lang="en-US" dirty="0"/>
          </a:p>
          <a:p>
            <a:pPr marL="285750" indent="-285750">
              <a:buFont typeface="Arial" panose="020B0604020202020204" pitchFamily="34" charset="0"/>
              <a:buChar char="•"/>
            </a:pPr>
            <a:r>
              <a:rPr lang="en-US" dirty="0"/>
              <a:t>Unknowingly move to areas with a high risk for flood.</a:t>
            </a:r>
          </a:p>
          <a:p>
            <a:pPr marL="285750" indent="-285750">
              <a:buFont typeface="Arial" panose="020B0604020202020204" pitchFamily="34" charset="0"/>
              <a:buChar char="•"/>
            </a:pPr>
            <a:r>
              <a:rPr lang="en-US" dirty="0"/>
              <a:t>End up underinsured when a flood hits.</a:t>
            </a:r>
          </a:p>
          <a:p>
            <a:pPr marL="285750" indent="-285750">
              <a:buFont typeface="Arial" panose="020B0604020202020204" pitchFamily="34" charset="0"/>
              <a:buChar char="•"/>
            </a:pPr>
            <a:r>
              <a:rPr lang="en-US" dirty="0"/>
              <a:t>Build homes that can’t withstand flooding</a:t>
            </a:r>
            <a:r>
              <a:rPr lang="en-US" dirty="0" smtClean="0"/>
              <a:t>.</a:t>
            </a:r>
          </a:p>
          <a:p>
            <a:endParaRPr lang="en-US" dirty="0" smtClean="0"/>
          </a:p>
          <a:p>
            <a:endParaRPr lang="en-US" sz="1200" dirty="0"/>
          </a:p>
          <a:p>
            <a:r>
              <a:rPr lang="en-US" sz="1200" dirty="0"/>
              <a:t>Source: </a:t>
            </a:r>
            <a:r>
              <a:rPr lang="en-US" sz="1200" dirty="0">
                <a:hlinkClick r:id="rId3"/>
              </a:rPr>
              <a:t>https://www.kin.com/blog/fema-flood-maps/</a:t>
            </a:r>
            <a:endParaRPr lang="en-US" sz="1200" dirty="0"/>
          </a:p>
          <a:p>
            <a:endParaRPr lang="en-US" dirty="0"/>
          </a:p>
          <a:p>
            <a:endParaRPr lang="en-US" dirty="0" smtClean="0"/>
          </a:p>
          <a:p>
            <a:r>
              <a:rPr lang="en-US" dirty="0" smtClean="0"/>
              <a:t>Incomplete flood maps increase the danger to the public health, safety, and welfare of the community.  It also increases financial burdens imposed on the communities, its governmental units, and its residents, by not preventing the unwise design and construction of development in areas subject to flooding.</a:t>
            </a:r>
            <a:endParaRPr lang="en-US" dirty="0"/>
          </a:p>
          <a:p>
            <a:endParaRPr lang="en-US" dirty="0" smtClean="0"/>
          </a:p>
          <a:p>
            <a:r>
              <a:rPr lang="en-US" sz="1200" dirty="0"/>
              <a:t>Source:  </a:t>
            </a:r>
            <a:r>
              <a:rPr lang="en-US" sz="1200" dirty="0">
                <a:hlinkClick r:id="rId4"/>
              </a:rPr>
              <a:t>https://www.whitesulphurspringswv.org/documents/floodplain-ordinance</a:t>
            </a:r>
            <a:r>
              <a:rPr lang="en-US" sz="1200" dirty="0" smtClean="0">
                <a:hlinkClick r:id="rId4"/>
              </a:rPr>
              <a:t>/</a:t>
            </a:r>
            <a:endParaRPr lang="en-US" dirty="0" smtClean="0"/>
          </a:p>
          <a:p>
            <a:endParaRPr lang="en-US" dirty="0"/>
          </a:p>
        </p:txBody>
      </p:sp>
    </p:spTree>
    <p:extLst>
      <p:ext uri="{BB962C8B-B14F-4D97-AF65-F5344CB8AC3E}">
        <p14:creationId xmlns:p14="http://schemas.microsoft.com/office/powerpoint/2010/main" val="56794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Uninformed Homeowners</a:t>
            </a: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68942" y="914400"/>
            <a:ext cx="8606116" cy="5909310"/>
          </a:xfrm>
          <a:prstGeom prst="rect">
            <a:avLst/>
          </a:prstGeom>
          <a:noFill/>
        </p:spPr>
        <p:txBody>
          <a:bodyPr wrap="square" rtlCol="0">
            <a:spAutoFit/>
          </a:bodyPr>
          <a:lstStyle/>
          <a:p>
            <a:r>
              <a:rPr lang="en-US" dirty="0"/>
              <a:t>The outcome of having </a:t>
            </a:r>
            <a:r>
              <a:rPr lang="en-US" dirty="0" smtClean="0"/>
              <a:t>incomplete </a:t>
            </a:r>
            <a:r>
              <a:rPr lang="en-US" dirty="0"/>
              <a:t>flood maps is that people don’t know the risks they face</a:t>
            </a:r>
            <a:r>
              <a:rPr lang="en-US" dirty="0" smtClean="0"/>
              <a:t>. This </a:t>
            </a:r>
            <a:r>
              <a:rPr lang="en-US" dirty="0"/>
              <a:t>could create a false sense of security for </a:t>
            </a:r>
            <a:r>
              <a:rPr lang="en-US" dirty="0" smtClean="0"/>
              <a:t>property owners </a:t>
            </a:r>
            <a:r>
              <a:rPr lang="en-US" dirty="0"/>
              <a:t>outside of FEMA-designated high-risk flood areas that aren’t required to have flood insurance.</a:t>
            </a:r>
            <a:r>
              <a:rPr lang="en-US" dirty="0" smtClean="0"/>
              <a:t> </a:t>
            </a:r>
            <a:r>
              <a:rPr lang="en-US" dirty="0"/>
              <a:t>As a result, they may:</a:t>
            </a:r>
          </a:p>
          <a:p>
            <a:endParaRPr lang="en-US" dirty="0"/>
          </a:p>
          <a:p>
            <a:pPr marL="285750" indent="-285750">
              <a:buFont typeface="Arial" panose="020B0604020202020204" pitchFamily="34" charset="0"/>
              <a:buChar char="•"/>
            </a:pPr>
            <a:r>
              <a:rPr lang="en-US" dirty="0"/>
              <a:t>Unknowingly move to areas with a high risk for flood.</a:t>
            </a:r>
          </a:p>
          <a:p>
            <a:pPr marL="285750" indent="-285750">
              <a:buFont typeface="Arial" panose="020B0604020202020204" pitchFamily="34" charset="0"/>
              <a:buChar char="•"/>
            </a:pPr>
            <a:r>
              <a:rPr lang="en-US" dirty="0"/>
              <a:t>End up underinsured when a flood hits.</a:t>
            </a:r>
          </a:p>
          <a:p>
            <a:pPr marL="285750" indent="-285750">
              <a:buFont typeface="Arial" panose="020B0604020202020204" pitchFamily="34" charset="0"/>
              <a:buChar char="•"/>
            </a:pPr>
            <a:r>
              <a:rPr lang="en-US" dirty="0"/>
              <a:t>Build homes that can’t withstand flooding</a:t>
            </a:r>
            <a:r>
              <a:rPr lang="en-US" dirty="0" smtClean="0"/>
              <a:t>.</a:t>
            </a:r>
          </a:p>
          <a:p>
            <a:endParaRPr lang="en-US" dirty="0" smtClean="0"/>
          </a:p>
          <a:p>
            <a:r>
              <a:rPr lang="en-US" i="1" dirty="0" smtClean="0"/>
              <a:t>Video of new homeowners</a:t>
            </a:r>
          </a:p>
          <a:p>
            <a:endParaRPr lang="en-US" i="1" dirty="0"/>
          </a:p>
          <a:p>
            <a:r>
              <a:rPr lang="en-US" i="1" dirty="0" smtClean="0"/>
              <a:t>Real Estate Disclosure Laws</a:t>
            </a:r>
          </a:p>
          <a:p>
            <a:endParaRPr lang="en-US" dirty="0" smtClean="0"/>
          </a:p>
          <a:p>
            <a:r>
              <a:rPr lang="en-US" dirty="0" smtClean="0"/>
              <a:t>“Lack </a:t>
            </a:r>
            <a:r>
              <a:rPr lang="en-US" dirty="0"/>
              <a:t>of flood disclosure laws is putting home buyers at risk as extreme storms become more </a:t>
            </a:r>
            <a:r>
              <a:rPr lang="en-US" dirty="0" smtClean="0"/>
              <a:t>frequent”  CNN</a:t>
            </a:r>
            <a:endParaRPr lang="en-US" dirty="0"/>
          </a:p>
          <a:p>
            <a:r>
              <a:rPr lang="en-US" u="sng" dirty="0">
                <a:hlinkClick r:id="rId3"/>
              </a:rPr>
              <a:t>https://www.cnn.com/2022/10/01/us/flood-disclosure-laws-home-buyers-climate</a:t>
            </a:r>
            <a:endParaRPr lang="en-US" dirty="0"/>
          </a:p>
          <a:p>
            <a:endParaRPr lang="en-US" dirty="0" smtClean="0"/>
          </a:p>
          <a:p>
            <a:r>
              <a:rPr lang="en-US" dirty="0" smtClean="0"/>
              <a:t>“Lack of flood insurance in hard-hit Central Florida leaves families struggling after </a:t>
            </a:r>
            <a:r>
              <a:rPr lang="en-US" dirty="0" err="1" smtClean="0"/>
              <a:t>Hurrican</a:t>
            </a:r>
            <a:r>
              <a:rPr lang="en-US" dirty="0" smtClean="0"/>
              <a:t> Ian”  CNN</a:t>
            </a:r>
          </a:p>
          <a:p>
            <a:endParaRPr lang="en-US" dirty="0" smtClean="0"/>
          </a:p>
          <a:p>
            <a:endParaRPr lang="en-US" dirty="0"/>
          </a:p>
        </p:txBody>
      </p:sp>
    </p:spTree>
    <p:extLst>
      <p:ext uri="{BB962C8B-B14F-4D97-AF65-F5344CB8AC3E}">
        <p14:creationId xmlns:p14="http://schemas.microsoft.com/office/powerpoint/2010/main" val="203623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Economy vs. Floodplain Mgmt.</a:t>
            </a:r>
            <a:endParaRPr lang="en-US"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87274" y="1136812"/>
            <a:ext cx="8487785" cy="2462213"/>
          </a:xfrm>
          <a:prstGeom prst="rect">
            <a:avLst/>
          </a:prstGeom>
          <a:solidFill>
            <a:schemeClr val="accent2">
              <a:lumMod val="20000"/>
              <a:lumOff val="80000"/>
            </a:schemeClr>
          </a:solidFill>
        </p:spPr>
        <p:txBody>
          <a:bodyPr wrap="square">
            <a:spAutoFit/>
          </a:bodyPr>
          <a:lstStyle/>
          <a:p>
            <a:r>
              <a:rPr lang="en-US" dirty="0" smtClean="0"/>
              <a:t>2012 Flood Zone Map Error:  “2012 </a:t>
            </a:r>
            <a:r>
              <a:rPr lang="en-US" dirty="0"/>
              <a:t>FEMA map goof not caught during evaluation period when maps went digital and the </a:t>
            </a:r>
            <a:r>
              <a:rPr lang="en-US" dirty="0" smtClean="0"/>
              <a:t>Town [Rainelle] </a:t>
            </a:r>
            <a:r>
              <a:rPr lang="en-US" dirty="0"/>
              <a:t>wished to leave the wrong maps AS-IS </a:t>
            </a:r>
            <a:r>
              <a:rPr lang="en-US" dirty="0" smtClean="0"/>
              <a:t>versus </a:t>
            </a:r>
            <a:r>
              <a:rPr lang="en-US" dirty="0"/>
              <a:t>prove FEMA wrong</a:t>
            </a:r>
            <a:r>
              <a:rPr lang="en-US" dirty="0" smtClean="0"/>
              <a:t>.  They </a:t>
            </a:r>
            <a:r>
              <a:rPr lang="en-US" dirty="0"/>
              <a:t>said it would save people money not having to buy flood insurance. We argued</a:t>
            </a:r>
            <a:r>
              <a:rPr lang="en-US" dirty="0" smtClean="0"/>
              <a:t>...requested </a:t>
            </a:r>
            <a:r>
              <a:rPr lang="en-US" dirty="0"/>
              <a:t>Town Hall meetings, etc</a:t>
            </a:r>
            <a:r>
              <a:rPr lang="en-US" dirty="0" smtClean="0"/>
              <a:t>.  [Previous] Mayor refused. Everyone </a:t>
            </a:r>
            <a:r>
              <a:rPr lang="en-US" dirty="0"/>
              <a:t>in Rainelle knew that they were in the </a:t>
            </a:r>
            <a:r>
              <a:rPr lang="en-US" dirty="0" smtClean="0"/>
              <a:t>floodplain.  Rent </a:t>
            </a:r>
            <a:r>
              <a:rPr lang="en-US" dirty="0"/>
              <a:t>to own is </a:t>
            </a:r>
            <a:r>
              <a:rPr lang="en-US" dirty="0" smtClean="0"/>
              <a:t>[also] a </a:t>
            </a:r>
            <a:r>
              <a:rPr lang="en-US" dirty="0"/>
              <a:t>huge problem in the Greenbrier </a:t>
            </a:r>
            <a:r>
              <a:rPr lang="en-US" dirty="0" smtClean="0"/>
              <a:t>County flood-prone areas.”</a:t>
            </a:r>
          </a:p>
          <a:p>
            <a:endParaRPr lang="en-US" dirty="0"/>
          </a:p>
          <a:p>
            <a:r>
              <a:rPr lang="en-US" sz="1400" dirty="0" smtClean="0"/>
              <a:t>Source:  Paula </a:t>
            </a:r>
            <a:r>
              <a:rPr lang="en-US" sz="1400" dirty="0"/>
              <a:t>Brown, Deputy Director of Homeland Security &amp; Emergency Management </a:t>
            </a:r>
            <a:r>
              <a:rPr lang="en-US" sz="1400" dirty="0" smtClean="0"/>
              <a:t>Agency, Greenbrier County, personal communications 10/2022.</a:t>
            </a:r>
            <a:endParaRPr lang="en-US" dirty="0"/>
          </a:p>
        </p:txBody>
      </p:sp>
      <p:sp>
        <p:nvSpPr>
          <p:cNvPr id="3" name="Rectangle 2"/>
          <p:cNvSpPr/>
          <p:nvPr/>
        </p:nvSpPr>
        <p:spPr>
          <a:xfrm>
            <a:off x="387274" y="4025208"/>
            <a:ext cx="8487785" cy="2523768"/>
          </a:xfrm>
          <a:prstGeom prst="rect">
            <a:avLst/>
          </a:prstGeom>
          <a:solidFill>
            <a:schemeClr val="accent4">
              <a:lumMod val="20000"/>
              <a:lumOff val="80000"/>
            </a:schemeClr>
          </a:solidFill>
        </p:spPr>
        <p:txBody>
          <a:bodyPr wrap="square">
            <a:spAutoFit/>
          </a:bodyPr>
          <a:lstStyle/>
          <a:p>
            <a:r>
              <a:rPr lang="en-US" dirty="0" smtClean="0"/>
              <a:t>Economy versus Floodplain Management in the Community:  Smaller communities </a:t>
            </a:r>
            <a:r>
              <a:rPr lang="en-US" dirty="0"/>
              <a:t>are under constant pressure to allow development that preserves the community’s tax base and economic stability, perpetuating the existence of repetitively flooded communities</a:t>
            </a:r>
            <a:r>
              <a:rPr lang="en-US" dirty="0" smtClean="0"/>
              <a:t>.  </a:t>
            </a:r>
            <a:r>
              <a:rPr lang="en-US" sz="1400" dirty="0" smtClean="0">
                <a:hlinkClick r:id="rId3"/>
              </a:rPr>
              <a:t>Earth Economics 2017</a:t>
            </a:r>
            <a:endParaRPr lang="en-US" sz="1400" dirty="0" smtClean="0"/>
          </a:p>
          <a:p>
            <a:endParaRPr lang="en-US" dirty="0"/>
          </a:p>
          <a:p>
            <a:r>
              <a:rPr lang="en-US" dirty="0" smtClean="0"/>
              <a:t>This includes the justification by community leaders that by not mapping the full extent of the high-risk flood zones, property owners will not be mandated to buy flood insurance for federally-backed loans, and thereby increasing the community’s economic vitality and stability.</a:t>
            </a:r>
            <a:endParaRPr lang="en-US" dirty="0"/>
          </a:p>
        </p:txBody>
      </p:sp>
    </p:spTree>
    <p:extLst>
      <p:ext uri="{BB962C8B-B14F-4D97-AF65-F5344CB8AC3E}">
        <p14:creationId xmlns:p14="http://schemas.microsoft.com/office/powerpoint/2010/main" val="1951080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19467</TotalTime>
  <Words>765</Words>
  <Application>Microsoft Office PowerPoint</Application>
  <PresentationFormat>On-screen Show (4:3)</PresentationFormat>
  <Paragraphs>68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55</cp:revision>
  <cp:lastPrinted>2022-09-30T16:00:06Z</cp:lastPrinted>
  <dcterms:created xsi:type="dcterms:W3CDTF">2022-09-23T18:12:40Z</dcterms:created>
  <dcterms:modified xsi:type="dcterms:W3CDTF">2022-10-10T16:10:23Z</dcterms:modified>
</cp:coreProperties>
</file>