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739B"/>
    <a:srgbClr val="CAD7EE"/>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5" autoAdjust="0"/>
    <p:restoredTop sz="94660"/>
  </p:normalViewPr>
  <p:slideViewPr>
    <p:cSldViewPr snapToGrid="0">
      <p:cViewPr varScale="1">
        <p:scale>
          <a:sx n="110" d="100"/>
          <a:sy n="110" d="100"/>
        </p:scale>
        <p:origin x="13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8/17/2023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8/17/2023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8/17/2023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8/17/2023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8/17/2023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8/17/2023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8/17/2023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952636493"/>
              </p:ext>
            </p:extLst>
          </p:nvPr>
        </p:nvGraphicFramePr>
        <p:xfrm>
          <a:off x="257175" y="1036317"/>
          <a:ext cx="8627676" cy="5493366"/>
        </p:xfrm>
        <a:graphic>
          <a:graphicData uri="http://schemas.openxmlformats.org/drawingml/2006/table">
            <a:tbl>
              <a:tblPr firstRow="1" bandRow="1">
                <a:tableStyleId>{5C22544A-7EE6-4342-B048-85BDC9FD1C3A}</a:tableStyleId>
              </a:tblPr>
              <a:tblGrid>
                <a:gridCol w="638175">
                  <a:extLst>
                    <a:ext uri="{9D8B030D-6E8A-4147-A177-3AD203B41FA5}">
                      <a16:colId xmlns:a16="http://schemas.microsoft.com/office/drawing/2014/main" val="1264197615"/>
                    </a:ext>
                  </a:extLst>
                </a:gridCol>
                <a:gridCol w="2770959">
                  <a:extLst>
                    <a:ext uri="{9D8B030D-6E8A-4147-A177-3AD203B41FA5}">
                      <a16:colId xmlns:a16="http://schemas.microsoft.com/office/drawing/2014/main" val="1438507270"/>
                    </a:ext>
                  </a:extLst>
                </a:gridCol>
                <a:gridCol w="1349828">
                  <a:extLst>
                    <a:ext uri="{9D8B030D-6E8A-4147-A177-3AD203B41FA5}">
                      <a16:colId xmlns:a16="http://schemas.microsoft.com/office/drawing/2014/main" val="1218352812"/>
                    </a:ext>
                  </a:extLst>
                </a:gridCol>
                <a:gridCol w="1393372">
                  <a:extLst>
                    <a:ext uri="{9D8B030D-6E8A-4147-A177-3AD203B41FA5}">
                      <a16:colId xmlns:a16="http://schemas.microsoft.com/office/drawing/2014/main" val="796239596"/>
                    </a:ext>
                  </a:extLst>
                </a:gridCol>
                <a:gridCol w="1280160">
                  <a:extLst>
                    <a:ext uri="{9D8B030D-6E8A-4147-A177-3AD203B41FA5}">
                      <a16:colId xmlns:a16="http://schemas.microsoft.com/office/drawing/2014/main" val="717488461"/>
                    </a:ext>
                  </a:extLst>
                </a:gridCol>
                <a:gridCol w="1195182">
                  <a:extLst>
                    <a:ext uri="{9D8B030D-6E8A-4147-A177-3AD203B41FA5}">
                      <a16:colId xmlns:a16="http://schemas.microsoft.com/office/drawing/2014/main" val="1301006452"/>
                    </a:ext>
                  </a:extLst>
                </a:gridCol>
              </a:tblGrid>
              <a:tr h="872439">
                <a:tc gridSpan="2">
                  <a:txBody>
                    <a:bodyPr/>
                    <a:lstStyle/>
                    <a:p>
                      <a:pPr algn="ctr"/>
                      <a:r>
                        <a:rPr lang="en-US" sz="1800" dirty="0"/>
                        <a:t>Vulnerability Indicators</a:t>
                      </a:r>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endParaRPr lang="en-US" sz="1800" dirty="0"/>
                    </a:p>
                  </a:txBody>
                  <a:tcPr anchor="ctr">
                    <a:solidFill>
                      <a:srgbClr val="5B739B"/>
                    </a:solidFill>
                  </a:tcPr>
                </a:tc>
                <a:tc>
                  <a:txBody>
                    <a:bodyPr/>
                    <a:lstStyle/>
                    <a:p>
                      <a:pPr algn="ctr"/>
                      <a:r>
                        <a:rPr lang="en-US" sz="1800" dirty="0"/>
                        <a:t>White Sulphur Springs</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Rainelle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State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dirty="0"/>
                        <a:t>National Ratio</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643781">
                <a:tc>
                  <a:txBody>
                    <a:bodyPr/>
                    <a:lstStyle/>
                    <a:p>
                      <a:pPr algn="ctr"/>
                      <a:endParaRPr lang="en-US" sz="18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800" b="1" kern="1200" dirty="0">
                          <a:solidFill>
                            <a:srgbClr val="C00000"/>
                          </a:solidFill>
                          <a:latin typeface="+mn-lt"/>
                          <a:ea typeface="+mn-ea"/>
                          <a:cs typeface="+mn-cs"/>
                        </a:rPr>
                        <a:t>21.9%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27.7%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5B739B"/>
                          </a:solidFill>
                        </a:rPr>
                        <a:t>13.0%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marL="0" algn="ctr" defTabSz="914400" rtl="0" eaLnBrk="1" latinLnBrk="0" hangingPunct="1"/>
                      <a:r>
                        <a:rPr lang="en-US" sz="1800" b="1" kern="1200" dirty="0">
                          <a:solidFill>
                            <a:srgbClr val="5B739B"/>
                          </a:solidFill>
                          <a:latin typeface="+mn-lt"/>
                          <a:ea typeface="+mn-ea"/>
                          <a:cs typeface="+mn-cs"/>
                        </a:rPr>
                        <a:t>22.1%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800" b="1" kern="1200" dirty="0">
                          <a:solidFill>
                            <a:srgbClr val="5B739B"/>
                          </a:solidFill>
                          <a:latin typeface="+mn-lt"/>
                          <a:ea typeface="+mn-ea"/>
                          <a:cs typeface="+mn-cs"/>
                        </a:rPr>
                        <a:t>37.5%</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marL="0" algn="ctr" defTabSz="914400" rtl="0" eaLnBrk="1" latinLnBrk="0" hangingPunct="1"/>
                      <a:r>
                        <a:rPr lang="en-US" sz="1800" b="1" kern="1200" dirty="0">
                          <a:solidFill>
                            <a:srgbClr val="5B739B"/>
                          </a:solidFill>
                          <a:latin typeface="+mn-lt"/>
                          <a:ea typeface="+mn-ea"/>
                          <a:cs typeface="+mn-cs"/>
                        </a:rPr>
                        <a:t>36.0%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kern="1200" dirty="0">
                          <a:solidFill>
                            <a:srgbClr val="C00000"/>
                          </a:solidFill>
                          <a:latin typeface="+mn-lt"/>
                          <a:ea typeface="+mn-ea"/>
                          <a:cs typeface="+mn-cs"/>
                        </a:rPr>
                        <a:t>20.5%</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31.9%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Population Growth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-9.1%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1" dirty="0">
                          <a:solidFill>
                            <a:srgbClr val="C00000"/>
                          </a:solidFill>
                        </a:rPr>
                        <a:t>-20.9%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643781">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600" b="1" dirty="0">
                          <a:solidFill>
                            <a:schemeClr val="bg1"/>
                          </a:solidFill>
                        </a:rPr>
                        <a:t>Renter-Occupied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800" b="1" dirty="0">
                          <a:solidFill>
                            <a:srgbClr val="C00000"/>
                          </a:solidFill>
                        </a:rPr>
                        <a:t>51.2%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marL="0" algn="ctr" defTabSz="914400" rtl="0" eaLnBrk="1" latinLnBrk="0" hangingPunct="1"/>
                      <a:r>
                        <a:rPr lang="en-US" sz="1800" b="1" kern="1200" dirty="0">
                          <a:solidFill>
                            <a:srgbClr val="5B739B"/>
                          </a:solidFill>
                          <a:latin typeface="+mn-lt"/>
                          <a:ea typeface="+mn-ea"/>
                          <a:cs typeface="+mn-cs"/>
                        </a:rPr>
                        <a:t>27.0%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26.1%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800" b="0" dirty="0">
                          <a:solidFill>
                            <a:srgbClr val="5B739B"/>
                          </a:solidFill>
                        </a:rPr>
                        <a:t>35.4%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674480">
                <a:tc>
                  <a:txBody>
                    <a:bodyPr/>
                    <a:lstStyle/>
                    <a:p>
                      <a:pPr algn="ctr"/>
                      <a:endParaRPr lang="en-US" sz="18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l"/>
                      <a:r>
                        <a:rPr lang="en-US" sz="1600" b="1" dirty="0">
                          <a:solidFill>
                            <a:schemeClr val="bg1"/>
                          </a:solidFill>
                        </a:rPr>
                        <a:t>Housing Values Less than $50K</a:t>
                      </a:r>
                    </a:p>
                    <a:p>
                      <a:pPr algn="l"/>
                      <a:endParaRPr lang="en-US" sz="500" b="1" dirty="0">
                        <a:solidFill>
                          <a:schemeClr val="bg1"/>
                        </a:solidFill>
                      </a:endParaRPr>
                    </a:p>
                    <a:p>
                      <a:pPr algn="l"/>
                      <a:r>
                        <a:rPr lang="en-US" sz="1600" b="1" dirty="0">
                          <a:solidFill>
                            <a:schemeClr val="bg1"/>
                          </a:solidFill>
                        </a:rPr>
                        <a:t>Housing Median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800" b="1" dirty="0">
                          <a:solidFill>
                            <a:srgbClr val="5B739B"/>
                          </a:solidFill>
                        </a:rPr>
                        <a:t>1.2%</a:t>
                      </a:r>
                    </a:p>
                    <a:p>
                      <a:pPr algn="ctr"/>
                      <a:endParaRPr lang="en-US" sz="500" b="1" dirty="0">
                        <a:solidFill>
                          <a:srgbClr val="5B739B"/>
                        </a:solidFill>
                      </a:endParaRPr>
                    </a:p>
                    <a:p>
                      <a:pPr marL="0" algn="ctr" defTabSz="914400" rtl="0" eaLnBrk="1" latinLnBrk="0" hangingPunct="1"/>
                      <a:r>
                        <a:rPr lang="en-US" sz="1800" b="1" kern="1200" dirty="0">
                          <a:solidFill>
                            <a:srgbClr val="C00000"/>
                          </a:solidFill>
                          <a:latin typeface="+mn-lt"/>
                          <a:ea typeface="+mn-ea"/>
                          <a:cs typeface="+mn-cs"/>
                        </a:rPr>
                        <a:t>$121,000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1" dirty="0">
                          <a:solidFill>
                            <a:srgbClr val="C00000"/>
                          </a:solidFill>
                        </a:rPr>
                        <a:t>28.6%</a:t>
                      </a:r>
                    </a:p>
                    <a:p>
                      <a:pPr algn="ctr"/>
                      <a:endParaRPr lang="en-US" sz="500" b="1" dirty="0">
                        <a:solidFill>
                          <a:srgbClr val="C00000"/>
                        </a:solidFill>
                      </a:endParaRPr>
                    </a:p>
                    <a:p>
                      <a:pPr algn="ctr"/>
                      <a:r>
                        <a:rPr lang="en-US" sz="1800" b="1" dirty="0">
                          <a:solidFill>
                            <a:srgbClr val="C00000"/>
                          </a:solidFill>
                        </a:rPr>
                        <a:t>$59,100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15.5%</a:t>
                      </a:r>
                    </a:p>
                    <a:p>
                      <a:pPr algn="ctr"/>
                      <a:endParaRPr lang="en-US" sz="500" b="0" dirty="0">
                        <a:solidFill>
                          <a:srgbClr val="5B739B"/>
                        </a:solidFill>
                      </a:endParaRPr>
                    </a:p>
                    <a:p>
                      <a:pPr algn="ctr"/>
                      <a:r>
                        <a:rPr lang="en-US" sz="18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800" b="0" dirty="0">
                          <a:solidFill>
                            <a:srgbClr val="5B739B"/>
                          </a:solidFill>
                        </a:rPr>
                        <a:t>6.2%</a:t>
                      </a:r>
                    </a:p>
                    <a:p>
                      <a:pPr algn="ctr"/>
                      <a:endParaRPr lang="en-US" sz="500" b="0" dirty="0">
                        <a:solidFill>
                          <a:srgbClr val="5B739B"/>
                        </a:solidFill>
                      </a:endParaRPr>
                    </a:p>
                    <a:p>
                      <a:pPr algn="ctr"/>
                      <a:r>
                        <a:rPr lang="en-US" sz="18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1544426867"/>
                  </a:ext>
                </a:extLst>
              </a:tr>
            </a:tbl>
          </a:graphicData>
        </a:graphic>
      </p:graphicFrame>
      <p:grpSp>
        <p:nvGrpSpPr>
          <p:cNvPr id="31" name="Group 30">
            <a:extLst>
              <a:ext uri="{FF2B5EF4-FFF2-40B4-BE49-F238E27FC236}">
                <a16:creationId xmlns:a16="http://schemas.microsoft.com/office/drawing/2014/main" id="{0CB80BCA-5C53-4F01-96AD-2FD9A4706A9C}"/>
              </a:ext>
            </a:extLst>
          </p:cNvPr>
          <p:cNvGrpSpPr/>
          <p:nvPr/>
        </p:nvGrpSpPr>
        <p:grpSpPr>
          <a:xfrm>
            <a:off x="318874" y="2022284"/>
            <a:ext cx="532585" cy="4413083"/>
            <a:chOff x="318874" y="2074538"/>
            <a:chExt cx="532585" cy="4413083"/>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354432"/>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74538"/>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708635"/>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991520"/>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4637318"/>
              <a:ext cx="523875" cy="523875"/>
            </a:xfrm>
            <a:prstGeom prst="rect">
              <a:avLst/>
            </a:prstGeom>
          </p:spPr>
        </p:pic>
        <p:pic>
          <p:nvPicPr>
            <p:cNvPr id="28" name="Picture 27" descr="Icon&#10;&#10;Description automatically generated">
              <a:extLst>
                <a:ext uri="{FF2B5EF4-FFF2-40B4-BE49-F238E27FC236}">
                  <a16:creationId xmlns:a16="http://schemas.microsoft.com/office/drawing/2014/main" id="{3E945633-B6AE-47F4-B127-0A0507AFE2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274407"/>
              <a:ext cx="532585" cy="53258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5955036"/>
              <a:ext cx="532585" cy="532585"/>
            </a:xfrm>
            <a:prstGeom prst="rect">
              <a:avLst/>
            </a:prstGeom>
          </p:spPr>
        </p:pic>
      </p:gr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4176" y="6546947"/>
            <a:ext cx="6897183"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values in red show more than a 5% difference, toward vulnerability, compared to the state ratios. </a:t>
            </a: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2183487865"/>
              </p:ext>
            </p:extLst>
          </p:nvPr>
        </p:nvGraphicFramePr>
        <p:xfrm>
          <a:off x="121920" y="975354"/>
          <a:ext cx="8917579" cy="5815102"/>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1050"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703366">
                <a:tc>
                  <a:txBody>
                    <a:bodyPr/>
                    <a:lstStyle/>
                    <a:p>
                      <a:pPr algn="l"/>
                      <a:r>
                        <a:rPr lang="en-US" sz="1050"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703366">
                <a:tc>
                  <a:txBody>
                    <a:bodyPr/>
                    <a:lstStyle/>
                    <a:p>
                      <a:pPr algn="l"/>
                      <a:r>
                        <a:rPr lang="en-US" sz="1050"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703366">
                <a:tc>
                  <a:txBody>
                    <a:bodyPr/>
                    <a:lstStyle/>
                    <a:p>
                      <a:pPr algn="l"/>
                      <a:r>
                        <a:rPr lang="en-US" sz="1050"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younger than 15 or older than 65</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703366">
                <a:tc>
                  <a:txBody>
                    <a:bodyPr/>
                    <a:lstStyle/>
                    <a:p>
                      <a:pPr algn="l"/>
                      <a:r>
                        <a:rPr lang="en-US" sz="1050"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Disabled people are more vulnerable to natural hazards such as flooding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595156">
                <a:tc>
                  <a:txBody>
                    <a:bodyPr/>
                    <a:lstStyle/>
                    <a:p>
                      <a:pPr algn="l"/>
                      <a:r>
                        <a:rPr lang="en-US" sz="1050"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1027996">
                <a:tc>
                  <a:txBody>
                    <a:bodyPr/>
                    <a:lstStyle/>
                    <a:p>
                      <a:pPr algn="l"/>
                      <a:r>
                        <a:rPr lang="en-US" sz="1050" b="1" dirty="0">
                          <a:solidFill>
                            <a:schemeClr val="bg1"/>
                          </a:solidFill>
                        </a:rPr>
                        <a:t>Renter-Occupied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Percentage of renter-occupied residential units of the total occupied housing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Low ratios of home ownership can indicate a community with a faltering economy and a population with less long-term commitment to the community. Renters generally have less ability or motivation to make their homes resistant structurally or buy flood insurance (Cutter et al., 2003;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1027996">
                <a:tc>
                  <a:txBody>
                    <a:bodyPr/>
                    <a:lstStyle/>
                    <a:p>
                      <a:pPr algn="l"/>
                      <a:r>
                        <a:rPr lang="en-US" sz="1050" b="1" dirty="0">
                          <a:solidFill>
                            <a:schemeClr val="bg1"/>
                          </a:solidFill>
                        </a:rPr>
                        <a:t>Housing Values Less than $50K</a:t>
                      </a:r>
                    </a:p>
                    <a:p>
                      <a:pPr algn="l"/>
                      <a:r>
                        <a:rPr lang="en-US" sz="1050"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dollar values of owner-occupied residential units (Percentages of less than $50K and median)</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value can be an indicator of building quality. Buildings of low quality cannot withstand flooding adequately and are more vulnerable. It can also be related to the personal wealth. Therefore, the physical and social vulnerabilities to floods are generally tied at this point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Census 2021 ACS 5-Year Estimates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544426867"/>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endParaRPr lang="en-US" sz="1100" dirty="0">
              <a:solidFill>
                <a:srgbClr val="5B739B"/>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1136</TotalTime>
  <Words>942</Words>
  <Application>Microsoft Office PowerPoint</Application>
  <PresentationFormat>On-screen Show (4:3)</PresentationFormat>
  <Paragraphs>99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278</cp:revision>
  <dcterms:created xsi:type="dcterms:W3CDTF">2019-08-23T20:01:46Z</dcterms:created>
  <dcterms:modified xsi:type="dcterms:W3CDTF">2023-08-17T19:28:56Z</dcterms:modified>
</cp:coreProperties>
</file>