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50" r:id="rId2"/>
    <p:sldId id="267" r:id="rId3"/>
    <p:sldId id="325" r:id="rId4"/>
    <p:sldId id="343" r:id="rId5"/>
    <p:sldId id="344" r:id="rId6"/>
    <p:sldId id="339" r:id="rId7"/>
    <p:sldId id="275" r:id="rId8"/>
    <p:sldId id="336" r:id="rId9"/>
    <p:sldId id="276" r:id="rId10"/>
    <p:sldId id="266" r:id="rId11"/>
    <p:sldId id="324" r:id="rId12"/>
    <p:sldId id="256" r:id="rId13"/>
    <p:sldId id="329" r:id="rId14"/>
    <p:sldId id="326" r:id="rId15"/>
    <p:sldId id="327" r:id="rId16"/>
    <p:sldId id="330" r:id="rId17"/>
    <p:sldId id="334" r:id="rId18"/>
    <p:sldId id="341" r:id="rId19"/>
    <p:sldId id="342" r:id="rId20"/>
    <p:sldId id="335" r:id="rId21"/>
    <p:sldId id="299" r:id="rId22"/>
    <p:sldId id="292" r:id="rId23"/>
    <p:sldId id="340" r:id="rId24"/>
    <p:sldId id="306" r:id="rId25"/>
    <p:sldId id="337" r:id="rId26"/>
    <p:sldId id="338" r:id="rId27"/>
    <p:sldId id="328" r:id="rId28"/>
    <p:sldId id="34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3041"/>
    <a:srgbClr val="E8E8E8"/>
    <a:srgbClr val="1F4E7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5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4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9E164-5954-44CC-B8F6-A6FC7F5CE6E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CCB51-2C28-4E96-96E4-9587A5CD5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57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6D2ED-501B-4749-A3F4-4AC2549A15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812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CCB51-2C28-4E96-96E4-9587A5CD57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98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CCB51-2C28-4E96-96E4-9587A5CD57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6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CCB51-2C28-4E96-96E4-9587A5CD57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0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CCB51-2C28-4E96-96E4-9587A5CD57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3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CCB51-2C28-4E96-96E4-9587A5CD57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29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6D2ED-501B-4749-A3F4-4AC2549A15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950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6D2ED-501B-4749-A3F4-4AC2549A15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458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6D2ED-501B-4749-A3F4-4AC2549A15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7235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6D2ED-501B-4749-A3F4-4AC2549A15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9396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6D2ED-501B-4749-A3F4-4AC2549A15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720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CCB51-2C28-4E96-96E4-9587A5CD57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61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CCB51-2C28-4E96-96E4-9587A5CD57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65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CCB51-2C28-4E96-96E4-9587A5CD57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08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CCB51-2C28-4E96-96E4-9587A5CD57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73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CCB51-2C28-4E96-96E4-9587A5CD57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94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6D2ED-501B-4749-A3F4-4AC2549A15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692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36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CCB51-2C28-4E96-96E4-9587A5CD57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13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B13F1-1524-32D9-7825-E82E7F56BF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AA71-3E1D-BBFB-79B8-2E73EE0B9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B0C14-0216-2EC1-2A94-1EA8634C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5ABAA-DE0E-8BDB-9523-D8D43DD7E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077F4-3C5A-7475-7109-7DD5B4145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70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67417-5F4A-BF2E-C031-38C64F96B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48D1E7-833F-62F9-13F4-80A09DC66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C150F-7023-F6B2-6E02-9F59C66BC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1417D-7270-ECDD-3963-D29F5ED01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D3D46-24C9-0ECD-D570-1BC59ECAC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22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B42092-51BA-579E-4193-22BFD1073C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5AE573-844A-EE6B-4A06-D56C37099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19C35-6325-4051-90F3-3CA4291F6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E3C64-27B8-4D47-BE71-D5A94514B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E75CB-6F05-AED4-2D0B-AEC2010DF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77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3E090-7348-B56C-7287-DD74FBBFC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0ECF4-1BB6-60D7-8090-8288B9679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89ED9-EE93-E28C-F6F7-9791CCE0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B9882-A003-D924-D4B8-C25076617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9FF69-B21B-1A5B-2F46-EA0A7223A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2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66130-560E-9214-4C61-3194377F8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8CAD5-9FD5-55ED-B622-A17006EE7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49E11-9F27-D730-C3EF-48C21D1CC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6304D-D9C8-41D8-7C07-A409C8BA1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C2472-03F2-378E-1959-19EDE89A6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35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D4FF3-FFAE-F7E3-85F9-2FFBCB663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85B2A-D69D-0D68-C937-5F859F6C53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4C1D31-B16E-833D-E558-2C37BD9C09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52A572-0938-9063-554F-B65CFB796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972DE-55D1-4BF5-72A1-58F0D1AA4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74952F-2458-CF35-0088-5190B543D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94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94BC8-0D1A-6EAD-979E-7A1CC2334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024C37-DF77-EF30-0166-4CC66A602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C75295-5D8D-BEC8-17BD-7A2B39649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55ADE6-A242-9FDE-D327-8828494FE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4D4E3A-66EF-81DD-FCEB-1FA227F0DC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F116BB-0FBD-68E8-A13B-7E92629E1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B08618-FE05-B8B0-CA40-7D93E6C43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09F1BF-9755-3203-C966-1B99DCD3C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41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C734E-84B1-8DE7-78BE-F45B961BC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B3A817-9946-92A5-2DF1-6CD5BF084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60C6E5-102B-3537-878E-E46F33EDB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F880F0-6EB3-34EC-A09C-1565B35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06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EF3802-8835-999D-1888-2E11C2771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7B450C-7ECB-10F7-604C-945FDB23C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4894A-64D1-20B0-04C7-B79CE107B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186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7CC49-90A4-41FE-A6F7-B1F0F4B47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5A613-F13A-03F2-56F2-8CBFA15BB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9F628-8A55-5B49-6AFE-16CE1235AA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000A8-BDF0-4F4B-A73D-27A0452ED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8F6EF-E21E-82AA-75AE-5B760E0C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EE7F6C-8E4B-363F-EFD9-E90A8DE10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05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78980-6387-57CB-98B3-E2FE2AE54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DEA5A2-1CB6-8629-EB48-FDFA1BE4E3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AD75C0-70B6-5FA1-7862-A403CE273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6E371E-EC9A-8FAC-AA1F-F697C62FA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A4CC84-E7C7-74FD-AC14-48E1CDE4F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A88A4-83DC-3A7B-5DF7-08F2BD31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26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72550B-B015-AB28-374E-3073E5CFA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BF63F-AB1B-9A08-9BAF-035D4C4FD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D1FB7-730B-7073-2D21-A6CC6DA892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B0D69B-C2C8-4FAF-AA40-36E8628FC979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5EB02-438E-2161-23D7-B7D04979C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B54C4-DF7B-06D3-D895-C4FA93D5A0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data.wvgis.wvu.edu/pub/RA/_resources/LOMA/WV_Flood_Tool_LiDAR_for_LOMA_Guide.pdf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ta.wvgis.wvu.edu/pub/RA/_resources/LOMA/WV_Flood_Tool-LIDAR_for_LOMA_instructions.pdf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vfrf.org/wvre/report/?scaleid=8&amp;entityid=479&amp;type=all" TargetMode="External"/><Relationship Id="rId7" Type="http://schemas.openxmlformats.org/officeDocument/2006/relationships/image" Target="../media/image23.png"/><Relationship Id="rId2" Type="http://schemas.openxmlformats.org/officeDocument/2006/relationships/hyperlink" Target="https://wvfrf.org/wvre/report/?scaleid=8&amp;entityid=494&amp;type=al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hyperlink" Target="https://wvfrf.org/wvre/report/?scaleid=8&amp;entityid=469,479,494&amp;type=comparison" TargetMode="External"/><Relationship Id="rId4" Type="http://schemas.openxmlformats.org/officeDocument/2006/relationships/hyperlink" Target="https://wvfrf.org/wvre/report/?scaleid=8&amp;entityid=469&amp;type=al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ata.wvgis.wvu.edu/pub/RA/HL/RA-S/RF2_BE1_2RC-3_Region9-Bldg_SFHA_Stream_Count-Val_TopRnk_2024.pdf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data.wvgis.wvu.edu/pub/RA/RI/WVRE/DOCS/WVRE_TechnicalDoc.pdf#page=15" TargetMode="External"/><Relationship Id="rId3" Type="http://schemas.openxmlformats.org/officeDocument/2006/relationships/hyperlink" Target="https://data.wvgis.wvu.edu/pub/RA/RI/WVRE/DOCS/WVRE_TechnicalDoc.pdf#page=18" TargetMode="External"/><Relationship Id="rId7" Type="http://schemas.openxmlformats.org/officeDocument/2006/relationships/hyperlink" Target="https://wvfrf.org/wvre/report/?scaleid=6&amp;entityid=87&amp;type=top20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vfrf.org/wvre/report/?scaleid=3&amp;entityid=19&amp;type=top20" TargetMode="External"/><Relationship Id="rId5" Type="http://schemas.openxmlformats.org/officeDocument/2006/relationships/hyperlink" Target="https://data.wvgis.wvu.edu/pub/RA/RI/WVRE/DOCS/WVRE_TechnicalDoc.pdf#page=24" TargetMode="External"/><Relationship Id="rId4" Type="http://schemas.openxmlformats.org/officeDocument/2006/relationships/hyperlink" Target="https://data.wvgis.wvu.edu/pub/RA/RI/WVRE/DOCS/WVRE_TechnicalDoc.pdf#page=2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RA/HL/RA-S/RF5_CA1_1WV-1_Historical_Assets_Density_2024.pdf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hyperlink" Target="https://data.wvgis.wvu.edu/pub/RA/HL/RA-S/RF3_BC1_4CID-1_Bldg_Val_Median_NatBrk_2021.pdf" TargetMode="Externa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data.wvgis.wvu.edu/pub/RA/HL/MIT/Insurance/1A_NFIP-policy-penetration-rate_NatBrk_county-scale_2024.pdf" TargetMode="Externa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vfrf.org/wvre/report/?scaleid=3&amp;entityid=all&amp;type=comparison&amp;highlight=19#Table5_19" TargetMode="External"/><Relationship Id="rId5" Type="http://schemas.openxmlformats.org/officeDocument/2006/relationships/image" Target="../media/image29.png"/><Relationship Id="rId4" Type="http://schemas.openxmlformats.org/officeDocument/2006/relationships/hyperlink" Target="https://data.wvgis.wvu.edu/pub/RA/HL/RA-S/RF7_PS3_3CTY-1_WV_SVI_PCTrnk_2023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RA/_resources/Status/Freeboard.pdf" TargetMode="Externa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hyperlink" Target="https://data.wvgis.wvu.edu/pub/RA/_resources/CRS/WV_CRS_8X11_20191210.pdf" TargetMode="External"/><Relationship Id="rId4" Type="http://schemas.openxmlformats.org/officeDocument/2006/relationships/hyperlink" Target="https://data.wvgis.wvu.edu/pub/RA/_resources/CRS/WV_CRS_Participants.pdf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hyperlink" Target="https://wvfrf.org/wvre/report/?scaleid=5&amp;entityid=308&amp;type=all" TargetMode="External"/><Relationship Id="rId5" Type="http://schemas.openxmlformats.org/officeDocument/2006/relationships/image" Target="../media/image36.png"/><Relationship Id="rId10" Type="http://schemas.openxmlformats.org/officeDocument/2006/relationships/hyperlink" Target="https://www.mapwv.gov/flood/map/?wkid=102100&amp;x=-8661128&amp;y=4783474&amp;l=12&amp;v=2" TargetMode="External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ta.wvgis.wvu.edu/pub/RA/HL/RA-L/MOVIE/3DMovie_Shepherdstown_2024.mp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data.wvgis.wvu.edu/pub/RA/HL/FD/media/Morgantown/2021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data.wvgis.wvu.edu/pub/RA/HL/RA-L/STUDY/Jefferson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wvfrf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ta.wvgis.wvu.edu/pub/RA/State/CL/Stream_Name/Zone_A_Structure_Analysis/Zone_A_cluster_analysis_5-10-15ft_20220220.pdf" TargetMode="External"/><Relationship Id="rId5" Type="http://schemas.openxmlformats.org/officeDocument/2006/relationships/hyperlink" Target="https://data.wvgis.wvu.edu/pub/RA/_engage/Local/SDE/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hyperlink" Target="https://www.mapwv.gov/flood/map/?wkid=102100&amp;x=-8652935&amp;y=4767965&amp;l=12&amp;v=2" TargetMode="External"/><Relationship Id="rId10" Type="http://schemas.openxmlformats.org/officeDocument/2006/relationships/hyperlink" Target="https://wvfrf.org/wvre/report/?scaleid=5&amp;entityid=213&amp;type=all" TargetMode="External"/><Relationship Id="rId4" Type="http://schemas.openxmlformats.org/officeDocument/2006/relationships/image" Target="../media/image46.png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hyperlink" Target="https://www.mapwv.gov/flood/map/?wkid=102100&amp;x=-8915918&amp;y=4610970&amp;l=14&amp;v=1" TargetMode="External"/><Relationship Id="rId4" Type="http://schemas.openxmlformats.org/officeDocument/2006/relationships/hyperlink" Target="https://www.mapwv.gov/flood/map/?wkid=102100&amp;x=-8652939&amp;y=4767952&amp;l=13&amp;v=2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vfrf.org/wvre/dashboard/?link=https://www.arcgis.com/apps/dashboards/a339ee6ee8d84a48b152c6089ddcdae9" TargetMode="External"/><Relationship Id="rId3" Type="http://schemas.microsoft.com/office/2007/relationships/hdphoto" Target="../media/hdphoto6.wdp"/><Relationship Id="rId7" Type="http://schemas.openxmlformats.org/officeDocument/2006/relationships/image" Target="../media/image53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esterdaysamerica.com/disaster-and-recovery-the-great-virginia-flood-of-1870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ta.wvgis.wvu.edu/pub/RA/HL/RA-L/MOVIE/3Dmovie_HarpersFerry_2021.mp4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vinfrastructure.com/projects/projectDetails.php?projectID=2014S-1487" TargetMode="External"/><Relationship Id="rId13" Type="http://schemas.openxmlformats.org/officeDocument/2006/relationships/image" Target="../media/image58.png"/><Relationship Id="rId3" Type="http://schemas.openxmlformats.org/officeDocument/2006/relationships/hyperlink" Target="https://mapwv.gov/flood/map/?wkid=102100&amp;x=-8666931&amp;y=4761753&amp;l=12&amp;v=2" TargetMode="External"/><Relationship Id="rId7" Type="http://schemas.openxmlformats.org/officeDocument/2006/relationships/hyperlink" Target="https://mapwv.gov/flood/map/?wkid=102100&amp;x=-8654817&amp;y=4767629&amp;l=12&amp;v=2" TargetMode="External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vwda.maps.arcgis.com/apps/webappviewer/index.html?id=9a3b20d1d38642a2b2388a7134a34771" TargetMode="External"/><Relationship Id="rId11" Type="http://schemas.microsoft.com/office/2007/relationships/hdphoto" Target="../media/hdphoto7.wdp"/><Relationship Id="rId5" Type="http://schemas.openxmlformats.org/officeDocument/2006/relationships/hyperlink" Target="https://mapwv.gov/flood/map/?wkid=102100&amp;x=-8660894&amp;y=4783954&amp;l=12&amp;v=2" TargetMode="External"/><Relationship Id="rId15" Type="http://schemas.openxmlformats.org/officeDocument/2006/relationships/image" Target="../media/image60.png"/><Relationship Id="rId10" Type="http://schemas.openxmlformats.org/officeDocument/2006/relationships/image" Target="../media/image56.png"/><Relationship Id="rId4" Type="http://schemas.openxmlformats.org/officeDocument/2006/relationships/hyperlink" Target="http://gis.wvinfrastructure.com/" TargetMode="External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apwv.gov/flood/map/?wkid=102100&amp;x=-8659222&amp;y=4763003&amp;l=12&amp;v=2" TargetMode="External"/><Relationship Id="rId5" Type="http://schemas.microsoft.com/office/2007/relationships/hdphoto" Target="../media/hdphoto8.wdp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hyperlink" Target="https://mapwv.gov/flood/map/?wkid=102100&amp;x=-8659272&amp;y=4763071&amp;l=12&amp;v=2" TargetMode="External"/><Relationship Id="rId4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hyperlink" Target="https://mapwv.gov/flood/map/?wkid=102100&amp;x=-8664165&amp;y=4753091&amp;l=12&amp;v=2" TargetMode="External"/><Relationship Id="rId4" Type="http://schemas.microsoft.com/office/2007/relationships/hdphoto" Target="../media/hdphoto9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mailto:kurt.donaldson@mail.wvu.edu" TargetMode="External"/><Relationship Id="rId3" Type="http://schemas.openxmlformats.org/officeDocument/2006/relationships/image" Target="../media/image71.png"/><Relationship Id="rId7" Type="http://schemas.microsoft.com/office/2007/relationships/hdphoto" Target="../media/hdphoto11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hyperlink" Target="mailto:anm0050@mail.wvu.edu" TargetMode="External"/><Relationship Id="rId4" Type="http://schemas.microsoft.com/office/2007/relationships/hdphoto" Target="../media/hdphoto10.wdp"/><Relationship Id="rId9" Type="http://schemas.openxmlformats.org/officeDocument/2006/relationships/hyperlink" Target="mailto:behrang.bidadian@mail.wvu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8652937&amp;y=4767965&amp;l=11&amp;v=2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pwv.gov/flood/map/?wkid=102100&amp;x=-8661207&amp;y=4783322&amp;l=10&amp;v=2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azards-fema.maps.arcgis.com/apps/webappviewer/index.html?id=5852ea902db44e55bfce395799315f9c&amp;extent=-8661917.397840908,4782972.517052416,-8660268.03009008,4783727.3327066675,102100&amp;level=17" TargetMode="External"/><Relationship Id="rId5" Type="http://schemas.openxmlformats.org/officeDocument/2006/relationships/hyperlink" Target="https://www.mapwv.gov/flood/map/?wkid=102100&amp;x=-8652937&amp;y=4767965&amp;l=11&amp;v=2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pwv.gov/flood/map/?wkid=102100&amp;x=-8680855&amp;y=4763844&amp;l=7&amp;v=0" TargetMode="External"/><Relationship Id="rId5" Type="http://schemas.openxmlformats.org/officeDocument/2006/relationships/hyperlink" Target="https://www.mapwv.gov/flood/map/?wkid=102100&amp;x=-8680721&amp;y=4764540&amp;l=8&amp;v=2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hyperlink" Target="https://mapwv.gov/flood/map/?wkid=102100&amp;x=-8668072&amp;y=4763766&amp;l=12&amp;v=2" TargetMode="External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hyperlink" Target="https://mapwv.gov/flood/map/?wkid=102100&amp;x=-8665775&amp;y=4749842&amp;l=12&amp;v=2" TargetMode="External"/><Relationship Id="rId1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hyperlink" Target="https://mapwv.gov/flood/map/?wkid=102100&amp;x=-8660772&amp;y=4758858&amp;l=12&amp;v=2" TargetMode="External"/><Relationship Id="rId9" Type="http://schemas.openxmlformats.org/officeDocument/2006/relationships/image" Target="../media/image14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ta.wvgis.wvu.edu/pub/RA/_engage/Local/SFHA_Change" TargetMode="External"/><Relationship Id="rId5" Type="http://schemas.openxmlformats.org/officeDocument/2006/relationships/hyperlink" Target="https://data.wvgis.wvu.edu/pub/RA/_engage/Local/SFHA_Change/Documentation/FEMA_R3_Local_Officials_Toolkit.pdf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E65C0DB1-DDA8-6822-D2EB-EDA91E94A4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E8E8"/>
          </a:solidFill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iver running through a town&#10;&#10;Description automatically generated">
            <a:extLst>
              <a:ext uri="{FF2B5EF4-FFF2-40B4-BE49-F238E27FC236}">
                <a16:creationId xmlns:a16="http://schemas.microsoft.com/office/drawing/2014/main" id="{E1DF840F-FFB8-FB8D-6891-3E477DA2E0AE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" b="1528"/>
          <a:stretch/>
        </p:blipFill>
        <p:spPr>
          <a:xfrm>
            <a:off x="95250" y="95249"/>
            <a:ext cx="12001500" cy="66675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F1B157-CE48-71E1-86C0-1E67E68879AF}"/>
              </a:ext>
            </a:extLst>
          </p:cNvPr>
          <p:cNvSpPr/>
          <p:nvPr/>
        </p:nvSpPr>
        <p:spPr>
          <a:xfrm>
            <a:off x="0" y="0"/>
            <a:ext cx="1362074" cy="6858000"/>
          </a:xfrm>
          <a:prstGeom prst="rect">
            <a:avLst/>
          </a:prstGeom>
          <a:solidFill>
            <a:srgbClr val="0B30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iver running through a town&#10;&#10;Description automatically generated">
            <a:extLst>
              <a:ext uri="{FF2B5EF4-FFF2-40B4-BE49-F238E27FC236}">
                <a16:creationId xmlns:a16="http://schemas.microsoft.com/office/drawing/2014/main" id="{C3B5D279-7784-D621-959A-CCC65B36F0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26" t="22222" r="5952" b="6528"/>
          <a:stretch/>
        </p:blipFill>
        <p:spPr>
          <a:xfrm>
            <a:off x="2114550" y="1524000"/>
            <a:ext cx="9267825" cy="4886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E73D4-4C50-41F5-919F-4AFD7D7F3227}"/>
              </a:ext>
            </a:extLst>
          </p:cNvPr>
          <p:cNvSpPr txBox="1"/>
          <p:nvPr/>
        </p:nvSpPr>
        <p:spPr>
          <a:xfrm>
            <a:off x="2143125" y="463689"/>
            <a:ext cx="926782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chemeClr val="bg1"/>
                </a:solidFill>
                <a:effectLst/>
                <a:latin typeface="Aptos Black" panose="020B0004020202020204" pitchFamily="34" charset="0"/>
              </a:rPr>
              <a:t>Jefferson County, WV</a:t>
            </a:r>
            <a:endParaRPr lang="en-US" sz="4000" b="1" dirty="0"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0D936B-14B8-61B8-754A-293AD82C6ED3}"/>
              </a:ext>
            </a:extLst>
          </p:cNvPr>
          <p:cNvSpPr txBox="1"/>
          <p:nvPr/>
        </p:nvSpPr>
        <p:spPr>
          <a:xfrm>
            <a:off x="2268929" y="5709375"/>
            <a:ext cx="29087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ln>
                  <a:solidFill>
                    <a:schemeClr val="bg1"/>
                  </a:solidFill>
                </a:ln>
                <a:effectLst/>
                <a:latin typeface="Aptos Black" panose="020B0004020202020204" pitchFamily="34" charset="0"/>
              </a:rPr>
              <a:t>CCO Meeting </a:t>
            </a:r>
            <a:endParaRPr lang="en-US" sz="32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F4BC6A-C895-A7CD-7BE2-8EBFA6BFE325}"/>
              </a:ext>
            </a:extLst>
          </p:cNvPr>
          <p:cNvSpPr txBox="1"/>
          <p:nvPr/>
        </p:nvSpPr>
        <p:spPr>
          <a:xfrm>
            <a:off x="8468714" y="5817096"/>
            <a:ext cx="2908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ln>
                  <a:solidFill>
                    <a:schemeClr val="bg1"/>
                  </a:solidFill>
                </a:ln>
                <a:effectLst/>
                <a:latin typeface="Aptos Black" panose="020B0004020202020204" pitchFamily="34" charset="0"/>
              </a:rPr>
              <a:t>December 2024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67831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CA8BA8A-31C5-1752-0470-976FAE6E0722}"/>
              </a:ext>
            </a:extLst>
          </p:cNvPr>
          <p:cNvGrpSpPr/>
          <p:nvPr/>
        </p:nvGrpSpPr>
        <p:grpSpPr>
          <a:xfrm>
            <a:off x="350897" y="1023582"/>
            <a:ext cx="4898061" cy="5705720"/>
            <a:chOff x="2709375" y="1023582"/>
            <a:chExt cx="4898061" cy="57057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90AB1E9-A8F4-CF6F-2401-3F1246955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09375" y="1023582"/>
              <a:ext cx="4898061" cy="5705720"/>
            </a:xfrm>
            <a:prstGeom prst="rect">
              <a:avLst/>
            </a:prstGeom>
            <a:ln>
              <a:solidFill>
                <a:srgbClr val="1F4E79"/>
              </a:solidFill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6091940" y="4882429"/>
              <a:ext cx="13258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276</a:t>
              </a:r>
            </a:p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Mapped Out SFHA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SFHA Buildings Changes: LOMAs for Mapped Out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0679" y="6297989"/>
            <a:ext cx="1382162" cy="4313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20656" y="1404542"/>
            <a:ext cx="1913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Jefferson County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7971" y="6153257"/>
            <a:ext cx="3763904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All building symbols in the floodplain fringe will become “</a:t>
            </a:r>
            <a:r>
              <a:rPr lang="en-US" sz="1200" b="1" dirty="0">
                <a:solidFill>
                  <a:srgbClr val="FF0000"/>
                </a:solidFill>
              </a:rPr>
              <a:t>red color</a:t>
            </a:r>
            <a:r>
              <a:rPr lang="en-US" sz="1200" dirty="0">
                <a:solidFill>
                  <a:schemeClr val="bg1"/>
                </a:solidFill>
              </a:rPr>
              <a:t>” once flood maps are effective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06760" y="1197657"/>
            <a:ext cx="2213163" cy="1237936"/>
            <a:chOff x="7094136" y="4340888"/>
            <a:chExt cx="2766152" cy="1547251"/>
          </a:xfrm>
        </p:grpSpPr>
        <p:pic>
          <p:nvPicPr>
            <p:cNvPr id="31" name="Picture 30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4136" y="4340888"/>
              <a:ext cx="2766152" cy="15472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7375738" y="5412032"/>
              <a:ext cx="1426866" cy="3176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Floodway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BBA71B0-D953-4AA1-0E47-8D1AD84899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8875" y="959233"/>
            <a:ext cx="4372522" cy="5770069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29DB8C5D-2CB4-67FF-6523-BEF026DC3299}"/>
              </a:ext>
            </a:extLst>
          </p:cNvPr>
          <p:cNvSpPr/>
          <p:nvPr/>
        </p:nvSpPr>
        <p:spPr>
          <a:xfrm>
            <a:off x="5777186" y="2900864"/>
            <a:ext cx="1222624" cy="78854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F9763A-E374-88C6-CFC6-5CADAB6722F8}"/>
              </a:ext>
            </a:extLst>
          </p:cNvPr>
          <p:cNvSpPr txBox="1"/>
          <p:nvPr/>
        </p:nvSpPr>
        <p:spPr>
          <a:xfrm>
            <a:off x="5545633" y="1289509"/>
            <a:ext cx="15290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Mapped-out structures of the SFHA may qualify for LOMAs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124758-B7EB-4C36-0956-D89C7586D1DA}"/>
              </a:ext>
            </a:extLst>
          </p:cNvPr>
          <p:cNvSpPr txBox="1"/>
          <p:nvPr/>
        </p:nvSpPr>
        <p:spPr>
          <a:xfrm>
            <a:off x="5591348" y="5344094"/>
            <a:ext cx="17508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WV Flood Tool LiDAR LOMA:</a:t>
            </a:r>
            <a:b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b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r>
              <a:rPr lang="en-US" sz="1400" b="0" i="0" u="none" strike="noStrike" dirty="0">
                <a:solidFill>
                  <a:srgbClr val="0070C0"/>
                </a:solidFill>
                <a:effectLst/>
                <a:latin typeface="Roboto" panose="020000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Instructions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| </a:t>
            </a:r>
            <a:r>
              <a:rPr lang="en-US" sz="1400" b="0" i="0" u="none" strike="noStrike" dirty="0">
                <a:solidFill>
                  <a:srgbClr val="0070C0"/>
                </a:solidFill>
                <a:effectLst/>
                <a:latin typeface="Roboto" panose="02000000000000000000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Guide</a:t>
            </a:r>
            <a:endParaRPr lang="en-US" sz="1400" b="0" i="0" dirty="0">
              <a:solidFill>
                <a:srgbClr val="0070C0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57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02A1D07-69E9-95E9-01F2-391352920749}"/>
              </a:ext>
            </a:extLst>
          </p:cNvPr>
          <p:cNvSpPr txBox="1"/>
          <p:nvPr/>
        </p:nvSpPr>
        <p:spPr>
          <a:xfrm>
            <a:off x="1628997" y="3640194"/>
            <a:ext cx="1034716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FLOOD DEPTH MEDIAN:  Floodplain structures along the </a:t>
            </a:r>
            <a:r>
              <a:rPr lang="en-US" b="1" dirty="0"/>
              <a:t>Shenandoah River </a:t>
            </a:r>
            <a:r>
              <a:rPr lang="en-US" dirty="0"/>
              <a:t>have high flood depths compared to 156 other major rivers/streams in the state.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072D20-CF1B-399C-52F8-88D88DD89C2A}"/>
              </a:ext>
            </a:extLst>
          </p:cNvPr>
          <p:cNvSpPr txBox="1"/>
          <p:nvPr/>
        </p:nvSpPr>
        <p:spPr>
          <a:xfrm>
            <a:off x="1628999" y="1000170"/>
            <a:ext cx="1034716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MEDIAN BUILDING VALUE: </a:t>
            </a:r>
            <a:r>
              <a:rPr lang="en-US" b="1" dirty="0"/>
              <a:t>Town Run </a:t>
            </a:r>
            <a:r>
              <a:rPr lang="en-US" dirty="0"/>
              <a:t>and </a:t>
            </a:r>
            <a:r>
              <a:rPr lang="en-US" b="1" dirty="0"/>
              <a:t>Shenandoah River </a:t>
            </a:r>
            <a:r>
              <a:rPr lang="en-US" dirty="0"/>
              <a:t>rank first and fourth, respectively, of 156 major rivers/streams in the state with the highest median value of structures in high-risk flood areas.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River/Stream Building Risk Assessment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9B417E5-30C5-FC3D-0B08-869570E4D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43097"/>
              </p:ext>
            </p:extLst>
          </p:nvPr>
        </p:nvGraphicFramePr>
        <p:xfrm>
          <a:off x="1629002" y="1625723"/>
          <a:ext cx="10347163" cy="1511627"/>
        </p:xfrm>
        <a:graphic>
          <a:graphicData uri="http://schemas.openxmlformats.org/drawingml/2006/table">
            <a:tbl>
              <a:tblPr/>
              <a:tblGrid>
                <a:gridCol w="1596275">
                  <a:extLst>
                    <a:ext uri="{9D8B030D-6E8A-4147-A177-3AD203B41FA5}">
                      <a16:colId xmlns:a16="http://schemas.microsoft.com/office/drawing/2014/main" val="995351985"/>
                    </a:ext>
                  </a:extLst>
                </a:gridCol>
                <a:gridCol w="1650816">
                  <a:extLst>
                    <a:ext uri="{9D8B030D-6E8A-4147-A177-3AD203B41FA5}">
                      <a16:colId xmlns:a16="http://schemas.microsoft.com/office/drawing/2014/main" val="3063033851"/>
                    </a:ext>
                  </a:extLst>
                </a:gridCol>
                <a:gridCol w="2961205">
                  <a:extLst>
                    <a:ext uri="{9D8B030D-6E8A-4147-A177-3AD203B41FA5}">
                      <a16:colId xmlns:a16="http://schemas.microsoft.com/office/drawing/2014/main" val="82294026"/>
                    </a:ext>
                  </a:extLst>
                </a:gridCol>
                <a:gridCol w="2353197">
                  <a:extLst>
                    <a:ext uri="{9D8B030D-6E8A-4147-A177-3AD203B41FA5}">
                      <a16:colId xmlns:a16="http://schemas.microsoft.com/office/drawing/2014/main" val="2720181018"/>
                    </a:ext>
                  </a:extLst>
                </a:gridCol>
                <a:gridCol w="1785670">
                  <a:extLst>
                    <a:ext uri="{9D8B030D-6E8A-4147-A177-3AD203B41FA5}">
                      <a16:colId xmlns:a16="http://schemas.microsoft.com/office/drawing/2014/main" val="3785249042"/>
                    </a:ext>
                  </a:extLst>
                </a:gridCol>
              </a:tblGrid>
              <a:tr h="330527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 CATEGORY RANK</a:t>
                      </a:r>
                    </a:p>
                  </a:txBody>
                  <a:tcPr marL="57150" marR="19050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River/Stream Floodplain</a:t>
                      </a:r>
                    </a:p>
                  </a:txBody>
                  <a:tcPr marL="57150" marR="19050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 Characteristics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SCORE</a:t>
                      </a:r>
                    </a:p>
                  </a:txBody>
                  <a:tcPr marL="57150" marR="19050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71100"/>
                  </a:ext>
                </a:extLst>
              </a:tr>
              <a:tr h="3305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 Median Value </a:t>
                      </a:r>
                    </a:p>
                  </a:txBody>
                  <a:tcPr marL="57150" marR="19050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912593"/>
                  </a:ext>
                </a:extLst>
              </a:tr>
              <a:tr h="215348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Town Run 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$247,700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831680"/>
                  </a:ext>
                </a:extLst>
              </a:tr>
              <a:tr h="330527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Shenandoah River 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$95,100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98.0%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396939"/>
                  </a:ext>
                </a:extLst>
              </a:tr>
              <a:tr h="215348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Potomac River 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$57,300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85.1%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60554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60ECD5F-0C08-4CE7-DBD4-DCF28F752DB9}"/>
              </a:ext>
            </a:extLst>
          </p:cNvPr>
          <p:cNvSpPr txBox="1"/>
          <p:nvPr/>
        </p:nvSpPr>
        <p:spPr>
          <a:xfrm>
            <a:off x="3810000" y="6252508"/>
            <a:ext cx="5195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WV Risk Explorer: Stream Risk Comparison Report</a:t>
            </a:r>
            <a:endParaRPr lang="en-US" dirty="0">
              <a:solidFill>
                <a:srgbClr val="0070C0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A65D46B-7360-ECB2-3080-00294050D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597435"/>
              </p:ext>
            </p:extLst>
          </p:nvPr>
        </p:nvGraphicFramePr>
        <p:xfrm>
          <a:off x="1629002" y="4287413"/>
          <a:ext cx="10347161" cy="1684020"/>
        </p:xfrm>
        <a:graphic>
          <a:graphicData uri="http://schemas.openxmlformats.org/drawingml/2006/table">
            <a:tbl>
              <a:tblPr/>
              <a:tblGrid>
                <a:gridCol w="1724527">
                  <a:extLst>
                    <a:ext uri="{9D8B030D-6E8A-4147-A177-3AD203B41FA5}">
                      <a16:colId xmlns:a16="http://schemas.microsoft.com/office/drawing/2014/main" val="1999564105"/>
                    </a:ext>
                  </a:extLst>
                </a:gridCol>
                <a:gridCol w="1479051">
                  <a:extLst>
                    <a:ext uri="{9D8B030D-6E8A-4147-A177-3AD203B41FA5}">
                      <a16:colId xmlns:a16="http://schemas.microsoft.com/office/drawing/2014/main" val="1972544126"/>
                    </a:ext>
                  </a:extLst>
                </a:gridCol>
                <a:gridCol w="3004564">
                  <a:extLst>
                    <a:ext uri="{9D8B030D-6E8A-4147-A177-3AD203B41FA5}">
                      <a16:colId xmlns:a16="http://schemas.microsoft.com/office/drawing/2014/main" val="3984524418"/>
                    </a:ext>
                  </a:extLst>
                </a:gridCol>
                <a:gridCol w="1359277">
                  <a:extLst>
                    <a:ext uri="{9D8B030D-6E8A-4147-A177-3AD203B41FA5}">
                      <a16:colId xmlns:a16="http://schemas.microsoft.com/office/drawing/2014/main" val="4288112147"/>
                    </a:ext>
                  </a:extLst>
                </a:gridCol>
                <a:gridCol w="1055215">
                  <a:extLst>
                    <a:ext uri="{9D8B030D-6E8A-4147-A177-3AD203B41FA5}">
                      <a16:colId xmlns:a16="http://schemas.microsoft.com/office/drawing/2014/main" val="2996055603"/>
                    </a:ext>
                  </a:extLst>
                </a:gridCol>
                <a:gridCol w="1724527">
                  <a:extLst>
                    <a:ext uri="{9D8B030D-6E8A-4147-A177-3AD203B41FA5}">
                      <a16:colId xmlns:a16="http://schemas.microsoft.com/office/drawing/2014/main" val="1010964130"/>
                    </a:ext>
                  </a:extLst>
                </a:gridCol>
              </a:tblGrid>
              <a:tr h="223161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 CATEGORY RANK</a:t>
                      </a:r>
                    </a:p>
                  </a:txBody>
                  <a:tcPr marL="57150" marR="19050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River/Stream Floodplain</a:t>
                      </a:r>
                    </a:p>
                  </a:txBody>
                  <a:tcPr marL="57150" marR="19050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Open Sans" panose="020B0606030504020204" pitchFamily="34" charset="0"/>
                        </a:rPr>
                        <a:t>Floodplain Characteristics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i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SCORE</a:t>
                      </a:r>
                    </a:p>
                  </a:txBody>
                  <a:tcPr marL="57150" marR="19050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083118"/>
                  </a:ext>
                </a:extLst>
              </a:tr>
              <a:tr h="6018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Floodplain Length </a:t>
                      </a:r>
                    </a:p>
                  </a:txBody>
                  <a:tcPr marL="57150" marR="19050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Flood Depth Median </a:t>
                      </a:r>
                    </a:p>
                  </a:txBody>
                  <a:tcPr marL="57150" marR="19050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936828"/>
                  </a:ext>
                </a:extLst>
              </a:tr>
              <a:tr h="223161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Shenandoah River 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30.2 Miles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 Ft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92.9%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415516"/>
                  </a:ext>
                </a:extLst>
              </a:tr>
              <a:tr h="223161">
                <a:tc>
                  <a:txBody>
                    <a:bodyPr/>
                    <a:lstStyle/>
                    <a:p>
                      <a:pPr algn="ctr"/>
                      <a:r>
                        <a:rPr lang="en-US" sz="1400" i="1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Potomac River 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143.8 Miles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E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 Ft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99.3%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288342"/>
                  </a:ext>
                </a:extLst>
              </a:tr>
              <a:tr h="223161">
                <a:tc>
                  <a:txBody>
                    <a:bodyPr/>
                    <a:lstStyle/>
                    <a:p>
                      <a:pPr algn="ctr"/>
                      <a:r>
                        <a:rPr lang="en-US" sz="1400" i="1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Town Run 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 Miles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B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 Ft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E4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5.8%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B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693726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23B01A7E-2B15-FDC4-C70B-A13ED3631E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484" y="1000170"/>
            <a:ext cx="1382393" cy="13489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E5C4DE-2CCA-16B9-A31D-0797B46ED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484" y="3550042"/>
            <a:ext cx="1430881" cy="147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3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53" y="6357064"/>
            <a:ext cx="1382162" cy="43131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River/Stream Building Risk Assessment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97038" y="5526067"/>
            <a:ext cx="3299177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Top rivers with high building counts in SFHA are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Potomac River </a:t>
            </a:r>
            <a:r>
              <a:rPr lang="en-US" sz="1600" dirty="0"/>
              <a:t>(166), 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Shenandoah River </a:t>
            </a:r>
            <a:r>
              <a:rPr lang="en-US" sz="1600" dirty="0"/>
              <a:t>(81) and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Town Run </a:t>
            </a:r>
            <a:r>
              <a:rPr lang="en-US" sz="1600" dirty="0"/>
              <a:t>(73).  Town Run has highest building dollar exposure.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23634-4DC6-A296-5ACA-3F3F935BE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24" y="939149"/>
            <a:ext cx="7682635" cy="5898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50D682-6501-3BED-343F-EA15358F3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038" y="965055"/>
            <a:ext cx="3299177" cy="4521197"/>
          </a:xfrm>
          <a:prstGeom prst="rect">
            <a:avLst/>
          </a:prstGeom>
          <a:ln>
            <a:solidFill>
              <a:srgbClr val="1F4E79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2302BA-3718-5CFC-9185-D55A451CA4B0}"/>
              </a:ext>
            </a:extLst>
          </p:cNvPr>
          <p:cNvSpPr txBox="1"/>
          <p:nvPr/>
        </p:nvSpPr>
        <p:spPr>
          <a:xfrm>
            <a:off x="3080081" y="6357064"/>
            <a:ext cx="314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Region 9 Rivers/Streams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Speech Bubble: Rectangle with Corners Rounded 14">
            <a:extLst>
              <a:ext uri="{FF2B5EF4-FFF2-40B4-BE49-F238E27FC236}">
                <a16:creationId xmlns:a16="http://schemas.microsoft.com/office/drawing/2014/main" id="{2A4D4AF6-8C5E-046C-AC36-BDC3909A4A04}"/>
              </a:ext>
            </a:extLst>
          </p:cNvPr>
          <p:cNvSpPr/>
          <p:nvPr/>
        </p:nvSpPr>
        <p:spPr>
          <a:xfrm flipH="1">
            <a:off x="6469585" y="3429000"/>
            <a:ext cx="1240470" cy="141590"/>
          </a:xfrm>
          <a:prstGeom prst="wedgeRoundRectCallout">
            <a:avLst>
              <a:gd name="adj1" fmla="val 42934"/>
              <a:gd name="adj2" fmla="val 88967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Shepherdstown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42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ACA96B9-F445-F5C9-F21D-19B4BF7773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939667"/>
              </p:ext>
            </p:extLst>
          </p:nvPr>
        </p:nvGraphicFramePr>
        <p:xfrm>
          <a:off x="552650" y="1641947"/>
          <a:ext cx="11369621" cy="1891684"/>
        </p:xfrm>
        <a:graphic>
          <a:graphicData uri="http://schemas.openxmlformats.org/drawingml/2006/table">
            <a:tbl>
              <a:tblPr/>
              <a:tblGrid>
                <a:gridCol w="2190550">
                  <a:extLst>
                    <a:ext uri="{9D8B030D-6E8A-4147-A177-3AD203B41FA5}">
                      <a16:colId xmlns:a16="http://schemas.microsoft.com/office/drawing/2014/main" val="2492311449"/>
                    </a:ext>
                  </a:extLst>
                </a:gridCol>
                <a:gridCol w="3325091">
                  <a:extLst>
                    <a:ext uri="{9D8B030D-6E8A-4147-A177-3AD203B41FA5}">
                      <a16:colId xmlns:a16="http://schemas.microsoft.com/office/drawing/2014/main" val="3002559282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1763985353"/>
                    </a:ext>
                  </a:extLst>
                </a:gridCol>
                <a:gridCol w="1370067">
                  <a:extLst>
                    <a:ext uri="{9D8B030D-6E8A-4147-A177-3AD203B41FA5}">
                      <a16:colId xmlns:a16="http://schemas.microsoft.com/office/drawing/2014/main" val="658632837"/>
                    </a:ext>
                  </a:extLst>
                </a:gridCol>
                <a:gridCol w="1893113">
                  <a:extLst>
                    <a:ext uri="{9D8B030D-6E8A-4147-A177-3AD203B41FA5}">
                      <a16:colId xmlns:a16="http://schemas.microsoft.com/office/drawing/2014/main" val="1095618680"/>
                    </a:ext>
                  </a:extLst>
                </a:gridCol>
              </a:tblGrid>
              <a:tr h="35345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Flood Risk Indicator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 for Jefferson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Indicator Score</a:t>
                      </a:r>
                      <a:br>
                        <a:rPr 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(0 - 100%)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Indicator Rating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824815"/>
                  </a:ext>
                </a:extLst>
              </a:tr>
              <a:tr h="283994">
                <a:tc rowSpan="3">
                  <a:txBody>
                    <a:bodyPr/>
                    <a:lstStyle/>
                    <a:p>
                      <a:pPr algn="l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 Characteristics</a:t>
                      </a:r>
                      <a:endParaRPr lang="en-US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Building Median Value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$97,450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(Median $42,200)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57689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Bldg. Subgrade Basements Ratio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49.5%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94.4%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728228"/>
                  </a:ext>
                </a:extLst>
              </a:tr>
              <a:tr h="4167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Bldg. Year Minus Rated Post-FIRM Ratio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9.4%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81.4%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550953"/>
                  </a:ext>
                </a:extLst>
              </a:tr>
              <a:tr h="283994">
                <a:tc>
                  <a:txBody>
                    <a:bodyPr/>
                    <a:lstStyle/>
                    <a:p>
                      <a:pPr algn="l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Community Assets</a:t>
                      </a:r>
                      <a:endParaRPr lang="en-US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Community Assets Historical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94.4%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943685"/>
                  </a:ext>
                </a:extLst>
              </a:tr>
              <a:tr h="283994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 Damage Loss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Bldg. Substantial Damage Ratio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24.0%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90.7%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8253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986F72D-E8AF-4E0A-A534-331C9C0ACC5E}"/>
              </a:ext>
            </a:extLst>
          </p:cNvPr>
          <p:cNvSpPr txBox="1"/>
          <p:nvPr/>
        </p:nvSpPr>
        <p:spPr>
          <a:xfrm>
            <a:off x="500296" y="1026634"/>
            <a:ext cx="1142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JEFFERSON COUNTY </a:t>
            </a:r>
            <a:r>
              <a:rPr lang="en-US" dirty="0"/>
              <a:t>ranks “very high” or in the </a:t>
            </a:r>
            <a:r>
              <a:rPr lang="en-US" b="1" dirty="0"/>
              <a:t>top 20% </a:t>
            </a:r>
            <a:r>
              <a:rPr lang="en-US" dirty="0"/>
              <a:t>of all 55 counties in the state for the five risk indicators below.  View </a:t>
            </a:r>
            <a:r>
              <a:rPr lang="en-US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Top 20% Risk Indicators Report </a:t>
            </a:r>
            <a:r>
              <a:rPr lang="en-US" dirty="0"/>
              <a:t>for county.  Click on Risk Factor links for rationales/recommendations.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2A1D07-69E9-95E9-01F2-391352920749}"/>
              </a:ext>
            </a:extLst>
          </p:cNvPr>
          <p:cNvSpPr txBox="1"/>
          <p:nvPr/>
        </p:nvSpPr>
        <p:spPr>
          <a:xfrm>
            <a:off x="576060" y="3947315"/>
            <a:ext cx="11292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JEFFERSON COUNTY UNINCORPORATED* </a:t>
            </a:r>
            <a:r>
              <a:rPr lang="en-US" dirty="0"/>
              <a:t>ranks “very high” or in the </a:t>
            </a:r>
            <a:r>
              <a:rPr lang="en-US" b="1" dirty="0"/>
              <a:t>top 20% </a:t>
            </a:r>
            <a:r>
              <a:rPr lang="en-US" dirty="0"/>
              <a:t>of all 55 unincorporated areas in the state for the six risk indicators below. View </a:t>
            </a:r>
            <a:r>
              <a:rPr lang="en-US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Top 20% Risk Indicators Report </a:t>
            </a:r>
            <a:r>
              <a:rPr lang="en-US" dirty="0"/>
              <a:t>for incorporated area.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Jefferson County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Assessment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DDAE68C-00AA-8748-7A5C-CB3BEA6F62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058850"/>
              </p:ext>
            </p:extLst>
          </p:nvPr>
        </p:nvGraphicFramePr>
        <p:xfrm>
          <a:off x="609598" y="4568878"/>
          <a:ext cx="11258786" cy="2190133"/>
        </p:xfrm>
        <a:graphic>
          <a:graphicData uri="http://schemas.openxmlformats.org/drawingml/2006/table">
            <a:tbl>
              <a:tblPr/>
              <a:tblGrid>
                <a:gridCol w="2123076">
                  <a:extLst>
                    <a:ext uri="{9D8B030D-6E8A-4147-A177-3AD203B41FA5}">
                      <a16:colId xmlns:a16="http://schemas.microsoft.com/office/drawing/2014/main" val="2062643028"/>
                    </a:ext>
                  </a:extLst>
                </a:gridCol>
                <a:gridCol w="3339602">
                  <a:extLst>
                    <a:ext uri="{9D8B030D-6E8A-4147-A177-3AD203B41FA5}">
                      <a16:colId xmlns:a16="http://schemas.microsoft.com/office/drawing/2014/main" val="919245181"/>
                    </a:ext>
                  </a:extLst>
                </a:gridCol>
                <a:gridCol w="2603734">
                  <a:extLst>
                    <a:ext uri="{9D8B030D-6E8A-4147-A177-3AD203B41FA5}">
                      <a16:colId xmlns:a16="http://schemas.microsoft.com/office/drawing/2014/main" val="1786935402"/>
                    </a:ext>
                  </a:extLst>
                </a:gridCol>
                <a:gridCol w="1301446">
                  <a:extLst>
                    <a:ext uri="{9D8B030D-6E8A-4147-A177-3AD203B41FA5}">
                      <a16:colId xmlns:a16="http://schemas.microsoft.com/office/drawing/2014/main" val="2114752948"/>
                    </a:ext>
                  </a:extLst>
                </a:gridCol>
                <a:gridCol w="1890928">
                  <a:extLst>
                    <a:ext uri="{9D8B030D-6E8A-4147-A177-3AD203B41FA5}">
                      <a16:colId xmlns:a16="http://schemas.microsoft.com/office/drawing/2014/main" val="2180204255"/>
                    </a:ext>
                  </a:extLst>
                </a:gridCol>
              </a:tblGrid>
              <a:tr h="384836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Flood Risk Indicator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 for Jefferson County* - Unincorporated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Indicator Score</a:t>
                      </a:r>
                      <a:br>
                        <a:rPr 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(0 - 100%)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Indicator Rating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828816"/>
                  </a:ext>
                </a:extLst>
              </a:tr>
              <a:tr h="357804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Floodplain Characteristics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Flood Depth Median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 Ft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94.4%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405355"/>
                  </a:ext>
                </a:extLst>
              </a:tr>
              <a:tr h="262233">
                <a:tc rowSpan="3"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 Characteristics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Building Median Value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$93,150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(Median $37,350)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96008"/>
                  </a:ext>
                </a:extLst>
              </a:tr>
              <a:tr h="2622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Bldg. Subgrade Basements Ratio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48.9%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98.1%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65335"/>
                  </a:ext>
                </a:extLst>
              </a:tr>
              <a:tr h="3820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Bldg. Year Minus Rated Post-FIRM Ratio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14.5%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90.7%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043622"/>
                  </a:ext>
                </a:extLst>
              </a:tr>
              <a:tr h="262233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Community Assets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Community Assets Historical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621627"/>
                  </a:ext>
                </a:extLst>
              </a:tr>
              <a:tr h="262233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 Damage Loss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Bldg. Substantial Damage Ratio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29.7%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90.7%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148012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B4B20278-E2BE-98F0-CC31-5F535ED5BC4D}"/>
              </a:ext>
            </a:extLst>
          </p:cNvPr>
          <p:cNvSpPr/>
          <p:nvPr/>
        </p:nvSpPr>
        <p:spPr>
          <a:xfrm>
            <a:off x="526474" y="1026634"/>
            <a:ext cx="11369620" cy="257096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8D2C9A-B35D-822F-D15F-CEDD38D888AF}"/>
              </a:ext>
            </a:extLst>
          </p:cNvPr>
          <p:cNvSpPr/>
          <p:nvPr/>
        </p:nvSpPr>
        <p:spPr>
          <a:xfrm>
            <a:off x="526474" y="4002274"/>
            <a:ext cx="11369620" cy="275954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10 Points 15">
            <a:extLst>
              <a:ext uri="{FF2B5EF4-FFF2-40B4-BE49-F238E27FC236}">
                <a16:creationId xmlns:a16="http://schemas.microsoft.com/office/drawing/2014/main" id="{752BAE4C-3FAA-F8FC-E5F1-8389BE5A2FB5}"/>
              </a:ext>
            </a:extLst>
          </p:cNvPr>
          <p:cNvSpPr/>
          <p:nvPr/>
        </p:nvSpPr>
        <p:spPr>
          <a:xfrm>
            <a:off x="5697816" y="2045644"/>
            <a:ext cx="225920" cy="225920"/>
          </a:xfrm>
          <a:prstGeom prst="star10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2" name="Star: 10 Points 21">
            <a:extLst>
              <a:ext uri="{FF2B5EF4-FFF2-40B4-BE49-F238E27FC236}">
                <a16:creationId xmlns:a16="http://schemas.microsoft.com/office/drawing/2014/main" id="{F67D7573-1B9C-CCF9-FA95-BDA52DAA3DB6}"/>
              </a:ext>
            </a:extLst>
          </p:cNvPr>
          <p:cNvSpPr/>
          <p:nvPr/>
        </p:nvSpPr>
        <p:spPr>
          <a:xfrm>
            <a:off x="5697816" y="2360941"/>
            <a:ext cx="225920" cy="225920"/>
          </a:xfrm>
          <a:prstGeom prst="star10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24" name="Star: 10 Points 23">
            <a:extLst>
              <a:ext uri="{FF2B5EF4-FFF2-40B4-BE49-F238E27FC236}">
                <a16:creationId xmlns:a16="http://schemas.microsoft.com/office/drawing/2014/main" id="{FCBA5260-026C-CB40-8849-C4FAD1961A0D}"/>
              </a:ext>
            </a:extLst>
          </p:cNvPr>
          <p:cNvSpPr/>
          <p:nvPr/>
        </p:nvSpPr>
        <p:spPr>
          <a:xfrm>
            <a:off x="5697816" y="5337259"/>
            <a:ext cx="225920" cy="225920"/>
          </a:xfrm>
          <a:prstGeom prst="star10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6" name="Star: 10 Points 25">
            <a:extLst>
              <a:ext uri="{FF2B5EF4-FFF2-40B4-BE49-F238E27FC236}">
                <a16:creationId xmlns:a16="http://schemas.microsoft.com/office/drawing/2014/main" id="{FFCE2314-6E67-0165-2001-D2591DB13423}"/>
              </a:ext>
            </a:extLst>
          </p:cNvPr>
          <p:cNvSpPr/>
          <p:nvPr/>
        </p:nvSpPr>
        <p:spPr>
          <a:xfrm>
            <a:off x="5697816" y="5629167"/>
            <a:ext cx="225920" cy="225920"/>
          </a:xfrm>
          <a:prstGeom prst="star10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7" name="Star: 10 Points 26">
            <a:extLst>
              <a:ext uri="{FF2B5EF4-FFF2-40B4-BE49-F238E27FC236}">
                <a16:creationId xmlns:a16="http://schemas.microsoft.com/office/drawing/2014/main" id="{0A602198-6441-536F-5EBF-D9D1042282B7}"/>
              </a:ext>
            </a:extLst>
          </p:cNvPr>
          <p:cNvSpPr/>
          <p:nvPr/>
        </p:nvSpPr>
        <p:spPr>
          <a:xfrm>
            <a:off x="5697816" y="4985722"/>
            <a:ext cx="225920" cy="225920"/>
          </a:xfrm>
          <a:prstGeom prst="star10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30" name="Star: 10 Points 29">
            <a:extLst>
              <a:ext uri="{FF2B5EF4-FFF2-40B4-BE49-F238E27FC236}">
                <a16:creationId xmlns:a16="http://schemas.microsoft.com/office/drawing/2014/main" id="{0CF0321E-AAA7-81DD-A2F6-93AAA270EA48}"/>
              </a:ext>
            </a:extLst>
          </p:cNvPr>
          <p:cNvSpPr/>
          <p:nvPr/>
        </p:nvSpPr>
        <p:spPr>
          <a:xfrm>
            <a:off x="5719516" y="6259762"/>
            <a:ext cx="225920" cy="225920"/>
          </a:xfrm>
          <a:prstGeom prst="star10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1" name="Star: 10 Points 30">
            <a:extLst>
              <a:ext uri="{FF2B5EF4-FFF2-40B4-BE49-F238E27FC236}">
                <a16:creationId xmlns:a16="http://schemas.microsoft.com/office/drawing/2014/main" id="{F7196248-4C1F-67C1-1C4A-1A517EF3B2C5}"/>
              </a:ext>
            </a:extLst>
          </p:cNvPr>
          <p:cNvSpPr/>
          <p:nvPr/>
        </p:nvSpPr>
        <p:spPr>
          <a:xfrm>
            <a:off x="5697816" y="3040584"/>
            <a:ext cx="225920" cy="225920"/>
          </a:xfrm>
          <a:prstGeom prst="star10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5B95530-383E-32B0-9715-55DB33F1BBA0}"/>
              </a:ext>
            </a:extLst>
          </p:cNvPr>
          <p:cNvSpPr txBox="1"/>
          <p:nvPr/>
        </p:nvSpPr>
        <p:spPr>
          <a:xfrm>
            <a:off x="10121943" y="209003"/>
            <a:ext cx="1691023" cy="461665"/>
          </a:xfrm>
          <a:prstGeom prst="rect">
            <a:avLst/>
          </a:prstGeom>
          <a:solidFill>
            <a:srgbClr val="E998A9"/>
          </a:solidFill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1200" b="1" dirty="0"/>
              <a:t>Statewide Rank</a:t>
            </a:r>
          </a:p>
          <a:p>
            <a:pPr algn="r"/>
            <a:r>
              <a:rPr lang="en-US" sz="1200" b="1" dirty="0"/>
              <a:t>among the Top 5</a:t>
            </a:r>
          </a:p>
        </p:txBody>
      </p:sp>
      <p:sp>
        <p:nvSpPr>
          <p:cNvPr id="37" name="Star: 10 Points 36">
            <a:extLst>
              <a:ext uri="{FF2B5EF4-FFF2-40B4-BE49-F238E27FC236}">
                <a16:creationId xmlns:a16="http://schemas.microsoft.com/office/drawing/2014/main" id="{8FF52554-3BF5-B2FE-D13E-29F7EC866A7B}"/>
              </a:ext>
            </a:extLst>
          </p:cNvPr>
          <p:cNvSpPr/>
          <p:nvPr/>
        </p:nvSpPr>
        <p:spPr>
          <a:xfrm>
            <a:off x="10181866" y="239528"/>
            <a:ext cx="281873" cy="225920"/>
          </a:xfrm>
          <a:prstGeom prst="star10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75235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Jefferson County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Building Risk Assessment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BCF086-6E94-8BB8-EF76-29D8DF91D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675" y="1259789"/>
            <a:ext cx="5514110" cy="42461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2CE941-FED9-4E5B-B539-1360BC76A017}"/>
              </a:ext>
            </a:extLst>
          </p:cNvPr>
          <p:cNvSpPr txBox="1"/>
          <p:nvPr/>
        </p:nvSpPr>
        <p:spPr>
          <a:xfrm>
            <a:off x="6428509" y="5655430"/>
            <a:ext cx="5403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Jefferson County </a:t>
            </a:r>
            <a:r>
              <a:rPr lang="en-US" dirty="0"/>
              <a:t>has a high number of </a:t>
            </a:r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Historical Community Assets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on the National Register.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F3D8C3-AC87-6090-DB3A-7D1FD8B4B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17" y="1259789"/>
            <a:ext cx="5514110" cy="41938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3B81D3-A280-ECF9-2AA7-2034C65A1B28}"/>
              </a:ext>
            </a:extLst>
          </p:cNvPr>
          <p:cNvSpPr txBox="1"/>
          <p:nvPr/>
        </p:nvSpPr>
        <p:spPr>
          <a:xfrm>
            <a:off x="484103" y="5725674"/>
            <a:ext cx="5266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Jefferson County </a:t>
            </a:r>
            <a:r>
              <a:rPr lang="en-US" dirty="0"/>
              <a:t>has very high </a:t>
            </a:r>
            <a:r>
              <a:rPr lang="en-US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Building Values</a:t>
            </a:r>
            <a:r>
              <a:rPr lang="en-US" dirty="0"/>
              <a:t>, or more than double the statewide median value.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8EF68A-75A2-8EB0-AA8D-6CA205BB4D28}"/>
              </a:ext>
            </a:extLst>
          </p:cNvPr>
          <p:cNvSpPr txBox="1"/>
          <p:nvPr/>
        </p:nvSpPr>
        <p:spPr>
          <a:xfrm>
            <a:off x="8049490" y="6552415"/>
            <a:ext cx="4142510" cy="30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Statewide Building-Level Risk Assessment </a:t>
            </a:r>
          </a:p>
        </p:txBody>
      </p:sp>
      <p:sp>
        <p:nvSpPr>
          <p:cNvPr id="20" name="Speech Bubble: Rectangle with Corners Rounded 14">
            <a:extLst>
              <a:ext uri="{FF2B5EF4-FFF2-40B4-BE49-F238E27FC236}">
                <a16:creationId xmlns:a16="http://schemas.microsoft.com/office/drawing/2014/main" id="{46B6C33D-C9E8-90B2-2F8D-4D0853B006F6}"/>
              </a:ext>
            </a:extLst>
          </p:cNvPr>
          <p:cNvSpPr/>
          <p:nvPr/>
        </p:nvSpPr>
        <p:spPr>
          <a:xfrm flipH="1">
            <a:off x="4267200" y="1759527"/>
            <a:ext cx="1508986" cy="507513"/>
          </a:xfrm>
          <a:prstGeom prst="wedgeRoundRectCallout">
            <a:avLst>
              <a:gd name="adj1" fmla="val -18787"/>
              <a:gd name="adj2" fmla="val 137765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High Building Values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1" name="Speech Bubble: Rectangle with Corners Rounded 14">
            <a:extLst>
              <a:ext uri="{FF2B5EF4-FFF2-40B4-BE49-F238E27FC236}">
                <a16:creationId xmlns:a16="http://schemas.microsoft.com/office/drawing/2014/main" id="{A452F952-14C4-9396-93D1-B08EFF732AD2}"/>
              </a:ext>
            </a:extLst>
          </p:cNvPr>
          <p:cNvSpPr/>
          <p:nvPr/>
        </p:nvSpPr>
        <p:spPr>
          <a:xfrm flipH="1">
            <a:off x="10030690" y="3233632"/>
            <a:ext cx="1586346" cy="728768"/>
          </a:xfrm>
          <a:prstGeom prst="wedgeRoundRectCallout">
            <a:avLst>
              <a:gd name="adj1" fmla="val -3546"/>
              <a:gd name="adj2" fmla="val -81046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High Historical Buildings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15BBE21-7836-1D32-68C6-35388E99C8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848" y="1338828"/>
            <a:ext cx="1194261" cy="11653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271DB9-2671-3233-B14E-6E1694CAE3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4387" y="1352052"/>
            <a:ext cx="1104772" cy="107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7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Jefferson County Resiliency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2CE941-FED9-4E5B-B539-1360BC76A017}"/>
              </a:ext>
            </a:extLst>
          </p:cNvPr>
          <p:cNvSpPr txBox="1"/>
          <p:nvPr/>
        </p:nvSpPr>
        <p:spPr>
          <a:xfrm>
            <a:off x="6823364" y="6091460"/>
            <a:ext cx="5098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(3) Jefferson County </a:t>
            </a:r>
            <a:r>
              <a:rPr lang="en-US" dirty="0"/>
              <a:t>has higher </a:t>
            </a:r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NFIP Insurance Penetration Rate</a:t>
            </a:r>
            <a:r>
              <a:rPr lang="en-US" dirty="0"/>
              <a:t> than other counties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3B81D3-A280-ECF9-2AA7-2034C65A1B28}"/>
              </a:ext>
            </a:extLst>
          </p:cNvPr>
          <p:cNvSpPr txBox="1"/>
          <p:nvPr/>
        </p:nvSpPr>
        <p:spPr>
          <a:xfrm>
            <a:off x="270320" y="6038224"/>
            <a:ext cx="435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(2) Jefferson County </a:t>
            </a:r>
            <a:r>
              <a:rPr lang="en-US" dirty="0"/>
              <a:t>has the lowest </a:t>
            </a:r>
            <a:r>
              <a:rPr lang="en-US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Social Vulnerability Index</a:t>
            </a:r>
            <a:r>
              <a:rPr lang="en-US" dirty="0"/>
              <a:t> in the State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1C1889-F025-CF03-07C9-12F0607F1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50" y="2807971"/>
            <a:ext cx="4169956" cy="31999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FCBFCB-B2A0-E493-7D96-D0BE2D58EDFC}"/>
              </a:ext>
            </a:extLst>
          </p:cNvPr>
          <p:cNvSpPr txBox="1"/>
          <p:nvPr/>
        </p:nvSpPr>
        <p:spPr>
          <a:xfrm>
            <a:off x="1524000" y="917329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(1) Jefferson County </a:t>
            </a:r>
            <a:r>
              <a:rPr lang="en-US" dirty="0"/>
              <a:t>has no </a:t>
            </a:r>
            <a:r>
              <a:rPr lang="en-US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Essential Facilities </a:t>
            </a:r>
            <a:r>
              <a:rPr lang="en-US" dirty="0"/>
              <a:t>in the high or moderate risk floodplains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68060D-E81F-8DD2-EFA4-4775332F6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6494" y="2733829"/>
            <a:ext cx="4350510" cy="33482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9D4BE5-0AC5-DE1A-4DCE-0D29197BFD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445" y="1311469"/>
            <a:ext cx="762889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9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Jefferson County Unincorporated* Resiliency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2CE941-FED9-4E5B-B539-1360BC76A017}"/>
              </a:ext>
            </a:extLst>
          </p:cNvPr>
          <p:cNvSpPr txBox="1"/>
          <p:nvPr/>
        </p:nvSpPr>
        <p:spPr>
          <a:xfrm>
            <a:off x="7010243" y="5699109"/>
            <a:ext cx="4149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Jefferson County Unincorporated </a:t>
            </a:r>
            <a:r>
              <a:rPr lang="en-US" dirty="0"/>
              <a:t>has a high </a:t>
            </a:r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Freeboard</a:t>
            </a:r>
            <a:r>
              <a:rPr lang="en-US" dirty="0"/>
              <a:t> safety factor of 3 feet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3B81D3-A280-ECF9-2AA7-2034C65A1B28}"/>
              </a:ext>
            </a:extLst>
          </p:cNvPr>
          <p:cNvSpPr txBox="1"/>
          <p:nvPr/>
        </p:nvSpPr>
        <p:spPr>
          <a:xfrm>
            <a:off x="1032321" y="5710518"/>
            <a:ext cx="3692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Jefferson County Unincorporated </a:t>
            </a:r>
            <a:r>
              <a:rPr lang="en-US" dirty="0"/>
              <a:t>has a high </a:t>
            </a:r>
            <a:r>
              <a:rPr lang="en-US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CRS</a:t>
            </a:r>
            <a:r>
              <a:rPr lang="en-US" dirty="0">
                <a:solidFill>
                  <a:srgbClr val="46788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dirty="0"/>
              <a:t>Rating of Class 7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3B2798-A6AC-0591-66ED-A8C8A58B10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5461" y="1386091"/>
            <a:ext cx="5596401" cy="42989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39476A-EEEB-E906-B821-64FC682FBE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342" y="1386090"/>
            <a:ext cx="5900909" cy="42989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12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Shepherdstown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Risk Assessment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5B04CC-494E-B341-AAC5-C6F1BC993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489" y="1103075"/>
            <a:ext cx="3826001" cy="34564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B1A7D6-9578-4A25-547E-E52C4CED3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601" y="3367709"/>
            <a:ext cx="2067213" cy="7144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BA228A2-B7BF-942A-29B1-FF40BBDBE6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5314"/>
          <a:stretch/>
        </p:blipFill>
        <p:spPr>
          <a:xfrm>
            <a:off x="5941455" y="4068297"/>
            <a:ext cx="2162477" cy="4572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889D67C-2544-2AFD-60CA-B2EAE8355C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44" y="1131491"/>
            <a:ext cx="3968535" cy="34280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BC10D15-E173-27CD-BF42-9209D29A0D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5415" y="3108808"/>
            <a:ext cx="1581371" cy="14098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5973D7C-DE1B-2878-0200-C4F9E7A3C6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5705" y="1117635"/>
            <a:ext cx="3788432" cy="34280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B9A2ABF-76BB-EF84-6983-2244C20F26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1203" y="3781665"/>
            <a:ext cx="2276793" cy="68589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A3C3CA1-C7C3-91DA-E758-125D2B4E7437}"/>
              </a:ext>
            </a:extLst>
          </p:cNvPr>
          <p:cNvSpPr txBox="1"/>
          <p:nvPr/>
        </p:nvSpPr>
        <p:spPr>
          <a:xfrm>
            <a:off x="277606" y="4592210"/>
            <a:ext cx="36028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Building Value </a:t>
            </a:r>
            <a:r>
              <a:rPr lang="en-US" dirty="0"/>
              <a:t>and</a:t>
            </a:r>
            <a:r>
              <a:rPr lang="en-US" b="1" dirty="0"/>
              <a:t> Density. </a:t>
            </a:r>
          </a:p>
          <a:p>
            <a:r>
              <a:rPr lang="en-US" dirty="0"/>
              <a:t>Median Building Value ranks first of 229 incorporated places in the state.  High density of buildings in small area.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68671A-9738-6958-25D0-DD048D5D2F51}"/>
              </a:ext>
            </a:extLst>
          </p:cNvPr>
          <p:cNvSpPr txBox="1"/>
          <p:nvPr/>
        </p:nvSpPr>
        <p:spPr>
          <a:xfrm>
            <a:off x="4446680" y="4584600"/>
            <a:ext cx="3602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Pre-FIRM </a:t>
            </a:r>
            <a:r>
              <a:rPr lang="en-US" dirty="0"/>
              <a:t>and</a:t>
            </a:r>
            <a:r>
              <a:rPr lang="en-US" b="1" dirty="0"/>
              <a:t> Basements. </a:t>
            </a:r>
          </a:p>
          <a:p>
            <a:r>
              <a:rPr lang="en-US" dirty="0"/>
              <a:t>Nearly 90% of structures are Pre-FIRM and nearly half have basements.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EEF999C-DB95-CF52-FDB8-EA30E6824FD7}"/>
              </a:ext>
            </a:extLst>
          </p:cNvPr>
          <p:cNvSpPr txBox="1"/>
          <p:nvPr/>
        </p:nvSpPr>
        <p:spPr>
          <a:xfrm>
            <a:off x="8399491" y="4559564"/>
            <a:ext cx="3602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Historical Buildings.</a:t>
            </a:r>
          </a:p>
          <a:p>
            <a:r>
              <a:rPr lang="en-US" dirty="0"/>
              <a:t>Most building are in the National Historic District.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B4C825-9001-49A7-3BB9-E78F9FF35D0C}"/>
              </a:ext>
            </a:extLst>
          </p:cNvPr>
          <p:cNvSpPr txBox="1"/>
          <p:nvPr/>
        </p:nvSpPr>
        <p:spPr>
          <a:xfrm>
            <a:off x="5472545" y="6466147"/>
            <a:ext cx="6719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Sources:  </a:t>
            </a:r>
            <a:r>
              <a:rPr lang="en-US" sz="1400" dirty="0">
                <a:solidFill>
                  <a:srgbClr val="0070C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WV Flood Tool’s Risk Map View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&amp; Statewide Building-Level Risk Assessment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821254-B841-A848-0ECA-EAD69C555A3A}"/>
              </a:ext>
            </a:extLst>
          </p:cNvPr>
          <p:cNvSpPr txBox="1"/>
          <p:nvPr/>
        </p:nvSpPr>
        <p:spPr>
          <a:xfrm>
            <a:off x="276977" y="6404592"/>
            <a:ext cx="4550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 to online </a:t>
            </a:r>
            <a:r>
              <a:rPr lang="en-US" dirty="0">
                <a:solidFill>
                  <a:srgbClr val="0070C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 Risk Indicators Report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99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Shepherdstown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3D Flood Movie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2F8885-40C4-CD47-DE4F-8403BC786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62" y="40051"/>
            <a:ext cx="876422" cy="7621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BD6181-2C44-DCD4-809A-76BFE2C4E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44" y="1131662"/>
            <a:ext cx="8744091" cy="50890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32D5E3-4987-DCD8-CC79-7B18D357028B}"/>
              </a:ext>
            </a:extLst>
          </p:cNvPr>
          <p:cNvSpPr txBox="1"/>
          <p:nvPr/>
        </p:nvSpPr>
        <p:spPr>
          <a:xfrm>
            <a:off x="9031449" y="2736502"/>
            <a:ext cx="3077421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Click </a:t>
            </a:r>
            <a:r>
              <a:rPr lang="en-US" sz="2800" b="1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2800" dirty="0"/>
              <a:t> to view 3D Flood Movie of Shepherdstown</a:t>
            </a:r>
          </a:p>
        </p:txBody>
      </p:sp>
    </p:spTree>
    <p:extLst>
      <p:ext uri="{BB962C8B-B14F-4D97-AF65-F5344CB8AC3E}">
        <p14:creationId xmlns:p14="http://schemas.microsoft.com/office/powerpoint/2010/main" val="2315973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Urban Flooding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32D5E3-4987-DCD8-CC79-7B18D357028B}"/>
              </a:ext>
            </a:extLst>
          </p:cNvPr>
          <p:cNvSpPr txBox="1"/>
          <p:nvPr/>
        </p:nvSpPr>
        <p:spPr>
          <a:xfrm>
            <a:off x="8411422" y="1023166"/>
            <a:ext cx="3226394" cy="39703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View </a:t>
            </a:r>
            <a:r>
              <a:rPr lang="en-US" sz="28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Videos</a:t>
            </a:r>
            <a:r>
              <a:rPr lang="en-US" sz="2800" dirty="0"/>
              <a:t> of 2021 Morgantown Flooding along </a:t>
            </a:r>
            <a:r>
              <a:rPr lang="en-US" sz="2800" i="1" dirty="0"/>
              <a:t>Popenoe Run </a:t>
            </a:r>
            <a:r>
              <a:rPr lang="en-US" sz="2800" dirty="0"/>
              <a:t>on Patteson Drive near WVU stadium that may occur similarly on </a:t>
            </a:r>
            <a:r>
              <a:rPr lang="en-US" sz="2800" i="1" dirty="0"/>
              <a:t>Town Run </a:t>
            </a:r>
            <a:r>
              <a:rPr lang="en-US" sz="2800" dirty="0"/>
              <a:t>in  Shepherdstown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BBBA7B-5D09-6485-AFAA-C6B495781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99" y="1023166"/>
            <a:ext cx="3115110" cy="52204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8EFBCB-D0C3-C77B-8FA6-9626EA597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906" y="986036"/>
            <a:ext cx="2850260" cy="52946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F2A99A6-2BC4-7A44-E271-536FBBDCBA1B}"/>
              </a:ext>
            </a:extLst>
          </p:cNvPr>
          <p:cNvSpPr txBox="1"/>
          <p:nvPr/>
        </p:nvSpPr>
        <p:spPr>
          <a:xfrm>
            <a:off x="8485907" y="6317856"/>
            <a:ext cx="3226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Courtesy of WV Hazard Library</a:t>
            </a:r>
          </a:p>
        </p:txBody>
      </p:sp>
    </p:spTree>
    <p:extLst>
      <p:ext uri="{BB962C8B-B14F-4D97-AF65-F5344CB8AC3E}">
        <p14:creationId xmlns:p14="http://schemas.microsoft.com/office/powerpoint/2010/main" val="2884431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MAP (Jefferson Co. Preliminary Flood Maps)</a:t>
            </a:r>
          </a:p>
        </p:txBody>
      </p:sp>
      <p:pic>
        <p:nvPicPr>
          <p:cNvPr id="4" name="Picture 3" descr="A hexagon with a yellow house and a river&#10;&#10;Description automatically generated">
            <a:extLst>
              <a:ext uri="{FF2B5EF4-FFF2-40B4-BE49-F238E27FC236}">
                <a16:creationId xmlns:a16="http://schemas.microsoft.com/office/drawing/2014/main" id="{2EFE2B28-9168-C111-235F-594F7F3236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55" y="5987050"/>
            <a:ext cx="854241" cy="7794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7354" y="6162236"/>
            <a:ext cx="1382162" cy="431313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60852"/>
              </p:ext>
            </p:extLst>
          </p:nvPr>
        </p:nvGraphicFramePr>
        <p:xfrm>
          <a:off x="8172547" y="1090911"/>
          <a:ext cx="3536969" cy="47881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36969">
                  <a:extLst>
                    <a:ext uri="{9D8B030D-6E8A-4147-A177-3AD203B41FA5}">
                      <a16:colId xmlns:a16="http://schemas.microsoft.com/office/drawing/2014/main" val="3092337256"/>
                    </a:ext>
                  </a:extLst>
                </a:gridCol>
              </a:tblGrid>
              <a:tr h="679554">
                <a:tc>
                  <a:txBody>
                    <a:bodyPr/>
                    <a:lstStyle/>
                    <a:p>
                      <a:r>
                        <a:rPr lang="en-US" dirty="0"/>
                        <a:t>Risk </a:t>
                      </a:r>
                      <a:r>
                        <a:rPr lang="en-US" u="sng" dirty="0">
                          <a:solidFill>
                            <a:srgbClr val="FFFF00"/>
                          </a:solidFill>
                        </a:rPr>
                        <a:t>P</a:t>
                      </a:r>
                      <a:r>
                        <a:rPr lang="en-US" dirty="0"/>
                        <a:t>lanning</a:t>
                      </a:r>
                      <a:br>
                        <a:rPr lang="en-US" dirty="0"/>
                      </a:br>
                      <a:r>
                        <a:rPr lang="en-US" dirty="0"/>
                        <a:t>(Build Flood Resiliency)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738088"/>
                  </a:ext>
                </a:extLst>
              </a:tr>
              <a:tr h="19092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Pre-Disaster Planning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Preload WV Flood Tool </a:t>
                      </a:r>
                      <a:r>
                        <a:rPr lang="en-US" sz="1600" dirty="0">
                          <a:solidFill>
                            <a:srgbClr val="0070C0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Structures</a:t>
                      </a:r>
                      <a:r>
                        <a:rPr lang="en-US" sz="1600" dirty="0"/>
                        <a:t> into FEMA’s SDE Software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Update Emergency Response &amp; Hazard Mitigation Plans using risk assessments for major storm event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409700"/>
                  </a:ext>
                </a:extLst>
              </a:tr>
              <a:tr h="1132592">
                <a:tc>
                  <a:txBody>
                    <a:bodyPr/>
                    <a:lstStyle/>
                    <a:p>
                      <a:r>
                        <a:rPr lang="en-US" sz="1600" b="1" dirty="0"/>
                        <a:t>Higher Standards - Municipalities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Apply for CRS status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Adopt higher Freeboard value of 3 ft. in floodplain mgmt. ordinance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690493"/>
                  </a:ext>
                </a:extLst>
              </a:tr>
              <a:tr h="10331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Verify Risk Layers on WV Flood Tool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Building-level assessments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Open space properties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Repetitive Loss Areas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73759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369A82E-7C12-22C3-0F1E-43065CC432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571946"/>
              </p:ext>
            </p:extLst>
          </p:nvPr>
        </p:nvGraphicFramePr>
        <p:xfrm>
          <a:off x="256855" y="1090910"/>
          <a:ext cx="3430642" cy="475487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30642">
                  <a:extLst>
                    <a:ext uri="{9D8B030D-6E8A-4147-A177-3AD203B41FA5}">
                      <a16:colId xmlns:a16="http://schemas.microsoft.com/office/drawing/2014/main" val="3092337256"/>
                    </a:ext>
                  </a:extLst>
                </a:gridCol>
              </a:tblGrid>
              <a:tr h="7690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Risk </a:t>
                      </a:r>
                      <a:r>
                        <a:rPr lang="en-US" u="sng" dirty="0">
                          <a:solidFill>
                            <a:srgbClr val="FFFF00"/>
                          </a:solidFill>
                        </a:rPr>
                        <a:t>M</a:t>
                      </a:r>
                      <a:r>
                        <a:rPr lang="en-US" dirty="0"/>
                        <a:t>apping</a:t>
                      </a:r>
                    </a:p>
                    <a:p>
                      <a:r>
                        <a:rPr lang="en-US" dirty="0"/>
                        <a:t>(Review New Flood Risk Maps)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738088"/>
                  </a:ext>
                </a:extLst>
              </a:tr>
              <a:tr h="10192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Map Changes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aseline="0" dirty="0"/>
                        <a:t>BFE’s </a:t>
                      </a:r>
                      <a:r>
                        <a:rPr lang="en-US" sz="1200" baseline="0" dirty="0"/>
                        <a:t>(e.g., 24’ BFE change at Harpers Ferry)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Floodplain Width </a:t>
                      </a:r>
                      <a:r>
                        <a:rPr lang="en-US" sz="1200" dirty="0"/>
                        <a:t>(e.g., Shepherdstown)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702833"/>
                  </a:ext>
                </a:extLst>
              </a:tr>
              <a:tr h="9888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SFHA Building Changes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Mapped-in/Mapped Out Bldgs.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LOMAs</a:t>
                      </a:r>
                      <a:r>
                        <a:rPr lang="en-US" sz="1600" baseline="0" dirty="0"/>
                        <a:t> (SFHA bldgs. mapped out)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919030"/>
                  </a:ext>
                </a:extLst>
              </a:tr>
              <a:tr h="9888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Risk Communications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Outreach Letters for building</a:t>
                      </a:r>
                      <a:r>
                        <a:rPr lang="en-US" sz="1600" baseline="0" dirty="0"/>
                        <a:t> changes in SFHA/Floodway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803470"/>
                  </a:ext>
                </a:extLst>
              </a:tr>
              <a:tr h="9888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Future Map Discovery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Map </a:t>
                      </a:r>
                      <a:r>
                        <a:rPr lang="en-US" sz="1600" dirty="0">
                          <a:solidFill>
                            <a:srgbClr val="0070C0"/>
                          </a:solid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Zone AE Upgrades</a:t>
                      </a:r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600" dirty="0"/>
                        <a:t>for Potomac / Shenandoah Rivers?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422385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2643430-CFD8-5434-C366-3437D25292E4}"/>
              </a:ext>
            </a:extLst>
          </p:cNvPr>
          <p:cNvSpPr txBox="1"/>
          <p:nvPr/>
        </p:nvSpPr>
        <p:spPr>
          <a:xfrm>
            <a:off x="3687497" y="6103549"/>
            <a:ext cx="41816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Risk MAP:   Reduce Loss of Life and Property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5E39E9E-A133-BA9A-AC8E-13D7FC18D7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5807028"/>
              </p:ext>
            </p:extLst>
          </p:nvPr>
        </p:nvGraphicFramePr>
        <p:xfrm>
          <a:off x="4081629" y="1090579"/>
          <a:ext cx="3696786" cy="475487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96786">
                  <a:extLst>
                    <a:ext uri="{9D8B030D-6E8A-4147-A177-3AD203B41FA5}">
                      <a16:colId xmlns:a16="http://schemas.microsoft.com/office/drawing/2014/main" val="3092337256"/>
                    </a:ext>
                  </a:extLst>
                </a:gridCol>
              </a:tblGrid>
              <a:tr h="726254">
                <a:tc>
                  <a:txBody>
                    <a:bodyPr/>
                    <a:lstStyle/>
                    <a:p>
                      <a:r>
                        <a:rPr lang="en-US" dirty="0"/>
                        <a:t>Risk </a:t>
                      </a:r>
                      <a:r>
                        <a:rPr lang="en-US" u="sng" dirty="0">
                          <a:solidFill>
                            <a:srgbClr val="FFFF00"/>
                          </a:solidFill>
                        </a:rPr>
                        <a:t>A</a:t>
                      </a:r>
                      <a:r>
                        <a:rPr lang="en-US" dirty="0"/>
                        <a:t>ssessment</a:t>
                      </a:r>
                      <a:br>
                        <a:rPr lang="en-US" dirty="0"/>
                      </a:br>
                      <a:r>
                        <a:rPr lang="en-US" dirty="0"/>
                        <a:t>(Quantify Flood Risk)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738088"/>
                  </a:ext>
                </a:extLst>
              </a:tr>
              <a:tr h="3194631">
                <a:tc>
                  <a:txBody>
                    <a:bodyPr/>
                    <a:lstStyle/>
                    <a:p>
                      <a:r>
                        <a:rPr lang="en-US" sz="1600" b="1" dirty="0"/>
                        <a:t>Statewide Risk Assessment</a:t>
                      </a:r>
                      <a:br>
                        <a:rPr lang="en-US" sz="1600" b="1" dirty="0"/>
                      </a:br>
                      <a:r>
                        <a:rPr lang="en-US" sz="1600" b="0" dirty="0"/>
                        <a:t>(aggregate level or summary reports)</a:t>
                      </a:r>
                      <a:br>
                        <a:rPr lang="en-US" sz="1600" b="0" dirty="0"/>
                      </a:br>
                      <a:endParaRPr lang="en-US" sz="1600" b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i="1" dirty="0"/>
                        <a:t>River/Stream Scale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i="1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i="1" dirty="0"/>
                        <a:t>County Scale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i="1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i="1" dirty="0"/>
                        <a:t>Unincorporated Area Scale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i="1" dirty="0"/>
                        <a:t>Incorporated Area Scale</a:t>
                      </a:r>
                    </a:p>
                    <a:p>
                      <a:pPr marL="742950" lvl="1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sz="1600" i="1" dirty="0"/>
                        <a:t>Shepherdstown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en-US" sz="1600" i="1" dirty="0"/>
                        <a:t>Harpers Ferry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737591"/>
                  </a:ext>
                </a:extLst>
              </a:tr>
              <a:tr h="833994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="1" i="0" dirty="0"/>
                        <a:t>Building Level Risk Assessments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1" dirty="0"/>
                        <a:t>Unmitigated Structures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1" dirty="0"/>
                        <a:t>Mitigated Structure</a:t>
                      </a:r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04367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0B557F9B-4450-1A98-39D5-F96D419FC0DC}"/>
              </a:ext>
            </a:extLst>
          </p:cNvPr>
          <p:cNvSpPr txBox="1"/>
          <p:nvPr/>
        </p:nvSpPr>
        <p:spPr>
          <a:xfrm>
            <a:off x="1049603" y="6082549"/>
            <a:ext cx="1024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90000"/>
                    <a:lumOff val="1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WV Flood</a:t>
            </a:r>
            <a:br>
              <a:rPr lang="en-US" sz="1200" dirty="0">
                <a:solidFill>
                  <a:schemeClr val="tx2">
                    <a:lumMod val="90000"/>
                    <a:lumOff val="1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200" dirty="0">
                <a:solidFill>
                  <a:schemeClr val="tx2">
                    <a:lumMod val="90000"/>
                    <a:lumOff val="1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Resiliency Framework</a:t>
            </a:r>
            <a:endParaRPr lang="en-US" sz="1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815279-0291-24CA-9BA8-2669EEE810C0}"/>
              </a:ext>
            </a:extLst>
          </p:cNvPr>
          <p:cNvSpPr txBox="1"/>
          <p:nvPr/>
        </p:nvSpPr>
        <p:spPr>
          <a:xfrm>
            <a:off x="4967500" y="6520264"/>
            <a:ext cx="1654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Web link to </a:t>
            </a:r>
            <a:r>
              <a:rPr lang="en-US" sz="1000" dirty="0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 Deck</a:t>
            </a:r>
            <a:endParaRPr lang="en-US" sz="1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74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B4081B2-DAB1-69B1-65C3-47B85AB2E4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39" r="9066" b="9425"/>
          <a:stretch/>
        </p:blipFill>
        <p:spPr>
          <a:xfrm>
            <a:off x="6187594" y="1040057"/>
            <a:ext cx="5636293" cy="43753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9AE87B-E718-19BD-267C-F35C7FD343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495" b="6068"/>
          <a:stretch/>
        </p:blipFill>
        <p:spPr>
          <a:xfrm>
            <a:off x="274542" y="1027900"/>
            <a:ext cx="5428715" cy="43753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Harpers Ferry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Risk Assessment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8EF68A-75A2-8EB0-AA8D-6CA205BB4D28}"/>
              </a:ext>
            </a:extLst>
          </p:cNvPr>
          <p:cNvSpPr txBox="1"/>
          <p:nvPr/>
        </p:nvSpPr>
        <p:spPr>
          <a:xfrm>
            <a:off x="5472545" y="6466147"/>
            <a:ext cx="6719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Sources:  </a:t>
            </a:r>
            <a:r>
              <a:rPr lang="en-US" sz="14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WV Flood Tool’s Risk Map View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&amp; Statewide Building-Level Risk Assessment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B9A2ABF-76BB-EF84-6983-2244C20F26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4624" y="1118436"/>
            <a:ext cx="2276793" cy="68589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A3C3CA1-C7C3-91DA-E758-125D2B4E7437}"/>
              </a:ext>
            </a:extLst>
          </p:cNvPr>
          <p:cNvSpPr txBox="1"/>
          <p:nvPr/>
        </p:nvSpPr>
        <p:spPr>
          <a:xfrm>
            <a:off x="343428" y="5477956"/>
            <a:ext cx="5359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Building Substantial Damage Ratio </a:t>
            </a:r>
            <a:r>
              <a:rPr lang="en-US" dirty="0"/>
              <a:t>highest of all 229 incorporated places in the state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3915BF-FBE1-28B8-E26A-B2C90ECE9FDD}"/>
              </a:ext>
            </a:extLst>
          </p:cNvPr>
          <p:cNvGrpSpPr/>
          <p:nvPr/>
        </p:nvGrpSpPr>
        <p:grpSpPr>
          <a:xfrm>
            <a:off x="9396027" y="1123487"/>
            <a:ext cx="2176331" cy="1157852"/>
            <a:chOff x="5525822" y="236581"/>
            <a:chExt cx="2176331" cy="115785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4B1A7D6-9578-4A25-547E-E52C4CED3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25822" y="236581"/>
              <a:ext cx="2067213" cy="71447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BA228A2-B7BF-942A-29B1-FF40BBDBE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r="-5314"/>
            <a:stretch/>
          </p:blipFill>
          <p:spPr>
            <a:xfrm>
              <a:off x="5539676" y="937169"/>
              <a:ext cx="2162477" cy="457264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19551B7-F471-845B-E176-0255D362BC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474" y="1056878"/>
            <a:ext cx="2686425" cy="11812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6B05B14-4DC2-06BE-556F-FB2C88D464B3}"/>
              </a:ext>
            </a:extLst>
          </p:cNvPr>
          <p:cNvSpPr txBox="1"/>
          <p:nvPr/>
        </p:nvSpPr>
        <p:spPr>
          <a:xfrm>
            <a:off x="6212529" y="5459581"/>
            <a:ext cx="5359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Pre-FIRM Building Ratio </a:t>
            </a:r>
            <a:r>
              <a:rPr lang="en-US" dirty="0"/>
              <a:t>highest of all 229 incorporated places in the state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35BC4A-6DBB-1022-04DB-374198388572}"/>
              </a:ext>
            </a:extLst>
          </p:cNvPr>
          <p:cNvSpPr txBox="1"/>
          <p:nvPr/>
        </p:nvSpPr>
        <p:spPr>
          <a:xfrm>
            <a:off x="276977" y="6404592"/>
            <a:ext cx="4550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 to online </a:t>
            </a:r>
            <a:r>
              <a:rPr lang="en-US" dirty="0">
                <a:solidFill>
                  <a:srgbClr val="0070C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 Risk Indicators Report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9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Water Mark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030462">
            <a:off x="8062931" y="4638802"/>
            <a:ext cx="2349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Greenbrier River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21153" y="2539254"/>
            <a:ext cx="2349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</a:rPr>
              <a:t>Knapp Creek</a:t>
            </a:r>
          </a:p>
        </p:txBody>
      </p:sp>
      <p:pic>
        <p:nvPicPr>
          <p:cNvPr id="15" name="Picture 14" descr="A person and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3928AB0F-2D18-A856-B97F-B01D56E627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682" y="951748"/>
            <a:ext cx="3889858" cy="518647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20BD7A1-0864-B725-02AB-FB0B478BC811}"/>
              </a:ext>
            </a:extLst>
          </p:cNvPr>
          <p:cNvGrpSpPr/>
          <p:nvPr/>
        </p:nvGrpSpPr>
        <p:grpSpPr>
          <a:xfrm>
            <a:off x="94460" y="2704992"/>
            <a:ext cx="5118813" cy="3075899"/>
            <a:chOff x="94460" y="2249526"/>
            <a:chExt cx="5118813" cy="30758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7B0DFE1-6229-40ED-8EF1-40BF3CC00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60" y="2249526"/>
              <a:ext cx="5118813" cy="30758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B6F80F7-F119-0E68-793E-2AE28A0F768E}"/>
                </a:ext>
              </a:extLst>
            </p:cNvPr>
            <p:cNvSpPr/>
            <p:nvPr/>
          </p:nvSpPr>
          <p:spPr>
            <a:xfrm>
              <a:off x="1332417" y="3484246"/>
              <a:ext cx="812236" cy="804122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9" name="Speech Bubble: Rectangle 28">
            <a:extLst>
              <a:ext uri="{FF2B5EF4-FFF2-40B4-BE49-F238E27FC236}">
                <a16:creationId xmlns:a16="http://schemas.microsoft.com/office/drawing/2014/main" id="{98D3ECD2-3C36-7C17-78C8-7243ABE86AB9}"/>
              </a:ext>
            </a:extLst>
          </p:cNvPr>
          <p:cNvSpPr/>
          <p:nvPr/>
        </p:nvSpPr>
        <p:spPr>
          <a:xfrm>
            <a:off x="94460" y="1130299"/>
            <a:ext cx="5118813" cy="1270809"/>
          </a:xfrm>
          <a:prstGeom prst="wedgeRectCallout">
            <a:avLst>
              <a:gd name="adj1" fmla="val -20671"/>
              <a:gd name="adj2" fmla="val 167494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744 Shenandoah St, Harpers Ferry, WV, 25425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 ID: </a:t>
            </a: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19-05-0004-0025-0000_801A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Historical structure built in 1845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158BC54-2A2A-5C56-C42F-C589411C0404}"/>
              </a:ext>
            </a:extLst>
          </p:cNvPr>
          <p:cNvGrpSpPr/>
          <p:nvPr/>
        </p:nvGrpSpPr>
        <p:grpSpPr>
          <a:xfrm>
            <a:off x="5370767" y="1799392"/>
            <a:ext cx="2679420" cy="4338833"/>
            <a:chOff x="5370767" y="1799392"/>
            <a:chExt cx="2679420" cy="43388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409F97C-2BD2-1C32-42C2-C295BC1EB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70767" y="1799392"/>
              <a:ext cx="2679420" cy="433883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5170840-45FF-06D8-CDC9-89648000D1FD}"/>
                </a:ext>
              </a:extLst>
            </p:cNvPr>
            <p:cNvSpPr/>
            <p:nvPr/>
          </p:nvSpPr>
          <p:spPr>
            <a:xfrm>
              <a:off x="5755316" y="3131454"/>
              <a:ext cx="2140064" cy="211868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ular Callout 18">
            <a:extLst>
              <a:ext uri="{FF2B5EF4-FFF2-40B4-BE49-F238E27FC236}">
                <a16:creationId xmlns:a16="http://schemas.microsoft.com/office/drawing/2014/main" id="{1C7620AC-0CCA-2512-52B0-DFBB05EE2D46}"/>
              </a:ext>
            </a:extLst>
          </p:cNvPr>
          <p:cNvSpPr/>
          <p:nvPr/>
        </p:nvSpPr>
        <p:spPr>
          <a:xfrm>
            <a:off x="5696686" y="1016451"/>
            <a:ext cx="2027586" cy="257014"/>
          </a:xfrm>
          <a:prstGeom prst="wedgeRectCallout">
            <a:avLst>
              <a:gd name="adj1" fmla="val 141370"/>
              <a:gd name="adj2" fmla="val 27215"/>
            </a:avLst>
          </a:prstGeom>
          <a:solidFill>
            <a:schemeClr val="tx1">
              <a:lumMod val="65000"/>
              <a:lumOff val="35000"/>
            </a:schemeClr>
          </a:solidFill>
          <a:ln w="19050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Arial Narrow" panose="020B0606020202030204" pitchFamily="34" charset="0"/>
              </a:rPr>
              <a:t>14’ (1936 High Water Mark) </a:t>
            </a:r>
          </a:p>
        </p:txBody>
      </p:sp>
      <p:sp>
        <p:nvSpPr>
          <p:cNvPr id="34" name="Rectangular Callout 18">
            <a:extLst>
              <a:ext uri="{FF2B5EF4-FFF2-40B4-BE49-F238E27FC236}">
                <a16:creationId xmlns:a16="http://schemas.microsoft.com/office/drawing/2014/main" id="{61F054B2-4916-685E-E7A1-187265F0CE8D}"/>
              </a:ext>
            </a:extLst>
          </p:cNvPr>
          <p:cNvSpPr/>
          <p:nvPr/>
        </p:nvSpPr>
        <p:spPr>
          <a:xfrm>
            <a:off x="5755317" y="1415675"/>
            <a:ext cx="1968954" cy="257014"/>
          </a:xfrm>
          <a:prstGeom prst="wedgeRectCallout">
            <a:avLst>
              <a:gd name="adj1" fmla="val 143365"/>
              <a:gd name="adj2" fmla="val 599356"/>
            </a:avLst>
          </a:prstGeom>
          <a:solidFill>
            <a:schemeClr val="tx1">
              <a:lumMod val="65000"/>
              <a:lumOff val="35000"/>
            </a:schemeClr>
          </a:solidFill>
          <a:ln w="19050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Arial Narrow" panose="020B0606020202030204" pitchFamily="34" charset="0"/>
              </a:rPr>
              <a:t>8’ (1996 High Water Mark)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FE7419-EA79-31D1-EBF4-49810292B6EF}"/>
              </a:ext>
            </a:extLst>
          </p:cNvPr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Harpers Ferry Risk Assessment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peech Bubble: Rectangle with Corners Rounded 14">
            <a:extLst>
              <a:ext uri="{FF2B5EF4-FFF2-40B4-BE49-F238E27FC236}">
                <a16:creationId xmlns:a16="http://schemas.microsoft.com/office/drawing/2014/main" id="{C6D1CF39-6055-34EE-BAFB-2DE0B0E2665E}"/>
              </a:ext>
            </a:extLst>
          </p:cNvPr>
          <p:cNvSpPr/>
          <p:nvPr/>
        </p:nvSpPr>
        <p:spPr>
          <a:xfrm flipH="1">
            <a:off x="10238509" y="1055325"/>
            <a:ext cx="1510146" cy="507513"/>
          </a:xfrm>
          <a:prstGeom prst="wedgeRoundRectCallout">
            <a:avLst>
              <a:gd name="adj1" fmla="val 73035"/>
              <a:gd name="adj2" fmla="val -12379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1936 Flood of Record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61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9DCFB45-A7D8-FAD4-76FE-3698BC3DB3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967" y="948425"/>
            <a:ext cx="6707615" cy="300261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DD6ED2A8-89A5-9DA3-E6D4-699CD9130040}"/>
              </a:ext>
            </a:extLst>
          </p:cNvPr>
          <p:cNvGrpSpPr/>
          <p:nvPr/>
        </p:nvGrpSpPr>
        <p:grpSpPr>
          <a:xfrm>
            <a:off x="245660" y="907411"/>
            <a:ext cx="4508310" cy="5918428"/>
            <a:chOff x="245660" y="907411"/>
            <a:chExt cx="4508310" cy="59184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15BFF25-A612-F61D-B1F8-072A7B12B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60" y="907411"/>
              <a:ext cx="4508310" cy="5918428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532AB89-E6E7-7B4F-3EBD-5B1292E4EE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82231" y="3438873"/>
              <a:ext cx="288911" cy="1073987"/>
            </a:xfrm>
            <a:prstGeom prst="straightConnector1">
              <a:avLst/>
            </a:prstGeom>
            <a:ln w="57150">
              <a:solidFill>
                <a:srgbClr val="FF0101"/>
              </a:solidFill>
              <a:prstDash val="dash"/>
              <a:tailEnd type="triangle"/>
            </a:ln>
            <a:effectLst>
              <a:outerShdw blurRad="50800" dist="38100" dir="18900000" algn="bl" rotWithShape="0">
                <a:prstClr val="black">
                  <a:alpha val="8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11270EB-DD34-481B-A60D-9415F65C9DF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84812" y="3316406"/>
              <a:ext cx="1093101" cy="122467"/>
            </a:xfrm>
            <a:prstGeom prst="straightConnector1">
              <a:avLst/>
            </a:prstGeom>
            <a:ln w="57150">
              <a:solidFill>
                <a:srgbClr val="FF0101"/>
              </a:solidFill>
              <a:prstDash val="dash"/>
              <a:tailEnd type="triangle"/>
            </a:ln>
            <a:effectLst>
              <a:outerShdw blurRad="50800" dist="38100" dir="18900000" algn="bl" rotWithShape="0">
                <a:prstClr val="black">
                  <a:alpha val="8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Historical Flood Research (Harpers Ferry, WV)</a:t>
            </a:r>
          </a:p>
        </p:txBody>
      </p:sp>
      <p:pic>
        <p:nvPicPr>
          <p:cNvPr id="4" name="Picture 3" descr="A hexagon with a yellow house and a river&#10;&#10;Description automatically generated">
            <a:extLst>
              <a:ext uri="{FF2B5EF4-FFF2-40B4-BE49-F238E27FC236}">
                <a16:creationId xmlns:a16="http://schemas.microsoft.com/office/drawing/2014/main" id="{2EFE2B28-9168-C111-235F-594F7F3236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2" y="31386"/>
            <a:ext cx="854241" cy="77943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BF3D752-4D5A-B2B0-7FD6-7065BFFCF159}"/>
              </a:ext>
            </a:extLst>
          </p:cNvPr>
          <p:cNvSpPr/>
          <p:nvPr/>
        </p:nvSpPr>
        <p:spPr>
          <a:xfrm>
            <a:off x="5610417" y="1041032"/>
            <a:ext cx="5778019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Engraving of the flood in Harpers Ferry, from Harper’s Weekly, October 20, 1870</a:t>
            </a:r>
          </a:p>
          <a:p>
            <a:pPr algn="ctr"/>
            <a:r>
              <a:rPr lang="en-US" sz="1000" dirty="0"/>
              <a:t>(Image courtesy of </a:t>
            </a:r>
            <a:r>
              <a:rPr lang="en-US" sz="1000" dirty="0">
                <a:hlinkClick r:id="rId6"/>
              </a:rPr>
              <a:t>Yesterday’s America</a:t>
            </a:r>
            <a:r>
              <a:rPr lang="en-US" sz="1000" dirty="0"/>
              <a:t>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4023" y="5455851"/>
            <a:ext cx="4071583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1870 Flood 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(42 fatalities) 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72CE3A0-260D-8E74-6393-2C77592DDF82}"/>
              </a:ext>
            </a:extLst>
          </p:cNvPr>
          <p:cNvGrpSpPr/>
          <p:nvPr/>
        </p:nvGrpSpPr>
        <p:grpSpPr>
          <a:xfrm>
            <a:off x="6012321" y="4096221"/>
            <a:ext cx="4974209" cy="2219498"/>
            <a:chOff x="5718411" y="4445160"/>
            <a:chExt cx="4974209" cy="2219498"/>
          </a:xfrm>
        </p:grpSpPr>
        <p:pic>
          <p:nvPicPr>
            <p:cNvPr id="18" name="Picture 17" descr="A river with a bridge and trees&#10;&#10;Description automatically generated">
              <a:extLst>
                <a:ext uri="{FF2B5EF4-FFF2-40B4-BE49-F238E27FC236}">
                  <a16:creationId xmlns:a16="http://schemas.microsoft.com/office/drawing/2014/main" id="{2FBC53C6-FEDB-3A07-E67C-6F7623047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18411" y="4445160"/>
              <a:ext cx="4974209" cy="22194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11DC248-3254-AC2F-92FF-26B61C0E4C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502" y="5968715"/>
              <a:ext cx="1584472" cy="322903"/>
            </a:xfrm>
            <a:prstGeom prst="straightConnector1">
              <a:avLst/>
            </a:prstGeom>
            <a:ln w="57150">
              <a:solidFill>
                <a:srgbClr val="FF0101"/>
              </a:solidFill>
              <a:prstDash val="dash"/>
              <a:tailEnd type="triangle"/>
            </a:ln>
            <a:effectLst>
              <a:outerShdw blurRad="50800" dist="38100" dir="18900000" algn="bl" rotWithShape="0">
                <a:prstClr val="black">
                  <a:alpha val="8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B93F6A3-F8A4-BB64-0144-DF9D365C9D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80148" y="5523333"/>
              <a:ext cx="531597" cy="445382"/>
            </a:xfrm>
            <a:prstGeom prst="straightConnector1">
              <a:avLst/>
            </a:prstGeom>
            <a:ln w="57150">
              <a:solidFill>
                <a:srgbClr val="FF0101"/>
              </a:solidFill>
              <a:prstDash val="dash"/>
              <a:tailEnd type="triangle"/>
            </a:ln>
            <a:effectLst>
              <a:outerShdw blurRad="50800" dist="38100" dir="18900000" algn="bl" rotWithShape="0">
                <a:prstClr val="black">
                  <a:alpha val="8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1B632E4-1F04-6C48-0BF7-56FAB99CC855}"/>
              </a:ext>
            </a:extLst>
          </p:cNvPr>
          <p:cNvSpPr txBox="1"/>
          <p:nvPr/>
        </p:nvSpPr>
        <p:spPr>
          <a:xfrm>
            <a:off x="6577167" y="6419116"/>
            <a:ext cx="3979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</a:t>
            </a:r>
            <a:r>
              <a:rPr lang="en-US" dirty="0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WV Flood Fatality Dashboard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08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Harpers Ferry 3D Flood Movie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2F8885-40C4-CD47-DE4F-8403BC786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62" y="40051"/>
            <a:ext cx="876422" cy="7621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981F66-3934-1697-6850-A03906362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71" y="1563712"/>
            <a:ext cx="7967143" cy="46292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B167BD-1427-D0D1-08A8-C4FC9FF9BFDF}"/>
              </a:ext>
            </a:extLst>
          </p:cNvPr>
          <p:cNvSpPr txBox="1"/>
          <p:nvPr/>
        </p:nvSpPr>
        <p:spPr>
          <a:xfrm>
            <a:off x="8809776" y="2736502"/>
            <a:ext cx="3077421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Click </a:t>
            </a:r>
            <a:r>
              <a:rPr lang="en-US" sz="2800" b="1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2800" dirty="0"/>
              <a:t> to view 3D Flood Movie of Harpers Ferry</a:t>
            </a:r>
          </a:p>
        </p:txBody>
      </p:sp>
    </p:spTree>
    <p:extLst>
      <p:ext uri="{BB962C8B-B14F-4D97-AF65-F5344CB8AC3E}">
        <p14:creationId xmlns:p14="http://schemas.microsoft.com/office/powerpoint/2010/main" val="2193875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D72B9-5EF3-E4D1-0A41-D8FAC92E16F3}"/>
              </a:ext>
            </a:extLst>
          </p:cNvPr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Utilities in Floodplain (High $ Exposure)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D450F760-6F02-F57F-2950-8A862A590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00" y="5995982"/>
            <a:ext cx="3551912" cy="742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City of Charles Town Wastewater Treatment Plant (FD: 1 ft)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Highest CA Value ($6.8M) in Jefferson County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(Building ID: </a:t>
            </a:r>
            <a:r>
              <a:rPr lang="en-US" sz="10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19-03-0008-0001-0000_842</a:t>
            </a: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Value source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inflation adjusted to 2021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Text Box 2">
            <a:extLst>
              <a:ext uri="{FF2B5EF4-FFF2-40B4-BE49-F238E27FC236}">
                <a16:creationId xmlns:a16="http://schemas.microsoft.com/office/drawing/2014/main" id="{16435CDE-9F41-CCBA-8B76-FEF19455D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5535" y="6139464"/>
            <a:ext cx="3610890" cy="742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Shepherdstown Water Works Water Treatment Plant (FD: ? ft)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(Building ID: </a:t>
            </a:r>
            <a:r>
              <a:rPr lang="en-US" sz="10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19-10-0001-0052-0000_309</a:t>
            </a: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($3.1M)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Value source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inflation adjusted to 2021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Text Box 2">
            <a:extLst>
              <a:ext uri="{FF2B5EF4-FFF2-40B4-BE49-F238E27FC236}">
                <a16:creationId xmlns:a16="http://schemas.microsoft.com/office/drawing/2014/main" id="{26F2488B-8F28-5EFC-B4B6-F76D86857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5764" y="3670388"/>
            <a:ext cx="2835760" cy="742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Harpers Ferry Bolivar PSD Wastewater </a:t>
            </a:r>
          </a:p>
          <a:p>
            <a:pPr algn="ctr">
              <a:lnSpc>
                <a:spcPct val="107000"/>
              </a:lnSpc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Treatment Plant (FD: 1 ft)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(Building ID: </a:t>
            </a:r>
            <a:r>
              <a:rPr lang="en-US" sz="10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19-05-0004-0025-0000_192</a:t>
            </a: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($462K)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Value source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inflation adjusted to 2021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3E442E3-A59C-320B-DDEE-3BC7F34940DA}"/>
              </a:ext>
            </a:extLst>
          </p:cNvPr>
          <p:cNvGrpSpPr/>
          <p:nvPr/>
        </p:nvGrpSpPr>
        <p:grpSpPr>
          <a:xfrm>
            <a:off x="152646" y="978782"/>
            <a:ext cx="5130312" cy="5793645"/>
            <a:chOff x="152646" y="978782"/>
            <a:chExt cx="5130312" cy="579364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2984336-DB5C-84AD-703F-0452381CB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00" b="5056"/>
            <a:stretch/>
          </p:blipFill>
          <p:spPr>
            <a:xfrm>
              <a:off x="157187" y="2053733"/>
              <a:ext cx="5120881" cy="39226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7D09CBF-B0AF-49EF-6111-036709967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646" y="988578"/>
              <a:ext cx="5130312" cy="9646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ECB84F5-184B-8E8E-8D18-A79A84BED3CF}"/>
                </a:ext>
              </a:extLst>
            </p:cNvPr>
            <p:cNvSpPr/>
            <p:nvPr/>
          </p:nvSpPr>
          <p:spPr>
            <a:xfrm>
              <a:off x="152646" y="978782"/>
              <a:ext cx="5130312" cy="579364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A2DF705-4812-FB72-D28B-E492E4303FFC}"/>
              </a:ext>
            </a:extLst>
          </p:cNvPr>
          <p:cNvGrpSpPr/>
          <p:nvPr/>
        </p:nvGrpSpPr>
        <p:grpSpPr>
          <a:xfrm>
            <a:off x="9375814" y="1155906"/>
            <a:ext cx="2679896" cy="3295081"/>
            <a:chOff x="9359153" y="2181539"/>
            <a:chExt cx="2679896" cy="3295081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1BBCAEE8-23AF-E68E-FC15-F1034FB9E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9153" y="2181539"/>
              <a:ext cx="2675660" cy="24949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36D01BF-0014-6BD6-37C2-2B342BF96188}"/>
                </a:ext>
              </a:extLst>
            </p:cNvPr>
            <p:cNvSpPr/>
            <p:nvPr/>
          </p:nvSpPr>
          <p:spPr>
            <a:xfrm>
              <a:off x="9359153" y="2181539"/>
              <a:ext cx="2679896" cy="329508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94263F1-8297-BC6F-1B64-C2521F1F603B}"/>
              </a:ext>
            </a:extLst>
          </p:cNvPr>
          <p:cNvGrpSpPr/>
          <p:nvPr/>
        </p:nvGrpSpPr>
        <p:grpSpPr>
          <a:xfrm>
            <a:off x="5469182" y="978782"/>
            <a:ext cx="3717357" cy="5793645"/>
            <a:chOff x="5469182" y="978782"/>
            <a:chExt cx="3717357" cy="5793645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C42E0107-7D08-E8BF-F2DE-9C579AFD9D56}"/>
                </a:ext>
              </a:extLst>
            </p:cNvPr>
            <p:cNvGrpSpPr/>
            <p:nvPr/>
          </p:nvGrpSpPr>
          <p:grpSpPr>
            <a:xfrm>
              <a:off x="5469182" y="978782"/>
              <a:ext cx="3717357" cy="5793645"/>
              <a:chOff x="5469182" y="978782"/>
              <a:chExt cx="3717357" cy="5793645"/>
            </a:xfrm>
          </p:grpSpPr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D99AF9B8-449A-20BF-7EA7-B86865F03B2D}"/>
                  </a:ext>
                </a:extLst>
              </p:cNvPr>
              <p:cNvGrpSpPr/>
              <p:nvPr/>
            </p:nvGrpSpPr>
            <p:grpSpPr>
              <a:xfrm>
                <a:off x="5469182" y="978782"/>
                <a:ext cx="3717357" cy="5793645"/>
                <a:chOff x="5469182" y="978782"/>
                <a:chExt cx="3717357" cy="5793645"/>
              </a:xfrm>
            </p:grpSpPr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A6A767C3-ACD3-B860-B57E-7855FFABC850}"/>
                    </a:ext>
                  </a:extLst>
                </p:cNvPr>
                <p:cNvGrpSpPr/>
                <p:nvPr/>
              </p:nvGrpSpPr>
              <p:grpSpPr>
                <a:xfrm>
                  <a:off x="5469182" y="978782"/>
                  <a:ext cx="3717357" cy="5793645"/>
                  <a:chOff x="5493632" y="978782"/>
                  <a:chExt cx="3717357" cy="5793645"/>
                </a:xfrm>
              </p:grpSpPr>
              <p:pic>
                <p:nvPicPr>
                  <p:cNvPr id="57" name="Picture 56">
                    <a:extLst>
                      <a:ext uri="{FF2B5EF4-FFF2-40B4-BE49-F238E27FC236}">
                        <a16:creationId xmlns:a16="http://schemas.microsoft.com/office/drawing/2014/main" id="{966C568E-886F-677A-CCAE-C6AA609DE2F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5510406" y="2647903"/>
                    <a:ext cx="3690049" cy="3474961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  <p:pic>
                <p:nvPicPr>
                  <p:cNvPr id="60" name="Picture 59">
                    <a:extLst>
                      <a:ext uri="{FF2B5EF4-FFF2-40B4-BE49-F238E27FC236}">
                        <a16:creationId xmlns:a16="http://schemas.microsoft.com/office/drawing/2014/main" id="{0C830301-1FA2-9267-6B61-7DCC45B4CB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5505555" y="978783"/>
                    <a:ext cx="3699790" cy="1493834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1FE8E876-80D9-6F44-4C99-1515FC1BC732}"/>
                      </a:ext>
                    </a:extLst>
                  </p:cNvPr>
                  <p:cNvSpPr/>
                  <p:nvPr/>
                </p:nvSpPr>
                <p:spPr>
                  <a:xfrm>
                    <a:off x="5493632" y="978782"/>
                    <a:ext cx="3717357" cy="5793645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91" name="Straight Arrow Connector 90">
                  <a:extLst>
                    <a:ext uri="{FF2B5EF4-FFF2-40B4-BE49-F238E27FC236}">
                      <a16:creationId xmlns:a16="http://schemas.microsoft.com/office/drawing/2014/main" id="{0DB15A72-7A65-1831-51C3-2CFBD96D5F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464368" y="2821437"/>
                  <a:ext cx="1310477" cy="1563946"/>
                </a:xfrm>
                <a:prstGeom prst="straightConnector1">
                  <a:avLst/>
                </a:prstGeom>
                <a:ln w="57150">
                  <a:solidFill>
                    <a:srgbClr val="FFFF00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67951EFF-A2C1-F6F0-3EA3-13333ADF596F}"/>
                  </a:ext>
                </a:extLst>
              </p:cNvPr>
              <p:cNvSpPr txBox="1"/>
              <p:nvPr/>
            </p:nvSpPr>
            <p:spPr>
              <a:xfrm rot="18611319">
                <a:off x="6233755" y="3259723"/>
                <a:ext cx="1507577" cy="33855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50800" dir="5400000" algn="ctr" rotWithShape="0">
                  <a:schemeClr val="tx1"/>
                </a:outerShdw>
              </a:effectLst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FFF00"/>
                    </a:solidFill>
                  </a:rPr>
                  <a:t>Backwater</a:t>
                </a:r>
              </a:p>
            </p:txBody>
          </p:sp>
        </p:grp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BA51A7FC-BE3C-BF54-C44D-E849569E7EE1}"/>
                </a:ext>
              </a:extLst>
            </p:cNvPr>
            <p:cNvSpPr/>
            <p:nvPr/>
          </p:nvSpPr>
          <p:spPr>
            <a:xfrm>
              <a:off x="5860409" y="4368841"/>
              <a:ext cx="689536" cy="682648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614845E-EABF-B067-81CD-3449AE24B3F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10878" y="5123509"/>
            <a:ext cx="1178470" cy="1157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4EBC32-4036-F480-D420-37F95D77D9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75112" y="5141254"/>
            <a:ext cx="1159701" cy="107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7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1">
            <a:extLst>
              <a:ext uri="{FF2B5EF4-FFF2-40B4-BE49-F238E27FC236}">
                <a16:creationId xmlns:a16="http://schemas.microsoft.com/office/drawing/2014/main" id="{2FF80213-37FB-06EA-A224-6077A53C92EE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Flood Profile - Unmitigated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65C0DB1-DDA8-6822-D2EB-EDA91E94A4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9" name="Table 78">
            <a:extLst>
              <a:ext uri="{FF2B5EF4-FFF2-40B4-BE49-F238E27FC236}">
                <a16:creationId xmlns:a16="http://schemas.microsoft.com/office/drawing/2014/main" id="{59A5160B-3F2F-8D8E-9561-F313187B5F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993008"/>
              </p:ext>
            </p:extLst>
          </p:nvPr>
        </p:nvGraphicFramePr>
        <p:xfrm>
          <a:off x="9463823" y="1913001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13.6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16.6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19.6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grpSp>
        <p:nvGrpSpPr>
          <p:cNvPr id="84" name="Group 83">
            <a:extLst>
              <a:ext uri="{FF2B5EF4-FFF2-40B4-BE49-F238E27FC236}">
                <a16:creationId xmlns:a16="http://schemas.microsoft.com/office/drawing/2014/main" id="{A64271CC-D1DB-41B6-AD1E-E7411568EDDE}"/>
              </a:ext>
            </a:extLst>
          </p:cNvPr>
          <p:cNvGrpSpPr/>
          <p:nvPr/>
        </p:nvGrpSpPr>
        <p:grpSpPr>
          <a:xfrm>
            <a:off x="4740499" y="2048667"/>
            <a:ext cx="3921551" cy="1132286"/>
            <a:chOff x="629352" y="1929900"/>
            <a:chExt cx="3921551" cy="1132286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04D234A7-10B0-AA22-70D4-FEE4416BE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051" y="1929900"/>
              <a:ext cx="3905795" cy="11050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1E40915-66A5-5DDC-E3C3-49C07AAC0902}"/>
                </a:ext>
              </a:extLst>
            </p:cNvPr>
            <p:cNvSpPr txBox="1"/>
            <p:nvPr/>
          </p:nvSpPr>
          <p:spPr>
            <a:xfrm>
              <a:off x="2699512" y="2754409"/>
              <a:ext cx="10935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Post-FIRM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3893BD47-21C6-B8B4-8B24-87AB50EC680A}"/>
                </a:ext>
              </a:extLst>
            </p:cNvPr>
            <p:cNvSpPr/>
            <p:nvPr/>
          </p:nvSpPr>
          <p:spPr>
            <a:xfrm>
              <a:off x="629352" y="2768600"/>
              <a:ext cx="3921551" cy="26635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0FB588D-5ACE-5ABE-7806-76A70277EB2F}"/>
              </a:ext>
            </a:extLst>
          </p:cNvPr>
          <p:cNvGrpSpPr/>
          <p:nvPr/>
        </p:nvGrpSpPr>
        <p:grpSpPr>
          <a:xfrm>
            <a:off x="642051" y="1133091"/>
            <a:ext cx="3354215" cy="2088753"/>
            <a:chOff x="642051" y="1133091"/>
            <a:chExt cx="3354215" cy="2088753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3FDA5198-D843-5EFF-9AC3-7C4ADCB4EB0B}"/>
                </a:ext>
              </a:extLst>
            </p:cNvPr>
            <p:cNvGrpSpPr/>
            <p:nvPr/>
          </p:nvGrpSpPr>
          <p:grpSpPr>
            <a:xfrm>
              <a:off x="642051" y="1133091"/>
              <a:ext cx="3354215" cy="2088753"/>
              <a:chOff x="642051" y="1133091"/>
              <a:chExt cx="3354215" cy="208875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4AD63C24-E5BE-FBCF-C8A8-8E547BAEFE36}"/>
                  </a:ext>
                </a:extLst>
              </p:cNvPr>
              <p:cNvGrpSpPr/>
              <p:nvPr/>
            </p:nvGrpSpPr>
            <p:grpSpPr>
              <a:xfrm>
                <a:off x="642051" y="1133091"/>
                <a:ext cx="3354215" cy="2088753"/>
                <a:chOff x="8195733" y="1092200"/>
                <a:chExt cx="3354215" cy="2088753"/>
              </a:xfrm>
            </p:grpSpPr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861814E3-82C8-1E43-F3CE-2F4DF2ED7D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954" b="8900"/>
                <a:stretch/>
              </p:blipFill>
              <p:spPr>
                <a:xfrm>
                  <a:off x="8195733" y="1092200"/>
                  <a:ext cx="3354215" cy="208875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88C7C248-A87A-528A-CC1D-CD828EF93E4E}"/>
                    </a:ext>
                  </a:extLst>
                </p:cNvPr>
                <p:cNvSpPr/>
                <p:nvPr/>
              </p:nvSpPr>
              <p:spPr>
                <a:xfrm>
                  <a:off x="10694876" y="2481830"/>
                  <a:ext cx="620824" cy="614622"/>
                </a:xfrm>
                <a:prstGeom prst="ellipse">
                  <a:avLst/>
                </a:prstGeom>
                <a:noFill/>
                <a:ln w="28575">
                  <a:solidFill>
                    <a:srgbClr val="FFFF00"/>
                  </a:solidFill>
                </a:ln>
                <a:effectLst>
                  <a:outerShdw blurRad="50800" dist="50800" dir="5400000" algn="ctr" rotWithShape="0">
                    <a:schemeClr val="tx1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85" name="Speech Bubble: Rectangle 84">
                <a:extLst>
                  <a:ext uri="{FF2B5EF4-FFF2-40B4-BE49-F238E27FC236}">
                    <a16:creationId xmlns:a16="http://schemas.microsoft.com/office/drawing/2014/main" id="{21EEE74C-B26A-FC3B-A7DF-70D51C6AF202}"/>
                  </a:ext>
                </a:extLst>
              </p:cNvPr>
              <p:cNvSpPr/>
              <p:nvPr/>
            </p:nvSpPr>
            <p:spPr>
              <a:xfrm>
                <a:off x="1246910" y="1171435"/>
                <a:ext cx="2696576" cy="567769"/>
              </a:xfrm>
              <a:prstGeom prst="wedgeRectCallout">
                <a:avLst>
                  <a:gd name="adj1" fmla="val 29999"/>
                  <a:gd name="adj2" fmla="val 188418"/>
                </a:avLst>
              </a:prstGeom>
              <a:solidFill>
                <a:srgbClr val="DEEBF7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Single Family Dwelling in Jefferson County*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Appraised Value: 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$217K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(Building ID: </a:t>
                </a:r>
                <a:r>
                  <a:rPr lang="en-US" sz="1000" b="1" i="0" dirty="0">
                    <a:solidFill>
                      <a:srgbClr val="0070C0"/>
                    </a:solidFill>
                    <a:effectLst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19-04-0013-0059-0000_89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110EBA5-4662-719F-B4DD-7265D350CAFC}"/>
                </a:ext>
              </a:extLst>
            </p:cNvPr>
            <p:cNvSpPr/>
            <p:nvPr/>
          </p:nvSpPr>
          <p:spPr>
            <a:xfrm>
              <a:off x="886689" y="2126100"/>
              <a:ext cx="1354667" cy="461665"/>
            </a:xfrm>
            <a:prstGeom prst="rect">
              <a:avLst/>
            </a:prstGeom>
            <a:solidFill>
              <a:srgbClr val="1F4E79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Flood Source: Shenandoah River</a:t>
              </a:r>
            </a:p>
          </p:txBody>
        </p:sp>
      </p:grpSp>
      <p:pic>
        <p:nvPicPr>
          <p:cNvPr id="66" name="Picture 65" descr="A house with trees in the back yard&#10;&#10;Description automatically generated">
            <a:extLst>
              <a:ext uri="{FF2B5EF4-FFF2-40B4-BE49-F238E27FC236}">
                <a16:creationId xmlns:a16="http://schemas.microsoft.com/office/drawing/2014/main" id="{AE106AF7-A62A-A9CA-27FD-FF549BCB8A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051" y="3321910"/>
            <a:ext cx="10907897" cy="33951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9" name="Rectangular Callout 31">
            <a:extLst>
              <a:ext uri="{FF2B5EF4-FFF2-40B4-BE49-F238E27FC236}">
                <a16:creationId xmlns:a16="http://schemas.microsoft.com/office/drawing/2014/main" id="{D450084C-5546-52AD-8FD8-E9C54C393DF2}"/>
              </a:ext>
            </a:extLst>
          </p:cNvPr>
          <p:cNvSpPr/>
          <p:nvPr/>
        </p:nvSpPr>
        <p:spPr>
          <a:xfrm flipH="1">
            <a:off x="9574384" y="4655700"/>
            <a:ext cx="1837266" cy="206080"/>
          </a:xfrm>
          <a:prstGeom prst="wedgeRectCallout">
            <a:avLst>
              <a:gd name="adj1" fmla="val 222719"/>
              <a:gd name="adj2" fmla="val -9783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13.6’ (FEMA 1% / 100-Yr) </a:t>
            </a:r>
          </a:p>
        </p:txBody>
      </p:sp>
      <p:sp>
        <p:nvSpPr>
          <p:cNvPr id="70" name="Rectangular Callout 31">
            <a:extLst>
              <a:ext uri="{FF2B5EF4-FFF2-40B4-BE49-F238E27FC236}">
                <a16:creationId xmlns:a16="http://schemas.microsoft.com/office/drawing/2014/main" id="{36DA17CD-D441-51BC-8212-84443B62DE5D}"/>
              </a:ext>
            </a:extLst>
          </p:cNvPr>
          <p:cNvSpPr/>
          <p:nvPr/>
        </p:nvSpPr>
        <p:spPr>
          <a:xfrm flipH="1">
            <a:off x="9331681" y="4418338"/>
            <a:ext cx="2079969" cy="206080"/>
          </a:xfrm>
          <a:prstGeom prst="wedgeRectCallout">
            <a:avLst>
              <a:gd name="adj1" fmla="val 190944"/>
              <a:gd name="adj2" fmla="val -5675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16.6’ (FEMA 1% + / 100-Yr +) </a:t>
            </a:r>
          </a:p>
        </p:txBody>
      </p:sp>
      <p:sp>
        <p:nvSpPr>
          <p:cNvPr id="71" name="Rectangular Callout 31">
            <a:extLst>
              <a:ext uri="{FF2B5EF4-FFF2-40B4-BE49-F238E27FC236}">
                <a16:creationId xmlns:a16="http://schemas.microsoft.com/office/drawing/2014/main" id="{0A6F0ECD-0296-45DA-FF35-9D3B1F17988C}"/>
              </a:ext>
            </a:extLst>
          </p:cNvPr>
          <p:cNvSpPr/>
          <p:nvPr/>
        </p:nvSpPr>
        <p:spPr>
          <a:xfrm flipH="1">
            <a:off x="9463823" y="4175603"/>
            <a:ext cx="1947826" cy="206080"/>
          </a:xfrm>
          <a:prstGeom prst="wedgeRectCallout">
            <a:avLst>
              <a:gd name="adj1" fmla="val 208092"/>
              <a:gd name="adj2" fmla="val -9783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19.6’ (FEMA 0.2% / 500-Yr) </a:t>
            </a:r>
          </a:p>
        </p:txBody>
      </p:sp>
      <p:sp>
        <p:nvSpPr>
          <p:cNvPr id="4" name="Rectangular Callout 31">
            <a:extLst>
              <a:ext uri="{FF2B5EF4-FFF2-40B4-BE49-F238E27FC236}">
                <a16:creationId xmlns:a16="http://schemas.microsoft.com/office/drawing/2014/main" id="{A0BCC39B-6051-BB25-C02F-15EA97381A58}"/>
              </a:ext>
            </a:extLst>
          </p:cNvPr>
          <p:cNvSpPr/>
          <p:nvPr/>
        </p:nvSpPr>
        <p:spPr>
          <a:xfrm flipH="1">
            <a:off x="10291233" y="6232140"/>
            <a:ext cx="1120416" cy="206080"/>
          </a:xfrm>
          <a:prstGeom prst="wedgeRectCallout">
            <a:avLst>
              <a:gd name="adj1" fmla="val 150618"/>
              <a:gd name="adj2" fmla="val -26216"/>
            </a:avLst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Ground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310B3F-FD5B-4574-DB82-4374BD3E4E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59" y="34420"/>
            <a:ext cx="924326" cy="8756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44AE43-2F3D-FBD7-B3F0-2876341124B7}"/>
              </a:ext>
            </a:extLst>
          </p:cNvPr>
          <p:cNvSpPr txBox="1"/>
          <p:nvPr/>
        </p:nvSpPr>
        <p:spPr>
          <a:xfrm>
            <a:off x="4638317" y="1207971"/>
            <a:ext cx="4936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Rivermist Lane, Harpers Ferry</a:t>
            </a:r>
          </a:p>
          <a:p>
            <a:r>
              <a:rPr lang="en-US" i="1" dirty="0">
                <a:solidFill>
                  <a:srgbClr val="FF0000"/>
                </a:solidFill>
              </a:rPr>
              <a:t>Repetitive Loss Area / Area of Mitigation Interest</a:t>
            </a:r>
          </a:p>
        </p:txBody>
      </p:sp>
    </p:spTree>
    <p:extLst>
      <p:ext uri="{BB962C8B-B14F-4D97-AF65-F5344CB8AC3E}">
        <p14:creationId xmlns:p14="http://schemas.microsoft.com/office/powerpoint/2010/main" val="305096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E65C0DB1-DDA8-6822-D2EB-EDA91E94A4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D8280DD-48A3-41B6-858D-15CAC9BEA0C5}"/>
              </a:ext>
            </a:extLst>
          </p:cNvPr>
          <p:cNvGrpSpPr/>
          <p:nvPr/>
        </p:nvGrpSpPr>
        <p:grpSpPr>
          <a:xfrm>
            <a:off x="866687" y="1166527"/>
            <a:ext cx="3354215" cy="2088753"/>
            <a:chOff x="642051" y="1133091"/>
            <a:chExt cx="3354215" cy="208875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6E29661A-FAA4-F92C-2211-3156354E1D68}"/>
                </a:ext>
              </a:extLst>
            </p:cNvPr>
            <p:cNvGrpSpPr/>
            <p:nvPr/>
          </p:nvGrpSpPr>
          <p:grpSpPr>
            <a:xfrm>
              <a:off x="642051" y="1133091"/>
              <a:ext cx="3354215" cy="2088753"/>
              <a:chOff x="642051" y="1133091"/>
              <a:chExt cx="3354215" cy="2088753"/>
            </a:xfrm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57585B7-C90A-B331-A5DE-15A0938D1E27}"/>
                  </a:ext>
                </a:extLst>
              </p:cNvPr>
              <p:cNvGrpSpPr/>
              <p:nvPr/>
            </p:nvGrpSpPr>
            <p:grpSpPr>
              <a:xfrm>
                <a:off x="642051" y="1133091"/>
                <a:ext cx="3354215" cy="2088753"/>
                <a:chOff x="8195733" y="1092200"/>
                <a:chExt cx="3354215" cy="2088753"/>
              </a:xfrm>
            </p:grpSpPr>
            <p:pic>
              <p:nvPicPr>
                <p:cNvPr id="92" name="Picture 91">
                  <a:extLst>
                    <a:ext uri="{FF2B5EF4-FFF2-40B4-BE49-F238E27FC236}">
                      <a16:creationId xmlns:a16="http://schemas.microsoft.com/office/drawing/2014/main" id="{6B0EF117-8152-D4EF-44D0-EDEE0154AD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954" b="8900"/>
                <a:stretch/>
              </p:blipFill>
              <p:spPr>
                <a:xfrm>
                  <a:off x="8195733" y="1092200"/>
                  <a:ext cx="3354215" cy="208875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2E03FD20-2EB9-FA42-E29D-8A554939BDAC}"/>
                    </a:ext>
                  </a:extLst>
                </p:cNvPr>
                <p:cNvSpPr/>
                <p:nvPr/>
              </p:nvSpPr>
              <p:spPr>
                <a:xfrm>
                  <a:off x="10284243" y="1948080"/>
                  <a:ext cx="516989" cy="511824"/>
                </a:xfrm>
                <a:prstGeom prst="ellipse">
                  <a:avLst/>
                </a:prstGeom>
                <a:noFill/>
                <a:ln w="28575">
                  <a:solidFill>
                    <a:srgbClr val="FFFF00"/>
                  </a:solidFill>
                </a:ln>
                <a:effectLst>
                  <a:outerShdw blurRad="50800" dist="50800" dir="5400000" algn="ctr" rotWithShape="0">
                    <a:schemeClr val="tx1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91" name="Speech Bubble: Rectangle 90">
                <a:extLst>
                  <a:ext uri="{FF2B5EF4-FFF2-40B4-BE49-F238E27FC236}">
                    <a16:creationId xmlns:a16="http://schemas.microsoft.com/office/drawing/2014/main" id="{D77AC2FD-1F6B-E650-076D-63413EF29F90}"/>
                  </a:ext>
                </a:extLst>
              </p:cNvPr>
              <p:cNvSpPr/>
              <p:nvPr/>
            </p:nvSpPr>
            <p:spPr>
              <a:xfrm>
                <a:off x="642051" y="1138054"/>
                <a:ext cx="2500457" cy="718971"/>
              </a:xfrm>
              <a:prstGeom prst="wedgeRectCallout">
                <a:avLst>
                  <a:gd name="adj1" fmla="val 39482"/>
                  <a:gd name="adj2" fmla="val 75368"/>
                </a:avLst>
              </a:prstGeom>
              <a:solidFill>
                <a:srgbClr val="DEEBF7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Single Family Dwelling in Jefferson County*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 b="1" dirty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in </a:t>
                </a:r>
                <a:r>
                  <a:rPr lang="en-US" sz="1000" b="1" dirty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Floodway</a:t>
                </a: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Appraised Value: 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$95K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(Building ID: </a:t>
                </a:r>
                <a:r>
                  <a:rPr lang="en-US" sz="1000" b="1" i="0" dirty="0">
                    <a:solidFill>
                      <a:srgbClr val="0070C0"/>
                    </a:solidFill>
                    <a:effectLst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19-04-0013-0058-0000_97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p:grp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4630CFBB-C41F-D7D8-0C57-0D94DA1CCAC6}"/>
                </a:ext>
              </a:extLst>
            </p:cNvPr>
            <p:cNvSpPr/>
            <p:nvPr/>
          </p:nvSpPr>
          <p:spPr>
            <a:xfrm>
              <a:off x="886689" y="2126100"/>
              <a:ext cx="1354667" cy="461665"/>
            </a:xfrm>
            <a:prstGeom prst="rect">
              <a:avLst/>
            </a:prstGeom>
            <a:solidFill>
              <a:srgbClr val="1F4E79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Flood Source: Shenandoah River</a:t>
              </a:r>
            </a:p>
          </p:txBody>
        </p:sp>
      </p:grpSp>
      <p:pic>
        <p:nvPicPr>
          <p:cNvPr id="95" name="Picture 94" descr="A house with a deck and trees&#10;&#10;Description automatically generated">
            <a:extLst>
              <a:ext uri="{FF2B5EF4-FFF2-40B4-BE49-F238E27FC236}">
                <a16:creationId xmlns:a16="http://schemas.microsoft.com/office/drawing/2014/main" id="{313D68FD-5FF3-8596-4BE3-A2079537DF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584" y="3388782"/>
            <a:ext cx="9144000" cy="33022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6" name="Rectangular Callout 31">
            <a:extLst>
              <a:ext uri="{FF2B5EF4-FFF2-40B4-BE49-F238E27FC236}">
                <a16:creationId xmlns:a16="http://schemas.microsoft.com/office/drawing/2014/main" id="{5D1722F2-7C9B-8ACC-6C7A-6203CE894F31}"/>
              </a:ext>
            </a:extLst>
          </p:cNvPr>
          <p:cNvSpPr/>
          <p:nvPr/>
        </p:nvSpPr>
        <p:spPr>
          <a:xfrm flipH="1">
            <a:off x="9463751" y="4962621"/>
            <a:ext cx="1837266" cy="206080"/>
          </a:xfrm>
          <a:prstGeom prst="wedgeRectCallout">
            <a:avLst>
              <a:gd name="adj1" fmla="val 170185"/>
              <a:gd name="adj2" fmla="val -28271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13.7’ (FEMA 1% / 100-Yr) </a:t>
            </a:r>
          </a:p>
        </p:txBody>
      </p:sp>
      <p:sp>
        <p:nvSpPr>
          <p:cNvPr id="97" name="Rectangular Callout 31">
            <a:extLst>
              <a:ext uri="{FF2B5EF4-FFF2-40B4-BE49-F238E27FC236}">
                <a16:creationId xmlns:a16="http://schemas.microsoft.com/office/drawing/2014/main" id="{6B96EE87-B32C-11C1-DEDA-41F3467F25B6}"/>
              </a:ext>
            </a:extLst>
          </p:cNvPr>
          <p:cNvSpPr/>
          <p:nvPr/>
        </p:nvSpPr>
        <p:spPr>
          <a:xfrm flipH="1">
            <a:off x="9221047" y="4723926"/>
            <a:ext cx="2079970" cy="206080"/>
          </a:xfrm>
          <a:prstGeom prst="wedgeRectCallout">
            <a:avLst>
              <a:gd name="adj1" fmla="val 143311"/>
              <a:gd name="adj2" fmla="val -20054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16.7’ (FEMA 1% + / 100-Yr +) </a:t>
            </a:r>
          </a:p>
        </p:txBody>
      </p:sp>
      <p:sp>
        <p:nvSpPr>
          <p:cNvPr id="98" name="Rectangular Callout 31">
            <a:extLst>
              <a:ext uri="{FF2B5EF4-FFF2-40B4-BE49-F238E27FC236}">
                <a16:creationId xmlns:a16="http://schemas.microsoft.com/office/drawing/2014/main" id="{711FB81B-E34C-8345-4FFB-8F5D068B2E09}"/>
              </a:ext>
            </a:extLst>
          </p:cNvPr>
          <p:cNvSpPr/>
          <p:nvPr/>
        </p:nvSpPr>
        <p:spPr>
          <a:xfrm flipH="1">
            <a:off x="9333932" y="4489451"/>
            <a:ext cx="1967084" cy="206080"/>
          </a:xfrm>
          <a:prstGeom prst="wedgeRectCallout">
            <a:avLst>
              <a:gd name="adj1" fmla="val 154814"/>
              <a:gd name="adj2" fmla="val -2210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19.7’ (FEMA 0.2% / 500-Yr) </a:t>
            </a:r>
          </a:p>
        </p:txBody>
      </p:sp>
      <p:sp>
        <p:nvSpPr>
          <p:cNvPr id="100" name="Rectangular Callout 31">
            <a:extLst>
              <a:ext uri="{FF2B5EF4-FFF2-40B4-BE49-F238E27FC236}">
                <a16:creationId xmlns:a16="http://schemas.microsoft.com/office/drawing/2014/main" id="{0E46E1F6-0014-7805-5920-5017F76FB1B0}"/>
              </a:ext>
            </a:extLst>
          </p:cNvPr>
          <p:cNvSpPr/>
          <p:nvPr/>
        </p:nvSpPr>
        <p:spPr>
          <a:xfrm flipH="1">
            <a:off x="10180600" y="6344472"/>
            <a:ext cx="1120416" cy="206080"/>
          </a:xfrm>
          <a:prstGeom prst="wedgeRectCallout">
            <a:avLst>
              <a:gd name="adj1" fmla="val 79207"/>
              <a:gd name="adj2" fmla="val -26216"/>
            </a:avLst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Ground Level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1D9F0A8-5B14-1005-B122-8D0454834077}"/>
              </a:ext>
            </a:extLst>
          </p:cNvPr>
          <p:cNvGrpSpPr/>
          <p:nvPr/>
        </p:nvGrpSpPr>
        <p:grpSpPr>
          <a:xfrm>
            <a:off x="4710107" y="2055887"/>
            <a:ext cx="3924849" cy="1130628"/>
            <a:chOff x="4169285" y="1865250"/>
            <a:chExt cx="3924849" cy="1130628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BA8FEE15-A496-D1FB-1BAA-D0F4D4B68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9285" y="1865250"/>
              <a:ext cx="3924848" cy="1124107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2F3E709-D2B3-BAC8-C543-41F872D33C1F}"/>
                </a:ext>
              </a:extLst>
            </p:cNvPr>
            <p:cNvSpPr txBox="1"/>
            <p:nvPr/>
          </p:nvSpPr>
          <p:spPr>
            <a:xfrm>
              <a:off x="6242742" y="2688101"/>
              <a:ext cx="10935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Pre-FIRM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223293EB-5233-10AE-1D05-96CBCCC12129}"/>
                </a:ext>
              </a:extLst>
            </p:cNvPr>
            <p:cNvSpPr/>
            <p:nvPr/>
          </p:nvSpPr>
          <p:spPr>
            <a:xfrm>
              <a:off x="4169286" y="2702291"/>
              <a:ext cx="3924848" cy="28706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6C9E98F1-9925-BBD4-3279-966BE443C0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786027"/>
              </p:ext>
            </p:extLst>
          </p:nvPr>
        </p:nvGraphicFramePr>
        <p:xfrm>
          <a:off x="9247657" y="2027190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13.7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16.7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19.7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8267E57-10E2-1B25-2E7A-911C90111CCB}"/>
              </a:ext>
            </a:extLst>
          </p:cNvPr>
          <p:cNvSpPr txBox="1">
            <a:spLocks/>
          </p:cNvSpPr>
          <p:nvPr/>
        </p:nvSpPr>
        <p:spPr>
          <a:xfrm>
            <a:off x="0" y="-42230"/>
            <a:ext cx="12192000" cy="1033024"/>
          </a:xfrm>
          <a:prstGeom prst="rect">
            <a:avLst/>
          </a:prstGeom>
          <a:solidFill>
            <a:srgbClr val="0B304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Flood Profile - Unmitigated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BF04D-2157-BCF5-D7B3-47FB2811A2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59" y="34420"/>
            <a:ext cx="924326" cy="8756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29A712-5311-C85B-4A60-3F37CD93B749}"/>
              </a:ext>
            </a:extLst>
          </p:cNvPr>
          <p:cNvSpPr txBox="1"/>
          <p:nvPr/>
        </p:nvSpPr>
        <p:spPr>
          <a:xfrm>
            <a:off x="4638317" y="1207971"/>
            <a:ext cx="4936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Rivermist Lane, Harpers Ferry</a:t>
            </a:r>
          </a:p>
          <a:p>
            <a:r>
              <a:rPr lang="en-US" i="1" dirty="0">
                <a:solidFill>
                  <a:srgbClr val="FF0000"/>
                </a:solidFill>
              </a:rPr>
              <a:t>Repetitive Loss Area / Area of Mitigation Interest</a:t>
            </a:r>
          </a:p>
        </p:txBody>
      </p:sp>
    </p:spTree>
    <p:extLst>
      <p:ext uri="{BB962C8B-B14F-4D97-AF65-F5344CB8AC3E}">
        <p14:creationId xmlns:p14="http://schemas.microsoft.com/office/powerpoint/2010/main" val="55823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 animBg="1"/>
      <p:bldP spid="9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1">
            <a:extLst>
              <a:ext uri="{FF2B5EF4-FFF2-40B4-BE49-F238E27FC236}">
                <a16:creationId xmlns:a16="http://schemas.microsoft.com/office/drawing/2014/main" id="{2FF80213-37FB-06EA-A224-6077A53C92EE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 Profile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65C0DB1-DDA8-6822-D2EB-EDA91E94A4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9" name="Table 78">
            <a:extLst>
              <a:ext uri="{FF2B5EF4-FFF2-40B4-BE49-F238E27FC236}">
                <a16:creationId xmlns:a16="http://schemas.microsoft.com/office/drawing/2014/main" id="{59A5160B-3F2F-8D8E-9561-F313187B5F63}"/>
              </a:ext>
            </a:extLst>
          </p:cNvPr>
          <p:cNvGraphicFramePr>
            <a:graphicFrameLocks noGrp="1"/>
          </p:cNvGraphicFramePr>
          <p:nvPr/>
        </p:nvGraphicFramePr>
        <p:xfrm>
          <a:off x="9563456" y="1123908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9.9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12.9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18.9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2863E8BA-158C-ACF6-FF77-83B210386D00}"/>
              </a:ext>
            </a:extLst>
          </p:cNvPr>
          <p:cNvGrpSpPr/>
          <p:nvPr/>
        </p:nvGrpSpPr>
        <p:grpSpPr>
          <a:xfrm>
            <a:off x="504219" y="1761217"/>
            <a:ext cx="2899873" cy="4256865"/>
            <a:chOff x="423293" y="1384006"/>
            <a:chExt cx="2899873" cy="4256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A693290-A1DE-6CA8-89F7-676694362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93" y="1384006"/>
              <a:ext cx="2899873" cy="42568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D7009D5-21E0-A4BC-7E83-487E44BEE5BA}"/>
                </a:ext>
              </a:extLst>
            </p:cNvPr>
            <p:cNvSpPr/>
            <p:nvPr/>
          </p:nvSpPr>
          <p:spPr>
            <a:xfrm>
              <a:off x="1728504" y="3220430"/>
              <a:ext cx="1285074" cy="1272237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Speech Bubble: Rectangle 8">
              <a:extLst>
                <a:ext uri="{FF2B5EF4-FFF2-40B4-BE49-F238E27FC236}">
                  <a16:creationId xmlns:a16="http://schemas.microsoft.com/office/drawing/2014/main" id="{DA75AEC5-D5F4-54B0-72DA-AA4159B8F1FF}"/>
                </a:ext>
              </a:extLst>
            </p:cNvPr>
            <p:cNvSpPr/>
            <p:nvPr/>
          </p:nvSpPr>
          <p:spPr>
            <a:xfrm>
              <a:off x="599122" y="4843647"/>
              <a:ext cx="2499919" cy="718971"/>
            </a:xfrm>
            <a:prstGeom prst="wedgeRectCallout">
              <a:avLst>
                <a:gd name="adj1" fmla="val 20854"/>
                <a:gd name="adj2" fmla="val -98918"/>
              </a:avLst>
            </a:prstGeom>
            <a:solidFill>
              <a:srgbClr val="DEEBF7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Single Family Dwelling in Jefferson County*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b="1" dirty="0">
                  <a:solidFill>
                    <a:schemeClr val="accent6">
                      <a:lumMod val="7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Elevated</a:t>
              </a:r>
              <a:r>
                <a:rPr lang="en-US" sz="1000" b="1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in </a:t>
              </a:r>
              <a:r>
                <a:rPr lang="en-US" sz="1000" b="1" dirty="0">
                  <a:solidFill>
                    <a:srgbClr val="FF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Floodway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Appraised Value: 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$265K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(Building ID: </a:t>
              </a:r>
              <a:r>
                <a:rPr lang="en-US" sz="1000" b="1" i="0" dirty="0">
                  <a:solidFill>
                    <a:srgbClr val="000000"/>
                  </a:solidFill>
                  <a:effectLst/>
                  <a:hlinkClick r:id="rId5"/>
                </a:rPr>
                <a:t>19-06-009H-0019-0000_781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27351E5-FFF7-5734-E803-E086225C989A}"/>
                </a:ext>
              </a:extLst>
            </p:cNvPr>
            <p:cNvSpPr/>
            <p:nvPr/>
          </p:nvSpPr>
          <p:spPr>
            <a:xfrm>
              <a:off x="1747303" y="1727703"/>
              <a:ext cx="1354667" cy="461665"/>
            </a:xfrm>
            <a:prstGeom prst="rect">
              <a:avLst/>
            </a:prstGeom>
            <a:solidFill>
              <a:srgbClr val="1F4E79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Flood Source: Shenandoah River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BCEAA92-2269-2223-F4C2-F961FE3E6B07}"/>
              </a:ext>
            </a:extLst>
          </p:cNvPr>
          <p:cNvGrpSpPr/>
          <p:nvPr/>
        </p:nvGrpSpPr>
        <p:grpSpPr>
          <a:xfrm>
            <a:off x="4851298" y="1212023"/>
            <a:ext cx="3924848" cy="1142405"/>
            <a:chOff x="3173154" y="1384007"/>
            <a:chExt cx="3924848" cy="114240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88EE59B-184C-F24F-64BA-C1CDB8E8E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3154" y="1384007"/>
              <a:ext cx="3924848" cy="11050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DFC5F93-D44D-8E17-D63D-9F00FF2694DD}"/>
                </a:ext>
              </a:extLst>
            </p:cNvPr>
            <p:cNvSpPr txBox="1"/>
            <p:nvPr/>
          </p:nvSpPr>
          <p:spPr>
            <a:xfrm>
              <a:off x="5246611" y="2218635"/>
              <a:ext cx="10935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Post-FIRM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281D710-A1AA-19C2-037D-508C002F2844}"/>
                </a:ext>
              </a:extLst>
            </p:cNvPr>
            <p:cNvSpPr/>
            <p:nvPr/>
          </p:nvSpPr>
          <p:spPr>
            <a:xfrm>
              <a:off x="3176451" y="2232826"/>
              <a:ext cx="3921551" cy="26635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A house with a large porch&#10;&#10;Description automatically generated">
            <a:extLst>
              <a:ext uri="{FF2B5EF4-FFF2-40B4-BE49-F238E27FC236}">
                <a16:creationId xmlns:a16="http://schemas.microsoft.com/office/drawing/2014/main" id="{83C2F6DF-D284-F379-5F43-7CF6060182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"/>
          <a:stretch/>
        </p:blipFill>
        <p:spPr>
          <a:xfrm>
            <a:off x="4851298" y="2543344"/>
            <a:ext cx="6789814" cy="41698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ular Callout 31">
            <a:extLst>
              <a:ext uri="{FF2B5EF4-FFF2-40B4-BE49-F238E27FC236}">
                <a16:creationId xmlns:a16="http://schemas.microsoft.com/office/drawing/2014/main" id="{D0734D6A-9DFB-86C3-18A2-E73096AF46BB}"/>
              </a:ext>
            </a:extLst>
          </p:cNvPr>
          <p:cNvSpPr/>
          <p:nvPr/>
        </p:nvSpPr>
        <p:spPr>
          <a:xfrm>
            <a:off x="4914534" y="6431992"/>
            <a:ext cx="1120416" cy="206080"/>
          </a:xfrm>
          <a:prstGeom prst="wedgeRectCallout">
            <a:avLst>
              <a:gd name="adj1" fmla="val 194824"/>
              <a:gd name="adj2" fmla="val -22108"/>
            </a:avLst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Ground Level</a:t>
            </a:r>
          </a:p>
        </p:txBody>
      </p:sp>
      <p:sp>
        <p:nvSpPr>
          <p:cNvPr id="17" name="Rectangular Callout 31">
            <a:extLst>
              <a:ext uri="{FF2B5EF4-FFF2-40B4-BE49-F238E27FC236}">
                <a16:creationId xmlns:a16="http://schemas.microsoft.com/office/drawing/2014/main" id="{F559F131-6297-7983-0189-AA3C7E07160B}"/>
              </a:ext>
            </a:extLst>
          </p:cNvPr>
          <p:cNvSpPr/>
          <p:nvPr/>
        </p:nvSpPr>
        <p:spPr>
          <a:xfrm>
            <a:off x="3959631" y="5162418"/>
            <a:ext cx="1837266" cy="206080"/>
          </a:xfrm>
          <a:prstGeom prst="wedgeRectCallout">
            <a:avLst>
              <a:gd name="adj1" fmla="val 151752"/>
              <a:gd name="adj2" fmla="val -30325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9.9’ (FEMA 1% / 100-Yr) </a:t>
            </a:r>
          </a:p>
        </p:txBody>
      </p:sp>
      <p:sp>
        <p:nvSpPr>
          <p:cNvPr id="18" name="Rectangular Callout 31">
            <a:extLst>
              <a:ext uri="{FF2B5EF4-FFF2-40B4-BE49-F238E27FC236}">
                <a16:creationId xmlns:a16="http://schemas.microsoft.com/office/drawing/2014/main" id="{FDB37BFB-6D7A-DFD7-0EA7-7C19C998F8DB}"/>
              </a:ext>
            </a:extLst>
          </p:cNvPr>
          <p:cNvSpPr/>
          <p:nvPr/>
        </p:nvSpPr>
        <p:spPr>
          <a:xfrm>
            <a:off x="3954980" y="4560857"/>
            <a:ext cx="2079970" cy="206080"/>
          </a:xfrm>
          <a:prstGeom prst="wedgeRectCallout">
            <a:avLst>
              <a:gd name="adj1" fmla="val 128861"/>
              <a:gd name="adj2" fmla="val -34434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14.9’ (FEMA 1% + / 100-Yr +) </a:t>
            </a:r>
          </a:p>
        </p:txBody>
      </p:sp>
      <p:sp>
        <p:nvSpPr>
          <p:cNvPr id="19" name="Rectangular Callout 31">
            <a:extLst>
              <a:ext uri="{FF2B5EF4-FFF2-40B4-BE49-F238E27FC236}">
                <a16:creationId xmlns:a16="http://schemas.microsoft.com/office/drawing/2014/main" id="{95BED726-4A91-EC0C-44F6-9098ABFB9CAA}"/>
              </a:ext>
            </a:extLst>
          </p:cNvPr>
          <p:cNvSpPr/>
          <p:nvPr/>
        </p:nvSpPr>
        <p:spPr>
          <a:xfrm>
            <a:off x="3954980" y="4063581"/>
            <a:ext cx="1967084" cy="206080"/>
          </a:xfrm>
          <a:prstGeom prst="wedgeRectCallout">
            <a:avLst>
              <a:gd name="adj1" fmla="val 139104"/>
              <a:gd name="adj2" fmla="val -15944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18.9’ (FEMA 0.2% / 500-Yr)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65FC424-37C4-E792-89F7-447CF953C849}"/>
              </a:ext>
            </a:extLst>
          </p:cNvPr>
          <p:cNvCxnSpPr>
            <a:cxnSpLocks/>
            <a:stCxn id="18" idx="4"/>
          </p:cNvCxnSpPr>
          <p:nvPr/>
        </p:nvCxnSpPr>
        <p:spPr>
          <a:xfrm>
            <a:off x="7675235" y="4592935"/>
            <a:ext cx="2632932" cy="766465"/>
          </a:xfrm>
          <a:prstGeom prst="line">
            <a:avLst/>
          </a:prstGeom>
          <a:ln w="9525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70ED679-C8C2-974D-3C92-E93F8303AC22}"/>
              </a:ext>
            </a:extLst>
          </p:cNvPr>
          <p:cNvCxnSpPr>
            <a:cxnSpLocks/>
          </p:cNvCxnSpPr>
          <p:nvPr/>
        </p:nvCxnSpPr>
        <p:spPr>
          <a:xfrm>
            <a:off x="7675235" y="4130448"/>
            <a:ext cx="2603298" cy="953785"/>
          </a:xfrm>
          <a:prstGeom prst="line">
            <a:avLst/>
          </a:prstGeom>
          <a:ln w="9525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5CD9450-EFD6-6B13-6630-214E39E36740}"/>
              </a:ext>
            </a:extLst>
          </p:cNvPr>
          <p:cNvCxnSpPr>
            <a:cxnSpLocks/>
          </p:cNvCxnSpPr>
          <p:nvPr/>
        </p:nvCxnSpPr>
        <p:spPr>
          <a:xfrm>
            <a:off x="7675235" y="5205156"/>
            <a:ext cx="2662565" cy="498804"/>
          </a:xfrm>
          <a:prstGeom prst="line">
            <a:avLst/>
          </a:prstGeom>
          <a:ln w="9525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8537F6-A937-41BA-92E2-6F19432C3C38}"/>
              </a:ext>
            </a:extLst>
          </p:cNvPr>
          <p:cNvSpPr txBox="1">
            <a:spLocks/>
          </p:cNvSpPr>
          <p:nvPr/>
        </p:nvSpPr>
        <p:spPr>
          <a:xfrm>
            <a:off x="0" y="-42230"/>
            <a:ext cx="12192000" cy="103302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Flood Profile – Mitigated to DFE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2FB594-F7BF-C3A5-BEF1-668A32E1BC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59" y="34420"/>
            <a:ext cx="924326" cy="87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4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E65C0DB1-DDA8-6822-D2EB-EDA91E94A4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E8E8"/>
          </a:solidFill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A9FCCB-B638-4DA0-ECED-044B1B8FD17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" t="973" r="759" b="555"/>
          <a:stretch/>
        </p:blipFill>
        <p:spPr>
          <a:xfrm>
            <a:off x="841610" y="38100"/>
            <a:ext cx="11302765" cy="6810375"/>
          </a:xfrm>
          <a:prstGeom prst="rect">
            <a:avLst/>
          </a:prstGeom>
        </p:spPr>
      </p:pic>
      <p:pic>
        <p:nvPicPr>
          <p:cNvPr id="14" name="Picture 13" descr="A blue circle with white text and yellow map&#10;&#10;Description automatically generated">
            <a:extLst>
              <a:ext uri="{FF2B5EF4-FFF2-40B4-BE49-F238E27FC236}">
                <a16:creationId xmlns:a16="http://schemas.microsoft.com/office/drawing/2014/main" id="{28F426D8-0F95-1993-4349-5C5BBD1F4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83" y="5491707"/>
            <a:ext cx="916410" cy="9140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5F74F54-1AB8-8E4D-9C31-4E55AFBAAC17}"/>
              </a:ext>
            </a:extLst>
          </p:cNvPr>
          <p:cNvSpPr txBox="1"/>
          <p:nvPr/>
        </p:nvSpPr>
        <p:spPr>
          <a:xfrm>
            <a:off x="2502175" y="5697858"/>
            <a:ext cx="2574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West Virginia GIS</a:t>
            </a:r>
          </a:p>
          <a:p>
            <a:r>
              <a:rPr lang="en-US" sz="2000" b="1" dirty="0"/>
              <a:t> Technical Center</a:t>
            </a:r>
            <a:endParaRPr lang="en-US" sz="1900" b="1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25B0F5F-6DAF-76C1-3878-078C5D78A4A8}"/>
              </a:ext>
            </a:extLst>
          </p:cNvPr>
          <p:cNvSpPr/>
          <p:nvPr/>
        </p:nvSpPr>
        <p:spPr>
          <a:xfrm>
            <a:off x="0" y="0"/>
            <a:ext cx="1133475" cy="6858000"/>
          </a:xfrm>
          <a:prstGeom prst="rect">
            <a:avLst/>
          </a:prstGeom>
          <a:solidFill>
            <a:srgbClr val="0B30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9C34E9-D381-8A1E-0723-2102E4414B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8971" y="873668"/>
            <a:ext cx="4158116" cy="43192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91F7AA-ECD8-40E0-DC6A-79BF676DC096}"/>
              </a:ext>
            </a:extLst>
          </p:cNvPr>
          <p:cNvSpPr/>
          <p:nvPr/>
        </p:nvSpPr>
        <p:spPr>
          <a:xfrm>
            <a:off x="4772025" y="6160635"/>
            <a:ext cx="6578365" cy="10681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680AEB-FF4A-E0EB-B3CD-1FCD7929DC46}"/>
              </a:ext>
            </a:extLst>
          </p:cNvPr>
          <p:cNvSpPr txBox="1"/>
          <p:nvPr/>
        </p:nvSpPr>
        <p:spPr>
          <a:xfrm>
            <a:off x="1776969" y="873668"/>
            <a:ext cx="290871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i="0" dirty="0">
                <a:ln>
                  <a:solidFill>
                    <a:schemeClr val="bg1"/>
                  </a:solidFill>
                </a:ln>
                <a:effectLst/>
                <a:latin typeface="Aptos Black" panose="020B0004020202020204" pitchFamily="34" charset="0"/>
              </a:rPr>
              <a:t>Contact Persons:</a:t>
            </a:r>
            <a:endParaRPr lang="en-US" sz="24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7FA987-04DF-FD5A-C614-1F0964F9CD86}"/>
              </a:ext>
            </a:extLst>
          </p:cNvPr>
          <p:cNvSpPr txBox="1"/>
          <p:nvPr/>
        </p:nvSpPr>
        <p:spPr>
          <a:xfrm>
            <a:off x="1670090" y="1413825"/>
            <a:ext cx="29087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i="0" dirty="0">
                <a:ln>
                  <a:solidFill>
                    <a:schemeClr val="bg1"/>
                  </a:solidFill>
                </a:ln>
                <a:effectLst/>
                <a:latin typeface="Aptos Black" panose="020B0004020202020204" pitchFamily="34" charset="0"/>
              </a:rPr>
              <a:t>Kurt Donaldson</a:t>
            </a:r>
            <a:endParaRPr lang="en-US" sz="20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9BDE91-5116-0C02-BF5B-4AC41FD09FB5}"/>
              </a:ext>
            </a:extLst>
          </p:cNvPr>
          <p:cNvSpPr txBox="1"/>
          <p:nvPr/>
        </p:nvSpPr>
        <p:spPr>
          <a:xfrm>
            <a:off x="2024742" y="1704337"/>
            <a:ext cx="40138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ln>
                  <a:solidFill>
                    <a:schemeClr val="bg1"/>
                  </a:solidFill>
                </a:ln>
                <a:effectLst/>
                <a:latin typeface="Aptos Black" panose="020B0004020202020204" pitchFamily="34" charset="0"/>
                <a:hlinkClick r:id="rId8"/>
              </a:rPr>
              <a:t>kurt.donaldson@mail.wvu.edu </a:t>
            </a:r>
            <a:endParaRPr lang="en-US" sz="20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7EF1C3-0B74-02FD-D658-886F80E5D7AB}"/>
              </a:ext>
            </a:extLst>
          </p:cNvPr>
          <p:cNvSpPr txBox="1"/>
          <p:nvPr/>
        </p:nvSpPr>
        <p:spPr>
          <a:xfrm>
            <a:off x="1670090" y="2180735"/>
            <a:ext cx="29087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i="0" dirty="0" err="1">
                <a:ln>
                  <a:solidFill>
                    <a:schemeClr val="bg1"/>
                  </a:solidFill>
                </a:ln>
                <a:effectLst/>
                <a:latin typeface="Aptos Black" panose="020B0004020202020204" pitchFamily="34" charset="0"/>
              </a:rPr>
              <a:t>Behrang</a:t>
            </a:r>
            <a:r>
              <a:rPr lang="en-US" sz="2000" b="1" i="0" dirty="0">
                <a:ln>
                  <a:solidFill>
                    <a:schemeClr val="bg1"/>
                  </a:solidFill>
                </a:ln>
                <a:effectLst/>
                <a:latin typeface="Aptos Black" panose="020B0004020202020204" pitchFamily="34" charset="0"/>
              </a:rPr>
              <a:t> </a:t>
            </a:r>
            <a:r>
              <a:rPr lang="en-US" sz="2000" b="1" i="0" dirty="0" err="1">
                <a:ln>
                  <a:solidFill>
                    <a:schemeClr val="bg1"/>
                  </a:solidFill>
                </a:ln>
                <a:effectLst/>
                <a:latin typeface="Aptos Black" panose="020B0004020202020204" pitchFamily="34" charset="0"/>
              </a:rPr>
              <a:t>Bidadian</a:t>
            </a:r>
            <a:endParaRPr lang="en-US" sz="20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697AD8-F27C-859A-164B-64C3BE902090}"/>
              </a:ext>
            </a:extLst>
          </p:cNvPr>
          <p:cNvSpPr txBox="1"/>
          <p:nvPr/>
        </p:nvSpPr>
        <p:spPr>
          <a:xfrm>
            <a:off x="2057327" y="2547535"/>
            <a:ext cx="42900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ln>
                  <a:solidFill>
                    <a:schemeClr val="bg1"/>
                  </a:solidFill>
                </a:ln>
                <a:effectLst/>
                <a:latin typeface="Aptos Black" panose="020B0004020202020204" pitchFamily="34" charset="0"/>
                <a:hlinkClick r:id="rId9"/>
              </a:rPr>
              <a:t>behrang.bidadian@mail.wvu.edu </a:t>
            </a:r>
            <a:endParaRPr lang="en-US" sz="20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626748-FB7E-1028-F2BD-930AD85788D2}"/>
              </a:ext>
            </a:extLst>
          </p:cNvPr>
          <p:cNvSpPr txBox="1"/>
          <p:nvPr/>
        </p:nvSpPr>
        <p:spPr>
          <a:xfrm>
            <a:off x="1717592" y="3075737"/>
            <a:ext cx="29087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i="0" dirty="0">
                <a:ln>
                  <a:solidFill>
                    <a:schemeClr val="bg1"/>
                  </a:solidFill>
                </a:ln>
                <a:effectLst/>
                <a:latin typeface="Aptos Black" panose="020B0004020202020204" pitchFamily="34" charset="0"/>
              </a:rPr>
              <a:t>Annie Mahmoudi</a:t>
            </a:r>
            <a:endParaRPr lang="en-US" sz="20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696277-8C05-8F2E-360B-6D9BBFC1E52E}"/>
              </a:ext>
            </a:extLst>
          </p:cNvPr>
          <p:cNvSpPr txBox="1"/>
          <p:nvPr/>
        </p:nvSpPr>
        <p:spPr>
          <a:xfrm>
            <a:off x="2076423" y="3472538"/>
            <a:ext cx="42900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ln>
                  <a:solidFill>
                    <a:schemeClr val="bg1"/>
                  </a:solidFill>
                </a:ln>
                <a:effectLst/>
                <a:latin typeface="Aptos Black" panose="020B0004020202020204" pitchFamily="34" charset="0"/>
                <a:hlinkClick r:id="rId10"/>
              </a:rPr>
              <a:t>anm0050@mail.wvu.edu </a:t>
            </a:r>
            <a:endParaRPr lang="en-US" sz="2000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28674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Changes – Harpers Ferry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414" y="6194296"/>
            <a:ext cx="1382162" cy="431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E5659B-60E3-BD56-8EF8-75F0D20D7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124" y="982912"/>
            <a:ext cx="5353528" cy="56426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E6C68E-9344-50A6-5CB9-5E96D2ABFA9D}"/>
              </a:ext>
            </a:extLst>
          </p:cNvPr>
          <p:cNvSpPr txBox="1"/>
          <p:nvPr/>
        </p:nvSpPr>
        <p:spPr>
          <a:xfrm>
            <a:off x="4048700" y="6225286"/>
            <a:ext cx="4243754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Harpers Ferry</a:t>
            </a:r>
            <a:r>
              <a:rPr lang="en-US" dirty="0"/>
              <a:t>:  BFE change minus 24 ft.</a:t>
            </a:r>
          </a:p>
        </p:txBody>
      </p:sp>
    </p:spTree>
    <p:extLst>
      <p:ext uri="{BB962C8B-B14F-4D97-AF65-F5344CB8AC3E}">
        <p14:creationId xmlns:p14="http://schemas.microsoft.com/office/powerpoint/2010/main" val="405160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C5E311-7E59-ED4D-0B0E-C648436BE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568" y="951921"/>
            <a:ext cx="4986528" cy="575317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Changes - Shepherdstown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0414" y="6194296"/>
            <a:ext cx="1382162" cy="4313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E6C68E-9344-50A6-5CB9-5E96D2ABFA9D}"/>
              </a:ext>
            </a:extLst>
          </p:cNvPr>
          <p:cNvSpPr txBox="1"/>
          <p:nvPr/>
        </p:nvSpPr>
        <p:spPr>
          <a:xfrm>
            <a:off x="796345" y="6225286"/>
            <a:ext cx="4243754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Harpers Ferry</a:t>
            </a:r>
            <a:r>
              <a:rPr lang="en-US" dirty="0"/>
              <a:t>:  BFE change minus 24 ft.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438D11-CEE4-0505-C027-4215B309EAE1}"/>
              </a:ext>
            </a:extLst>
          </p:cNvPr>
          <p:cNvSpPr txBox="1"/>
          <p:nvPr/>
        </p:nvSpPr>
        <p:spPr>
          <a:xfrm>
            <a:off x="7060757" y="6225286"/>
            <a:ext cx="4284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Shepherdstown</a:t>
            </a:r>
            <a:r>
              <a:rPr lang="en-US" dirty="0"/>
              <a:t>:  FEMA Change Viewer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495649-C9A7-54F5-4F06-8547707BD0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300" y="1022517"/>
            <a:ext cx="4890364" cy="56076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196B50-ECDB-9DC5-35B3-AF70FF3A99CE}"/>
              </a:ext>
            </a:extLst>
          </p:cNvPr>
          <p:cNvSpPr txBox="1"/>
          <p:nvPr/>
        </p:nvSpPr>
        <p:spPr>
          <a:xfrm>
            <a:off x="901399" y="6225286"/>
            <a:ext cx="3663050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Shepherdstown</a:t>
            </a:r>
            <a:r>
              <a:rPr lang="en-US" dirty="0"/>
              <a:t>:  WV Flood Tool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4408A8-7E93-7A3A-F5EF-E4D334C08D1F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222" y="4677168"/>
            <a:ext cx="2441749" cy="13657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671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CA38FC9-27EB-B47D-4FD7-1B6F6BDB1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82996"/>
            <a:ext cx="4918364" cy="57595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FF626A-226C-148D-5E78-6616ADC0E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74" y="951921"/>
            <a:ext cx="4447090" cy="576574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Changes – Jefferson County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438D11-CEE4-0505-C027-4215B309EAE1}"/>
              </a:ext>
            </a:extLst>
          </p:cNvPr>
          <p:cNvSpPr txBox="1"/>
          <p:nvPr/>
        </p:nvSpPr>
        <p:spPr>
          <a:xfrm>
            <a:off x="6885709" y="6278372"/>
            <a:ext cx="3338945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WV Flood Tool (</a:t>
            </a:r>
            <a:r>
              <a:rPr lang="en-US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Risk MAP View</a:t>
            </a:r>
            <a:r>
              <a:rPr lang="en-US" dirty="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196B50-ECDB-9DC5-35B3-AF70FF3A99CE}"/>
              </a:ext>
            </a:extLst>
          </p:cNvPr>
          <p:cNvSpPr txBox="1"/>
          <p:nvPr/>
        </p:nvSpPr>
        <p:spPr>
          <a:xfrm>
            <a:off x="1025310" y="6278372"/>
            <a:ext cx="2933626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WV Flood Tool </a:t>
            </a:r>
            <a:r>
              <a:rPr lang="en-US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Public View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A359F2-F7C5-8005-6BC4-796C5108B567}"/>
              </a:ext>
            </a:extLst>
          </p:cNvPr>
          <p:cNvGrpSpPr/>
          <p:nvPr/>
        </p:nvGrpSpPr>
        <p:grpSpPr>
          <a:xfrm>
            <a:off x="8225517" y="4572142"/>
            <a:ext cx="2643374" cy="1478575"/>
            <a:chOff x="7094136" y="4340888"/>
            <a:chExt cx="2766152" cy="154725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50EE59D-EC7B-F721-B1CC-3F4F2C735F5C}"/>
                </a:ext>
              </a:extLst>
            </p:cNvPr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4136" y="4340888"/>
              <a:ext cx="2766152" cy="15472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F4BEC8-837F-A5BB-F830-4307F3CBC59C}"/>
                </a:ext>
              </a:extLst>
            </p:cNvPr>
            <p:cNvSpPr txBox="1"/>
            <p:nvPr/>
          </p:nvSpPr>
          <p:spPr>
            <a:xfrm>
              <a:off x="7375738" y="5412032"/>
              <a:ext cx="1426866" cy="3176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Floodway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665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Buildings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Mapped-In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Preliminary SFHA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414" y="6194296"/>
            <a:ext cx="1382162" cy="4313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791B23-6736-DC01-CDBF-AD1F0A47F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382" y="1137203"/>
            <a:ext cx="7171437" cy="527274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E125D44-7F8A-95AF-6F23-C9E12FFDEBD3}"/>
              </a:ext>
            </a:extLst>
          </p:cNvPr>
          <p:cNvGrpSpPr/>
          <p:nvPr/>
        </p:nvGrpSpPr>
        <p:grpSpPr>
          <a:xfrm>
            <a:off x="7934571" y="2155404"/>
            <a:ext cx="3711686" cy="2076137"/>
            <a:chOff x="7094136" y="4340888"/>
            <a:chExt cx="2766152" cy="15472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4E12B42-3593-096F-14AE-3DDB7C51EB68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4136" y="4340888"/>
              <a:ext cx="2766152" cy="15472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6E63A9-BA92-95B2-532E-433E05B69E41}"/>
                </a:ext>
              </a:extLst>
            </p:cNvPr>
            <p:cNvSpPr txBox="1"/>
            <p:nvPr/>
          </p:nvSpPr>
          <p:spPr>
            <a:xfrm>
              <a:off x="7375738" y="5412032"/>
              <a:ext cx="1426866" cy="3176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Floodway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6483C48-7F8E-1A87-103F-1DF54ACE5B4E}"/>
              </a:ext>
            </a:extLst>
          </p:cNvPr>
          <p:cNvSpPr txBox="1"/>
          <p:nvPr/>
        </p:nvSpPr>
        <p:spPr>
          <a:xfrm>
            <a:off x="789867" y="6409952"/>
            <a:ext cx="6248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Difference between FEMA’s 2009 and 2024 flood studies</a:t>
            </a:r>
          </a:p>
        </p:txBody>
      </p:sp>
    </p:spTree>
    <p:extLst>
      <p:ext uri="{BB962C8B-B14F-4D97-AF65-F5344CB8AC3E}">
        <p14:creationId xmlns:p14="http://schemas.microsoft.com/office/powerpoint/2010/main" val="50517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3F4A52-817E-26DB-80CD-577CB4706AC4}"/>
              </a:ext>
            </a:extLst>
          </p:cNvPr>
          <p:cNvSpPr/>
          <p:nvPr/>
        </p:nvSpPr>
        <p:spPr>
          <a:xfrm>
            <a:off x="568657" y="5164517"/>
            <a:ext cx="5302207" cy="73866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SFHA Building Changes: Mapped-In/Out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0414" y="6194296"/>
            <a:ext cx="1382162" cy="43131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71021"/>
              </p:ext>
            </p:extLst>
          </p:nvPr>
        </p:nvGraphicFramePr>
        <p:xfrm>
          <a:off x="568657" y="1381438"/>
          <a:ext cx="11141905" cy="3054983"/>
        </p:xfrm>
        <a:graphic>
          <a:graphicData uri="http://schemas.openxmlformats.org/drawingml/2006/table">
            <a:tbl>
              <a:tblPr/>
              <a:tblGrid>
                <a:gridCol w="1810603">
                  <a:extLst>
                    <a:ext uri="{9D8B030D-6E8A-4147-A177-3AD203B41FA5}">
                      <a16:colId xmlns:a16="http://schemas.microsoft.com/office/drawing/2014/main" val="4127932195"/>
                    </a:ext>
                  </a:extLst>
                </a:gridCol>
                <a:gridCol w="1683224">
                  <a:extLst>
                    <a:ext uri="{9D8B030D-6E8A-4147-A177-3AD203B41FA5}">
                      <a16:colId xmlns:a16="http://schemas.microsoft.com/office/drawing/2014/main" val="3075952969"/>
                    </a:ext>
                  </a:extLst>
                </a:gridCol>
                <a:gridCol w="1662059">
                  <a:extLst>
                    <a:ext uri="{9D8B030D-6E8A-4147-A177-3AD203B41FA5}">
                      <a16:colId xmlns:a16="http://schemas.microsoft.com/office/drawing/2014/main" val="2777979716"/>
                    </a:ext>
                  </a:extLst>
                </a:gridCol>
                <a:gridCol w="2393400">
                  <a:extLst>
                    <a:ext uri="{9D8B030D-6E8A-4147-A177-3AD203B41FA5}">
                      <a16:colId xmlns:a16="http://schemas.microsoft.com/office/drawing/2014/main" val="2026798551"/>
                    </a:ext>
                  </a:extLst>
                </a:gridCol>
                <a:gridCol w="1901536">
                  <a:extLst>
                    <a:ext uri="{9D8B030D-6E8A-4147-A177-3AD203B41FA5}">
                      <a16:colId xmlns:a16="http://schemas.microsoft.com/office/drawing/2014/main" val="1581288836"/>
                    </a:ext>
                  </a:extLst>
                </a:gridCol>
                <a:gridCol w="1691083">
                  <a:extLst>
                    <a:ext uri="{9D8B030D-6E8A-4147-A177-3AD203B41FA5}">
                      <a16:colId xmlns:a16="http://schemas.microsoft.com/office/drawing/2014/main" val="3355055482"/>
                    </a:ext>
                  </a:extLst>
                </a:gridCol>
              </a:tblGrid>
              <a:tr h="34135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COMMUNITY IDENTIFICATION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Estimated structures in the Community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Estimated structures in the preliminary flood high hazard area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Estimated structures newly mapped in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Estimated structures newly mapped out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996931"/>
                  </a:ext>
                </a:extLst>
              </a:tr>
              <a:tr h="70866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Community Name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Community Type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7428143"/>
                  </a:ext>
                </a:extLst>
              </a:tr>
              <a:tr h="301889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Jefferson County*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Unincorporated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20,397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38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Bolivar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Incorporated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60212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Charles Town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Incorporated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3,670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2014844"/>
                  </a:ext>
                </a:extLst>
              </a:tr>
              <a:tr h="244027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Harpers Ferry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Incorporated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13532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Ranson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Incorporated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80794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Shepherdstown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Incorporated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234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JEFFERSON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28,612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872798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68657" y="5164517"/>
            <a:ext cx="425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County Net Change in structures:  - 153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8657" y="5533849"/>
            <a:ext cx="6935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County Net Change in floodway structures:  - 14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37A2C7-6EE1-47EC-EFCF-44BBBE83E62D}"/>
              </a:ext>
            </a:extLst>
          </p:cNvPr>
          <p:cNvSpPr txBox="1"/>
          <p:nvPr/>
        </p:nvSpPr>
        <p:spPr>
          <a:xfrm>
            <a:off x="568657" y="4461915"/>
            <a:ext cx="2049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 Unincorporated Area</a:t>
            </a:r>
          </a:p>
        </p:txBody>
      </p:sp>
    </p:spTree>
    <p:extLst>
      <p:ext uri="{BB962C8B-B14F-4D97-AF65-F5344CB8AC3E}">
        <p14:creationId xmlns:p14="http://schemas.microsoft.com/office/powerpoint/2010/main" val="42325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D72B9-5EF3-E4D1-0A41-D8FAC92E16F3}"/>
              </a:ext>
            </a:extLst>
          </p:cNvPr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Buildings Mapped into Floodway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4B8BB918-C13A-863D-98BC-43584189C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420" y="6085437"/>
            <a:ext cx="3551912" cy="61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Double-wide Mobile Home in Ranson (FD: 2.2 ft)</a:t>
            </a:r>
          </a:p>
          <a:p>
            <a:pPr algn="ctr">
              <a:lnSpc>
                <a:spcPct val="107000"/>
              </a:lnSpc>
            </a:pP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$33K; Year Built: 1993 (Post-FIRM)</a:t>
            </a:r>
          </a:p>
          <a:p>
            <a:pPr algn="ctr">
              <a:lnSpc>
                <a:spcPct val="107000"/>
              </a:lnSpc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(Building ID: </a:t>
            </a:r>
            <a:r>
              <a:rPr lang="en-US" sz="1000" b="1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19-08-0006-0019-0001_407</a:t>
            </a: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392DA73C-9F4E-F746-72E9-130DB3C6D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4748" y="6085437"/>
            <a:ext cx="3551912" cy="61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Single-wide Mobile Home in Jefferson County* (FD: 7.0 ft)</a:t>
            </a:r>
          </a:p>
          <a:p>
            <a:pPr algn="ctr">
              <a:lnSpc>
                <a:spcPct val="107000"/>
              </a:lnSpc>
            </a:pP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$25K; </a:t>
            </a:r>
            <a:r>
              <a:rPr lang="en-US" sz="1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Minus Rated: 3.5 ft</a:t>
            </a: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Year Built: Unknown</a:t>
            </a:r>
          </a:p>
          <a:p>
            <a:pPr algn="ctr">
              <a:lnSpc>
                <a:spcPct val="107000"/>
              </a:lnSpc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(Building ID: </a:t>
            </a:r>
            <a:r>
              <a:rPr lang="en-US" sz="1000" b="1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19-02-0020-0031-0000_30</a:t>
            </a: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2A2C51C0-2FE2-539C-58BB-76D84DB3E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2076" y="3951415"/>
            <a:ext cx="3551912" cy="61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Single Family Dwelling in Jefferson County* (FD: 14.0 ft)</a:t>
            </a:r>
          </a:p>
          <a:p>
            <a:pPr algn="ctr">
              <a:lnSpc>
                <a:spcPct val="107000"/>
              </a:lnSpc>
            </a:pP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$8K; </a:t>
            </a:r>
            <a:r>
              <a:rPr lang="en-US" sz="1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Minus Rated: 10.3 ft</a:t>
            </a: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Year Built: 1979 (Pre-FIRM)</a:t>
            </a:r>
          </a:p>
          <a:p>
            <a:pPr algn="ctr">
              <a:lnSpc>
                <a:spcPct val="107000"/>
              </a:lnSpc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(Building ID: </a:t>
            </a:r>
            <a:r>
              <a:rPr lang="en-US" sz="1000" b="1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19-06-008F-0007-0000_457</a:t>
            </a: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AB6898-C011-BE6F-1B27-9CFABC1DB366}"/>
              </a:ext>
            </a:extLst>
          </p:cNvPr>
          <p:cNvGrpSpPr/>
          <p:nvPr/>
        </p:nvGrpSpPr>
        <p:grpSpPr>
          <a:xfrm>
            <a:off x="471983" y="1072940"/>
            <a:ext cx="3457349" cy="5655479"/>
            <a:chOff x="471983" y="1014262"/>
            <a:chExt cx="3457349" cy="565547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94067A9-DFE5-2489-A778-007CF53DD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374" y="4065380"/>
              <a:ext cx="3442958" cy="19613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D0CFCC0-4C95-3358-4AAB-3632630A481D}"/>
                </a:ext>
              </a:extLst>
            </p:cNvPr>
            <p:cNvGrpSpPr/>
            <p:nvPr/>
          </p:nvGrpSpPr>
          <p:grpSpPr>
            <a:xfrm>
              <a:off x="486374" y="1020373"/>
              <a:ext cx="3442958" cy="2948573"/>
              <a:chOff x="711307" y="1026375"/>
              <a:chExt cx="3442958" cy="294857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9E31DED8-2938-C696-A29F-2E7CC7076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11307" y="1026375"/>
                <a:ext cx="3442958" cy="294857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426CB8F-FF7A-3D42-AFC7-BBB3A4E2CB84}"/>
                  </a:ext>
                </a:extLst>
              </p:cNvPr>
              <p:cNvSpPr/>
              <p:nvPr/>
            </p:nvSpPr>
            <p:spPr>
              <a:xfrm>
                <a:off x="1566526" y="2014566"/>
                <a:ext cx="1454111" cy="1439585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D63DE49-698E-691A-4FEC-7A70A8B63A72}"/>
                </a:ext>
              </a:extLst>
            </p:cNvPr>
            <p:cNvSpPr/>
            <p:nvPr/>
          </p:nvSpPr>
          <p:spPr>
            <a:xfrm>
              <a:off x="471983" y="1014262"/>
              <a:ext cx="3457348" cy="565547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AD36CFD-20E7-1CD7-F88E-086C1F8AC46B}"/>
              </a:ext>
            </a:extLst>
          </p:cNvPr>
          <p:cNvGrpSpPr/>
          <p:nvPr/>
        </p:nvGrpSpPr>
        <p:grpSpPr>
          <a:xfrm>
            <a:off x="4459887" y="1072939"/>
            <a:ext cx="3321633" cy="5655479"/>
            <a:chOff x="4459887" y="1072939"/>
            <a:chExt cx="3321633" cy="565547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8464303-B6EE-94C0-2AE2-90545FC69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9888" y="4646592"/>
              <a:ext cx="3321632" cy="14388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5E66D15-CE64-8099-EA1C-D72FB8FFFFAE}"/>
                </a:ext>
              </a:extLst>
            </p:cNvPr>
            <p:cNvGrpSpPr/>
            <p:nvPr/>
          </p:nvGrpSpPr>
          <p:grpSpPr>
            <a:xfrm>
              <a:off x="4459888" y="1076993"/>
              <a:ext cx="3321632" cy="3387516"/>
              <a:chOff x="4459888" y="1014261"/>
              <a:chExt cx="3321632" cy="3387516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F2A5D04-04C2-B26F-D3FB-2DB90DD3B3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59888" y="1014261"/>
                <a:ext cx="3321632" cy="33875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33D542E-A71C-CBF7-D716-06B40FCA58BD}"/>
                  </a:ext>
                </a:extLst>
              </p:cNvPr>
              <p:cNvSpPr/>
              <p:nvPr/>
            </p:nvSpPr>
            <p:spPr>
              <a:xfrm>
                <a:off x="5688343" y="3224794"/>
                <a:ext cx="815314" cy="807169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CDC92CD-B45A-9C49-B2FA-77315AD13E72}"/>
                </a:ext>
              </a:extLst>
            </p:cNvPr>
            <p:cNvSpPr/>
            <p:nvPr/>
          </p:nvSpPr>
          <p:spPr>
            <a:xfrm>
              <a:off x="4459887" y="1072939"/>
              <a:ext cx="3321632" cy="565547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F0C7FA3-98BA-582B-FE0B-D869E6462B25}"/>
              </a:ext>
            </a:extLst>
          </p:cNvPr>
          <p:cNvGrpSpPr/>
          <p:nvPr/>
        </p:nvGrpSpPr>
        <p:grpSpPr>
          <a:xfrm>
            <a:off x="8312074" y="1072939"/>
            <a:ext cx="3407943" cy="3489705"/>
            <a:chOff x="8312074" y="2008564"/>
            <a:chExt cx="3407943" cy="348970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B375A7E-A934-E17B-2065-65CA98367987}"/>
                </a:ext>
              </a:extLst>
            </p:cNvPr>
            <p:cNvGrpSpPr/>
            <p:nvPr/>
          </p:nvGrpSpPr>
          <p:grpSpPr>
            <a:xfrm>
              <a:off x="8312077" y="2008564"/>
              <a:ext cx="3393549" cy="2878476"/>
              <a:chOff x="8312077" y="1825975"/>
              <a:chExt cx="3393549" cy="287847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B50C4EE-6E65-DAB3-FD79-B75B7FEA7F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312077" y="1825975"/>
                <a:ext cx="3393549" cy="287847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33B233E-DCF4-8C2A-05B5-F99220C29ECC}"/>
                  </a:ext>
                </a:extLst>
              </p:cNvPr>
              <p:cNvSpPr/>
              <p:nvPr/>
            </p:nvSpPr>
            <p:spPr>
              <a:xfrm>
                <a:off x="9744308" y="2484916"/>
                <a:ext cx="1189456" cy="1177574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69F82B8-28E3-D504-075E-043F022C02E7}"/>
                </a:ext>
              </a:extLst>
            </p:cNvPr>
            <p:cNvSpPr/>
            <p:nvPr/>
          </p:nvSpPr>
          <p:spPr>
            <a:xfrm>
              <a:off x="8312074" y="2008564"/>
              <a:ext cx="3407943" cy="348970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9F4773D-2A54-75F1-DCE5-EF46788B662E}"/>
              </a:ext>
            </a:extLst>
          </p:cNvPr>
          <p:cNvSpPr txBox="1"/>
          <p:nvPr/>
        </p:nvSpPr>
        <p:spPr>
          <a:xfrm>
            <a:off x="8312074" y="4670210"/>
            <a:ext cx="3407943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Structures mapped from Floodplain Fringe into Floodway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54067F-72B0-A59D-9763-D5ADC4FBAC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97683" y="5372994"/>
            <a:ext cx="3407943" cy="12955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358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968" y="1249163"/>
            <a:ext cx="4285942" cy="52043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10" y="1232940"/>
            <a:ext cx="3891548" cy="5204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6721" y="6453521"/>
            <a:ext cx="3938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FEMA Region 3 Toolkit for New Flood Studies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36527" y="6453521"/>
            <a:ext cx="4266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Mail Merge Template for SFHA Mapped-in Structures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05820" y="5183975"/>
            <a:ext cx="2024665" cy="11695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Jefferson County </a:t>
            </a:r>
            <a:r>
              <a:rPr lang="en-US" sz="1400" i="1" dirty="0"/>
              <a:t>and </a:t>
            </a:r>
            <a:r>
              <a:rPr lang="en-US" sz="1400" b="1" i="1" dirty="0"/>
              <a:t>Shepherdstown</a:t>
            </a:r>
            <a:r>
              <a:rPr lang="en-US" sz="1400" i="1" dirty="0"/>
              <a:t> have  55 and 29 buildings, respectfully, mapped into the SFHA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8687" y="909040"/>
            <a:ext cx="89439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Incorporate 1% Floodplain Building Risk Assessment Inventory into </a:t>
            </a:r>
            <a:r>
              <a:rPr lang="en-US" sz="1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Mitigation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and </a:t>
            </a:r>
            <a:r>
              <a:rPr lang="en-US" sz="1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NFIP/CRS Management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Activities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7BF527-C6D5-0907-FCA9-E393D4ED04D5}"/>
              </a:ext>
            </a:extLst>
          </p:cNvPr>
          <p:cNvSpPr txBox="1"/>
          <p:nvPr/>
        </p:nvSpPr>
        <p:spPr>
          <a:xfrm>
            <a:off x="9795824" y="2598220"/>
            <a:ext cx="223870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Hardy County</a:t>
            </a:r>
            <a:br>
              <a:rPr lang="en-US" sz="1600" dirty="0"/>
            </a:br>
            <a:r>
              <a:rPr lang="en-US" sz="1600" dirty="0"/>
              <a:t>Risk MAP</a:t>
            </a:r>
            <a:br>
              <a:rPr lang="en-US" sz="1600" dirty="0"/>
            </a:b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Kanawha County - Elk River PMR</a:t>
            </a:r>
            <a:br>
              <a:rPr lang="en-US" sz="1600" dirty="0"/>
            </a:b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Greenbrier County Risk MAP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02663" y="1212793"/>
            <a:ext cx="2631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Counties which recently sent outreach letters to homeowners: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2"/>
            <a:ext cx="12192000" cy="9143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Communications: SFHA Map Change Letters</a:t>
            </a:r>
          </a:p>
        </p:txBody>
      </p:sp>
    </p:spTree>
    <p:extLst>
      <p:ext uri="{BB962C8B-B14F-4D97-AF65-F5344CB8AC3E}">
        <p14:creationId xmlns:p14="http://schemas.microsoft.com/office/powerpoint/2010/main" val="747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2363</TotalTime>
  <Words>2003</Words>
  <Application>Microsoft Office PowerPoint</Application>
  <PresentationFormat>Widescreen</PresentationFormat>
  <Paragraphs>432</Paragraphs>
  <Slides>28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Aptos</vt:lpstr>
      <vt:lpstr>Aptos Black</vt:lpstr>
      <vt:lpstr>Aptos Display</vt:lpstr>
      <vt:lpstr>Arial</vt:lpstr>
      <vt:lpstr>Arial Narrow</vt:lpstr>
      <vt:lpstr>Calibri</vt:lpstr>
      <vt:lpstr>Courier New</vt:lpstr>
      <vt:lpstr>Open Sans</vt:lpstr>
      <vt:lpstr>Roboto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Kurt Donaldson</dc:creator>
  <cp:lastModifiedBy>Anahita Mahmoudi</cp:lastModifiedBy>
  <cp:revision>47</cp:revision>
  <dcterms:created xsi:type="dcterms:W3CDTF">2024-12-05T03:40:26Z</dcterms:created>
  <dcterms:modified xsi:type="dcterms:W3CDTF">2024-12-12T17:26:03Z</dcterms:modified>
</cp:coreProperties>
</file>