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50" r:id="rId2"/>
    <p:sldId id="267" r:id="rId3"/>
    <p:sldId id="325" r:id="rId4"/>
    <p:sldId id="343" r:id="rId5"/>
    <p:sldId id="344" r:id="rId6"/>
    <p:sldId id="339" r:id="rId7"/>
    <p:sldId id="275" r:id="rId8"/>
    <p:sldId id="336" r:id="rId9"/>
    <p:sldId id="276" r:id="rId10"/>
    <p:sldId id="266" r:id="rId11"/>
    <p:sldId id="324" r:id="rId12"/>
    <p:sldId id="256" r:id="rId13"/>
    <p:sldId id="329" r:id="rId14"/>
    <p:sldId id="326" r:id="rId15"/>
    <p:sldId id="327" r:id="rId16"/>
    <p:sldId id="330" r:id="rId17"/>
    <p:sldId id="334" r:id="rId18"/>
    <p:sldId id="341" r:id="rId19"/>
    <p:sldId id="342" r:id="rId20"/>
    <p:sldId id="335" r:id="rId21"/>
    <p:sldId id="299" r:id="rId22"/>
    <p:sldId id="292" r:id="rId23"/>
    <p:sldId id="340" r:id="rId24"/>
    <p:sldId id="306" r:id="rId25"/>
    <p:sldId id="337" r:id="rId26"/>
    <p:sldId id="338" r:id="rId27"/>
    <p:sldId id="328" r:id="rId28"/>
    <p:sldId id="34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F4E79"/>
    <a:srgbClr val="0B3041"/>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326" autoAdjust="0"/>
    <p:restoredTop sz="86410" autoAdjust="0"/>
  </p:normalViewPr>
  <p:slideViewPr>
    <p:cSldViewPr snapToGrid="0">
      <p:cViewPr varScale="1">
        <p:scale>
          <a:sx n="83" d="100"/>
          <a:sy n="83" d="100"/>
        </p:scale>
        <p:origin x="1170"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89" d="100"/>
          <a:sy n="89" d="100"/>
        </p:scale>
        <p:origin x="2934" y="-8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9E164-5954-44CC-B8F6-A6FC7F5CE6EF}"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CCB51-2C28-4E96-96E4-9587A5CD5789}" type="slidenum">
              <a:rPr lang="en-US" smtClean="0"/>
              <a:t>‹#›</a:t>
            </a:fld>
            <a:endParaRPr lang="en-US"/>
          </a:p>
        </p:txBody>
      </p:sp>
    </p:spTree>
    <p:extLst>
      <p:ext uri="{BB962C8B-B14F-4D97-AF65-F5344CB8AC3E}">
        <p14:creationId xmlns:p14="http://schemas.microsoft.com/office/powerpoint/2010/main" val="108205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ata.wvgis.wvu.edu/pub/RA/_resources/Historic/FEMA_bulletin_historic_structures_2008.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ema.gov/sites/default/files/documents/fema_region-6_risk-communications-guidebook_112023.pdf#page=2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812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Property owners with structures that are mapped out of the SFHA (yellow square symbols on WV Flood Tool’s RiskMAP View) may be eligible for LiDAR Letter of Map Amendment (LOMA) if they want to expedite their removal from the SFHA until the preliminary FIRMS become effective.  See the information links for more guidance.  It is estimated that 276 structures are mapped out of the SFHA for the entire county.  If applicable, LiDAR data can replace the requirement to submit certified elevation information which can create a cost savings for property owners. </a:t>
            </a:r>
          </a:p>
        </p:txBody>
      </p:sp>
      <p:sp>
        <p:nvSpPr>
          <p:cNvPr id="4" name="Slide Number Placeholder 3"/>
          <p:cNvSpPr>
            <a:spLocks noGrp="1"/>
          </p:cNvSpPr>
          <p:nvPr>
            <p:ph type="sldNum" sz="quarter" idx="5"/>
          </p:nvPr>
        </p:nvSpPr>
        <p:spPr/>
        <p:txBody>
          <a:bodyPr/>
          <a:lstStyle/>
          <a:p>
            <a:fld id="{2DCCCB51-2C28-4E96-96E4-9587A5CD5789}" type="slidenum">
              <a:rPr lang="en-US" smtClean="0"/>
              <a:t>10</a:t>
            </a:fld>
            <a:endParaRPr lang="en-US"/>
          </a:p>
        </p:txBody>
      </p:sp>
    </p:spTree>
    <p:extLst>
      <p:ext uri="{BB962C8B-B14F-4D97-AF65-F5344CB8AC3E}">
        <p14:creationId xmlns:p14="http://schemas.microsoft.com/office/powerpoint/2010/main" val="4250294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assessment results of 156 major rivers/streams in the state reveal that </a:t>
            </a:r>
            <a:r>
              <a:rPr lang="en-US" b="1" dirty="0"/>
              <a:t>Town Run </a:t>
            </a:r>
            <a:r>
              <a:rPr lang="en-US" dirty="0"/>
              <a:t>and </a:t>
            </a:r>
            <a:r>
              <a:rPr lang="en-US" b="1" dirty="0"/>
              <a:t>Shenandoah River </a:t>
            </a:r>
            <a:r>
              <a:rPr lang="en-US" dirty="0"/>
              <a:t>have high building values and thus more dollar exposure to flood damage.   Both the </a:t>
            </a:r>
            <a:r>
              <a:rPr lang="en-US" b="1" dirty="0"/>
              <a:t>Shenandoah</a:t>
            </a:r>
            <a:r>
              <a:rPr lang="en-US" dirty="0"/>
              <a:t> and </a:t>
            </a:r>
            <a:r>
              <a:rPr lang="en-US" b="1" dirty="0"/>
              <a:t>Potomac Rivers </a:t>
            </a:r>
            <a:r>
              <a:rPr lang="en-US" dirty="0"/>
              <a:t>have high flood depth medians values (&gt; 4.5 feet) for a 1%-annual-chance (100-yr) flood which translates to a potential for higher damage losses.  </a:t>
            </a:r>
          </a:p>
        </p:txBody>
      </p:sp>
      <p:sp>
        <p:nvSpPr>
          <p:cNvPr id="4" name="Slide Number Placeholder 3"/>
          <p:cNvSpPr>
            <a:spLocks noGrp="1"/>
          </p:cNvSpPr>
          <p:nvPr>
            <p:ph type="sldNum" sz="quarter" idx="5"/>
          </p:nvPr>
        </p:nvSpPr>
        <p:spPr/>
        <p:txBody>
          <a:bodyPr/>
          <a:lstStyle/>
          <a:p>
            <a:fld id="{2DCCCB51-2C28-4E96-96E4-9587A5CD5789}" type="slidenum">
              <a:rPr lang="en-US" smtClean="0"/>
              <a:t>11</a:t>
            </a:fld>
            <a:endParaRPr lang="en-US"/>
          </a:p>
        </p:txBody>
      </p:sp>
    </p:spTree>
    <p:extLst>
      <p:ext uri="{BB962C8B-B14F-4D97-AF65-F5344CB8AC3E}">
        <p14:creationId xmlns:p14="http://schemas.microsoft.com/office/powerpoint/2010/main" val="254932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river/stream building risk assessment for Region 9 and Jefferson County reveals that </a:t>
            </a:r>
            <a:r>
              <a:rPr lang="en-US" b="1" dirty="0"/>
              <a:t>Potomac River </a:t>
            </a:r>
            <a:r>
              <a:rPr lang="en-US" dirty="0"/>
              <a:t>has the most structures mapped in the SFHA while </a:t>
            </a:r>
            <a:r>
              <a:rPr lang="en-US" b="1" dirty="0"/>
              <a:t>Town Run </a:t>
            </a:r>
            <a:r>
              <a:rPr lang="en-US" dirty="0"/>
              <a:t>has the largest cumulative building value.</a:t>
            </a:r>
          </a:p>
        </p:txBody>
      </p:sp>
      <p:sp>
        <p:nvSpPr>
          <p:cNvPr id="4" name="Slide Number Placeholder 3"/>
          <p:cNvSpPr>
            <a:spLocks noGrp="1"/>
          </p:cNvSpPr>
          <p:nvPr>
            <p:ph type="sldNum" sz="quarter" idx="5"/>
          </p:nvPr>
        </p:nvSpPr>
        <p:spPr/>
        <p:txBody>
          <a:bodyPr/>
          <a:lstStyle/>
          <a:p>
            <a:fld id="{2DCCCB51-2C28-4E96-96E4-9587A5CD5789}" type="slidenum">
              <a:rPr lang="en-US" smtClean="0"/>
              <a:t>12</a:t>
            </a:fld>
            <a:endParaRPr lang="en-US"/>
          </a:p>
        </p:txBody>
      </p:sp>
    </p:spTree>
    <p:extLst>
      <p:ext uri="{BB962C8B-B14F-4D97-AF65-F5344CB8AC3E}">
        <p14:creationId xmlns:p14="http://schemas.microsoft.com/office/powerpoint/2010/main" val="606513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Top 20% Risk Indicators Report reveals that Jefferson County and unincorporated areas have high building values and historical community assets that are exposed to a major flood like a 1%-annual chance (100-yr) flood.  View the WV Risk Explorer report for more information about these risk factors specific to Jefferson County including rationales/recommendations. </a:t>
            </a:r>
          </a:p>
        </p:txBody>
      </p:sp>
      <p:sp>
        <p:nvSpPr>
          <p:cNvPr id="4" name="Slide Number Placeholder 3"/>
          <p:cNvSpPr>
            <a:spLocks noGrp="1"/>
          </p:cNvSpPr>
          <p:nvPr>
            <p:ph type="sldNum" sz="quarter" idx="5"/>
          </p:nvPr>
        </p:nvSpPr>
        <p:spPr/>
        <p:txBody>
          <a:bodyPr/>
          <a:lstStyle/>
          <a:p>
            <a:fld id="{2DCCCB51-2C28-4E96-96E4-9587A5CD5789}" type="slidenum">
              <a:rPr lang="en-US" smtClean="0"/>
              <a:t>13</a:t>
            </a:fld>
            <a:endParaRPr lang="en-US"/>
          </a:p>
        </p:txBody>
      </p:sp>
    </p:spTree>
    <p:extLst>
      <p:ext uri="{BB962C8B-B14F-4D97-AF65-F5344CB8AC3E}">
        <p14:creationId xmlns:p14="http://schemas.microsoft.com/office/powerpoint/2010/main" val="267359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Jefferson County has very high building values and historical community assets of all 55 counties in the state.  Graphics of these risk indicators affecting Jefferson County can be discovered from the WV Hazard Library.</a:t>
            </a:r>
          </a:p>
        </p:txBody>
      </p:sp>
      <p:sp>
        <p:nvSpPr>
          <p:cNvPr id="4" name="Slide Number Placeholder 3"/>
          <p:cNvSpPr>
            <a:spLocks noGrp="1"/>
          </p:cNvSpPr>
          <p:nvPr>
            <p:ph type="sldNum" sz="quarter" idx="5"/>
          </p:nvPr>
        </p:nvSpPr>
        <p:spPr/>
        <p:txBody>
          <a:bodyPr/>
          <a:lstStyle/>
          <a:p>
            <a:fld id="{2DCCCB51-2C28-4E96-96E4-9587A5CD5789}" type="slidenum">
              <a:rPr lang="en-US" smtClean="0"/>
              <a:t>14</a:t>
            </a:fld>
            <a:endParaRPr lang="en-US"/>
          </a:p>
        </p:txBody>
      </p:sp>
    </p:spTree>
    <p:extLst>
      <p:ext uri="{BB962C8B-B14F-4D97-AF65-F5344CB8AC3E}">
        <p14:creationId xmlns:p14="http://schemas.microsoft.com/office/powerpoint/2010/main" val="2566443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Jefferson County is more resilient to flooding than most other counties in the state because the county has: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 </a:t>
            </a:r>
            <a:r>
              <a:rPr lang="en-US" b="1" dirty="0"/>
              <a:t>Essential Facilities </a:t>
            </a:r>
            <a:r>
              <a:rPr lang="en-US" dirty="0"/>
              <a:t>in high (100-yr) or moderate (500-yr) risk floodplains.</a:t>
            </a:r>
          </a:p>
          <a:p>
            <a:r>
              <a:rPr lang="en-US" dirty="0"/>
              <a:t>• The lowest </a:t>
            </a:r>
            <a:r>
              <a:rPr lang="en-US" b="1" dirty="0"/>
              <a:t>Social Vulnerability Index </a:t>
            </a:r>
            <a:r>
              <a:rPr lang="en-US" dirty="0"/>
              <a:t>in the state.</a:t>
            </a:r>
          </a:p>
          <a:p>
            <a:r>
              <a:rPr lang="en-US" dirty="0"/>
              <a:t>• Higher </a:t>
            </a:r>
            <a:r>
              <a:rPr lang="en-US" b="1" dirty="0"/>
              <a:t>NFIP Insurance Penetration Rate </a:t>
            </a:r>
            <a:r>
              <a:rPr lang="en-US" dirty="0"/>
              <a:t>coverage than other counties.</a:t>
            </a:r>
          </a:p>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15</a:t>
            </a:fld>
            <a:endParaRPr lang="en-US"/>
          </a:p>
        </p:txBody>
      </p:sp>
    </p:spTree>
    <p:extLst>
      <p:ext uri="{BB962C8B-B14F-4D97-AF65-F5344CB8AC3E}">
        <p14:creationId xmlns:p14="http://schemas.microsoft.com/office/powerpoint/2010/main" val="168186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Jefferson County Unincorporated implements higher standards for floodplain management than all other 284 incorporated and unincorporated communities in the state</a:t>
            </a:r>
          </a:p>
        </p:txBody>
      </p:sp>
      <p:sp>
        <p:nvSpPr>
          <p:cNvPr id="4" name="Slide Number Placeholder 3"/>
          <p:cNvSpPr>
            <a:spLocks noGrp="1"/>
          </p:cNvSpPr>
          <p:nvPr>
            <p:ph type="sldNum" sz="quarter" idx="5"/>
          </p:nvPr>
        </p:nvSpPr>
        <p:spPr/>
        <p:txBody>
          <a:bodyPr/>
          <a:lstStyle/>
          <a:p>
            <a:fld id="{2DCCCB51-2C28-4E96-96E4-9587A5CD5789}" type="slidenum">
              <a:rPr lang="en-US" smtClean="0"/>
              <a:t>16</a:t>
            </a:fld>
            <a:endParaRPr lang="en-US"/>
          </a:p>
        </p:txBody>
      </p:sp>
    </p:spTree>
    <p:extLst>
      <p:ext uri="{BB962C8B-B14F-4D97-AF65-F5344CB8AC3E}">
        <p14:creationId xmlns:p14="http://schemas.microsoft.com/office/powerpoint/2010/main" val="27616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43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mn-lt"/>
                <a:ea typeface="Aptos" panose="020B0004020202020204" pitchFamily="34" charset="0"/>
                <a:cs typeface="Times New Roman" panose="02020603050405020304" pitchFamily="18" charset="0"/>
              </a:rPr>
              <a:t>Shepherdstown has a high density of 76 buildings in the high-risk floodplain, nearly all of which are pre-FIRM and within the Shepherdstown Historic District.  </a:t>
            </a:r>
            <a:r>
              <a:rPr lang="en-US" dirty="0">
                <a:latin typeface="+mn-lt"/>
              </a:rPr>
              <a:t>Shepherdstown ranks very high for the following building risk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High </a:t>
            </a:r>
            <a:r>
              <a:rPr lang="en-US" b="1" dirty="0">
                <a:latin typeface="+mn-lt"/>
              </a:rPr>
              <a:t>Building Dollar Value </a:t>
            </a:r>
            <a:r>
              <a:rPr lang="en-US" dirty="0">
                <a:latin typeface="+mn-lt"/>
              </a:rPr>
              <a:t>and </a:t>
            </a:r>
            <a:r>
              <a:rPr lang="en-US" b="1" dirty="0">
                <a:latin typeface="+mn-lt"/>
              </a:rPr>
              <a:t>Density of Structures</a:t>
            </a:r>
            <a:r>
              <a:rPr lang="en-US" dirty="0">
                <a:latin typeface="+mn-lt"/>
              </a:rPr>
              <a:t>. A higher total building value in floodplains can lead to increased insurance costs. A higher ratio of buildings in the floodplain to total floodplain are signifies a greater physical and human exposure to flooding.</a:t>
            </a:r>
          </a:p>
          <a:p>
            <a:pPr marL="171450" indent="-171450">
              <a:buFont typeface="Arial" panose="020B0604020202020204" pitchFamily="34" charset="0"/>
              <a:buChar char="•"/>
            </a:pPr>
            <a:r>
              <a:rPr lang="en-US" dirty="0">
                <a:latin typeface="+mn-lt"/>
              </a:rPr>
              <a:t>High number of </a:t>
            </a:r>
            <a:r>
              <a:rPr lang="en-US" b="1" dirty="0">
                <a:latin typeface="+mn-lt"/>
              </a:rPr>
              <a:t>Pre-FIRM Structures with Basements</a:t>
            </a:r>
            <a:r>
              <a:rPr lang="en-US" dirty="0">
                <a:latin typeface="+mn-lt"/>
              </a:rPr>
              <a:t>.  Pre-FIRM structures are more vulnerable to flooding because they were constructed when a Flood Insurance Rate Map (FIRM) was not in effect and thus were not built according to the regulations and building codes for floodplain development. Subgrade basements can flood quickly, especially in the event of flash floods, leading to structural damage, property loss, and increased recovery costs. Additionally, electrical equipment in basements can increase the risk of electrocution while flooding.</a:t>
            </a:r>
          </a:p>
          <a:p>
            <a:pPr marL="171450" indent="-171450">
              <a:buFont typeface="Arial" panose="020B0604020202020204" pitchFamily="34" charset="0"/>
              <a:buChar char="•"/>
            </a:pPr>
            <a:r>
              <a:rPr lang="en-US" dirty="0">
                <a:latin typeface="+mn-lt"/>
              </a:rPr>
              <a:t>Higher number of </a:t>
            </a:r>
            <a:r>
              <a:rPr lang="en-US" b="1" dirty="0">
                <a:latin typeface="+mn-lt"/>
              </a:rPr>
              <a:t>Historical Buildings</a:t>
            </a:r>
            <a:r>
              <a:rPr lang="en-US" dirty="0">
                <a:latin typeface="+mn-lt"/>
              </a:rPr>
              <a:t>. Historical assets often have significant cultural value, so it is crucial to know how many historical assets are in floodprone areas to aid in allocating resources for flood resilience and emergency response. A designated historic structure can obtain the benefit of subsidized flood insurance through the NFIP even if it has been substantially improved or substantially damaged so long as the building maintains its historic designation.  Refer to FEMA’s Floodplain Management bulletin of Historic Structures for more information. </a:t>
            </a:r>
            <a:r>
              <a:rPr lang="en-US" dirty="0">
                <a:latin typeface="+mn-lt"/>
                <a:hlinkClick r:id="rId3"/>
              </a:rPr>
              <a:t>https://data.wvgis.wvu.edu/pub/RA/_resources/Historic/FEMA_bulletin_historic_structures_2008.pdf</a:t>
            </a:r>
            <a:endParaRPr lang="en-US" dirty="0">
              <a:latin typeface="+mn-lt"/>
            </a:endParaRPr>
          </a:p>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2DCCCB51-2C28-4E96-96E4-9587A5CD5789}" type="slidenum">
              <a:rPr lang="en-US" smtClean="0"/>
              <a:t>17</a:t>
            </a:fld>
            <a:endParaRPr lang="en-US"/>
          </a:p>
        </p:txBody>
      </p:sp>
    </p:spTree>
    <p:extLst>
      <p:ext uri="{BB962C8B-B14F-4D97-AF65-F5344CB8AC3E}">
        <p14:creationId xmlns:p14="http://schemas.microsoft.com/office/powerpoint/2010/main" val="279913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View the narrated 3D flood visualization movie as an effective way of communicating flood risk and high building values for a major 1%-annual-chance (100-yr) flood event. </a:t>
            </a:r>
            <a:r>
              <a:rPr lang="en-US" kern="100" dirty="0">
                <a:effectLst/>
                <a:ea typeface="Aptos" panose="020B0004020202020204" pitchFamily="34" charset="0"/>
                <a:cs typeface="Times New Roman" panose="02020603050405020304" pitchFamily="18" charset="0"/>
              </a:rPr>
              <a:t>Shepherdstown, the oldest town in West Virginia, faces flooding from two primary sources: Town Run and the backwater of the Potomac River. The Potomac River borders the eastern edge of the community, while Town Run flows through the town, winding under the historic district. The 1936 flood on Town Run caused maximum flood heights ranging from 1.5 to 2.0 feet in some areas of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18</a:t>
            </a:fld>
            <a:endParaRPr lang="en-US"/>
          </a:p>
        </p:txBody>
      </p:sp>
    </p:spTree>
    <p:extLst>
      <p:ext uri="{BB962C8B-B14F-4D97-AF65-F5344CB8AC3E}">
        <p14:creationId xmlns:p14="http://schemas.microsoft.com/office/powerpoint/2010/main" val="428898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2021 Morgantown urban flooding along Popenoe Run on Patterson Driver may occur similarly on Town Run in Shepherdstown.  According to FEMA’s FIS report, f</a:t>
            </a:r>
            <a:r>
              <a:rPr lang="en-US" kern="100" dirty="0">
                <a:effectLst/>
                <a:ea typeface="Aptos" panose="020B0004020202020204" pitchFamily="34" charset="0"/>
                <a:cs typeface="Times New Roman" panose="02020603050405020304" pitchFamily="18" charset="0"/>
              </a:rPr>
              <a:t>looding from Town Run typically results in shallow overland flow depths of less than 3 feet. However, when the channel capacity is exceeded, floodwaters follow through streets and low-lying areas, and impact regions not directly adjacent to the stream channel.  Like the 2021 urban flooding in Morgantown, primary roads in Shepherdstown will be flooded during a major storm event. Understanding the town's vulnerabilities, such as the impact of floods on primary roads and high-value structures, is essential for effective flood preparedness and resilience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2DCCCB51-2C28-4E96-96E4-9587A5CD5789}" type="slidenum">
              <a:rPr lang="en-US" smtClean="0"/>
              <a:t>19</a:t>
            </a:fld>
            <a:endParaRPr lang="en-US"/>
          </a:p>
        </p:txBody>
      </p:sp>
    </p:spTree>
    <p:extLst>
      <p:ext uri="{BB962C8B-B14F-4D97-AF65-F5344CB8AC3E}">
        <p14:creationId xmlns:p14="http://schemas.microsoft.com/office/powerpoint/2010/main" val="23942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14359"/>
          </a:xfrm>
        </p:spPr>
        <p:txBody>
          <a:bodyPr/>
          <a:lstStyle/>
          <a:p>
            <a:r>
              <a:rPr lang="en-US" b="0" i="0" dirty="0">
                <a:solidFill>
                  <a:srgbClr val="242424"/>
                </a:solidFill>
                <a:effectLst/>
                <a:latin typeface="+mn-lt"/>
              </a:rPr>
              <a:t>Risk MAP (Mapping, Assessment, Supplemental) Slides prepared by the WV GIS Technical Center for the Community Coordination and Outreach (CCO) meeting to discuss the new preliminary Flood Insurance Study (FIS) and Flood Insurance Rate Maps (FIRMs) for Jefferson County, WV, issued on September 24, 2024.  This CCO meeting is an opportunity for local government representatives to work with FEMA Region 3, state government representatives, and members of the project team on strategies and resources for public outreach, how to provide comments/appeals to the preliminary information, the ordinance update and adoption process, and other questions/answers related to the National Flood Insurance Program (NFIP) and getting the new FIRMs to effective status.</a:t>
            </a:r>
            <a:br>
              <a:rPr lang="en-US" b="0" i="0" dirty="0">
                <a:solidFill>
                  <a:srgbClr val="242424"/>
                </a:solidFill>
                <a:effectLst/>
                <a:latin typeface="+mn-lt"/>
              </a:rPr>
            </a:br>
            <a:endParaRPr lang="en-US" b="0" i="0" dirty="0">
              <a:solidFill>
                <a:srgbClr val="242424"/>
              </a:solidFill>
              <a:effectLst/>
              <a:latin typeface="+mn-lt"/>
            </a:endParaRPr>
          </a:p>
          <a:p>
            <a:r>
              <a:rPr lang="en-US" dirty="0">
                <a:latin typeface="+mn-lt"/>
              </a:rPr>
              <a:t>This CCO meeting is organized by the National Flood Insurance Program (NFIP), a voluntary program that works to reduce future flood losses by guiding development away from hazardous areas, and by encouraging communities to:</a:t>
            </a:r>
          </a:p>
          <a:p>
            <a:r>
              <a:rPr lang="en-US" dirty="0">
                <a:latin typeface="+mn-lt"/>
              </a:rPr>
              <a:t>• Know Your Risk: Identify flood hazards through mapping.</a:t>
            </a:r>
          </a:p>
          <a:p>
            <a:r>
              <a:rPr lang="en-US" dirty="0">
                <a:latin typeface="+mn-lt"/>
              </a:rPr>
              <a:t>• Insure Your Risk: Provide insurance and outreach measures.</a:t>
            </a:r>
          </a:p>
          <a:p>
            <a:r>
              <a:rPr lang="en-US" dirty="0">
                <a:latin typeface="+mn-lt"/>
              </a:rPr>
              <a:t>• Reduce Your Risk: Manage floodplains through ordinances, mitigation practice and resiliency efforts.</a:t>
            </a:r>
            <a:endParaRPr lang="en-US" b="0" i="0" dirty="0">
              <a:solidFill>
                <a:srgbClr val="242424"/>
              </a:solidFill>
              <a:effectLst/>
              <a:latin typeface="+mn-lt"/>
            </a:endParaRPr>
          </a:p>
          <a:p>
            <a:endParaRPr lang="en-US" b="0" i="0" dirty="0">
              <a:solidFill>
                <a:srgbClr val="242424"/>
              </a:solidFill>
              <a:effectLst/>
              <a:latin typeface="+mn-lt"/>
            </a:endParaRPr>
          </a:p>
          <a:p>
            <a:r>
              <a:rPr lang="en-US" dirty="0">
                <a:latin typeface="+mn-lt"/>
              </a:rPr>
              <a:t>Community To-Do List</a:t>
            </a:r>
          </a:p>
          <a:p>
            <a:r>
              <a:rPr lang="en-US" dirty="0">
                <a:latin typeface="+mn-lt"/>
              </a:rPr>
              <a:t>• Review the preliminary FIRM. Make corrections, share comments and submit appeals to FEMA through the community Chief Executive Officer (CEO), when appropriate.</a:t>
            </a:r>
          </a:p>
          <a:p>
            <a:r>
              <a:rPr lang="en-US" dirty="0">
                <a:latin typeface="+mn-lt"/>
              </a:rPr>
              <a:t>• Reach out to notify residents, businesses and property owners affected by the changes on the FIRM.</a:t>
            </a:r>
          </a:p>
        </p:txBody>
      </p:sp>
      <p:sp>
        <p:nvSpPr>
          <p:cNvPr id="4" name="Slide Number Placeholder 3"/>
          <p:cNvSpPr>
            <a:spLocks noGrp="1"/>
          </p:cNvSpPr>
          <p:nvPr>
            <p:ph type="sldNum" sz="quarter" idx="5"/>
          </p:nvPr>
        </p:nvSpPr>
        <p:spPr/>
        <p:txBody>
          <a:bodyPr/>
          <a:lstStyle/>
          <a:p>
            <a:fld id="{2DCCCB51-2C28-4E96-96E4-9587A5CD5789}" type="slidenum">
              <a:rPr lang="en-US" sz="1100" smtClean="0"/>
              <a:t>2</a:t>
            </a:fld>
            <a:endParaRPr lang="en-US" sz="1100" dirty="0"/>
          </a:p>
        </p:txBody>
      </p:sp>
    </p:spTree>
    <p:extLst>
      <p:ext uri="{BB962C8B-B14F-4D97-AF65-F5344CB8AC3E}">
        <p14:creationId xmlns:p14="http://schemas.microsoft.com/office/powerpoint/2010/main" val="273346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historical buildings located in Harpers Ferry are subject to high flood depths (second floor flooding) and damage from a major flood storm.  Fortunately, the historical masonry buildings are more</a:t>
            </a:r>
            <a:r>
              <a:rPr lang="en-US" b="0" i="0" dirty="0">
                <a:solidFill>
                  <a:srgbClr val="474747"/>
                </a:solidFill>
                <a:effectLst/>
                <a:latin typeface="Google Sans"/>
              </a:rPr>
              <a:t> durable and resistant to water damage than other construction materials.</a:t>
            </a:r>
            <a:endParaRPr lang="en-US" dirty="0"/>
          </a:p>
          <a:p>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20</a:t>
            </a:fld>
            <a:endParaRPr lang="en-US"/>
          </a:p>
        </p:txBody>
      </p:sp>
    </p:spTree>
    <p:extLst>
      <p:ext uri="{BB962C8B-B14F-4D97-AF65-F5344CB8AC3E}">
        <p14:creationId xmlns:p14="http://schemas.microsoft.com/office/powerpoint/2010/main" val="574829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Although the damage loss estimates for the structures in Harpers Ferry will decrease with the new flood models at the confluence of the Shenandoah and Potomac Rivers, Harpers Ferry is the lowest point in the state and repeatedly floods.  The worst known flood was on </a:t>
            </a:r>
            <a:r>
              <a:rPr lang="en-US" b="0" i="0" dirty="0">
                <a:solidFill>
                  <a:srgbClr val="000000"/>
                </a:solidFill>
                <a:effectLst/>
              </a:rPr>
              <a:t>March 19, 1936, when the Potomac crested at a record 36.5 feet, more than 18 feet above </a:t>
            </a:r>
            <a:r>
              <a:rPr lang="en-US" b="1" i="0" dirty="0">
                <a:solidFill>
                  <a:srgbClr val="000000"/>
                </a:solidFill>
                <a:effectLst/>
              </a:rPr>
              <a:t>flood</a:t>
            </a:r>
            <a:r>
              <a:rPr lang="en-US" b="0" i="0" dirty="0">
                <a:solidFill>
                  <a:srgbClr val="000000"/>
                </a:solidFill>
                <a:effectLst/>
              </a:rPr>
              <a:t> stage.</a:t>
            </a:r>
            <a:endParaRPr lang="en-US" dirty="0">
              <a:solidFill>
                <a:srgbClr val="000000"/>
              </a:solidFill>
            </a:endParaRPr>
          </a:p>
        </p:txBody>
      </p:sp>
      <p:sp>
        <p:nvSpPr>
          <p:cNvPr id="4" name="Slide Number Placeholder 3"/>
          <p:cNvSpPr>
            <a:spLocks noGrp="1"/>
          </p:cNvSpPr>
          <p:nvPr>
            <p:ph type="sldNum" sz="quarter" idx="5"/>
          </p:nvPr>
        </p:nvSpPr>
        <p:spPr/>
        <p:txBody>
          <a:bodyPr/>
          <a:lstStyle/>
          <a:p>
            <a:fld id="{2DCCCB51-2C28-4E96-96E4-9587A5CD5789}" type="slidenum">
              <a:rPr lang="en-US" smtClean="0"/>
              <a:t>21</a:t>
            </a:fld>
            <a:endParaRPr lang="en-US"/>
          </a:p>
        </p:txBody>
      </p:sp>
    </p:spTree>
    <p:extLst>
      <p:ext uri="{BB962C8B-B14F-4D97-AF65-F5344CB8AC3E}">
        <p14:creationId xmlns:p14="http://schemas.microsoft.com/office/powerpoint/2010/main" val="1222294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recorded history, severe floods have ravaged Harpers Ferry  The flood of 1870 resulted in the Shenandoah River rising so rapidly that residents were trapped on Virginius Island. Floodwaters swept away much of the island's homes and industry and claimed 42 lives at Harpers Ferry.</a:t>
            </a:r>
          </a:p>
        </p:txBody>
      </p:sp>
      <p:sp>
        <p:nvSpPr>
          <p:cNvPr id="4" name="Slide Number Placeholder 3"/>
          <p:cNvSpPr>
            <a:spLocks noGrp="1"/>
          </p:cNvSpPr>
          <p:nvPr>
            <p:ph type="sldNum" sz="quarter" idx="5"/>
          </p:nvPr>
        </p:nvSpPr>
        <p:spPr/>
        <p:txBody>
          <a:bodyPr/>
          <a:lstStyle/>
          <a:p>
            <a:fld id="{2DCCCB51-2C28-4E96-96E4-9587A5CD5789}" type="slidenum">
              <a:rPr lang="en-US" smtClean="0"/>
              <a:t>22</a:t>
            </a:fld>
            <a:endParaRPr lang="en-US"/>
          </a:p>
        </p:txBody>
      </p:sp>
    </p:spTree>
    <p:extLst>
      <p:ext uri="{BB962C8B-B14F-4D97-AF65-F5344CB8AC3E}">
        <p14:creationId xmlns:p14="http://schemas.microsoft.com/office/powerpoint/2010/main" val="1700801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the narrated 3D flood visualization movie as an effective way of communicating flood risk and high building values for a major 1%-annual-chance (100-yr) flood event occurring at Harpers Ferry.  The movies shows damage loss estimates for a 100-year flood event based on FEMA’s 2009 flood model.</a:t>
            </a:r>
          </a:p>
        </p:txBody>
      </p:sp>
      <p:sp>
        <p:nvSpPr>
          <p:cNvPr id="4" name="Slide Number Placeholder 3"/>
          <p:cNvSpPr>
            <a:spLocks noGrp="1"/>
          </p:cNvSpPr>
          <p:nvPr>
            <p:ph type="sldNum" sz="quarter" idx="5"/>
          </p:nvPr>
        </p:nvSpPr>
        <p:spPr/>
        <p:txBody>
          <a:bodyPr/>
          <a:lstStyle/>
          <a:p>
            <a:fld id="{2DCCCB51-2C28-4E96-96E4-9587A5CD5789}" type="slidenum">
              <a:rPr lang="en-US" smtClean="0"/>
              <a:t>23</a:t>
            </a:fld>
            <a:endParaRPr lang="en-US"/>
          </a:p>
        </p:txBody>
      </p:sp>
    </p:spTree>
    <p:extLst>
      <p:ext uri="{BB962C8B-B14F-4D97-AF65-F5344CB8AC3E}">
        <p14:creationId xmlns:p14="http://schemas.microsoft.com/office/powerpoint/2010/main" val="1437298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Water and wastewater treatment utilities are high-value assets that provide vital services to nearby communities.  These utilities are typically close to flood sources and thus communities should floodproof these structures to minimize damage from future floods.  </a:t>
            </a:r>
            <a:r>
              <a:rPr lang="en-US" dirty="0">
                <a:effectLst/>
                <a:ea typeface="Calibri" panose="020F0502020204030204" pitchFamily="34" charset="0"/>
                <a:cs typeface="Times New Roman" panose="02020603050405020304" pitchFamily="18" charset="0"/>
              </a:rPr>
              <a:t>Examples of mitigation measures for </a:t>
            </a:r>
            <a:r>
              <a:rPr lang="en-US" i="1" dirty="0">
                <a:effectLst/>
                <a:ea typeface="Calibri" panose="020F0502020204030204" pitchFamily="34" charset="0"/>
                <a:cs typeface="Times New Roman" panose="02020603050405020304" pitchFamily="18" charset="0"/>
              </a:rPr>
              <a:t>utilities </a:t>
            </a:r>
            <a:r>
              <a:rPr lang="en-US" dirty="0">
                <a:effectLst/>
                <a:ea typeface="Calibri" panose="020F0502020204030204" pitchFamily="34" charset="0"/>
                <a:cs typeface="Times New Roman" panose="02020603050405020304" pitchFamily="18" charset="0"/>
              </a:rPr>
              <a:t>include: </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Emergency response plan</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Barriers around key assets</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Elevated electrical equipment</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Emergency generators</a:t>
            </a: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Bolted down chemical tanks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95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458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723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939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72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solidFill>
                  <a:srgbClr val="363636"/>
                </a:solidFill>
              </a:rPr>
              <a:t>Communities like Harpers Ferry should review the preliminary Flood Insurance Rate Map (FIRM) where structures are being mapped into the high-risk Special Flood Hazard Area, and the base flood elevation is decreasing 24 feet.  The preliminary FIRM shows flood risk zones in a community, including Special Flood Hazard Areas (SFHAs), areas subject to inundation by the base (1%-percent-annual-chance) flood. The 1%-annual-chance flood is also referred to as the 100-year flood. </a:t>
            </a:r>
            <a:endParaRPr lang="en-US" dirty="0"/>
          </a:p>
        </p:txBody>
      </p:sp>
      <p:sp>
        <p:nvSpPr>
          <p:cNvPr id="4" name="Slide Number Placeholder 3"/>
          <p:cNvSpPr>
            <a:spLocks noGrp="1"/>
          </p:cNvSpPr>
          <p:nvPr>
            <p:ph type="sldNum" sz="quarter" idx="5"/>
          </p:nvPr>
        </p:nvSpPr>
        <p:spPr/>
        <p:txBody>
          <a:bodyPr/>
          <a:lstStyle/>
          <a:p>
            <a:fld id="{2DCCCB51-2C28-4E96-96E4-9587A5CD5789}" type="slidenum">
              <a:rPr lang="en-US" smtClean="0"/>
              <a:t>3</a:t>
            </a:fld>
            <a:endParaRPr lang="en-US" dirty="0"/>
          </a:p>
        </p:txBody>
      </p:sp>
    </p:spTree>
    <p:extLst>
      <p:ext uri="{BB962C8B-B14F-4D97-AF65-F5344CB8AC3E}">
        <p14:creationId xmlns:p14="http://schemas.microsoft.com/office/powerpoint/2010/main" val="289036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maps show the high-risk floodplain of Shepherdstown is changing dramatically, and consequently these floodplain boundary changes between the current 2009 effective and 2024 preliminary flood maps should be viewed using the WV Flood Tool’s Risk MAP View (SFHA Building Changes - Building Changes Since Last FIRM) and FEMA’s Changes Since Last FIRM (CSLF) Viewer.  Jefferson County has nearly 30 structures being mapped into the updated Special Flood Hazard Area, and so it is the community’s responsibility to notify property owners and other stakeholders that they will be affected by the map changes.  </a:t>
            </a:r>
          </a:p>
        </p:txBody>
      </p:sp>
      <p:sp>
        <p:nvSpPr>
          <p:cNvPr id="4" name="Slide Number Placeholder 3"/>
          <p:cNvSpPr>
            <a:spLocks noGrp="1"/>
          </p:cNvSpPr>
          <p:nvPr>
            <p:ph type="sldNum" sz="quarter" idx="5"/>
          </p:nvPr>
        </p:nvSpPr>
        <p:spPr/>
        <p:txBody>
          <a:bodyPr/>
          <a:lstStyle/>
          <a:p>
            <a:fld id="{2DCCCB51-2C28-4E96-96E4-9587A5CD5789}" type="slidenum">
              <a:rPr lang="en-US" smtClean="0"/>
              <a:t>4</a:t>
            </a:fld>
            <a:endParaRPr lang="en-US"/>
          </a:p>
        </p:txBody>
      </p:sp>
    </p:spTree>
    <p:extLst>
      <p:ext uri="{BB962C8B-B14F-4D97-AF65-F5344CB8AC3E}">
        <p14:creationId xmlns:p14="http://schemas.microsoft.com/office/powerpoint/2010/main" val="137480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map changes for Jefferson County Unincorporated show “mapped-in structures” (orange symbol color) along streams where studies have been extended; or “mapped-out” structures (yellow symbol color) along existing streams due to more accurate topographic and hydrologic/hydraulic flood studies.</a:t>
            </a:r>
          </a:p>
        </p:txBody>
      </p:sp>
      <p:sp>
        <p:nvSpPr>
          <p:cNvPr id="4" name="Slide Number Placeholder 3"/>
          <p:cNvSpPr>
            <a:spLocks noGrp="1"/>
          </p:cNvSpPr>
          <p:nvPr>
            <p:ph type="sldNum" sz="quarter" idx="5"/>
          </p:nvPr>
        </p:nvSpPr>
        <p:spPr/>
        <p:txBody>
          <a:bodyPr/>
          <a:lstStyle/>
          <a:p>
            <a:fld id="{2DCCCB51-2C28-4E96-96E4-9587A5CD5789}" type="slidenum">
              <a:rPr lang="en-US" smtClean="0"/>
              <a:t>5</a:t>
            </a:fld>
            <a:endParaRPr lang="en-US"/>
          </a:p>
        </p:txBody>
      </p:sp>
    </p:spTree>
    <p:extLst>
      <p:ext uri="{BB962C8B-B14F-4D97-AF65-F5344CB8AC3E}">
        <p14:creationId xmlns:p14="http://schemas.microsoft.com/office/powerpoint/2010/main" val="149187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Tool’s Risk MAP View shows the future building status change according to the new flood maps: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Mapped Out SFHA (yellow square symbol). Candidates for LiDAR LOMAS. Communities should notify property owners of map change. </a:t>
            </a:r>
          </a:p>
          <a:p>
            <a:pPr marL="171450" indent="-171450">
              <a:buFont typeface="Arial" panose="020B0604020202020204" pitchFamily="34" charset="0"/>
              <a:buChar char="•"/>
            </a:pPr>
            <a:r>
              <a:rPr lang="en-US" dirty="0"/>
              <a:t>Mapped In SFHA (orange circle symbol).  Communities should notify property owners of map change. </a:t>
            </a:r>
          </a:p>
          <a:p>
            <a:pPr marL="171450" indent="-171450">
              <a:buFont typeface="Arial" panose="020B0604020202020204" pitchFamily="34" charset="0"/>
              <a:buChar char="•"/>
            </a:pPr>
            <a:r>
              <a:rPr lang="en-US" dirty="0"/>
              <a:t>No Change - Remains Same (red hexagon symbol).</a:t>
            </a:r>
          </a:p>
          <a:p>
            <a:pPr marL="171450" indent="-171450">
              <a:buFont typeface="Arial" panose="020B0604020202020204" pitchFamily="34" charset="0"/>
              <a:buChar char="•"/>
            </a:pPr>
            <a:r>
              <a:rPr lang="en-US" dirty="0"/>
              <a:t>Floodway (star symbol)</a:t>
            </a:r>
          </a:p>
        </p:txBody>
      </p:sp>
      <p:sp>
        <p:nvSpPr>
          <p:cNvPr id="4" name="Slide Number Placeholder 3"/>
          <p:cNvSpPr>
            <a:spLocks noGrp="1"/>
          </p:cNvSpPr>
          <p:nvPr>
            <p:ph type="sldNum" sz="quarter" idx="5"/>
          </p:nvPr>
        </p:nvSpPr>
        <p:spPr/>
        <p:txBody>
          <a:bodyPr/>
          <a:lstStyle/>
          <a:p>
            <a:fld id="{2DCCCB51-2C28-4E96-96E4-9587A5CD5789}" type="slidenum">
              <a:rPr lang="en-US" smtClean="0"/>
              <a:t>6</a:t>
            </a:fld>
            <a:endParaRPr lang="en-US"/>
          </a:p>
        </p:txBody>
      </p:sp>
    </p:spTree>
    <p:extLst>
      <p:ext uri="{BB962C8B-B14F-4D97-AF65-F5344CB8AC3E}">
        <p14:creationId xmlns:p14="http://schemas.microsoft.com/office/powerpoint/2010/main" val="3598694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 assessment records and aerial imagery allow for a more detailed inventory of primary buildings within the Special Flood Hazard Area and Regulatory Floodway.  The preliminary flood maps reveal a net total of 499 structures in the preliminary SFHA, with 123 structures mapped-in the SFHA and 276 structures (more than double) mapped out.  The countywide building net change is minus 153 and minus 14 structures in the preliminary SFHA and Floodway, respectively.  Communities should contact the State NFIP Office for technical assistance in mailing notification letters to property owners that will be affected by the map changes.   </a:t>
            </a:r>
          </a:p>
        </p:txBody>
      </p:sp>
      <p:sp>
        <p:nvSpPr>
          <p:cNvPr id="4" name="Slide Number Placeholder 3"/>
          <p:cNvSpPr>
            <a:spLocks noGrp="1"/>
          </p:cNvSpPr>
          <p:nvPr>
            <p:ph type="sldNum" sz="quarter" idx="5"/>
          </p:nvPr>
        </p:nvSpPr>
        <p:spPr/>
        <p:txBody>
          <a:bodyPr/>
          <a:lstStyle/>
          <a:p>
            <a:fld id="{2DCCCB51-2C28-4E96-96E4-9587A5CD5789}" type="slidenum">
              <a:rPr lang="en-US" smtClean="0"/>
              <a:t>7</a:t>
            </a:fld>
            <a:endParaRPr lang="en-US"/>
          </a:p>
        </p:txBody>
      </p:sp>
    </p:spTree>
    <p:extLst>
      <p:ext uri="{BB962C8B-B14F-4D97-AF65-F5344CB8AC3E}">
        <p14:creationId xmlns:p14="http://schemas.microsoft.com/office/powerpoint/2010/main" val="365643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Communities should also notify property owners being mapped into </a:t>
            </a:r>
            <a:r>
              <a:rPr lang="en-US" b="1" dirty="0">
                <a:effectLst/>
                <a:ea typeface="Times New Roman" panose="02020603050405020304" pitchFamily="18" charset="0"/>
                <a:cs typeface="Calibri" panose="020F0502020204030204" pitchFamily="34" charset="0"/>
              </a:rPr>
              <a:t>a much higher risk flood zone </a:t>
            </a:r>
            <a:r>
              <a:rPr lang="en-US" dirty="0">
                <a:effectLst/>
                <a:ea typeface="Times New Roman" panose="02020603050405020304" pitchFamily="18" charset="0"/>
                <a:cs typeface="Calibri" panose="020F0502020204030204" pitchFamily="34" charset="0"/>
              </a:rPr>
              <a:t>of the Special Flood Hazard Area (SFHA), known as the </a:t>
            </a:r>
            <a:r>
              <a:rPr lang="en-US" b="1" dirty="0">
                <a:effectLst/>
                <a:ea typeface="Times New Roman" panose="02020603050405020304" pitchFamily="18" charset="0"/>
                <a:cs typeface="Times New Roman" panose="02020603050405020304" pitchFamily="18" charset="0"/>
              </a:rPr>
              <a:t>Regulatory</a:t>
            </a:r>
            <a:r>
              <a:rPr lang="en-US" b="1" dirty="0">
                <a:effectLst/>
                <a:ea typeface="Times New Roman" panose="02020603050405020304" pitchFamily="18" charset="0"/>
                <a:cs typeface="Calibri" panose="020F0502020204030204" pitchFamily="34" charset="0"/>
              </a:rPr>
              <a:t> Floodway</a:t>
            </a:r>
            <a:r>
              <a:rPr lang="en-US" dirty="0">
                <a:effectLst/>
                <a:ea typeface="Times New Roman" panose="02020603050405020304" pitchFamily="18" charset="0"/>
                <a:cs typeface="Calibri" panose="020F0502020204030204" pitchFamily="34" charset="0"/>
              </a:rPr>
              <a:t>, or </a:t>
            </a:r>
            <a:r>
              <a:rPr lang="en-US" dirty="0">
                <a:effectLst/>
                <a:ea typeface="Times New Roman" panose="02020603050405020304" pitchFamily="18" charset="0"/>
                <a:cs typeface="Times New Roman" panose="02020603050405020304" pitchFamily="18" charset="0"/>
              </a:rPr>
              <a:t>the main channel of the river or stream where floodwaters are likely the deepest and with the highest velocities</a:t>
            </a:r>
            <a:r>
              <a:rPr lang="en-US" dirty="0">
                <a:effectLst/>
                <a:ea typeface="Times New Roman" panose="02020603050405020304" pitchFamily="18" charset="0"/>
                <a:cs typeface="Calibri" panose="020F0502020204030204" pitchFamily="34" charset="0"/>
              </a:rPr>
              <a:t>. Before a local permit can be issued for proposed development in the floodway, a “No-Rise/No Impact” certification must be submitted by a professional engineer licensed in West Virginia to ensure your proposed project won’t increase flood levels.</a:t>
            </a:r>
            <a:endParaRPr lang="en-US" dirty="0">
              <a:effectLst/>
              <a:ea typeface="Times New Roman" panose="02020603050405020304" pitchFamily="18" charset="0"/>
              <a:cs typeface="Times New Roman" panose="02020603050405020304" pitchFamily="18" charset="0"/>
            </a:endParaRPr>
          </a:p>
          <a:p>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92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01172"/>
          </a:xfrm>
        </p:spPr>
        <p:txBody>
          <a:bodyPr/>
          <a:lstStyle/>
          <a:p>
            <a:r>
              <a:rPr lang="en-US" dirty="0"/>
              <a:t>Communities should contact the State NFIP Office for technical support in creating outreach letters for property owners affected by the map changes.  Based on mail merge templates, outreach letters on community letterhead</a:t>
            </a:r>
            <a:r>
              <a:rPr lang="en-US" b="0" i="0" dirty="0">
                <a:solidFill>
                  <a:srgbClr val="000000"/>
                </a:solidFill>
                <a:effectLst/>
              </a:rPr>
              <a:t> can be generated for all (1) SFHA Mapped-In, (2) Mapped-In Floodway,  and (3) SFHA Mapped-Out structures shown on the WV Flood Tool’s RiskMAP View (</a:t>
            </a:r>
            <a:r>
              <a:rPr lang="en-US" b="0" i="0" u="sng" dirty="0">
                <a:solidFill>
                  <a:srgbClr val="0000FF"/>
                </a:solidFill>
                <a:effectLst/>
                <a:hlinkClick r:id="rId3" tooltip="http://www.mapwv.gov/Flood"/>
              </a:rPr>
              <a:t>www.mapwv.gov/Flood</a:t>
            </a:r>
            <a:r>
              <a:rPr lang="en-US" b="0" i="0" dirty="0">
                <a:solidFill>
                  <a:srgbClr val="000000"/>
                </a:solidFill>
                <a:effectLst/>
              </a:rPr>
              <a:t>).  All the communities must do is </a:t>
            </a:r>
            <a:r>
              <a:rPr lang="en-US" b="1" i="0" dirty="0">
                <a:solidFill>
                  <a:srgbClr val="000000"/>
                </a:solidFill>
                <a:effectLst/>
              </a:rPr>
              <a:t>download the files, then print, validate, and mail the letters</a:t>
            </a:r>
            <a:r>
              <a:rPr lang="en-US" b="0" i="0" dirty="0">
                <a:solidFill>
                  <a:srgbClr val="000000"/>
                </a:solidFill>
                <a:effectLst/>
              </a:rPr>
              <a:t>.  CRS communities like Jefferson County Unincorporated should be eligible for credit points for this outreach activity. </a:t>
            </a:r>
          </a:p>
          <a:p>
            <a:endParaRPr lang="en-US" b="0" i="0" dirty="0">
              <a:solidFill>
                <a:srgbClr val="000000"/>
              </a:solidFill>
              <a:effectLst/>
            </a:endParaRPr>
          </a:p>
          <a:p>
            <a:pPr marL="0" marR="0" fontAlgn="base">
              <a:spcBef>
                <a:spcPts val="0"/>
              </a:spcBef>
              <a:spcAft>
                <a:spcPts val="800"/>
              </a:spcAft>
            </a:pPr>
            <a:r>
              <a:rPr lang="en-US" dirty="0">
                <a:solidFill>
                  <a:srgbClr val="000000"/>
                </a:solidFill>
                <a:effectLst/>
              </a:rPr>
              <a:t>For the SFHA mapped-out letters, it is important to have this text included in the letter template:  "If you do currently have flood insurance, you should not cancel your flood insurance before the new flood maps are officially adopted by the community. Moreover, if you have a federally-backed mortgage, NEVER cancel your flood insurance before consulting your mortgage lender!“</a:t>
            </a:r>
          </a:p>
          <a:p>
            <a:pPr marL="0" marR="0" fontAlgn="base">
              <a:spcBef>
                <a:spcPts val="0"/>
              </a:spcBef>
              <a:spcAft>
                <a:spcPts val="800"/>
              </a:spcAft>
            </a:pPr>
            <a:endParaRPr lang="en-US" dirty="0">
              <a:solidFill>
                <a:srgbClr val="000000"/>
              </a:solidFill>
              <a:effectLst/>
            </a:endParaRPr>
          </a:p>
          <a:p>
            <a:pPr marL="0" marR="0" fontAlgn="base">
              <a:spcBef>
                <a:spcPts val="0"/>
              </a:spcBef>
              <a:spcAft>
                <a:spcPts val="800"/>
              </a:spcAft>
            </a:pPr>
            <a:r>
              <a:rPr lang="en-US" dirty="0">
                <a:solidFill>
                  <a:srgbClr val="000000"/>
                </a:solidFill>
                <a:effectLst/>
              </a:rPr>
              <a:t>Another useful resource about the Regulatory Update is FEMA’s Risk Communication Guidebook for Local Officials.</a:t>
            </a:r>
            <a:br>
              <a:rPr lang="en-US" dirty="0">
                <a:solidFill>
                  <a:srgbClr val="000000"/>
                </a:solidFill>
                <a:effectLst/>
              </a:rPr>
            </a:br>
            <a:r>
              <a:rPr lang="en-US" dirty="0">
                <a:solidFill>
                  <a:srgbClr val="000000"/>
                </a:solidFill>
                <a:effectLst/>
                <a:hlinkClick r:id="rId4"/>
              </a:rPr>
              <a:t>https://www.fema.gov/sites/default/files/documents/fema_region-6_risk-communications-guidebook_112023.pdf#page=25</a:t>
            </a:r>
            <a:endParaRPr lang="en-US" dirty="0">
              <a:solidFill>
                <a:srgbClr val="000000"/>
              </a:solidFill>
              <a:effectLst/>
            </a:endParaRPr>
          </a:p>
          <a:p>
            <a:pPr marL="0" marR="0" fontAlgn="base">
              <a:spcBef>
                <a:spcPts val="0"/>
              </a:spcBef>
              <a:spcAft>
                <a:spcPts val="800"/>
              </a:spcAft>
            </a:pPr>
            <a:endParaRPr lang="en-US" dirty="0">
              <a:solidFill>
                <a:srgbClr val="000000"/>
              </a:solidFill>
              <a:effectLst/>
            </a:endParaRP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pPr marL="0" marR="0" fontAlgn="base">
              <a:spcBef>
                <a:spcPts val="0"/>
              </a:spcBef>
              <a:spcAft>
                <a:spcPts val="800"/>
              </a:spcAft>
            </a:pPr>
            <a:endParaRPr lang="en-US" sz="1800" dirty="0">
              <a:solidFill>
                <a:srgbClr val="000000"/>
              </a:solidFill>
              <a:effectLst/>
              <a:latin typeface="Aptos" panose="020B0004020202020204" pitchFamily="34" charset="0"/>
            </a:endParaRPr>
          </a:p>
          <a:p>
            <a:br>
              <a:rPr lang="en-US" sz="1800" dirty="0">
                <a:solidFill>
                  <a:srgbClr val="000000"/>
                </a:solidFill>
                <a:effectLst/>
                <a:latin typeface="Aptos" panose="020B0004020202020204" pitchFamily="34" charset="0"/>
              </a:rPr>
            </a:br>
            <a:r>
              <a:rPr lang="en-US" b="0" i="0" dirty="0">
                <a:solidFill>
                  <a:srgbClr val="000000"/>
                </a:solidFill>
                <a:effectLst/>
                <a:latin typeface="Aptos" panose="020B0004020202020204" pitchFamily="34" charset="0"/>
              </a:rPr>
              <a:t> </a:t>
            </a:r>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a:p>
        </p:txBody>
      </p:sp>
    </p:spTree>
    <p:extLst>
      <p:ext uri="{BB962C8B-B14F-4D97-AF65-F5344CB8AC3E}">
        <p14:creationId xmlns:p14="http://schemas.microsoft.com/office/powerpoint/2010/main" val="372523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3F1-1524-32D9-7825-E82E7F56BF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50AA71-3E1D-BBFB-79B8-2E73EE0B9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0B0C14-0216-2EC1-2A94-1EA8634C3CF7}"/>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4EB5ABAA-DE0E-8BDB-9523-D8D43DD7E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077F4-3C5A-7475-7109-7DD5B414574D}"/>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401927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7417-5F4A-BF2E-C031-38C64F96BD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8D1E7-833F-62F9-13F4-80A09DC66C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50F-7023-F6B2-6E02-9F59C66BC6E4}"/>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0591417D-7270-ECDD-3963-D29F5ED01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D3D46-24C9-0ECD-D570-1BC59ECAC4A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012322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42092-51BA-579E-4193-22BFD1073C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5AE573-844A-EE6B-4A06-D56C370995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19C35-6325-4051-90F3-3CA4291F6925}"/>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1C6E3C64-27B8-4D47-BE71-D5A94514B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E75CB-6F05-AED4-2D0B-AEC2010DFD8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10607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E090-7348-B56C-7287-DD74FBBFC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0ECF4-1BB6-60D7-8090-8288B96796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89ED9-EE93-E28C-F6F7-9791CCE02BDE}"/>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406B9882-A003-D924-D4B8-C25076617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9FF69-B21B-1A5B-2F46-EA0A7223A8B2}"/>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335427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6130-560E-9214-4C61-3194377F81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38CAD5-9FD5-55ED-B622-A17006EE7D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49E11-9F27-D730-C3EF-48C21D1CC0BD}"/>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F3B6304D-D9C8-41D8-7C07-A409C8BA1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C2472-03F2-378E-1959-19EDE89A6FE6}"/>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962535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4FF3-FFAE-F7E3-85F9-2FFBCB663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85B2A-D69D-0D68-C937-5F859F6C53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C1D31-B16E-833D-E558-2C37BD9C0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52A572-0938-9063-554F-B65CFB796E70}"/>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6" name="Footer Placeholder 5">
            <a:extLst>
              <a:ext uri="{FF2B5EF4-FFF2-40B4-BE49-F238E27FC236}">
                <a16:creationId xmlns:a16="http://schemas.microsoft.com/office/drawing/2014/main" id="{2A3972DE-55D1-4BF5-72A1-58F0D1AA4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4952F-2458-CF35-0088-5190B543DB69}"/>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364029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4BC8-0D1A-6EAD-979E-7A1CC23348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24C37-DF77-EF30-0166-4CC66A602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75295-5D8D-BEC8-17BD-7A2B3964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5ADE6-A242-9FDE-D327-8828494FE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D4E3A-66EF-81DD-FCEB-1FA227F0DC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F116BB-0FBD-68E8-A13B-7E92629E1F5A}"/>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8" name="Footer Placeholder 7">
            <a:extLst>
              <a:ext uri="{FF2B5EF4-FFF2-40B4-BE49-F238E27FC236}">
                <a16:creationId xmlns:a16="http://schemas.microsoft.com/office/drawing/2014/main" id="{A9B08618-FE05-B8B0-CA40-7D93E6C43C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09F1BF-9755-3203-C966-1B99DCD3CA1C}"/>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166994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734E-84B1-8DE7-78BE-F45B961BCB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B3A817-9946-92A5-2DF1-6CD5BF084042}"/>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4" name="Footer Placeholder 3">
            <a:extLst>
              <a:ext uri="{FF2B5EF4-FFF2-40B4-BE49-F238E27FC236}">
                <a16:creationId xmlns:a16="http://schemas.microsoft.com/office/drawing/2014/main" id="{9E60C6E5-102B-3537-878E-E46F33EDB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F880F0-6EB3-34EC-A09C-1565B35E170B}"/>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12090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F3802-8835-999D-1888-2E11C2771195}"/>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3" name="Footer Placeholder 2">
            <a:extLst>
              <a:ext uri="{FF2B5EF4-FFF2-40B4-BE49-F238E27FC236}">
                <a16:creationId xmlns:a16="http://schemas.microsoft.com/office/drawing/2014/main" id="{177B450C-7ECB-10F7-604C-945FDB23C4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4894A-64D1-20B0-04C7-B79CE107BD02}"/>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362186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CC49-90A4-41FE-A6F7-B1F0F4B47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45A613-F13A-03F2-56F2-8CBFA15BB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59F628-8A55-5B49-6AFE-16CE1235A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000A8-BDF0-4F4B-A73D-27A0452ED00A}"/>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6" name="Footer Placeholder 5">
            <a:extLst>
              <a:ext uri="{FF2B5EF4-FFF2-40B4-BE49-F238E27FC236}">
                <a16:creationId xmlns:a16="http://schemas.microsoft.com/office/drawing/2014/main" id="{BA68F6EF-E21E-82AA-75AE-5B760E0C1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E7F6C-8E4B-363F-EFD9-E90A8DE100AF}"/>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185920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8980-6387-57CB-98B3-E2FE2AE548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DEA5A2-1CB6-8629-EB48-FDFA1BE4E3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AD75C0-70B6-5FA1-7862-A403CE273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6E371E-EC9A-8FAC-AA1F-F697C62FA8E6}"/>
              </a:ext>
            </a:extLst>
          </p:cNvPr>
          <p:cNvSpPr>
            <a:spLocks noGrp="1"/>
          </p:cNvSpPr>
          <p:nvPr>
            <p:ph type="dt" sz="half" idx="10"/>
          </p:nvPr>
        </p:nvSpPr>
        <p:spPr/>
        <p:txBody>
          <a:bodyPr/>
          <a:lstStyle/>
          <a:p>
            <a:fld id="{6AB0D69B-C2C8-4FAF-AA40-36E8628FC979}" type="datetimeFigureOut">
              <a:rPr lang="en-US" smtClean="0"/>
              <a:t>12/17/2024</a:t>
            </a:fld>
            <a:endParaRPr lang="en-US"/>
          </a:p>
        </p:txBody>
      </p:sp>
      <p:sp>
        <p:nvSpPr>
          <p:cNvPr id="6" name="Footer Placeholder 5">
            <a:extLst>
              <a:ext uri="{FF2B5EF4-FFF2-40B4-BE49-F238E27FC236}">
                <a16:creationId xmlns:a16="http://schemas.microsoft.com/office/drawing/2014/main" id="{55A4CC84-E7C7-74FD-AC14-48E1CDE4F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CA88A4-83DC-3A7B-5DF7-08F2BD3101CC}"/>
              </a:ext>
            </a:extLst>
          </p:cNvPr>
          <p:cNvSpPr>
            <a:spLocks noGrp="1"/>
          </p:cNvSpPr>
          <p:nvPr>
            <p:ph type="sldNum" sz="quarter" idx="12"/>
          </p:nvPr>
        </p:nvSpPr>
        <p:spPr/>
        <p:txBody>
          <a:bodyPr/>
          <a:lstStyle/>
          <a:p>
            <a:fld id="{2839A2C1-883A-4410-9A0D-079942CF6FB6}" type="slidenum">
              <a:rPr lang="en-US" smtClean="0"/>
              <a:t>‹#›</a:t>
            </a:fld>
            <a:endParaRPr lang="en-US"/>
          </a:p>
        </p:txBody>
      </p:sp>
    </p:spTree>
    <p:extLst>
      <p:ext uri="{BB962C8B-B14F-4D97-AF65-F5344CB8AC3E}">
        <p14:creationId xmlns:p14="http://schemas.microsoft.com/office/powerpoint/2010/main" val="244332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2550B-B015-AB28-374E-3073E5CFAA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5BF63F-AB1B-9A08-9BAF-035D4C4FD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D1FB7-730B-7073-2D21-A6CC6DA89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B0D69B-C2C8-4FAF-AA40-36E8628FC979}" type="datetimeFigureOut">
              <a:rPr lang="en-US" smtClean="0"/>
              <a:t>12/17/2024</a:t>
            </a:fld>
            <a:endParaRPr lang="en-US"/>
          </a:p>
        </p:txBody>
      </p:sp>
      <p:sp>
        <p:nvSpPr>
          <p:cNvPr id="5" name="Footer Placeholder 4">
            <a:extLst>
              <a:ext uri="{FF2B5EF4-FFF2-40B4-BE49-F238E27FC236}">
                <a16:creationId xmlns:a16="http://schemas.microsoft.com/office/drawing/2014/main" id="{4C55EB02-438E-2161-23D7-B7D04979C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EB54C4-DF7B-06D3-D895-C4FA93D5A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39A2C1-883A-4410-9A0D-079942CF6FB6}" type="slidenum">
              <a:rPr lang="en-US" smtClean="0"/>
              <a:t>‹#›</a:t>
            </a:fld>
            <a:endParaRPr lang="en-US"/>
          </a:p>
        </p:txBody>
      </p:sp>
    </p:spTree>
    <p:extLst>
      <p:ext uri="{BB962C8B-B14F-4D97-AF65-F5344CB8AC3E}">
        <p14:creationId xmlns:p14="http://schemas.microsoft.com/office/powerpoint/2010/main" val="2342809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hyperlink" Target="https://data.wvgis.wvu.edu/pub/RA/_resources/LOMA/WV_Flood_Tool_LiDAR_for_LOMA_Guide.pdf" TargetMode="External"/><Relationship Id="rId3" Type="http://schemas.openxmlformats.org/officeDocument/2006/relationships/image" Target="../media/image20.png"/><Relationship Id="rId7" Type="http://schemas.openxmlformats.org/officeDocument/2006/relationships/hyperlink" Target="https://data.wvgis.wvu.edu/pub/RA/_resources/LOMA/WV_Flood_Tool-LIDAR_for_LOMA_instruction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vfrf.org/wvre/report/?scaleid=8&amp;entityid=494&amp;type=all" TargetMode="External"/><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vfrf.org/wvre/report/?scaleid=8&amp;entityid=469,479,494&amp;type=comparison" TargetMode="External"/><Relationship Id="rId5" Type="http://schemas.openxmlformats.org/officeDocument/2006/relationships/hyperlink" Target="https://wvfrf.org/wvre/report/?scaleid=8&amp;entityid=469&amp;type=all" TargetMode="External"/><Relationship Id="rId4" Type="http://schemas.openxmlformats.org/officeDocument/2006/relationships/hyperlink" Target="https://wvfrf.org/wvre/report/?scaleid=8&amp;entityid=479&amp;type=al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data.wvgis.wvu.edu/pub/RA/HL/RA-S/RF2_BE1_2RC-3_Region9-Bldg_SFHA_Stream_Count-Val_TopRnk_2024.pdf"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s://data.wvgis.wvu.edu/pub/RA/RI/WVRE/DOCS/WVRE_TechnicalDoc.pdf#page=15" TargetMode="External"/><Relationship Id="rId3" Type="http://schemas.openxmlformats.org/officeDocument/2006/relationships/hyperlink" Target="https://data.wvgis.wvu.edu/pub/RA/RI/WVRE/DOCS/WVRE_TechnicalDoc.pdf#page=18" TargetMode="External"/><Relationship Id="rId7" Type="http://schemas.openxmlformats.org/officeDocument/2006/relationships/hyperlink" Target="https://wvfrf.org/wvre/report/?scaleid=6&amp;entityid=87&amp;type=top20"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vfrf.org/wvre/report/?scaleid=3&amp;entityid=19&amp;type=top20" TargetMode="External"/><Relationship Id="rId5" Type="http://schemas.openxmlformats.org/officeDocument/2006/relationships/hyperlink" Target="https://data.wvgis.wvu.edu/pub/RA/RI/WVRE/DOCS/WVRE_TechnicalDoc.pdf#page=24" TargetMode="External"/><Relationship Id="rId4" Type="http://schemas.openxmlformats.org/officeDocument/2006/relationships/hyperlink" Target="https://data.wvgis.wvu.edu/pub/RA/RI/WVRE/DOCS/WVRE_TechnicalDoc.pdf#page=2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data.wvgis.wvu.edu/pub/RA/HL/RA-S/RF3_BC1_4CID-1_Bldg_Val_Median_NatBrk_2021.pdf" TargetMode="External"/><Relationship Id="rId5" Type="http://schemas.openxmlformats.org/officeDocument/2006/relationships/image" Target="../media/image27.png"/><Relationship Id="rId4" Type="http://schemas.openxmlformats.org/officeDocument/2006/relationships/hyperlink" Target="https://data.wvgis.wvu.edu/pub/RA/HL/RA-S/RF5_CA1_1WV-1_Historical_Assets_Density_2024.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data.wvgis.wvu.edu/pub/RA/HL/MIT/Insurance/1A_NFIP-policy-penetration-rate_NatBrk_county-scale_2024.pdf"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vfrf.org/wvre/report/?scaleid=3&amp;entityid=all&amp;type=comparison&amp;highlight=19#Table5_19" TargetMode="External"/><Relationship Id="rId5" Type="http://schemas.openxmlformats.org/officeDocument/2006/relationships/image" Target="../media/image29.png"/><Relationship Id="rId4" Type="http://schemas.openxmlformats.org/officeDocument/2006/relationships/hyperlink" Target="https://data.wvgis.wvu.edu/pub/RA/HL/RA-S/RF7_PS3_3CTY-1_WV_SVI_PCTrnk_2023.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ata.wvgis.wvu.edu/pub/RA/_resources/Status/Freeboard.pdf" TargetMode="External"/><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data.wvgis.wvu.edu/pub/RA/_resources/CRS/WV_CRS_8X11_20191210.pdf" TargetMode="External"/><Relationship Id="rId4" Type="http://schemas.openxmlformats.org/officeDocument/2006/relationships/hyperlink" Target="https://data.wvgis.wvu.edu/pub/RA/_resources/CRS/WV_CRS_Participants.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hyperlink" Target="https://wvfrf.org/wvre/report/?scaleid=5&amp;entityid=308&amp;type=all" TargetMode="External"/><Relationship Id="rId5" Type="http://schemas.openxmlformats.org/officeDocument/2006/relationships/image" Target="../media/image36.png"/><Relationship Id="rId10" Type="http://schemas.openxmlformats.org/officeDocument/2006/relationships/hyperlink" Target="https://www.mapwv.gov/flood/map/?wkid=102100&amp;x=-8661128&amp;y=4783474&amp;l=12&amp;v=2" TargetMode="External"/><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data.wvgis.wvu.edu/pub/RA/HL/RA-L/MOVIE/3DMovie_Shepherdstown_2024.mp4" TargetMode="Externa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hyperlink" Target="https://data.wvgis.wvu.edu/pub/RA/HL/FD/media/Morgantown/2021/"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hyperlink" Target="https://data.wvgis.wvu.edu/pub/RA/HL/RA-L/STUDY/Jefferson/" TargetMode="External"/><Relationship Id="rId3" Type="http://schemas.openxmlformats.org/officeDocument/2006/relationships/image" Target="../media/image3.png"/><Relationship Id="rId7" Type="http://schemas.openxmlformats.org/officeDocument/2006/relationships/hyperlink" Target="https://www.wvfrf.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ata.wvgis.wvu.edu/pub/RA/State/CL/Stream_Name/Zone_A_Structure_Analysis/Zone_A_cluster_analysis_5-10-15ft_20220220.pdf" TargetMode="External"/><Relationship Id="rId5" Type="http://schemas.openxmlformats.org/officeDocument/2006/relationships/hyperlink" Target="https://data.wvgis.wvu.edu/pub/RA/_engage/Local/SDE/"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www.mapwv.gov/flood/map/?wkid=102100&amp;x=-8652935&amp;y=4767965&amp;l=12&amp;v=2" TargetMode="External"/><Relationship Id="rId10" Type="http://schemas.openxmlformats.org/officeDocument/2006/relationships/hyperlink" Target="https://wvfrf.org/wvre/report/?scaleid=5&amp;entityid=213&amp;type=all" TargetMode="External"/><Relationship Id="rId4" Type="http://schemas.openxmlformats.org/officeDocument/2006/relationships/image" Target="../media/image46.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mapwv.gov/flood/map/?wkid=102100&amp;x=-8915918&amp;y=4610970&amp;l=14&amp;v=1" TargetMode="External"/><Relationship Id="rId5" Type="http://schemas.openxmlformats.org/officeDocument/2006/relationships/hyperlink" Target="https://www.mapwv.gov/flood/map/?wkid=102100&amp;x=-8652939&amp;y=4767952&amp;l=13&amp;v=2" TargetMode="Externa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1.png"/><Relationship Id="rId7" Type="http://schemas.openxmlformats.org/officeDocument/2006/relationships/hyperlink" Target="https://yesterdaysamerica.com/disaster-and-recovery-the-great-virginia-flood-of-187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2.png"/><Relationship Id="rId4" Type="http://schemas.microsoft.com/office/2007/relationships/hdphoto" Target="../media/hdphoto6.wdp"/><Relationship Id="rId9" Type="http://schemas.openxmlformats.org/officeDocument/2006/relationships/hyperlink" Target="https://wvfrf.org/wvre/dashboard/?link=https://www.arcgis.com/apps/dashboards/a339ee6ee8d84a48b152c6089ddcdae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data.wvgis.wvu.edu/pub/RA/HL/RA-L/MOVIE/3Dmovie_HarpersFerry_2021.mp4" TargetMode="Externa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hyperlink" Target="http://www.wvinfrastructure.com/projects/projectDetails.php?projectID=2014S-1487" TargetMode="External"/><Relationship Id="rId13" Type="http://schemas.openxmlformats.org/officeDocument/2006/relationships/image" Target="../media/image58.png"/><Relationship Id="rId18" Type="http://schemas.openxmlformats.org/officeDocument/2006/relationships/hyperlink" Target="https://atsinnovawatertreatment.com/blog/flood-proof-wastewater-treatment-plant/" TargetMode="External"/><Relationship Id="rId3" Type="http://schemas.openxmlformats.org/officeDocument/2006/relationships/hyperlink" Target="https://mapwv.gov/flood/map/?wkid=102100&amp;x=-8666931&amp;y=4761753&amp;l=12&amp;v=2" TargetMode="External"/><Relationship Id="rId7" Type="http://schemas.openxmlformats.org/officeDocument/2006/relationships/hyperlink" Target="https://mapwv.gov/flood/map/?wkid=102100&amp;x=-8654817&amp;y=4767629&amp;l=12&amp;v=2" TargetMode="External"/><Relationship Id="rId12" Type="http://schemas.openxmlformats.org/officeDocument/2006/relationships/image" Target="../media/image57.png"/><Relationship Id="rId17" Type="http://schemas.openxmlformats.org/officeDocument/2006/relationships/hyperlink" Target="https://www.epa.gov/sites/default/files/2015-08/documents/flood_resilience_guide.pdf" TargetMode="External"/><Relationship Id="rId2" Type="http://schemas.openxmlformats.org/officeDocument/2006/relationships/notesSlide" Target="../notesSlides/notesSlide24.xml"/><Relationship Id="rId16"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hyperlink" Target="https://wvwda.maps.arcgis.com/apps/webappviewer/index.html?id=9a3b20d1d38642a2b2388a7134a34771" TargetMode="External"/><Relationship Id="rId11" Type="http://schemas.microsoft.com/office/2007/relationships/hdphoto" Target="../media/hdphoto7.wdp"/><Relationship Id="rId5" Type="http://schemas.openxmlformats.org/officeDocument/2006/relationships/hyperlink" Target="https://mapwv.gov/flood/map/?wkid=102100&amp;x=-8660894&amp;y=4783954&amp;l=12&amp;v=2" TargetMode="External"/><Relationship Id="rId15" Type="http://schemas.openxmlformats.org/officeDocument/2006/relationships/image" Target="../media/image60.png"/><Relationship Id="rId10" Type="http://schemas.openxmlformats.org/officeDocument/2006/relationships/image" Target="../media/image56.png"/><Relationship Id="rId19" Type="http://schemas.openxmlformats.org/officeDocument/2006/relationships/hyperlink" Target="https://www.burnsmcd.com/projects/flood-resistant-wastewater-treatment-plant" TargetMode="External"/><Relationship Id="rId4" Type="http://schemas.openxmlformats.org/officeDocument/2006/relationships/hyperlink" Target="http://gis.wvinfrastructure.com/" TargetMode="External"/><Relationship Id="rId9" Type="http://schemas.openxmlformats.org/officeDocument/2006/relationships/image" Target="../media/image55.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mapwv.gov/flood/map/?wkid=102100&amp;x=-8659222&amp;y=4763003&amp;l=12&amp;v=2" TargetMode="External"/><Relationship Id="rId5" Type="http://schemas.microsoft.com/office/2007/relationships/hdphoto" Target="../media/hdphoto8.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hyperlink" Target="https://mapwv.gov/flood/map/?wkid=102100&amp;x=-8659272&amp;y=4763071&amp;l=12&amp;v=2" TargetMode="Externa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hyperlink" Target="https://mapwv.gov/flood/map/?wkid=102100&amp;x=-8664165&amp;y=4753091&amp;l=12&amp;v=2" TargetMode="Externa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hyperlink" Target="mailto:kurt.donaldson@mail.wvu.edu" TargetMode="External"/><Relationship Id="rId3" Type="http://schemas.openxmlformats.org/officeDocument/2006/relationships/image" Target="../media/image71.png"/><Relationship Id="rId7" Type="http://schemas.microsoft.com/office/2007/relationships/hdphoto" Target="../media/hdphoto11.wdp"/><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hyperlink" Target="mailto:anm0050@mail.wvu.edu" TargetMode="External"/><Relationship Id="rId4" Type="http://schemas.microsoft.com/office/2007/relationships/hdphoto" Target="../media/hdphoto10.wdp"/><Relationship Id="rId9" Type="http://schemas.openxmlformats.org/officeDocument/2006/relationships/hyperlink" Target="mailto:behrang.bidadian@mail.wv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mapwv.gov/flood/map/?wkid=102100&amp;x=-8652937&amp;y=4767965&amp;l=11&amp;v=2"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mapwv.gov/flood/map/?wkid=102100&amp;x=-8661207&amp;y=4783322&amp;l=10&amp;v=2" TargetMode="External"/><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hazards-fema.maps.arcgis.com/apps/webappviewer/index.html?id=5852ea902db44e55bfce395799315f9c&amp;extent=-8661917.397840908,4782972.517052416,-8660268.03009008,4783727.3327066675,102100&amp;level=17" TargetMode="External"/><Relationship Id="rId5" Type="http://schemas.openxmlformats.org/officeDocument/2006/relationships/hyperlink" Target="https://www.mapwv.gov/flood/map/?wkid=102100&amp;x=-8652937&amp;y=4767965&amp;l=11&amp;v=2"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mapwv.gov/flood/map/?wkid=102100&amp;x=-8680855&amp;y=4763844&amp;l=7&amp;v=0" TargetMode="External"/><Relationship Id="rId5" Type="http://schemas.openxmlformats.org/officeDocument/2006/relationships/hyperlink" Target="https://www.mapwv.gov/flood/map/?wkid=102100&amp;x=-8680721&amp;y=4764540&amp;l=8&amp;v=2"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hyperlink" Target="https://mapwv.gov/flood/map/?wkid=102100&amp;x=-8668072&amp;y=4763766&amp;l=12&amp;v=2" TargetMode="External"/><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hyperlink" Target="https://mapwv.gov/flood/map/?wkid=102100&amp;x=-8665775&amp;y=4749842&amp;l=12&amp;v=2" TargetMode="External"/><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hyperlink" Target="https://mapwv.gov/flood/map/?wkid=102100&amp;x=-8660772&amp;y=4758858&amp;l=12&amp;v=2" TargetMode="External"/><Relationship Id="rId9" Type="http://schemas.openxmlformats.org/officeDocument/2006/relationships/image" Target="../media/image14.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Documentation/FEMA_R3_Local_Officials_Toolkit.pdf"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solidFill>
            <a:srgbClr val="E8E8E8"/>
          </a:solid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iver running through a town&#10;&#10;Description automatically generated">
            <a:extLst>
              <a:ext uri="{FF2B5EF4-FFF2-40B4-BE49-F238E27FC236}">
                <a16:creationId xmlns:a16="http://schemas.microsoft.com/office/drawing/2014/main" id="{E1DF840F-FFB8-FB8D-6891-3E477DA2E0AE}"/>
              </a:ext>
            </a:extLst>
          </p:cNvPr>
          <p:cNvPicPr>
            <a:picLocks noChangeAspect="1"/>
          </p:cNvPicPr>
          <p:nvPr/>
        </p:nvPicPr>
        <p:blipFill>
          <a:blip r:embed="rId3">
            <a:grayscl/>
            <a:alphaModFix amt="50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1250" b="1528"/>
          <a:stretch/>
        </p:blipFill>
        <p:spPr>
          <a:xfrm>
            <a:off x="95250" y="95249"/>
            <a:ext cx="12001500" cy="6667501"/>
          </a:xfrm>
          <a:prstGeom prst="rect">
            <a:avLst/>
          </a:prstGeom>
        </p:spPr>
      </p:pic>
      <p:sp>
        <p:nvSpPr>
          <p:cNvPr id="10" name="Rectangle 9">
            <a:extLst>
              <a:ext uri="{FF2B5EF4-FFF2-40B4-BE49-F238E27FC236}">
                <a16:creationId xmlns:a16="http://schemas.microsoft.com/office/drawing/2014/main" id="{48F1B157-CE48-71E1-86C0-1E67E68879AF}"/>
              </a:ext>
            </a:extLst>
          </p:cNvPr>
          <p:cNvSpPr/>
          <p:nvPr/>
        </p:nvSpPr>
        <p:spPr>
          <a:xfrm>
            <a:off x="0" y="0"/>
            <a:ext cx="1362074" cy="6858000"/>
          </a:xfrm>
          <a:prstGeom prst="rect">
            <a:avLst/>
          </a:prstGeom>
          <a:solidFill>
            <a:srgbClr val="0B3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iver running through a town&#10;&#10;Description automatically generated">
            <a:extLst>
              <a:ext uri="{FF2B5EF4-FFF2-40B4-BE49-F238E27FC236}">
                <a16:creationId xmlns:a16="http://schemas.microsoft.com/office/drawing/2014/main" id="{C3B5D279-7784-D621-959A-CCC65B36F04B}"/>
              </a:ext>
            </a:extLst>
          </p:cNvPr>
          <p:cNvPicPr>
            <a:picLocks noChangeAspect="1"/>
          </p:cNvPicPr>
          <p:nvPr/>
        </p:nvPicPr>
        <p:blipFill>
          <a:blip r:embed="rId5">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16826" t="22222" r="5952" b="6528"/>
          <a:stretch/>
        </p:blipFill>
        <p:spPr>
          <a:xfrm>
            <a:off x="2114550" y="1524000"/>
            <a:ext cx="9267825" cy="4886325"/>
          </a:xfrm>
          <a:prstGeom prst="rect">
            <a:avLst/>
          </a:prstGeom>
        </p:spPr>
      </p:pic>
      <p:sp>
        <p:nvSpPr>
          <p:cNvPr id="2" name="TextBox 1">
            <a:extLst>
              <a:ext uri="{FF2B5EF4-FFF2-40B4-BE49-F238E27FC236}">
                <a16:creationId xmlns:a16="http://schemas.microsoft.com/office/drawing/2014/main" id="{B73E73D4-4C50-41F5-919F-4AFD7D7F3227}"/>
              </a:ext>
            </a:extLst>
          </p:cNvPr>
          <p:cNvSpPr txBox="1"/>
          <p:nvPr/>
        </p:nvSpPr>
        <p:spPr>
          <a:xfrm>
            <a:off x="2143125" y="463689"/>
            <a:ext cx="9267824" cy="707886"/>
          </a:xfrm>
          <a:prstGeom prst="rect">
            <a:avLst/>
          </a:prstGeom>
          <a:solidFill>
            <a:schemeClr val="accent1">
              <a:lumMod val="75000"/>
            </a:schemeClr>
          </a:solidFill>
        </p:spPr>
        <p:txBody>
          <a:bodyPr wrap="square">
            <a:spAutoFit/>
          </a:bodyPr>
          <a:lstStyle/>
          <a:p>
            <a:r>
              <a:rPr lang="en-US" sz="4000" b="1" i="0" dirty="0">
                <a:solidFill>
                  <a:schemeClr val="bg1"/>
                </a:solidFill>
                <a:effectLst/>
                <a:latin typeface="Aptos Black" panose="020B0004020202020204" pitchFamily="34" charset="0"/>
              </a:rPr>
              <a:t>Jefferson County, WV</a:t>
            </a:r>
            <a:endParaRPr lang="en-US" sz="4000" b="1" dirty="0">
              <a:solidFill>
                <a:schemeClr val="bg1"/>
              </a:solidFill>
              <a:latin typeface="Aptos Black" panose="020B0004020202020204" pitchFamily="34" charset="0"/>
            </a:endParaRPr>
          </a:p>
        </p:txBody>
      </p:sp>
      <p:sp>
        <p:nvSpPr>
          <p:cNvPr id="5" name="TextBox 4">
            <a:extLst>
              <a:ext uri="{FF2B5EF4-FFF2-40B4-BE49-F238E27FC236}">
                <a16:creationId xmlns:a16="http://schemas.microsoft.com/office/drawing/2014/main" id="{3D0D936B-14B8-61B8-754A-293AD82C6ED3}"/>
              </a:ext>
            </a:extLst>
          </p:cNvPr>
          <p:cNvSpPr txBox="1"/>
          <p:nvPr/>
        </p:nvSpPr>
        <p:spPr>
          <a:xfrm>
            <a:off x="2268929" y="5709375"/>
            <a:ext cx="2908713" cy="584775"/>
          </a:xfrm>
          <a:prstGeom prst="rect">
            <a:avLst/>
          </a:prstGeom>
          <a:noFill/>
        </p:spPr>
        <p:txBody>
          <a:bodyPr wrap="square">
            <a:spAutoFit/>
          </a:bodyPr>
          <a:lstStyle/>
          <a:p>
            <a:r>
              <a:rPr lang="en-US" sz="3200" b="1" i="0" dirty="0">
                <a:ln>
                  <a:solidFill>
                    <a:schemeClr val="bg1"/>
                  </a:solidFill>
                </a:ln>
                <a:effectLst/>
                <a:latin typeface="Aptos Black" panose="020B0004020202020204" pitchFamily="34" charset="0"/>
              </a:rPr>
              <a:t>CCO Meeting </a:t>
            </a:r>
            <a:endParaRPr lang="en-US" sz="3200" dirty="0">
              <a:ln>
                <a:solidFill>
                  <a:schemeClr val="bg1"/>
                </a:solidFill>
              </a:ln>
            </a:endParaRPr>
          </a:p>
        </p:txBody>
      </p:sp>
      <p:sp>
        <p:nvSpPr>
          <p:cNvPr id="6" name="TextBox 5">
            <a:extLst>
              <a:ext uri="{FF2B5EF4-FFF2-40B4-BE49-F238E27FC236}">
                <a16:creationId xmlns:a16="http://schemas.microsoft.com/office/drawing/2014/main" id="{26F4BC6A-C895-A7CD-7BE2-8EBFA6BFE325}"/>
              </a:ext>
            </a:extLst>
          </p:cNvPr>
          <p:cNvSpPr txBox="1"/>
          <p:nvPr/>
        </p:nvSpPr>
        <p:spPr>
          <a:xfrm>
            <a:off x="8468714" y="5817096"/>
            <a:ext cx="2908713" cy="369332"/>
          </a:xfrm>
          <a:prstGeom prst="rect">
            <a:avLst/>
          </a:prstGeom>
          <a:noFill/>
        </p:spPr>
        <p:txBody>
          <a:bodyPr wrap="square">
            <a:spAutoFit/>
          </a:bodyPr>
          <a:lstStyle/>
          <a:p>
            <a:r>
              <a:rPr lang="en-US" b="1" i="0" dirty="0">
                <a:ln>
                  <a:solidFill>
                    <a:schemeClr val="bg1"/>
                  </a:solidFill>
                </a:ln>
                <a:effectLst/>
                <a:latin typeface="Aptos Black" panose="020B0004020202020204" pitchFamily="34" charset="0"/>
              </a:rPr>
              <a:t>December 2024</a:t>
            </a:r>
            <a:endParaRPr lang="en-US" dirty="0">
              <a:ln>
                <a:solidFill>
                  <a:schemeClr val="bg1"/>
                </a:solidFill>
              </a:ln>
            </a:endParaRPr>
          </a:p>
        </p:txBody>
      </p:sp>
    </p:spTree>
    <p:extLst>
      <p:ext uri="{BB962C8B-B14F-4D97-AF65-F5344CB8AC3E}">
        <p14:creationId xmlns:p14="http://schemas.microsoft.com/office/powerpoint/2010/main" val="267831865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A8BA8A-31C5-1752-0470-976FAE6E0722}"/>
              </a:ext>
            </a:extLst>
          </p:cNvPr>
          <p:cNvGrpSpPr/>
          <p:nvPr/>
        </p:nvGrpSpPr>
        <p:grpSpPr>
          <a:xfrm>
            <a:off x="350897" y="1023582"/>
            <a:ext cx="4898061" cy="5705720"/>
            <a:chOff x="2709375" y="1023582"/>
            <a:chExt cx="4898061" cy="5705720"/>
          </a:xfrm>
        </p:grpSpPr>
        <p:pic>
          <p:nvPicPr>
            <p:cNvPr id="7" name="Picture 6">
              <a:extLst>
                <a:ext uri="{FF2B5EF4-FFF2-40B4-BE49-F238E27FC236}">
                  <a16:creationId xmlns:a16="http://schemas.microsoft.com/office/drawing/2014/main" id="{B90AB1E9-A8F4-CF6F-2401-3F12469550FB}"/>
                </a:ext>
              </a:extLst>
            </p:cNvPr>
            <p:cNvPicPr>
              <a:picLocks noChangeAspect="1"/>
            </p:cNvPicPr>
            <p:nvPr/>
          </p:nvPicPr>
          <p:blipFill>
            <a:blip r:embed="rId3"/>
            <a:stretch>
              <a:fillRect/>
            </a:stretch>
          </p:blipFill>
          <p:spPr>
            <a:xfrm>
              <a:off x="2709375" y="1023582"/>
              <a:ext cx="4898061" cy="5705720"/>
            </a:xfrm>
            <a:prstGeom prst="rect">
              <a:avLst/>
            </a:prstGeom>
            <a:ln>
              <a:solidFill>
                <a:srgbClr val="1F4E79"/>
              </a:solidFill>
            </a:ln>
          </p:spPr>
        </p:pic>
        <p:sp>
          <p:nvSpPr>
            <p:cNvPr id="17" name="TextBox 16"/>
            <p:cNvSpPr txBox="1"/>
            <p:nvPr/>
          </p:nvSpPr>
          <p:spPr>
            <a:xfrm>
              <a:off x="6091940" y="4882429"/>
              <a:ext cx="1325855" cy="923330"/>
            </a:xfrm>
            <a:prstGeom prst="rect">
              <a:avLst/>
            </a:prstGeom>
            <a:noFill/>
          </p:spPr>
          <p:txBody>
            <a:bodyPr wrap="square" rtlCol="0">
              <a:spAutoFit/>
            </a:bodyPr>
            <a:lstStyle/>
            <a:p>
              <a:pPr algn="ctr"/>
              <a:r>
                <a:rPr lang="en-US" b="1" dirty="0">
                  <a:solidFill>
                    <a:srgbClr val="FFFF00"/>
                  </a:solidFill>
                </a:rPr>
                <a:t>276</a:t>
              </a:r>
            </a:p>
            <a:p>
              <a:pPr algn="ctr"/>
              <a:r>
                <a:rPr lang="en-US" b="1" dirty="0">
                  <a:solidFill>
                    <a:srgbClr val="FFFF00"/>
                  </a:solidFill>
                </a:rPr>
                <a:t>Mapped Out SFHA</a:t>
              </a:r>
            </a:p>
          </p:txBody>
        </p:sp>
      </p:grpSp>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Buildings Changes: LOMAs for Mapped Out</a:t>
            </a:r>
          </a:p>
        </p:txBody>
      </p:sp>
      <p:pic>
        <p:nvPicPr>
          <p:cNvPr id="12" name="Picture 11"/>
          <p:cNvPicPr>
            <a:picLocks noChangeAspect="1"/>
          </p:cNvPicPr>
          <p:nvPr/>
        </p:nvPicPr>
        <p:blipFill>
          <a:blip r:embed="rId4"/>
          <a:stretch>
            <a:fillRect/>
          </a:stretch>
        </p:blipFill>
        <p:spPr>
          <a:xfrm>
            <a:off x="10600679" y="6297989"/>
            <a:ext cx="1382162" cy="431313"/>
          </a:xfrm>
          <a:prstGeom prst="rect">
            <a:avLst/>
          </a:prstGeom>
        </p:spPr>
      </p:pic>
      <p:sp>
        <p:nvSpPr>
          <p:cNvPr id="13" name="TextBox 12"/>
          <p:cNvSpPr txBox="1"/>
          <p:nvPr/>
        </p:nvSpPr>
        <p:spPr>
          <a:xfrm>
            <a:off x="3420656" y="1404542"/>
            <a:ext cx="1913021" cy="646331"/>
          </a:xfrm>
          <a:prstGeom prst="rect">
            <a:avLst/>
          </a:prstGeom>
          <a:noFill/>
        </p:spPr>
        <p:txBody>
          <a:bodyPr wrap="square" rtlCol="0">
            <a:spAutoFit/>
          </a:bodyPr>
          <a:lstStyle/>
          <a:p>
            <a:pPr algn="ctr"/>
            <a:r>
              <a:rPr lang="en-US" b="1" dirty="0">
                <a:solidFill>
                  <a:schemeClr val="bg1"/>
                </a:solidFill>
              </a:rPr>
              <a:t>Jefferson County</a:t>
            </a:r>
          </a:p>
        </p:txBody>
      </p:sp>
      <p:sp>
        <p:nvSpPr>
          <p:cNvPr id="29" name="TextBox 28"/>
          <p:cNvSpPr txBox="1"/>
          <p:nvPr/>
        </p:nvSpPr>
        <p:spPr>
          <a:xfrm>
            <a:off x="837971" y="6153257"/>
            <a:ext cx="3763904" cy="461665"/>
          </a:xfrm>
          <a:prstGeom prst="rect">
            <a:avLst/>
          </a:prstGeom>
          <a:solidFill>
            <a:schemeClr val="tx1">
              <a:lumMod val="50000"/>
              <a:lumOff val="50000"/>
            </a:schemeClr>
          </a:solidFill>
        </p:spPr>
        <p:txBody>
          <a:bodyPr wrap="square" rtlCol="0">
            <a:spAutoFit/>
          </a:bodyPr>
          <a:lstStyle/>
          <a:p>
            <a:pPr algn="ctr"/>
            <a:r>
              <a:rPr lang="en-US" sz="1200" dirty="0">
                <a:solidFill>
                  <a:schemeClr val="bg1"/>
                </a:solidFill>
              </a:rPr>
              <a:t>All building symbols in the floodplain fringe will become “</a:t>
            </a:r>
            <a:r>
              <a:rPr lang="en-US" sz="1200" b="1" dirty="0">
                <a:solidFill>
                  <a:srgbClr val="FF0000"/>
                </a:solidFill>
              </a:rPr>
              <a:t>red color</a:t>
            </a:r>
            <a:r>
              <a:rPr lang="en-US" sz="1200" dirty="0">
                <a:solidFill>
                  <a:schemeClr val="bg1"/>
                </a:solidFill>
              </a:rPr>
              <a:t>” once flood maps are effective</a:t>
            </a:r>
          </a:p>
        </p:txBody>
      </p:sp>
      <p:grpSp>
        <p:nvGrpSpPr>
          <p:cNvPr id="30" name="Group 29"/>
          <p:cNvGrpSpPr/>
          <p:nvPr/>
        </p:nvGrpSpPr>
        <p:grpSpPr>
          <a:xfrm>
            <a:off x="506760" y="1197657"/>
            <a:ext cx="2213163" cy="1237936"/>
            <a:chOff x="7094136" y="4340888"/>
            <a:chExt cx="2766152" cy="1547251"/>
          </a:xfrm>
        </p:grpSpPr>
        <p:pic>
          <p:nvPicPr>
            <p:cNvPr id="31" name="Picture 30"/>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32" name="TextBox 31"/>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pic>
        <p:nvPicPr>
          <p:cNvPr id="4" name="Picture 3">
            <a:extLst>
              <a:ext uri="{FF2B5EF4-FFF2-40B4-BE49-F238E27FC236}">
                <a16:creationId xmlns:a16="http://schemas.microsoft.com/office/drawing/2014/main" id="{4BBA71B0-D953-4AA1-0E47-8D1AD8489907}"/>
              </a:ext>
            </a:extLst>
          </p:cNvPr>
          <p:cNvPicPr>
            <a:picLocks noChangeAspect="1"/>
          </p:cNvPicPr>
          <p:nvPr/>
        </p:nvPicPr>
        <p:blipFill>
          <a:blip r:embed="rId6"/>
          <a:stretch>
            <a:fillRect/>
          </a:stretch>
        </p:blipFill>
        <p:spPr>
          <a:xfrm>
            <a:off x="7638875" y="959233"/>
            <a:ext cx="4372522" cy="5770069"/>
          </a:xfrm>
          <a:prstGeom prst="rect">
            <a:avLst/>
          </a:prstGeom>
        </p:spPr>
      </p:pic>
      <p:sp>
        <p:nvSpPr>
          <p:cNvPr id="5" name="Arrow: Right 4">
            <a:extLst>
              <a:ext uri="{FF2B5EF4-FFF2-40B4-BE49-F238E27FC236}">
                <a16:creationId xmlns:a16="http://schemas.microsoft.com/office/drawing/2014/main" id="{29DB8C5D-2CB4-67FF-6523-BEF026DC3299}"/>
              </a:ext>
            </a:extLst>
          </p:cNvPr>
          <p:cNvSpPr/>
          <p:nvPr/>
        </p:nvSpPr>
        <p:spPr>
          <a:xfrm>
            <a:off x="5777186" y="2900864"/>
            <a:ext cx="1222624" cy="78854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8" name="TextBox 7">
            <a:extLst>
              <a:ext uri="{FF2B5EF4-FFF2-40B4-BE49-F238E27FC236}">
                <a16:creationId xmlns:a16="http://schemas.microsoft.com/office/drawing/2014/main" id="{AEF9763A-E374-88C6-CFC6-5CADAB6722F8}"/>
              </a:ext>
            </a:extLst>
          </p:cNvPr>
          <p:cNvSpPr txBox="1"/>
          <p:nvPr/>
        </p:nvSpPr>
        <p:spPr>
          <a:xfrm>
            <a:off x="5545633" y="1289509"/>
            <a:ext cx="1529098" cy="1477328"/>
          </a:xfrm>
          <a:prstGeom prst="rect">
            <a:avLst/>
          </a:prstGeom>
          <a:noFill/>
        </p:spPr>
        <p:txBody>
          <a:bodyPr wrap="square" rtlCol="0">
            <a:spAutoFit/>
          </a:bodyPr>
          <a:lstStyle/>
          <a:p>
            <a:pPr algn="ctr"/>
            <a:r>
              <a:rPr lang="en-US" dirty="0"/>
              <a:t>Mapped-out structures of the SFHA may qualify for LOMAs</a:t>
            </a:r>
          </a:p>
        </p:txBody>
      </p:sp>
      <p:sp>
        <p:nvSpPr>
          <p:cNvPr id="11" name="TextBox 10">
            <a:extLst>
              <a:ext uri="{FF2B5EF4-FFF2-40B4-BE49-F238E27FC236}">
                <a16:creationId xmlns:a16="http://schemas.microsoft.com/office/drawing/2014/main" id="{61124758-B7EB-4C36-0956-D89C7586D1DA}"/>
              </a:ext>
            </a:extLst>
          </p:cNvPr>
          <p:cNvSpPr txBox="1"/>
          <p:nvPr/>
        </p:nvSpPr>
        <p:spPr>
          <a:xfrm>
            <a:off x="5591348" y="5344094"/>
            <a:ext cx="1750852" cy="954107"/>
          </a:xfrm>
          <a:prstGeom prst="rect">
            <a:avLst/>
          </a:prstGeom>
          <a:noFill/>
        </p:spPr>
        <p:txBody>
          <a:bodyPr wrap="square">
            <a:spAutoFit/>
          </a:bodyPr>
          <a:lstStyle/>
          <a:p>
            <a:pPr algn="ctr"/>
            <a:r>
              <a:rPr lang="en-US" sz="1400" b="0" i="0" dirty="0">
                <a:solidFill>
                  <a:srgbClr val="333333"/>
                </a:solidFill>
                <a:effectLst/>
                <a:latin typeface="Roboto" panose="02000000000000000000" pitchFamily="2" charset="0"/>
              </a:rPr>
              <a:t>WV Flood Tool LiDAR LOMA:</a:t>
            </a:r>
            <a:br>
              <a:rPr lang="en-US" sz="1400" b="0" i="0" dirty="0">
                <a:solidFill>
                  <a:srgbClr val="333333"/>
                </a:solidFill>
                <a:effectLst/>
                <a:latin typeface="Roboto" panose="02000000000000000000" pitchFamily="2" charset="0"/>
              </a:rPr>
            </a:br>
            <a:br>
              <a:rPr lang="en-US" sz="1400" b="0" i="0" dirty="0">
                <a:solidFill>
                  <a:srgbClr val="333333"/>
                </a:solidFill>
                <a:effectLst/>
                <a:latin typeface="Roboto" panose="02000000000000000000" pitchFamily="2" charset="0"/>
              </a:rPr>
            </a:br>
            <a:r>
              <a:rPr lang="en-US" sz="1400" b="0" i="0" u="none" strike="noStrike" dirty="0">
                <a:solidFill>
                  <a:srgbClr val="0070C0"/>
                </a:solidFill>
                <a:effectLst/>
                <a:latin typeface="Roboto" panose="02000000000000000000" pitchFamily="2" charset="0"/>
                <a:hlinkClick r:id="rId7">
                  <a:extLst>
                    <a:ext uri="{A12FA001-AC4F-418D-AE19-62706E023703}">
                      <ahyp:hlinkClr xmlns:ahyp="http://schemas.microsoft.com/office/drawing/2018/hyperlinkcolor" val="tx"/>
                    </a:ext>
                  </a:extLst>
                </a:hlinkClick>
              </a:rPr>
              <a:t>Instructions</a:t>
            </a:r>
            <a:r>
              <a:rPr lang="en-US" sz="1400" b="0" i="0" dirty="0">
                <a:solidFill>
                  <a:srgbClr val="333333"/>
                </a:solidFill>
                <a:effectLst/>
                <a:latin typeface="Roboto" panose="02000000000000000000" pitchFamily="2" charset="0"/>
              </a:rPr>
              <a:t> | </a:t>
            </a:r>
            <a:r>
              <a:rPr lang="en-US" sz="1400" b="0" i="0" u="none" strike="noStrike" dirty="0">
                <a:solidFill>
                  <a:srgbClr val="0070C0"/>
                </a:solidFill>
                <a:effectLst/>
                <a:latin typeface="Roboto" panose="02000000000000000000" pitchFamily="2" charset="0"/>
                <a:hlinkClick r:id="rId8">
                  <a:extLst>
                    <a:ext uri="{A12FA001-AC4F-418D-AE19-62706E023703}">
                      <ahyp:hlinkClr xmlns:ahyp="http://schemas.microsoft.com/office/drawing/2018/hyperlinkcolor" val="tx"/>
                    </a:ext>
                  </a:extLst>
                </a:hlinkClick>
              </a:rPr>
              <a:t>Guide</a:t>
            </a:r>
            <a:endParaRPr lang="en-US" sz="1400" b="0" i="0" dirty="0">
              <a:solidFill>
                <a:srgbClr val="0070C0"/>
              </a:solidFill>
              <a:effectLst/>
              <a:latin typeface="Roboto" panose="02000000000000000000" pitchFamily="2" charset="0"/>
            </a:endParaRPr>
          </a:p>
        </p:txBody>
      </p:sp>
    </p:spTree>
    <p:extLst>
      <p:ext uri="{BB962C8B-B14F-4D97-AF65-F5344CB8AC3E}">
        <p14:creationId xmlns:p14="http://schemas.microsoft.com/office/powerpoint/2010/main" val="216857617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02A1D07-69E9-95E9-01F2-391352920749}"/>
              </a:ext>
            </a:extLst>
          </p:cNvPr>
          <p:cNvSpPr txBox="1"/>
          <p:nvPr/>
        </p:nvSpPr>
        <p:spPr>
          <a:xfrm>
            <a:off x="1628997" y="3640194"/>
            <a:ext cx="10347163" cy="646331"/>
          </a:xfrm>
          <a:prstGeom prst="rect">
            <a:avLst/>
          </a:prstGeom>
          <a:solidFill>
            <a:schemeClr val="accent2">
              <a:lumMod val="20000"/>
              <a:lumOff val="80000"/>
            </a:schemeClr>
          </a:solidFill>
        </p:spPr>
        <p:txBody>
          <a:bodyPr wrap="square" rtlCol="0">
            <a:spAutoFit/>
          </a:bodyPr>
          <a:lstStyle/>
          <a:p>
            <a:r>
              <a:rPr lang="en-US" dirty="0"/>
              <a:t>FLOOD DEPTH MEDIAN:  Floodplain structures along the </a:t>
            </a:r>
            <a:r>
              <a:rPr lang="en-US" b="1" dirty="0"/>
              <a:t>Shenandoah River </a:t>
            </a:r>
            <a:r>
              <a:rPr lang="en-US" dirty="0"/>
              <a:t>have high flood depths compared to 156 other major rivers/streams in the state.</a:t>
            </a:r>
          </a:p>
        </p:txBody>
      </p:sp>
      <p:sp>
        <p:nvSpPr>
          <p:cNvPr id="8" name="TextBox 7">
            <a:extLst>
              <a:ext uri="{FF2B5EF4-FFF2-40B4-BE49-F238E27FC236}">
                <a16:creationId xmlns:a16="http://schemas.microsoft.com/office/drawing/2014/main" id="{FE072D20-CF1B-399C-52F8-88D88DD89C2A}"/>
              </a:ext>
            </a:extLst>
          </p:cNvPr>
          <p:cNvSpPr txBox="1"/>
          <p:nvPr/>
        </p:nvSpPr>
        <p:spPr>
          <a:xfrm>
            <a:off x="1628999" y="1000170"/>
            <a:ext cx="10347161" cy="646331"/>
          </a:xfrm>
          <a:prstGeom prst="rect">
            <a:avLst/>
          </a:prstGeom>
          <a:solidFill>
            <a:schemeClr val="accent2">
              <a:lumMod val="20000"/>
              <a:lumOff val="80000"/>
            </a:schemeClr>
          </a:solidFill>
          <a:ln>
            <a:noFill/>
          </a:ln>
        </p:spPr>
        <p:txBody>
          <a:bodyPr wrap="square" rtlCol="0">
            <a:spAutoFit/>
          </a:bodyPr>
          <a:lstStyle/>
          <a:p>
            <a:r>
              <a:rPr lang="en-US" dirty="0"/>
              <a:t>MEDIAN BUILDING VALUE: </a:t>
            </a:r>
            <a:r>
              <a:rPr lang="en-US" b="1" dirty="0"/>
              <a:t>Town Run </a:t>
            </a:r>
            <a:r>
              <a:rPr lang="en-US" dirty="0"/>
              <a:t>and </a:t>
            </a:r>
            <a:r>
              <a:rPr lang="en-US" b="1" dirty="0"/>
              <a:t>Shenandoah River </a:t>
            </a:r>
            <a:r>
              <a:rPr lang="en-US" dirty="0"/>
              <a:t>rank first and fourth, respectively, of 156 major rivers/streams in the state with the highest median value of structures in high-risk flood areas. </a:t>
            </a:r>
          </a:p>
        </p:txBody>
      </p:sp>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River/Stream Building Risk Assessment</a:t>
            </a:r>
          </a:p>
        </p:txBody>
      </p:sp>
      <p:graphicFrame>
        <p:nvGraphicFramePr>
          <p:cNvPr id="2" name="Table 1">
            <a:extLst>
              <a:ext uri="{FF2B5EF4-FFF2-40B4-BE49-F238E27FC236}">
                <a16:creationId xmlns:a16="http://schemas.microsoft.com/office/drawing/2014/main" id="{A9B417E5-30C5-FC3D-0B08-869570E4DF17}"/>
              </a:ext>
            </a:extLst>
          </p:cNvPr>
          <p:cNvGraphicFramePr>
            <a:graphicFrameLocks noGrp="1"/>
          </p:cNvGraphicFramePr>
          <p:nvPr>
            <p:extLst>
              <p:ext uri="{D42A27DB-BD31-4B8C-83A1-F6EECF244321}">
                <p14:modId xmlns:p14="http://schemas.microsoft.com/office/powerpoint/2010/main" val="429443097"/>
              </p:ext>
            </p:extLst>
          </p:nvPr>
        </p:nvGraphicFramePr>
        <p:xfrm>
          <a:off x="1629002" y="1625723"/>
          <a:ext cx="10347163" cy="1511627"/>
        </p:xfrm>
        <a:graphic>
          <a:graphicData uri="http://schemas.openxmlformats.org/drawingml/2006/table">
            <a:tbl>
              <a:tblPr/>
              <a:tblGrid>
                <a:gridCol w="1596275">
                  <a:extLst>
                    <a:ext uri="{9D8B030D-6E8A-4147-A177-3AD203B41FA5}">
                      <a16:colId xmlns:a16="http://schemas.microsoft.com/office/drawing/2014/main" val="995351985"/>
                    </a:ext>
                  </a:extLst>
                </a:gridCol>
                <a:gridCol w="1650816">
                  <a:extLst>
                    <a:ext uri="{9D8B030D-6E8A-4147-A177-3AD203B41FA5}">
                      <a16:colId xmlns:a16="http://schemas.microsoft.com/office/drawing/2014/main" val="3063033851"/>
                    </a:ext>
                  </a:extLst>
                </a:gridCol>
                <a:gridCol w="2961205">
                  <a:extLst>
                    <a:ext uri="{9D8B030D-6E8A-4147-A177-3AD203B41FA5}">
                      <a16:colId xmlns:a16="http://schemas.microsoft.com/office/drawing/2014/main" val="82294026"/>
                    </a:ext>
                  </a:extLst>
                </a:gridCol>
                <a:gridCol w="2353197">
                  <a:extLst>
                    <a:ext uri="{9D8B030D-6E8A-4147-A177-3AD203B41FA5}">
                      <a16:colId xmlns:a16="http://schemas.microsoft.com/office/drawing/2014/main" val="2720181018"/>
                    </a:ext>
                  </a:extLst>
                </a:gridCol>
                <a:gridCol w="1785670">
                  <a:extLst>
                    <a:ext uri="{9D8B030D-6E8A-4147-A177-3AD203B41FA5}">
                      <a16:colId xmlns:a16="http://schemas.microsoft.com/office/drawing/2014/main" val="3785249042"/>
                    </a:ext>
                  </a:extLst>
                </a:gridCol>
              </a:tblGrid>
              <a:tr h="330527">
                <a:tc rowSpan="2">
                  <a:txBody>
                    <a:bodyPr/>
                    <a:lstStyle/>
                    <a:p>
                      <a:pPr algn="ctr"/>
                      <a:r>
                        <a:rPr lang="en-US" sz="1400" b="0" i="1" dirty="0">
                          <a:effectLst/>
                          <a:latin typeface="Arial" panose="020B0604020202020204" pitchFamily="34" charset="0"/>
                          <a:cs typeface="Arial" panose="020B0604020202020204" pitchFamily="34" charset="0"/>
                        </a:rPr>
                        <a: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STATE CATEGORY RANK</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l"/>
                      <a:r>
                        <a:rPr lang="en-US" sz="1400" b="0" dirty="0">
                          <a:effectLst/>
                          <a:latin typeface="Arial" panose="020B0604020202020204" pitchFamily="34" charset="0"/>
                          <a:cs typeface="Arial" panose="020B0604020202020204" pitchFamily="34" charset="0"/>
                        </a:rPr>
                        <a:t>River/Stream Floodplain</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ctr"/>
                      <a:r>
                        <a:rPr lang="en-US" sz="1400">
                          <a:effectLst/>
                          <a:latin typeface="Arial" panose="020B0604020202020204" pitchFamily="34" charset="0"/>
                          <a:cs typeface="Arial" panose="020B0604020202020204" pitchFamily="34" charset="0"/>
                        </a:rPr>
                        <a:t>Building Characteristics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CATEGORY SCORE</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278671100"/>
                  </a:ext>
                </a:extLst>
              </a:tr>
              <a:tr h="3305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a:r>
                        <a:rPr lang="en-US" sz="1400" b="0" dirty="0">
                          <a:effectLst/>
                          <a:latin typeface="Arial" panose="020B0604020202020204" pitchFamily="34" charset="0"/>
                          <a:cs typeface="Arial" panose="020B0604020202020204" pitchFamily="34" charset="0"/>
                        </a:rPr>
                        <a:t>Building Median Value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490912593"/>
                  </a:ext>
                </a:extLst>
              </a:tr>
              <a:tr h="215348">
                <a:tc>
                  <a:txBody>
                    <a:bodyPr/>
                    <a:lstStyle/>
                    <a:p>
                      <a:pPr algn="ctr"/>
                      <a:r>
                        <a:rPr lang="en-US" sz="1400" i="1" dirty="0">
                          <a:solidFill>
                            <a:srgbClr val="666666"/>
                          </a:solidFill>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dirty="0">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Town Run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1" dirty="0">
                          <a:effectLst/>
                          <a:latin typeface="Arial" panose="020B0604020202020204" pitchFamily="34" charset="0"/>
                          <a:cs typeface="Arial" panose="020B0604020202020204" pitchFamily="34" charset="0"/>
                        </a:rPr>
                        <a:t>$247,700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100.0%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323831680"/>
                  </a:ext>
                </a:extLst>
              </a:tr>
              <a:tr h="330527">
                <a:tc>
                  <a:txBody>
                    <a:bodyPr/>
                    <a:lstStyle/>
                    <a:p>
                      <a:pPr algn="ctr"/>
                      <a:r>
                        <a:rPr lang="en-US" sz="1400" i="1" dirty="0">
                          <a:solidFill>
                            <a:srgbClr val="666666"/>
                          </a:solidFill>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dirty="0">
                          <a:effectLst/>
                          <a:latin typeface="Arial" panose="020B0604020202020204" pitchFamily="34" charset="0"/>
                          <a:cs typeface="Arial" panose="020B0604020202020204" pitchFamily="34" charset="0"/>
                        </a:rPr>
                        <a:t>4</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Shenandoah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b="1">
                          <a:effectLst/>
                          <a:latin typeface="Arial" panose="020B0604020202020204" pitchFamily="34" charset="0"/>
                          <a:cs typeface="Arial" panose="020B0604020202020204" pitchFamily="34" charset="0"/>
                        </a:rPr>
                        <a:t>$95,100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98.0%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521396939"/>
                  </a:ext>
                </a:extLst>
              </a:tr>
              <a:tr h="215348">
                <a:tc>
                  <a:txBody>
                    <a:bodyPr/>
                    <a:lstStyle/>
                    <a:p>
                      <a:pPr algn="ctr"/>
                      <a:r>
                        <a:rPr lang="en-US" sz="1400" i="1" dirty="0">
                          <a:solidFill>
                            <a:srgbClr val="666666"/>
                          </a:solidFill>
                          <a:effectLst/>
                          <a:latin typeface="Arial" panose="020B0604020202020204" pitchFamily="34" charset="0"/>
                          <a:cs typeface="Arial" panose="020B0604020202020204" pitchFamily="34" charset="0"/>
                        </a:rPr>
                        <a:t>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a:effectLst/>
                          <a:latin typeface="Arial" panose="020B0604020202020204" pitchFamily="34" charset="0"/>
                          <a:cs typeface="Arial" panose="020B0604020202020204" pitchFamily="34" charset="0"/>
                        </a:rPr>
                        <a:t>24</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Potomac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$57,300</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0" dirty="0">
                          <a:effectLst/>
                          <a:latin typeface="Arial" panose="020B0604020202020204" pitchFamily="34" charset="0"/>
                          <a:cs typeface="Arial" panose="020B0604020202020204" pitchFamily="34" charset="0"/>
                        </a:rPr>
                        <a:t>85.1%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495605549"/>
                  </a:ext>
                </a:extLst>
              </a:tr>
            </a:tbl>
          </a:graphicData>
        </a:graphic>
      </p:graphicFrame>
      <p:sp>
        <p:nvSpPr>
          <p:cNvPr id="9" name="TextBox 8">
            <a:extLst>
              <a:ext uri="{FF2B5EF4-FFF2-40B4-BE49-F238E27FC236}">
                <a16:creationId xmlns:a16="http://schemas.microsoft.com/office/drawing/2014/main" id="{F60ECD5F-0C08-4CE7-DBD4-DCF28F752DB9}"/>
              </a:ext>
            </a:extLst>
          </p:cNvPr>
          <p:cNvSpPr txBox="1"/>
          <p:nvPr/>
        </p:nvSpPr>
        <p:spPr>
          <a:xfrm>
            <a:off x="3810000" y="6252508"/>
            <a:ext cx="5195453" cy="369332"/>
          </a:xfrm>
          <a:prstGeom prst="rect">
            <a:avLst/>
          </a:prstGeom>
          <a:noFill/>
        </p:spPr>
        <p:txBody>
          <a:bodyPr wrap="square" rtlCol="0">
            <a:spAutoFit/>
          </a:bodyPr>
          <a:lstStyle/>
          <a:p>
            <a:r>
              <a:rPr lang="en-US" dirty="0">
                <a:solidFill>
                  <a:srgbClr val="0070C0"/>
                </a:solidFill>
                <a:hlinkClick r:id="rId6">
                  <a:extLst>
                    <a:ext uri="{A12FA001-AC4F-418D-AE19-62706E023703}">
                      <ahyp:hlinkClr xmlns:ahyp="http://schemas.microsoft.com/office/drawing/2018/hyperlinkcolor" val="tx"/>
                    </a:ext>
                  </a:extLst>
                </a:hlinkClick>
              </a:rPr>
              <a:t>WV Risk Explorer: Stream Risk Comparison Report</a:t>
            </a:r>
            <a:endParaRPr lang="en-US" dirty="0">
              <a:solidFill>
                <a:srgbClr val="0070C0"/>
              </a:solidFill>
            </a:endParaRPr>
          </a:p>
        </p:txBody>
      </p:sp>
      <p:graphicFrame>
        <p:nvGraphicFramePr>
          <p:cNvPr id="3" name="Table 2">
            <a:extLst>
              <a:ext uri="{FF2B5EF4-FFF2-40B4-BE49-F238E27FC236}">
                <a16:creationId xmlns:a16="http://schemas.microsoft.com/office/drawing/2014/main" id="{DA65D46B-7360-ECB2-3080-00294050D18D}"/>
              </a:ext>
            </a:extLst>
          </p:cNvPr>
          <p:cNvGraphicFramePr>
            <a:graphicFrameLocks noGrp="1"/>
          </p:cNvGraphicFramePr>
          <p:nvPr>
            <p:extLst>
              <p:ext uri="{D42A27DB-BD31-4B8C-83A1-F6EECF244321}">
                <p14:modId xmlns:p14="http://schemas.microsoft.com/office/powerpoint/2010/main" val="998597435"/>
              </p:ext>
            </p:extLst>
          </p:nvPr>
        </p:nvGraphicFramePr>
        <p:xfrm>
          <a:off x="1629002" y="4287413"/>
          <a:ext cx="10347161" cy="1684020"/>
        </p:xfrm>
        <a:graphic>
          <a:graphicData uri="http://schemas.openxmlformats.org/drawingml/2006/table">
            <a:tbl>
              <a:tblPr/>
              <a:tblGrid>
                <a:gridCol w="1724527">
                  <a:extLst>
                    <a:ext uri="{9D8B030D-6E8A-4147-A177-3AD203B41FA5}">
                      <a16:colId xmlns:a16="http://schemas.microsoft.com/office/drawing/2014/main" val="1999564105"/>
                    </a:ext>
                  </a:extLst>
                </a:gridCol>
                <a:gridCol w="1479051">
                  <a:extLst>
                    <a:ext uri="{9D8B030D-6E8A-4147-A177-3AD203B41FA5}">
                      <a16:colId xmlns:a16="http://schemas.microsoft.com/office/drawing/2014/main" val="1972544126"/>
                    </a:ext>
                  </a:extLst>
                </a:gridCol>
                <a:gridCol w="3004564">
                  <a:extLst>
                    <a:ext uri="{9D8B030D-6E8A-4147-A177-3AD203B41FA5}">
                      <a16:colId xmlns:a16="http://schemas.microsoft.com/office/drawing/2014/main" val="3984524418"/>
                    </a:ext>
                  </a:extLst>
                </a:gridCol>
                <a:gridCol w="1359277">
                  <a:extLst>
                    <a:ext uri="{9D8B030D-6E8A-4147-A177-3AD203B41FA5}">
                      <a16:colId xmlns:a16="http://schemas.microsoft.com/office/drawing/2014/main" val="4288112147"/>
                    </a:ext>
                  </a:extLst>
                </a:gridCol>
                <a:gridCol w="1055215">
                  <a:extLst>
                    <a:ext uri="{9D8B030D-6E8A-4147-A177-3AD203B41FA5}">
                      <a16:colId xmlns:a16="http://schemas.microsoft.com/office/drawing/2014/main" val="2996055603"/>
                    </a:ext>
                  </a:extLst>
                </a:gridCol>
                <a:gridCol w="1724527">
                  <a:extLst>
                    <a:ext uri="{9D8B030D-6E8A-4147-A177-3AD203B41FA5}">
                      <a16:colId xmlns:a16="http://schemas.microsoft.com/office/drawing/2014/main" val="1010964130"/>
                    </a:ext>
                  </a:extLst>
                </a:gridCol>
              </a:tblGrid>
              <a:tr h="223161">
                <a:tc rowSpan="2">
                  <a:txBody>
                    <a:bodyPr/>
                    <a:lstStyle/>
                    <a:p>
                      <a:pPr algn="ctr"/>
                      <a:r>
                        <a:rPr lang="en-US" sz="1400" b="0" i="1" dirty="0">
                          <a:effectLst/>
                          <a:latin typeface="Arial" panose="020B0604020202020204" pitchFamily="34" charset="0"/>
                          <a:cs typeface="Arial" panose="020B0604020202020204" pitchFamily="34" charset="0"/>
                        </a:rPr>
                        <a: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ctr"/>
                      <a:r>
                        <a:rPr lang="en-US" sz="1400" b="0" i="1" dirty="0">
                          <a:effectLst/>
                          <a:latin typeface="Arial" panose="020B0604020202020204" pitchFamily="34" charset="0"/>
                          <a:cs typeface="Arial" panose="020B0604020202020204" pitchFamily="34" charset="0"/>
                        </a:rPr>
                        <a:t>STATE CATEGORY RANK</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rowSpan="2">
                  <a:txBody>
                    <a:bodyPr/>
                    <a:lstStyle/>
                    <a:p>
                      <a:pPr algn="l"/>
                      <a:r>
                        <a:rPr lang="en-US" sz="1400" b="0" dirty="0">
                          <a:effectLst/>
                          <a:latin typeface="Arial" panose="020B0604020202020204" pitchFamily="34" charset="0"/>
                          <a:cs typeface="Arial" panose="020B0604020202020204" pitchFamily="34" charset="0"/>
                        </a:rPr>
                        <a:t>River/Stream Floodplain</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gridSpan="2">
                  <a:txBody>
                    <a:bodyPr/>
                    <a:lstStyle/>
                    <a:p>
                      <a:pPr algn="ctr"/>
                      <a:r>
                        <a:rPr lang="en-US" sz="1400">
                          <a:effectLst/>
                          <a:latin typeface="Open Sans" panose="020B0606030504020204" pitchFamily="34" charset="0"/>
                        </a:rPr>
                        <a:t>Floodplain Characteristics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hMerge="1">
                  <a:txBody>
                    <a:bodyPr/>
                    <a:lstStyle/>
                    <a:p>
                      <a:endParaRPr lang="en-US"/>
                    </a:p>
                  </a:txBody>
                  <a:tcPr/>
                </a:tc>
                <a:tc rowSpan="2">
                  <a:txBody>
                    <a:bodyPr/>
                    <a:lstStyle/>
                    <a:p>
                      <a:pPr algn="ctr"/>
                      <a:r>
                        <a:rPr lang="en-US" sz="1400" b="0" i="1">
                          <a:effectLst/>
                          <a:latin typeface="Arial" panose="020B0604020202020204" pitchFamily="34" charset="0"/>
                          <a:cs typeface="Arial" panose="020B0604020202020204" pitchFamily="34" charset="0"/>
                        </a:rPr>
                        <a:t>CATEGORY SCORE</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485083118"/>
                  </a:ext>
                </a:extLst>
              </a:tr>
              <a:tr h="6018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a:r>
                        <a:rPr lang="en-US" sz="1400" b="0">
                          <a:effectLst/>
                          <a:latin typeface="Arial" panose="020B0604020202020204" pitchFamily="34" charset="0"/>
                          <a:cs typeface="Arial" panose="020B0604020202020204" pitchFamily="34" charset="0"/>
                        </a:rPr>
                        <a:t>Floodplain Length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US" sz="1400" b="0">
                          <a:effectLst/>
                          <a:latin typeface="Arial" panose="020B0604020202020204" pitchFamily="34" charset="0"/>
                          <a:cs typeface="Arial" panose="020B0604020202020204" pitchFamily="34" charset="0"/>
                        </a:rPr>
                        <a:t>Flood Depth Median </a:t>
                      </a:r>
                    </a:p>
                  </a:txBody>
                  <a:tcPr marL="57150" marR="19050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570936828"/>
                  </a:ext>
                </a:extLst>
              </a:tr>
              <a:tr h="223161">
                <a:tc>
                  <a:txBody>
                    <a:bodyPr/>
                    <a:lstStyle/>
                    <a:p>
                      <a:pPr algn="ctr"/>
                      <a:r>
                        <a:rPr lang="en-US" sz="1400" i="1" dirty="0">
                          <a:solidFill>
                            <a:srgbClr val="666666"/>
                          </a:solidFill>
                          <a:effectLst/>
                          <a:latin typeface="Arial" panose="020B0604020202020204" pitchFamily="34" charset="0"/>
                          <a:cs typeface="Arial" panose="020B0604020202020204" pitchFamily="34" charset="0"/>
                        </a:rPr>
                        <a:t>1</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a:effectLst/>
                          <a:latin typeface="Arial" panose="020B0604020202020204" pitchFamily="34" charset="0"/>
                          <a:cs typeface="Arial" panose="020B0604020202020204" pitchFamily="34" charset="0"/>
                        </a:rPr>
                        <a:t>12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Shenandoah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30.2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dirty="0">
                          <a:effectLst/>
                          <a:latin typeface="Arial" panose="020B0604020202020204" pitchFamily="34" charset="0"/>
                          <a:cs typeface="Arial" panose="020B0604020202020204" pitchFamily="34" charset="0"/>
                        </a:rPr>
                        <a:t>7.4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a:effectLst/>
                          <a:latin typeface="Arial" panose="020B0604020202020204" pitchFamily="34" charset="0"/>
                          <a:cs typeface="Arial" panose="020B0604020202020204" pitchFamily="34" charset="0"/>
                        </a:rPr>
                        <a:t>92.9%</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627415516"/>
                  </a:ext>
                </a:extLst>
              </a:tr>
              <a:tr h="223161">
                <a:tc>
                  <a:txBody>
                    <a:bodyPr/>
                    <a:lstStyle/>
                    <a:p>
                      <a:pPr algn="ctr"/>
                      <a:r>
                        <a:rPr lang="en-US" sz="1400" i="1">
                          <a:solidFill>
                            <a:srgbClr val="666666"/>
                          </a:solidFill>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dirty="0">
                          <a:effectLst/>
                          <a:latin typeface="Arial" panose="020B0604020202020204" pitchFamily="34" charset="0"/>
                          <a:cs typeface="Arial" panose="020B0604020202020204" pitchFamily="34" charset="0"/>
                        </a:rPr>
                        <a:t>2</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Potomac River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400" b="1" dirty="0">
                          <a:effectLst/>
                          <a:latin typeface="Arial" panose="020B0604020202020204" pitchFamily="34" charset="0"/>
                          <a:cs typeface="Arial" panose="020B0604020202020204" pitchFamily="34" charset="0"/>
                        </a:rPr>
                        <a:t>143.8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BEBB"/>
                    </a:solidFill>
                  </a:tcPr>
                </a:tc>
                <a:tc>
                  <a:txBody>
                    <a:bodyPr/>
                    <a:lstStyle/>
                    <a:p>
                      <a:pPr algn="ctr"/>
                      <a:r>
                        <a:rPr lang="en-US" sz="1400" b="1" dirty="0">
                          <a:effectLst/>
                          <a:latin typeface="Arial" panose="020B0604020202020204" pitchFamily="34" charset="0"/>
                          <a:cs typeface="Arial" panose="020B0604020202020204" pitchFamily="34" charset="0"/>
                        </a:rPr>
                        <a:t>4.5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400" b="1">
                          <a:effectLst/>
                          <a:latin typeface="Arial" panose="020B0604020202020204" pitchFamily="34" charset="0"/>
                          <a:cs typeface="Arial" panose="020B0604020202020204" pitchFamily="34" charset="0"/>
                        </a:rPr>
                        <a:t>99.3%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466288342"/>
                  </a:ext>
                </a:extLst>
              </a:tr>
              <a:tr h="223161">
                <a:tc>
                  <a:txBody>
                    <a:bodyPr/>
                    <a:lstStyle/>
                    <a:p>
                      <a:pPr algn="ctr"/>
                      <a:r>
                        <a:rPr lang="en-US" sz="1400" i="1">
                          <a:solidFill>
                            <a:srgbClr val="666666"/>
                          </a:solidFill>
                          <a:effectLst/>
                          <a:latin typeface="Arial" panose="020B0604020202020204" pitchFamily="34" charset="0"/>
                          <a:cs typeface="Arial" panose="020B0604020202020204" pitchFamily="34" charset="0"/>
                        </a:rPr>
                        <a:t>3</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dirty="0">
                          <a:effectLst/>
                          <a:latin typeface="Arial" panose="020B0604020202020204" pitchFamily="34" charset="0"/>
                          <a:cs typeface="Arial" panose="020B0604020202020204" pitchFamily="34" charset="0"/>
                        </a:rPr>
                        <a:t>147</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400" b="1" u="none" strike="noStrike"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Town Run </a:t>
                      </a:r>
                      <a:endParaRPr lang="en-US" sz="1400" dirty="0">
                        <a:solidFill>
                          <a:srgbClr val="0070C0"/>
                        </a:solidFill>
                        <a:effectLst/>
                        <a:latin typeface="Arial" panose="020B0604020202020204" pitchFamily="34" charset="0"/>
                        <a:cs typeface="Arial" panose="020B0604020202020204" pitchFamily="34" charset="0"/>
                      </a:endParaRP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400" b="0" dirty="0">
                          <a:effectLst/>
                          <a:latin typeface="Arial" panose="020B0604020202020204" pitchFamily="34" charset="0"/>
                          <a:cs typeface="Arial" panose="020B0604020202020204" pitchFamily="34" charset="0"/>
                        </a:rPr>
                        <a:t>2.1 Miles</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A5BEFF"/>
                    </a:solidFill>
                  </a:tcPr>
                </a:tc>
                <a:tc>
                  <a:txBody>
                    <a:bodyPr/>
                    <a:lstStyle/>
                    <a:p>
                      <a:pPr algn="ctr"/>
                      <a:r>
                        <a:rPr lang="en-US" sz="1400" b="0" dirty="0">
                          <a:effectLst/>
                          <a:latin typeface="Arial" panose="020B0604020202020204" pitchFamily="34" charset="0"/>
                          <a:cs typeface="Arial" panose="020B0604020202020204" pitchFamily="34" charset="0"/>
                        </a:rPr>
                        <a:t>0.2 Ft</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BEE4FB"/>
                    </a:solidFill>
                  </a:tcPr>
                </a:tc>
                <a:tc>
                  <a:txBody>
                    <a:bodyPr/>
                    <a:lstStyle/>
                    <a:p>
                      <a:pPr algn="ctr"/>
                      <a:r>
                        <a:rPr lang="en-US" sz="1400" b="0" dirty="0">
                          <a:effectLst/>
                          <a:latin typeface="Arial" panose="020B0604020202020204" pitchFamily="34" charset="0"/>
                          <a:cs typeface="Arial" panose="020B0604020202020204" pitchFamily="34" charset="0"/>
                        </a:rPr>
                        <a:t>5.8%</a:t>
                      </a:r>
                    </a:p>
                  </a:txBody>
                  <a:tcPr marL="57150" marR="57150" marT="19050" marB="190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A5BEFF"/>
                    </a:solidFill>
                  </a:tcPr>
                </a:tc>
                <a:extLst>
                  <a:ext uri="{0D108BD9-81ED-4DB2-BD59-A6C34878D82A}">
                    <a16:rowId xmlns:a16="http://schemas.microsoft.com/office/drawing/2014/main" val="837693726"/>
                  </a:ext>
                </a:extLst>
              </a:tr>
            </a:tbl>
          </a:graphicData>
        </a:graphic>
      </p:graphicFrame>
      <p:pic>
        <p:nvPicPr>
          <p:cNvPr id="17" name="Picture 16">
            <a:extLst>
              <a:ext uri="{FF2B5EF4-FFF2-40B4-BE49-F238E27FC236}">
                <a16:creationId xmlns:a16="http://schemas.microsoft.com/office/drawing/2014/main" id="{23B01A7E-2B15-FDC4-C70B-A13ED3631E8F}"/>
              </a:ext>
            </a:extLst>
          </p:cNvPr>
          <p:cNvPicPr>
            <a:picLocks noChangeAspect="1"/>
          </p:cNvPicPr>
          <p:nvPr/>
        </p:nvPicPr>
        <p:blipFill>
          <a:blip r:embed="rId7"/>
          <a:stretch>
            <a:fillRect/>
          </a:stretch>
        </p:blipFill>
        <p:spPr>
          <a:xfrm>
            <a:off x="163484" y="1000170"/>
            <a:ext cx="1382393" cy="1348910"/>
          </a:xfrm>
          <a:prstGeom prst="rect">
            <a:avLst/>
          </a:prstGeom>
        </p:spPr>
      </p:pic>
      <p:pic>
        <p:nvPicPr>
          <p:cNvPr id="19" name="Picture 18">
            <a:extLst>
              <a:ext uri="{FF2B5EF4-FFF2-40B4-BE49-F238E27FC236}">
                <a16:creationId xmlns:a16="http://schemas.microsoft.com/office/drawing/2014/main" id="{A5E5C4DE-2CCA-16B9-A31D-0797B46EDCC2}"/>
              </a:ext>
            </a:extLst>
          </p:cNvPr>
          <p:cNvPicPr>
            <a:picLocks noChangeAspect="1"/>
          </p:cNvPicPr>
          <p:nvPr/>
        </p:nvPicPr>
        <p:blipFill>
          <a:blip r:embed="rId8"/>
          <a:stretch>
            <a:fillRect/>
          </a:stretch>
        </p:blipFill>
        <p:spPr>
          <a:xfrm>
            <a:off x="163484" y="3550042"/>
            <a:ext cx="1430881" cy="1472966"/>
          </a:xfrm>
          <a:prstGeom prst="rect">
            <a:avLst/>
          </a:prstGeom>
        </p:spPr>
      </p:pic>
    </p:spTree>
    <p:extLst>
      <p:ext uri="{BB962C8B-B14F-4D97-AF65-F5344CB8AC3E}">
        <p14:creationId xmlns:p14="http://schemas.microsoft.com/office/powerpoint/2010/main" val="81213806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414053" y="6357064"/>
            <a:ext cx="1382162" cy="431313"/>
          </a:xfrm>
          <a:prstGeom prst="rect">
            <a:avLst/>
          </a:prstGeom>
        </p:spPr>
      </p:pic>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River/Stream Building Risk Assessment</a:t>
            </a:r>
          </a:p>
        </p:txBody>
      </p:sp>
      <p:sp>
        <p:nvSpPr>
          <p:cNvPr id="8" name="TextBox 7"/>
          <p:cNvSpPr txBox="1"/>
          <p:nvPr/>
        </p:nvSpPr>
        <p:spPr>
          <a:xfrm>
            <a:off x="8497038" y="5526067"/>
            <a:ext cx="3299177" cy="1323439"/>
          </a:xfrm>
          <a:prstGeom prst="rect">
            <a:avLst/>
          </a:prstGeom>
          <a:solidFill>
            <a:schemeClr val="accent2">
              <a:lumMod val="40000"/>
              <a:lumOff val="60000"/>
            </a:schemeClr>
          </a:solidFill>
        </p:spPr>
        <p:txBody>
          <a:bodyPr wrap="square" rtlCol="0">
            <a:spAutoFit/>
          </a:bodyPr>
          <a:lstStyle/>
          <a:p>
            <a:r>
              <a:rPr lang="en-US" sz="1600" dirty="0"/>
              <a:t>Top rivers with high building counts in SFHA are </a:t>
            </a:r>
            <a:r>
              <a:rPr lang="en-US" sz="1600" b="1" dirty="0">
                <a:solidFill>
                  <a:schemeClr val="accent1">
                    <a:lumMod val="50000"/>
                  </a:schemeClr>
                </a:solidFill>
              </a:rPr>
              <a:t>Potomac River </a:t>
            </a:r>
            <a:r>
              <a:rPr lang="en-US" sz="1600" dirty="0"/>
              <a:t>(166),  </a:t>
            </a:r>
            <a:r>
              <a:rPr lang="en-US" sz="1600" b="1" dirty="0">
                <a:solidFill>
                  <a:schemeClr val="accent1">
                    <a:lumMod val="50000"/>
                  </a:schemeClr>
                </a:solidFill>
              </a:rPr>
              <a:t>Shenandoah River </a:t>
            </a:r>
            <a:r>
              <a:rPr lang="en-US" sz="1600" dirty="0"/>
              <a:t>(81) and </a:t>
            </a:r>
            <a:r>
              <a:rPr lang="en-US" sz="1600" b="1" dirty="0">
                <a:solidFill>
                  <a:schemeClr val="accent1">
                    <a:lumMod val="50000"/>
                  </a:schemeClr>
                </a:solidFill>
              </a:rPr>
              <a:t>Town Run </a:t>
            </a:r>
            <a:r>
              <a:rPr lang="en-US" sz="1600" dirty="0"/>
              <a:t>(73).  Town Run has highest building dollar exposure.</a:t>
            </a:r>
          </a:p>
        </p:txBody>
      </p:sp>
      <p:pic>
        <p:nvPicPr>
          <p:cNvPr id="4" name="Picture 3">
            <a:extLst>
              <a:ext uri="{FF2B5EF4-FFF2-40B4-BE49-F238E27FC236}">
                <a16:creationId xmlns:a16="http://schemas.microsoft.com/office/drawing/2014/main" id="{7B423634-4DC6-A296-5ACA-3F3F935BE8C2}"/>
              </a:ext>
            </a:extLst>
          </p:cNvPr>
          <p:cNvPicPr>
            <a:picLocks noChangeAspect="1"/>
          </p:cNvPicPr>
          <p:nvPr/>
        </p:nvPicPr>
        <p:blipFill>
          <a:blip r:embed="rId4"/>
          <a:stretch>
            <a:fillRect/>
          </a:stretch>
        </p:blipFill>
        <p:spPr>
          <a:xfrm>
            <a:off x="151624" y="939149"/>
            <a:ext cx="7682635" cy="5898325"/>
          </a:xfrm>
          <a:prstGeom prst="rect">
            <a:avLst/>
          </a:prstGeom>
        </p:spPr>
      </p:pic>
      <p:pic>
        <p:nvPicPr>
          <p:cNvPr id="11" name="Picture 10">
            <a:extLst>
              <a:ext uri="{FF2B5EF4-FFF2-40B4-BE49-F238E27FC236}">
                <a16:creationId xmlns:a16="http://schemas.microsoft.com/office/drawing/2014/main" id="{1C50D682-6501-3BED-343F-EA15358F314D}"/>
              </a:ext>
            </a:extLst>
          </p:cNvPr>
          <p:cNvPicPr>
            <a:picLocks noChangeAspect="1"/>
          </p:cNvPicPr>
          <p:nvPr/>
        </p:nvPicPr>
        <p:blipFill>
          <a:blip r:embed="rId5"/>
          <a:stretch>
            <a:fillRect/>
          </a:stretch>
        </p:blipFill>
        <p:spPr>
          <a:xfrm>
            <a:off x="8497038" y="965055"/>
            <a:ext cx="3299177" cy="4521197"/>
          </a:xfrm>
          <a:prstGeom prst="rect">
            <a:avLst/>
          </a:prstGeom>
          <a:ln>
            <a:solidFill>
              <a:srgbClr val="1F4E79"/>
            </a:solidFill>
          </a:ln>
        </p:spPr>
      </p:pic>
      <p:sp>
        <p:nvSpPr>
          <p:cNvPr id="3" name="TextBox 2">
            <a:extLst>
              <a:ext uri="{FF2B5EF4-FFF2-40B4-BE49-F238E27FC236}">
                <a16:creationId xmlns:a16="http://schemas.microsoft.com/office/drawing/2014/main" id="{D22302BA-3718-5CFC-9185-D55A451CA4B0}"/>
              </a:ext>
            </a:extLst>
          </p:cNvPr>
          <p:cNvSpPr txBox="1"/>
          <p:nvPr/>
        </p:nvSpPr>
        <p:spPr>
          <a:xfrm>
            <a:off x="3080081" y="6357064"/>
            <a:ext cx="3144074" cy="369332"/>
          </a:xfrm>
          <a:prstGeom prst="rect">
            <a:avLst/>
          </a:prstGeom>
          <a:noFill/>
        </p:spPr>
        <p:txBody>
          <a:bodyPr wrap="square" rtlCol="0">
            <a:spAutoFit/>
          </a:bodyPr>
          <a:lstStyle/>
          <a:p>
            <a:r>
              <a:rPr lang="en-US" dirty="0">
                <a:solidFill>
                  <a:srgbClr val="0070C0"/>
                </a:solidFill>
                <a:hlinkClick r:id="rId6">
                  <a:extLst>
                    <a:ext uri="{A12FA001-AC4F-418D-AE19-62706E023703}">
                      <ahyp:hlinkClr xmlns:ahyp="http://schemas.microsoft.com/office/drawing/2018/hyperlinkcolor" val="tx"/>
                    </a:ext>
                  </a:extLst>
                </a:hlinkClick>
              </a:rPr>
              <a:t>Region 9 Rivers/Streams</a:t>
            </a:r>
            <a:endParaRPr lang="en-US" dirty="0">
              <a:solidFill>
                <a:srgbClr val="0070C0"/>
              </a:solidFill>
            </a:endParaRPr>
          </a:p>
        </p:txBody>
      </p:sp>
      <p:sp>
        <p:nvSpPr>
          <p:cNvPr id="2" name="Speech Bubble: Rectangle with Corners Rounded 14">
            <a:extLst>
              <a:ext uri="{FF2B5EF4-FFF2-40B4-BE49-F238E27FC236}">
                <a16:creationId xmlns:a16="http://schemas.microsoft.com/office/drawing/2014/main" id="{2A4D4AF6-8C5E-046C-AC36-BDC3909A4A04}"/>
              </a:ext>
            </a:extLst>
          </p:cNvPr>
          <p:cNvSpPr/>
          <p:nvPr/>
        </p:nvSpPr>
        <p:spPr>
          <a:xfrm flipH="1">
            <a:off x="6469585" y="3429000"/>
            <a:ext cx="1240470" cy="141590"/>
          </a:xfrm>
          <a:prstGeom prst="wedgeRoundRectCallout">
            <a:avLst>
              <a:gd name="adj1" fmla="val 42934"/>
              <a:gd name="adj2" fmla="val 8896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Shepherdstown</a:t>
            </a:r>
            <a:endParaRPr lang="en-US" sz="1200" dirty="0">
              <a:solidFill>
                <a:schemeClr val="bg1"/>
              </a:solidFill>
            </a:endParaRPr>
          </a:p>
        </p:txBody>
      </p:sp>
    </p:spTree>
    <p:extLst>
      <p:ext uri="{BB962C8B-B14F-4D97-AF65-F5344CB8AC3E}">
        <p14:creationId xmlns:p14="http://schemas.microsoft.com/office/powerpoint/2010/main" val="236242294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CACA96B9-F445-F5C9-F21D-19B4BF777357}"/>
              </a:ext>
            </a:extLst>
          </p:cNvPr>
          <p:cNvGraphicFramePr>
            <a:graphicFrameLocks noGrp="1"/>
          </p:cNvGraphicFramePr>
          <p:nvPr>
            <p:extLst>
              <p:ext uri="{D42A27DB-BD31-4B8C-83A1-F6EECF244321}">
                <p14:modId xmlns:p14="http://schemas.microsoft.com/office/powerpoint/2010/main" val="3086939667"/>
              </p:ext>
            </p:extLst>
          </p:nvPr>
        </p:nvGraphicFramePr>
        <p:xfrm>
          <a:off x="552650" y="1641947"/>
          <a:ext cx="11369621" cy="1891684"/>
        </p:xfrm>
        <a:graphic>
          <a:graphicData uri="http://schemas.openxmlformats.org/drawingml/2006/table">
            <a:tbl>
              <a:tblPr/>
              <a:tblGrid>
                <a:gridCol w="2190550">
                  <a:extLst>
                    <a:ext uri="{9D8B030D-6E8A-4147-A177-3AD203B41FA5}">
                      <a16:colId xmlns:a16="http://schemas.microsoft.com/office/drawing/2014/main" val="2492311449"/>
                    </a:ext>
                  </a:extLst>
                </a:gridCol>
                <a:gridCol w="3325091">
                  <a:extLst>
                    <a:ext uri="{9D8B030D-6E8A-4147-A177-3AD203B41FA5}">
                      <a16:colId xmlns:a16="http://schemas.microsoft.com/office/drawing/2014/main" val="3002559282"/>
                    </a:ext>
                  </a:extLst>
                </a:gridCol>
                <a:gridCol w="2590800">
                  <a:extLst>
                    <a:ext uri="{9D8B030D-6E8A-4147-A177-3AD203B41FA5}">
                      <a16:colId xmlns:a16="http://schemas.microsoft.com/office/drawing/2014/main" val="1763985353"/>
                    </a:ext>
                  </a:extLst>
                </a:gridCol>
                <a:gridCol w="1370067">
                  <a:extLst>
                    <a:ext uri="{9D8B030D-6E8A-4147-A177-3AD203B41FA5}">
                      <a16:colId xmlns:a16="http://schemas.microsoft.com/office/drawing/2014/main" val="658632837"/>
                    </a:ext>
                  </a:extLst>
                </a:gridCol>
                <a:gridCol w="1893113">
                  <a:extLst>
                    <a:ext uri="{9D8B030D-6E8A-4147-A177-3AD203B41FA5}">
                      <a16:colId xmlns:a16="http://schemas.microsoft.com/office/drawing/2014/main" val="1095618680"/>
                    </a:ext>
                  </a:extLst>
                </a:gridCol>
              </a:tblGrid>
              <a:tr h="353459">
                <a:tc>
                  <a:txBody>
                    <a:bodyPr/>
                    <a:lstStyle/>
                    <a:p>
                      <a:pPr algn="l"/>
                      <a:r>
                        <a:rPr lang="en-US" sz="1200" b="0" dirty="0">
                          <a:solidFill>
                            <a:schemeClr val="bg1"/>
                          </a:solidFill>
                          <a:effectLst/>
                          <a:latin typeface="Arial" panose="020B0604020202020204" pitchFamily="34" charset="0"/>
                          <a:cs typeface="Arial" panose="020B0604020202020204" pitchFamily="34" charset="0"/>
                        </a:rPr>
                        <a:t>Category</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l"/>
                      <a:r>
                        <a:rPr lang="en-US" sz="1200" b="0" dirty="0">
                          <a:solidFill>
                            <a:schemeClr val="bg1"/>
                          </a:solidFill>
                          <a:effectLst/>
                          <a:latin typeface="Arial" panose="020B0604020202020204" pitchFamily="34" charset="0"/>
                          <a:cs typeface="Arial" panose="020B0604020202020204" pitchFamily="34" charset="0"/>
                        </a:rPr>
                        <a:t>Flood Risk Indicator</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Value for Jefferson</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Indicator Score</a:t>
                      </a:r>
                      <a:br>
                        <a:rPr lang="en-US" sz="1200" b="0">
                          <a:solidFill>
                            <a:schemeClr val="bg1"/>
                          </a:solidFill>
                          <a:effectLst/>
                          <a:latin typeface="Arial" panose="020B0604020202020204" pitchFamily="34" charset="0"/>
                          <a:cs typeface="Arial" panose="020B0604020202020204" pitchFamily="34" charset="0"/>
                        </a:rPr>
                      </a:br>
                      <a:r>
                        <a:rPr lang="en-US" sz="1200" b="0">
                          <a:solidFill>
                            <a:schemeClr val="bg1"/>
                          </a:solidFill>
                          <a:effectLst/>
                          <a:latin typeface="Arial" panose="020B0604020202020204" pitchFamily="34" charset="0"/>
                          <a:cs typeface="Arial" panose="020B0604020202020204" pitchFamily="34" charset="0"/>
                        </a:rPr>
                        <a:t>(0 - 100%)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Indicator Rating</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406824815"/>
                  </a:ext>
                </a:extLst>
              </a:tr>
              <a:tr h="283994">
                <a:tc rowSpan="3">
                  <a:txBody>
                    <a:bodyPr/>
                    <a:lstStyle/>
                    <a:p>
                      <a:pPr algn="l"/>
                      <a:r>
                        <a:rPr lang="en-US" sz="1200" b="1">
                          <a:effectLst/>
                          <a:latin typeface="Arial" panose="020B0604020202020204" pitchFamily="34" charset="0"/>
                          <a:cs typeface="Arial" panose="020B0604020202020204" pitchFamily="34" charset="0"/>
                        </a:rPr>
                        <a:t>Building Characteristics</a:t>
                      </a:r>
                      <a:endParaRPr lang="en-US" sz="120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Building Median Value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$97,450 </a:t>
                      </a:r>
                      <a:r>
                        <a:rPr lang="en-US" sz="1200" dirty="0">
                          <a:effectLst/>
                          <a:latin typeface="Arial" panose="020B0604020202020204" pitchFamily="34" charset="0"/>
                          <a:cs typeface="Arial" panose="020B0604020202020204" pitchFamily="34" charset="0"/>
                        </a:rPr>
                        <a:t>(Median $42,200)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a:effectLst/>
                          <a:latin typeface="Arial" panose="020B0604020202020204" pitchFamily="34" charset="0"/>
                          <a:cs typeface="Arial" panose="020B0604020202020204" pitchFamily="34" charset="0"/>
                        </a:rPr>
                        <a:t>100.0%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361576896"/>
                  </a:ext>
                </a:extLst>
              </a:tr>
              <a:tr h="0">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Subgrade Basements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49.5%</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94.4%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172728228"/>
                  </a:ext>
                </a:extLst>
              </a:tr>
              <a:tr h="416770">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Year Minus Rated Post-FIRM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9.4%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0" dirty="0">
                          <a:effectLst/>
                          <a:latin typeface="Arial" panose="020B0604020202020204" pitchFamily="34" charset="0"/>
                          <a:cs typeface="Arial" panose="020B0604020202020204" pitchFamily="34" charset="0"/>
                        </a:rPr>
                        <a:t>81.4%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949550953"/>
                  </a:ext>
                </a:extLst>
              </a:tr>
              <a:tr h="283994">
                <a:tc>
                  <a:txBody>
                    <a:bodyPr/>
                    <a:lstStyle/>
                    <a:p>
                      <a:pPr algn="l"/>
                      <a:r>
                        <a:rPr lang="en-US" sz="1200" b="1">
                          <a:effectLst/>
                          <a:latin typeface="Arial" panose="020B0604020202020204" pitchFamily="34" charset="0"/>
                          <a:cs typeface="Arial" panose="020B0604020202020204" pitchFamily="34" charset="0"/>
                        </a:rPr>
                        <a:t>Community Assets</a:t>
                      </a:r>
                      <a:endParaRPr lang="en-US" sz="120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Community Assets Historical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120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94.4%</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2225943685"/>
                  </a:ext>
                </a:extLst>
              </a:tr>
              <a:tr h="283994">
                <a:tc>
                  <a:txBody>
                    <a:bodyPr/>
                    <a:lstStyle/>
                    <a:p>
                      <a:pPr algn="l"/>
                      <a:r>
                        <a:rPr lang="en-US" sz="1200" b="1" dirty="0">
                          <a:effectLst/>
                          <a:latin typeface="Arial" panose="020B0604020202020204" pitchFamily="34" charset="0"/>
                          <a:cs typeface="Arial" panose="020B0604020202020204" pitchFamily="34" charset="0"/>
                        </a:rPr>
                        <a:t>Building Damage Loss</a:t>
                      </a:r>
                      <a:endParaRPr lang="en-US" sz="1200" dirty="0">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Substantial Damage Ratio </a:t>
                      </a:r>
                      <a:endParaRPr lang="en-US" sz="1200" dirty="0">
                        <a:solidFill>
                          <a:srgbClr val="0070C0"/>
                        </a:solidFill>
                        <a:effectLst/>
                        <a:latin typeface="Arial" panose="020B0604020202020204" pitchFamily="34" charset="0"/>
                        <a:cs typeface="Arial" panose="020B0604020202020204" pitchFamily="34" charset="0"/>
                      </a:endParaRP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cs typeface="Arial" panose="020B0604020202020204" pitchFamily="34" charset="0"/>
                        </a:rPr>
                        <a:t>24.0%</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1200" b="1">
                          <a:effectLst/>
                          <a:latin typeface="Arial" panose="020B0604020202020204" pitchFamily="34" charset="0"/>
                          <a:cs typeface="Arial" panose="020B0604020202020204" pitchFamily="34" charset="0"/>
                        </a:rPr>
                        <a:t>90.7%</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5718" marR="55718" marT="18573" marB="1857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04782534"/>
                  </a:ext>
                </a:extLst>
              </a:tr>
            </a:tbl>
          </a:graphicData>
        </a:graphic>
      </p:graphicFrame>
      <p:sp>
        <p:nvSpPr>
          <p:cNvPr id="5" name="TextBox 4">
            <a:extLst>
              <a:ext uri="{FF2B5EF4-FFF2-40B4-BE49-F238E27FC236}">
                <a16:creationId xmlns:a16="http://schemas.microsoft.com/office/drawing/2014/main" id="{6986F72D-E8AF-4E0A-A534-331C9C0ACC5E}"/>
              </a:ext>
            </a:extLst>
          </p:cNvPr>
          <p:cNvSpPr txBox="1"/>
          <p:nvPr/>
        </p:nvSpPr>
        <p:spPr>
          <a:xfrm>
            <a:off x="500296" y="1026634"/>
            <a:ext cx="11421975" cy="646331"/>
          </a:xfrm>
          <a:prstGeom prst="rect">
            <a:avLst/>
          </a:prstGeom>
          <a:noFill/>
        </p:spPr>
        <p:txBody>
          <a:bodyPr wrap="square" rtlCol="0">
            <a:spAutoFit/>
          </a:bodyPr>
          <a:lstStyle/>
          <a:p>
            <a:r>
              <a:rPr lang="en-US" b="1" dirty="0"/>
              <a:t>JEFFERSON COUNTY </a:t>
            </a:r>
            <a:r>
              <a:rPr lang="en-US" dirty="0"/>
              <a:t>ranks “very high” or in the </a:t>
            </a:r>
            <a:r>
              <a:rPr lang="en-US" b="1" dirty="0"/>
              <a:t>top 20% </a:t>
            </a:r>
            <a:r>
              <a:rPr lang="en-US" dirty="0"/>
              <a:t>of all 55 counties in the state for the five risk indicators below.  View </a:t>
            </a:r>
            <a:r>
              <a:rPr lang="en-US" dirty="0">
                <a:solidFill>
                  <a:srgbClr val="0070C0"/>
                </a:solidFill>
                <a:hlinkClick r:id="rId6">
                  <a:extLst>
                    <a:ext uri="{A12FA001-AC4F-418D-AE19-62706E023703}">
                      <ahyp:hlinkClr xmlns:ahyp="http://schemas.microsoft.com/office/drawing/2018/hyperlinkcolor" val="tx"/>
                    </a:ext>
                  </a:extLst>
                </a:hlinkClick>
              </a:rPr>
              <a:t>Top 20% Risk Indicators Report </a:t>
            </a:r>
            <a:r>
              <a:rPr lang="en-US" dirty="0"/>
              <a:t>for county.  Click on Risk Factor links for rationales/recommendations.</a:t>
            </a:r>
          </a:p>
        </p:txBody>
      </p:sp>
      <p:sp>
        <p:nvSpPr>
          <p:cNvPr id="13" name="TextBox 12">
            <a:extLst>
              <a:ext uri="{FF2B5EF4-FFF2-40B4-BE49-F238E27FC236}">
                <a16:creationId xmlns:a16="http://schemas.microsoft.com/office/drawing/2014/main" id="{802A1D07-69E9-95E9-01F2-391352920749}"/>
              </a:ext>
            </a:extLst>
          </p:cNvPr>
          <p:cNvSpPr txBox="1"/>
          <p:nvPr/>
        </p:nvSpPr>
        <p:spPr>
          <a:xfrm>
            <a:off x="576060" y="3947315"/>
            <a:ext cx="11292324" cy="646331"/>
          </a:xfrm>
          <a:prstGeom prst="rect">
            <a:avLst/>
          </a:prstGeom>
          <a:noFill/>
        </p:spPr>
        <p:txBody>
          <a:bodyPr wrap="square" rtlCol="0">
            <a:spAutoFit/>
          </a:bodyPr>
          <a:lstStyle/>
          <a:p>
            <a:r>
              <a:rPr lang="en-US" b="1" dirty="0"/>
              <a:t>JEFFERSON COUNTY UNINCORPORATED* </a:t>
            </a:r>
            <a:r>
              <a:rPr lang="en-US" dirty="0"/>
              <a:t>ranks “very high” or in the </a:t>
            </a:r>
            <a:r>
              <a:rPr lang="en-US" b="1" dirty="0"/>
              <a:t>top 20% </a:t>
            </a:r>
            <a:r>
              <a:rPr lang="en-US" dirty="0"/>
              <a:t>of all 55 unincorporated areas in the state for the six risk indicators below. View </a:t>
            </a:r>
            <a:r>
              <a:rPr lang="en-US" dirty="0">
                <a:solidFill>
                  <a:srgbClr val="0070C0"/>
                </a:solidFill>
                <a:hlinkClick r:id="rId7">
                  <a:extLst>
                    <a:ext uri="{A12FA001-AC4F-418D-AE19-62706E023703}">
                      <ahyp:hlinkClr xmlns:ahyp="http://schemas.microsoft.com/office/drawing/2018/hyperlinkcolor" val="tx"/>
                    </a:ext>
                  </a:extLst>
                </a:hlinkClick>
              </a:rPr>
              <a:t>Top 20% Risk Indicators Report </a:t>
            </a:r>
            <a:r>
              <a:rPr lang="en-US" dirty="0"/>
              <a:t>for incorporated area. </a:t>
            </a:r>
          </a:p>
        </p:txBody>
      </p:sp>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Jefferson County </a:t>
            </a:r>
            <a:r>
              <a:rPr lang="en-US" dirty="0">
                <a:solidFill>
                  <a:schemeClr val="bg1"/>
                </a:solidFill>
                <a:latin typeface="Arial" panose="020B0604020202020204" pitchFamily="34" charset="0"/>
                <a:cs typeface="Arial" panose="020B0604020202020204" pitchFamily="34" charset="0"/>
              </a:rPr>
              <a:t>Risk Assessment</a:t>
            </a:r>
          </a:p>
        </p:txBody>
      </p:sp>
      <p:graphicFrame>
        <p:nvGraphicFramePr>
          <p:cNvPr id="11" name="Table 10">
            <a:extLst>
              <a:ext uri="{FF2B5EF4-FFF2-40B4-BE49-F238E27FC236}">
                <a16:creationId xmlns:a16="http://schemas.microsoft.com/office/drawing/2014/main" id="{FDDAE68C-00AA-8748-7A5C-CB3BEA6F6280}"/>
              </a:ext>
            </a:extLst>
          </p:cNvPr>
          <p:cNvGraphicFramePr>
            <a:graphicFrameLocks noGrp="1"/>
          </p:cNvGraphicFramePr>
          <p:nvPr>
            <p:extLst>
              <p:ext uri="{D42A27DB-BD31-4B8C-83A1-F6EECF244321}">
                <p14:modId xmlns:p14="http://schemas.microsoft.com/office/powerpoint/2010/main" val="3516058850"/>
              </p:ext>
            </p:extLst>
          </p:nvPr>
        </p:nvGraphicFramePr>
        <p:xfrm>
          <a:off x="609598" y="4568878"/>
          <a:ext cx="11258786" cy="2190133"/>
        </p:xfrm>
        <a:graphic>
          <a:graphicData uri="http://schemas.openxmlformats.org/drawingml/2006/table">
            <a:tbl>
              <a:tblPr/>
              <a:tblGrid>
                <a:gridCol w="2123076">
                  <a:extLst>
                    <a:ext uri="{9D8B030D-6E8A-4147-A177-3AD203B41FA5}">
                      <a16:colId xmlns:a16="http://schemas.microsoft.com/office/drawing/2014/main" val="2062643028"/>
                    </a:ext>
                  </a:extLst>
                </a:gridCol>
                <a:gridCol w="3339602">
                  <a:extLst>
                    <a:ext uri="{9D8B030D-6E8A-4147-A177-3AD203B41FA5}">
                      <a16:colId xmlns:a16="http://schemas.microsoft.com/office/drawing/2014/main" val="919245181"/>
                    </a:ext>
                  </a:extLst>
                </a:gridCol>
                <a:gridCol w="2603734">
                  <a:extLst>
                    <a:ext uri="{9D8B030D-6E8A-4147-A177-3AD203B41FA5}">
                      <a16:colId xmlns:a16="http://schemas.microsoft.com/office/drawing/2014/main" val="1786935402"/>
                    </a:ext>
                  </a:extLst>
                </a:gridCol>
                <a:gridCol w="1301446">
                  <a:extLst>
                    <a:ext uri="{9D8B030D-6E8A-4147-A177-3AD203B41FA5}">
                      <a16:colId xmlns:a16="http://schemas.microsoft.com/office/drawing/2014/main" val="2114752948"/>
                    </a:ext>
                  </a:extLst>
                </a:gridCol>
                <a:gridCol w="1890928">
                  <a:extLst>
                    <a:ext uri="{9D8B030D-6E8A-4147-A177-3AD203B41FA5}">
                      <a16:colId xmlns:a16="http://schemas.microsoft.com/office/drawing/2014/main" val="2180204255"/>
                    </a:ext>
                  </a:extLst>
                </a:gridCol>
              </a:tblGrid>
              <a:tr h="384836">
                <a:tc>
                  <a:txBody>
                    <a:bodyPr/>
                    <a:lstStyle/>
                    <a:p>
                      <a:pPr algn="l"/>
                      <a:r>
                        <a:rPr lang="en-US" sz="1200" b="0" dirty="0">
                          <a:solidFill>
                            <a:schemeClr val="bg1"/>
                          </a:solidFill>
                          <a:effectLst/>
                          <a:latin typeface="Arial" panose="020B0604020202020204" pitchFamily="34" charset="0"/>
                          <a:cs typeface="Arial" panose="020B0604020202020204" pitchFamily="34" charset="0"/>
                        </a:rPr>
                        <a:t>Category</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l"/>
                      <a:r>
                        <a:rPr lang="en-US" sz="1200" b="0">
                          <a:solidFill>
                            <a:schemeClr val="bg1"/>
                          </a:solidFill>
                          <a:effectLst/>
                          <a:latin typeface="Arial" panose="020B0604020202020204" pitchFamily="34" charset="0"/>
                          <a:cs typeface="Arial" panose="020B0604020202020204" pitchFamily="34" charset="0"/>
                        </a:rPr>
                        <a:t>Flood Risk Indicator</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Value for Jefferson County* - Unincorporated</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a:solidFill>
                            <a:schemeClr val="bg1"/>
                          </a:solidFill>
                          <a:effectLst/>
                          <a:latin typeface="Arial" panose="020B0604020202020204" pitchFamily="34" charset="0"/>
                          <a:cs typeface="Arial" panose="020B0604020202020204" pitchFamily="34" charset="0"/>
                        </a:rPr>
                        <a:t>Indicator Score</a:t>
                      </a:r>
                      <a:br>
                        <a:rPr lang="en-US" sz="1200" b="0">
                          <a:solidFill>
                            <a:schemeClr val="bg1"/>
                          </a:solidFill>
                          <a:effectLst/>
                          <a:latin typeface="Arial" panose="020B0604020202020204" pitchFamily="34" charset="0"/>
                          <a:cs typeface="Arial" panose="020B0604020202020204" pitchFamily="34" charset="0"/>
                        </a:rPr>
                      </a:br>
                      <a:r>
                        <a:rPr lang="en-US" sz="1200" b="0">
                          <a:solidFill>
                            <a:schemeClr val="bg1"/>
                          </a:solidFill>
                          <a:effectLst/>
                          <a:latin typeface="Arial" panose="020B0604020202020204" pitchFamily="34" charset="0"/>
                          <a:cs typeface="Arial" panose="020B0604020202020204" pitchFamily="34" charset="0"/>
                        </a:rPr>
                        <a:t>(0 - 100%)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tc>
                  <a:txBody>
                    <a:bodyPr/>
                    <a:lstStyle/>
                    <a:p>
                      <a:pPr algn="ctr"/>
                      <a:r>
                        <a:rPr lang="en-US" sz="1200" b="0" dirty="0">
                          <a:solidFill>
                            <a:schemeClr val="bg1"/>
                          </a:solidFill>
                          <a:effectLst/>
                          <a:latin typeface="Arial" panose="020B0604020202020204" pitchFamily="34" charset="0"/>
                          <a:cs typeface="Arial" panose="020B0604020202020204" pitchFamily="34" charset="0"/>
                        </a:rPr>
                        <a:t>Indicator Rating</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21828816"/>
                  </a:ext>
                </a:extLst>
              </a:tr>
              <a:tr h="357804">
                <a:tc>
                  <a:txBody>
                    <a:bodyPr/>
                    <a:lstStyle/>
                    <a:p>
                      <a:pPr algn="l"/>
                      <a:r>
                        <a:rPr lang="en-US" sz="1200" b="1" dirty="0">
                          <a:effectLst/>
                          <a:latin typeface="Arial" panose="020B0604020202020204" pitchFamily="34" charset="0"/>
                          <a:cs typeface="Arial" panose="020B0604020202020204" pitchFamily="34" charset="0"/>
                        </a:rPr>
                        <a:t>Floodplain Characteristics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Flood Depth Median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4.7 Ft</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94.4%</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881405355"/>
                  </a:ext>
                </a:extLst>
              </a:tr>
              <a:tr h="262233">
                <a:tc rowSpan="3">
                  <a:txBody>
                    <a:bodyPr/>
                    <a:lstStyle/>
                    <a:p>
                      <a:pPr algn="l"/>
                      <a:r>
                        <a:rPr lang="en-US" sz="1200" b="1" dirty="0">
                          <a:effectLst/>
                          <a:latin typeface="Arial" panose="020B0604020202020204" pitchFamily="34" charset="0"/>
                          <a:cs typeface="Arial" panose="020B0604020202020204" pitchFamily="34" charset="0"/>
                        </a:rPr>
                        <a:t>Building Characteristics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Building Median Value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$93,150</a:t>
                      </a:r>
                      <a:r>
                        <a:rPr lang="en-US" sz="1200" dirty="0">
                          <a:effectLst/>
                          <a:latin typeface="Arial" panose="020B0604020202020204" pitchFamily="34" charset="0"/>
                          <a:cs typeface="Arial" panose="020B0604020202020204" pitchFamily="34" charset="0"/>
                        </a:rPr>
                        <a:t> (Median $37,350)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100.0%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64996008"/>
                  </a:ext>
                </a:extLst>
              </a:tr>
              <a:tr h="262233">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Subgrade Basements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48.9%</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98.1%</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71265335"/>
                  </a:ext>
                </a:extLst>
              </a:tr>
              <a:tr h="382029">
                <a:tc vMerge="1">
                  <a:txBody>
                    <a:bodyPr/>
                    <a:lstStyle/>
                    <a:p>
                      <a:endParaRPr lang="en-US"/>
                    </a:p>
                  </a:txBody>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Year Minus Rated Post-FIRM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14.5%</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a:effectLst/>
                          <a:latin typeface="Arial" panose="020B0604020202020204" pitchFamily="34" charset="0"/>
                          <a:cs typeface="Arial" panose="020B0604020202020204" pitchFamily="34" charset="0"/>
                        </a:rPr>
                        <a:t>90.7%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4230043622"/>
                  </a:ext>
                </a:extLst>
              </a:tr>
              <a:tr h="262233">
                <a:tc>
                  <a:txBody>
                    <a:bodyPr/>
                    <a:lstStyle/>
                    <a:p>
                      <a:pPr algn="l"/>
                      <a:r>
                        <a:rPr lang="en-US" sz="1200" b="1" dirty="0">
                          <a:effectLst/>
                          <a:latin typeface="Arial" panose="020B0604020202020204" pitchFamily="34" charset="0"/>
                          <a:cs typeface="Arial" panose="020B0604020202020204" pitchFamily="34" charset="0"/>
                        </a:rPr>
                        <a:t>Community Assets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Community Assets Historical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dirty="0">
                          <a:effectLst/>
                          <a:latin typeface="Arial" panose="020B0604020202020204" pitchFamily="34" charset="0"/>
                          <a:cs typeface="Arial" panose="020B0604020202020204" pitchFamily="34" charset="0"/>
                        </a:rPr>
                        <a:t>26</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en-US" sz="1200" b="1">
                          <a:effectLst/>
                          <a:latin typeface="Arial" panose="020B0604020202020204" pitchFamily="34" charset="0"/>
                          <a:cs typeface="Arial" panose="020B0604020202020204" pitchFamily="34" charset="0"/>
                        </a:rPr>
                        <a:t>100.0%</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3517621627"/>
                  </a:ext>
                </a:extLst>
              </a:tr>
              <a:tr h="262233">
                <a:tc>
                  <a:txBody>
                    <a:bodyPr/>
                    <a:lstStyle/>
                    <a:p>
                      <a:pPr algn="l"/>
                      <a:r>
                        <a:rPr lang="en-US" sz="1200" b="1" dirty="0">
                          <a:effectLst/>
                          <a:latin typeface="Arial" panose="020B0604020202020204" pitchFamily="34" charset="0"/>
                          <a:cs typeface="Arial" panose="020B0604020202020204" pitchFamily="34" charset="0"/>
                        </a:rPr>
                        <a:t>Building Damage Loss</a:t>
                      </a:r>
                      <a:endParaRPr lang="en-US" sz="1200" dirty="0">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200" dirty="0">
                          <a:solidFill>
                            <a:srgbClr val="0070C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Bldg. Substantial Damage Ratio </a:t>
                      </a:r>
                      <a:endParaRPr lang="en-US" sz="1200" dirty="0">
                        <a:solidFill>
                          <a:srgbClr val="0070C0"/>
                        </a:solidFill>
                        <a:effectLst/>
                        <a:latin typeface="Arial" panose="020B0604020202020204" pitchFamily="34" charset="0"/>
                        <a:cs typeface="Arial" panose="020B0604020202020204" pitchFamily="34" charset="0"/>
                      </a:endParaRP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29.7%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a:r>
                        <a:rPr lang="en-US" sz="1200" b="1" dirty="0">
                          <a:effectLst/>
                          <a:latin typeface="Arial" panose="020B0604020202020204" pitchFamily="34" charset="0"/>
                          <a:cs typeface="Arial" panose="020B0604020202020204" pitchFamily="34" charset="0"/>
                        </a:rPr>
                        <a:t>90.7%</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tc>
                  <a:txBody>
                    <a:bodyPr/>
                    <a:lstStyle/>
                    <a:p>
                      <a:pPr algn="ctr"/>
                      <a:r>
                        <a:rPr lang="en-US" sz="1200" b="1" dirty="0">
                          <a:effectLst/>
                          <a:latin typeface="Arial" panose="020B0604020202020204" pitchFamily="34" charset="0"/>
                          <a:cs typeface="Arial" panose="020B0604020202020204" pitchFamily="34" charset="0"/>
                        </a:rPr>
                        <a:t>VERY HIGH</a:t>
                      </a:r>
                    </a:p>
                  </a:txBody>
                  <a:tcPr marL="53412" marR="53412" marT="17804" marB="1780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998A9"/>
                    </a:solidFill>
                  </a:tcPr>
                </a:tc>
                <a:extLst>
                  <a:ext uri="{0D108BD9-81ED-4DB2-BD59-A6C34878D82A}">
                    <a16:rowId xmlns:a16="http://schemas.microsoft.com/office/drawing/2014/main" val="1615148012"/>
                  </a:ext>
                </a:extLst>
              </a:tr>
            </a:tbl>
          </a:graphicData>
        </a:graphic>
      </p:graphicFrame>
      <p:sp>
        <p:nvSpPr>
          <p:cNvPr id="12" name="Rectangle 11">
            <a:extLst>
              <a:ext uri="{FF2B5EF4-FFF2-40B4-BE49-F238E27FC236}">
                <a16:creationId xmlns:a16="http://schemas.microsoft.com/office/drawing/2014/main" id="{B4B20278-E2BE-98F0-CC31-5F535ED5BC4D}"/>
              </a:ext>
            </a:extLst>
          </p:cNvPr>
          <p:cNvSpPr/>
          <p:nvPr/>
        </p:nvSpPr>
        <p:spPr>
          <a:xfrm>
            <a:off x="526474" y="1026634"/>
            <a:ext cx="11369620" cy="25709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8D2C9A-B35D-822F-D15F-CEDD38D888AF}"/>
              </a:ext>
            </a:extLst>
          </p:cNvPr>
          <p:cNvSpPr/>
          <p:nvPr/>
        </p:nvSpPr>
        <p:spPr>
          <a:xfrm>
            <a:off x="526474" y="4002274"/>
            <a:ext cx="11369620" cy="27595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10 Points 15">
            <a:extLst>
              <a:ext uri="{FF2B5EF4-FFF2-40B4-BE49-F238E27FC236}">
                <a16:creationId xmlns:a16="http://schemas.microsoft.com/office/drawing/2014/main" id="{752BAE4C-3FAA-F8FC-E5F1-8389BE5A2FB5}"/>
              </a:ext>
            </a:extLst>
          </p:cNvPr>
          <p:cNvSpPr/>
          <p:nvPr/>
        </p:nvSpPr>
        <p:spPr>
          <a:xfrm>
            <a:off x="5697816" y="204564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2" name="Star: 10 Points 21">
            <a:extLst>
              <a:ext uri="{FF2B5EF4-FFF2-40B4-BE49-F238E27FC236}">
                <a16:creationId xmlns:a16="http://schemas.microsoft.com/office/drawing/2014/main" id="{F67D7573-1B9C-CCF9-FA95-BDA52DAA3DB6}"/>
              </a:ext>
            </a:extLst>
          </p:cNvPr>
          <p:cNvSpPr/>
          <p:nvPr/>
        </p:nvSpPr>
        <p:spPr>
          <a:xfrm>
            <a:off x="5697816" y="2360941"/>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24" name="Star: 10 Points 23">
            <a:extLst>
              <a:ext uri="{FF2B5EF4-FFF2-40B4-BE49-F238E27FC236}">
                <a16:creationId xmlns:a16="http://schemas.microsoft.com/office/drawing/2014/main" id="{FCBA5260-026C-CB40-8849-C4FAD1961A0D}"/>
              </a:ext>
            </a:extLst>
          </p:cNvPr>
          <p:cNvSpPr/>
          <p:nvPr/>
        </p:nvSpPr>
        <p:spPr>
          <a:xfrm>
            <a:off x="5697816" y="5337259"/>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6" name="Star: 10 Points 25">
            <a:extLst>
              <a:ext uri="{FF2B5EF4-FFF2-40B4-BE49-F238E27FC236}">
                <a16:creationId xmlns:a16="http://schemas.microsoft.com/office/drawing/2014/main" id="{FFCE2314-6E67-0165-2001-D2591DB13423}"/>
              </a:ext>
            </a:extLst>
          </p:cNvPr>
          <p:cNvSpPr/>
          <p:nvPr/>
        </p:nvSpPr>
        <p:spPr>
          <a:xfrm>
            <a:off x="5697816" y="5629167"/>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2</a:t>
            </a:r>
          </a:p>
        </p:txBody>
      </p:sp>
      <p:sp>
        <p:nvSpPr>
          <p:cNvPr id="27" name="Star: 10 Points 26">
            <a:extLst>
              <a:ext uri="{FF2B5EF4-FFF2-40B4-BE49-F238E27FC236}">
                <a16:creationId xmlns:a16="http://schemas.microsoft.com/office/drawing/2014/main" id="{0A602198-6441-536F-5EBF-D9D1042282B7}"/>
              </a:ext>
            </a:extLst>
          </p:cNvPr>
          <p:cNvSpPr/>
          <p:nvPr/>
        </p:nvSpPr>
        <p:spPr>
          <a:xfrm>
            <a:off x="5697816" y="4985722"/>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30" name="Star: 10 Points 29">
            <a:extLst>
              <a:ext uri="{FF2B5EF4-FFF2-40B4-BE49-F238E27FC236}">
                <a16:creationId xmlns:a16="http://schemas.microsoft.com/office/drawing/2014/main" id="{0CF0321E-AAA7-81DD-A2F6-93AAA270EA48}"/>
              </a:ext>
            </a:extLst>
          </p:cNvPr>
          <p:cNvSpPr/>
          <p:nvPr/>
        </p:nvSpPr>
        <p:spPr>
          <a:xfrm>
            <a:off x="5719516" y="6259762"/>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31" name="Star: 10 Points 30">
            <a:extLst>
              <a:ext uri="{FF2B5EF4-FFF2-40B4-BE49-F238E27FC236}">
                <a16:creationId xmlns:a16="http://schemas.microsoft.com/office/drawing/2014/main" id="{F7196248-4C1F-67C1-1C4A-1A517EF3B2C5}"/>
              </a:ext>
            </a:extLst>
          </p:cNvPr>
          <p:cNvSpPr/>
          <p:nvPr/>
        </p:nvSpPr>
        <p:spPr>
          <a:xfrm>
            <a:off x="5697816" y="3040584"/>
            <a:ext cx="225920"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4</a:t>
            </a:r>
          </a:p>
        </p:txBody>
      </p:sp>
      <p:sp>
        <p:nvSpPr>
          <p:cNvPr id="36" name="TextBox 35">
            <a:extLst>
              <a:ext uri="{FF2B5EF4-FFF2-40B4-BE49-F238E27FC236}">
                <a16:creationId xmlns:a16="http://schemas.microsoft.com/office/drawing/2014/main" id="{55B95530-383E-32B0-9715-55DB33F1BBA0}"/>
              </a:ext>
            </a:extLst>
          </p:cNvPr>
          <p:cNvSpPr txBox="1"/>
          <p:nvPr/>
        </p:nvSpPr>
        <p:spPr>
          <a:xfrm>
            <a:off x="10121943" y="209003"/>
            <a:ext cx="1691023" cy="461665"/>
          </a:xfrm>
          <a:prstGeom prst="rect">
            <a:avLst/>
          </a:prstGeom>
          <a:solidFill>
            <a:srgbClr val="E998A9"/>
          </a:solidFill>
          <a:ln>
            <a:noFill/>
          </a:ln>
        </p:spPr>
        <p:txBody>
          <a:bodyPr wrap="square" rtlCol="0" anchor="ctr" anchorCtr="0">
            <a:spAutoFit/>
          </a:bodyPr>
          <a:lstStyle/>
          <a:p>
            <a:pPr algn="r"/>
            <a:r>
              <a:rPr lang="en-US" sz="1200" b="1" dirty="0"/>
              <a:t>Statewide Rank</a:t>
            </a:r>
          </a:p>
          <a:p>
            <a:pPr algn="r"/>
            <a:r>
              <a:rPr lang="en-US" sz="1200" b="1" dirty="0"/>
              <a:t>among the Top 5</a:t>
            </a:r>
          </a:p>
        </p:txBody>
      </p:sp>
      <p:sp>
        <p:nvSpPr>
          <p:cNvPr id="37" name="Star: 10 Points 36">
            <a:extLst>
              <a:ext uri="{FF2B5EF4-FFF2-40B4-BE49-F238E27FC236}">
                <a16:creationId xmlns:a16="http://schemas.microsoft.com/office/drawing/2014/main" id="{8FF52554-3BF5-B2FE-D13E-29F7EC866A7B}"/>
              </a:ext>
            </a:extLst>
          </p:cNvPr>
          <p:cNvSpPr/>
          <p:nvPr/>
        </p:nvSpPr>
        <p:spPr>
          <a:xfrm>
            <a:off x="10181866" y="239528"/>
            <a:ext cx="281873" cy="225920"/>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a:t>
            </a:r>
          </a:p>
        </p:txBody>
      </p:sp>
    </p:spTree>
    <p:extLst>
      <p:ext uri="{BB962C8B-B14F-4D97-AF65-F5344CB8AC3E}">
        <p14:creationId xmlns:p14="http://schemas.microsoft.com/office/powerpoint/2010/main" val="175235060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Jefferson County</a:t>
            </a:r>
            <a:r>
              <a:rPr lang="en-US" dirty="0">
                <a:solidFill>
                  <a:schemeClr val="bg1"/>
                </a:solidFill>
                <a:latin typeface="Arial" panose="020B0604020202020204" pitchFamily="34" charset="0"/>
                <a:cs typeface="Arial" panose="020B0604020202020204" pitchFamily="34" charset="0"/>
              </a:rPr>
              <a:t> Building Risk Assessment</a:t>
            </a:r>
          </a:p>
        </p:txBody>
      </p:sp>
      <p:pic>
        <p:nvPicPr>
          <p:cNvPr id="10" name="Picture 9">
            <a:extLst>
              <a:ext uri="{FF2B5EF4-FFF2-40B4-BE49-F238E27FC236}">
                <a16:creationId xmlns:a16="http://schemas.microsoft.com/office/drawing/2014/main" id="{27BCF086-6E94-8BB8-EF76-29D8DF91D79F}"/>
              </a:ext>
            </a:extLst>
          </p:cNvPr>
          <p:cNvPicPr>
            <a:picLocks noChangeAspect="1"/>
          </p:cNvPicPr>
          <p:nvPr/>
        </p:nvPicPr>
        <p:blipFill>
          <a:blip r:embed="rId3"/>
          <a:stretch>
            <a:fillRect/>
          </a:stretch>
        </p:blipFill>
        <p:spPr>
          <a:xfrm>
            <a:off x="6317675" y="1259789"/>
            <a:ext cx="5514110" cy="4246159"/>
          </a:xfrm>
          <a:prstGeom prst="rect">
            <a:avLst/>
          </a:prstGeom>
        </p:spPr>
      </p:pic>
      <p:sp>
        <p:nvSpPr>
          <p:cNvPr id="11" name="TextBox 10">
            <a:extLst>
              <a:ext uri="{FF2B5EF4-FFF2-40B4-BE49-F238E27FC236}">
                <a16:creationId xmlns:a16="http://schemas.microsoft.com/office/drawing/2014/main" id="{8E2CE941-FED9-4E5B-B539-1360BC76A017}"/>
              </a:ext>
            </a:extLst>
          </p:cNvPr>
          <p:cNvSpPr txBox="1"/>
          <p:nvPr/>
        </p:nvSpPr>
        <p:spPr>
          <a:xfrm>
            <a:off x="6428509" y="5655430"/>
            <a:ext cx="5403276" cy="646331"/>
          </a:xfrm>
          <a:prstGeom prst="rect">
            <a:avLst/>
          </a:prstGeom>
          <a:noFill/>
        </p:spPr>
        <p:txBody>
          <a:bodyPr wrap="square" rtlCol="0">
            <a:spAutoFit/>
          </a:bodyPr>
          <a:lstStyle/>
          <a:p>
            <a:r>
              <a:rPr lang="en-US" b="1" dirty="0"/>
              <a:t>Jefferson County </a:t>
            </a:r>
            <a:r>
              <a:rPr lang="en-US" dirty="0"/>
              <a:t>has a high number of </a:t>
            </a:r>
            <a:r>
              <a:rPr lang="en-US" dirty="0">
                <a:solidFill>
                  <a:srgbClr val="0070C0"/>
                </a:solidFill>
                <a:hlinkClick r:id="rId4">
                  <a:extLst>
                    <a:ext uri="{A12FA001-AC4F-418D-AE19-62706E023703}">
                      <ahyp:hlinkClr xmlns:ahyp="http://schemas.microsoft.com/office/drawing/2018/hyperlinkcolor" val="tx"/>
                    </a:ext>
                  </a:extLst>
                </a:hlinkClick>
              </a:rPr>
              <a:t>Historical Community Assets</a:t>
            </a:r>
            <a:r>
              <a:rPr lang="en-US" dirty="0">
                <a:solidFill>
                  <a:srgbClr val="0070C0"/>
                </a:solidFill>
              </a:rPr>
              <a:t> </a:t>
            </a:r>
            <a:r>
              <a:rPr lang="en-US" dirty="0"/>
              <a:t>on the National Register.</a:t>
            </a:r>
          </a:p>
        </p:txBody>
      </p:sp>
      <p:pic>
        <p:nvPicPr>
          <p:cNvPr id="14" name="Picture 13">
            <a:extLst>
              <a:ext uri="{FF2B5EF4-FFF2-40B4-BE49-F238E27FC236}">
                <a16:creationId xmlns:a16="http://schemas.microsoft.com/office/drawing/2014/main" id="{0BF3D8C3-AC87-6090-DB3A-7D1FD8B4BAB4}"/>
              </a:ext>
            </a:extLst>
          </p:cNvPr>
          <p:cNvPicPr>
            <a:picLocks noChangeAspect="1"/>
          </p:cNvPicPr>
          <p:nvPr/>
        </p:nvPicPr>
        <p:blipFill>
          <a:blip r:embed="rId5"/>
          <a:stretch>
            <a:fillRect/>
          </a:stretch>
        </p:blipFill>
        <p:spPr>
          <a:xfrm>
            <a:off x="360217" y="1259789"/>
            <a:ext cx="5514110" cy="4193830"/>
          </a:xfrm>
          <a:prstGeom prst="rect">
            <a:avLst/>
          </a:prstGeom>
          <a:ln>
            <a:solidFill>
              <a:schemeClr val="tx1"/>
            </a:solidFill>
          </a:ln>
        </p:spPr>
      </p:pic>
      <p:sp>
        <p:nvSpPr>
          <p:cNvPr id="15" name="TextBox 14">
            <a:extLst>
              <a:ext uri="{FF2B5EF4-FFF2-40B4-BE49-F238E27FC236}">
                <a16:creationId xmlns:a16="http://schemas.microsoft.com/office/drawing/2014/main" id="{E13B81D3-A280-ECF9-2AA7-2034C65A1B28}"/>
              </a:ext>
            </a:extLst>
          </p:cNvPr>
          <p:cNvSpPr txBox="1"/>
          <p:nvPr/>
        </p:nvSpPr>
        <p:spPr>
          <a:xfrm>
            <a:off x="484103" y="5725674"/>
            <a:ext cx="5266338" cy="646331"/>
          </a:xfrm>
          <a:prstGeom prst="rect">
            <a:avLst/>
          </a:prstGeom>
          <a:noFill/>
        </p:spPr>
        <p:txBody>
          <a:bodyPr wrap="square" rtlCol="0">
            <a:spAutoFit/>
          </a:bodyPr>
          <a:lstStyle/>
          <a:p>
            <a:r>
              <a:rPr lang="en-US" b="1" dirty="0"/>
              <a:t>Jefferson County </a:t>
            </a:r>
            <a:r>
              <a:rPr lang="en-US" dirty="0"/>
              <a:t>has very high </a:t>
            </a:r>
            <a:r>
              <a:rPr lang="en-US" dirty="0">
                <a:solidFill>
                  <a:srgbClr val="0070C0"/>
                </a:solidFill>
                <a:hlinkClick r:id="rId6">
                  <a:extLst>
                    <a:ext uri="{A12FA001-AC4F-418D-AE19-62706E023703}">
                      <ahyp:hlinkClr xmlns:ahyp="http://schemas.microsoft.com/office/drawing/2018/hyperlinkcolor" val="tx"/>
                    </a:ext>
                  </a:extLst>
                </a:hlinkClick>
              </a:rPr>
              <a:t>Building Values</a:t>
            </a:r>
            <a:r>
              <a:rPr lang="en-US" dirty="0"/>
              <a:t>, or more than double the statewide median value.</a:t>
            </a:r>
          </a:p>
        </p:txBody>
      </p:sp>
      <p:sp>
        <p:nvSpPr>
          <p:cNvPr id="16" name="TextBox 15">
            <a:extLst>
              <a:ext uri="{FF2B5EF4-FFF2-40B4-BE49-F238E27FC236}">
                <a16:creationId xmlns:a16="http://schemas.microsoft.com/office/drawing/2014/main" id="{A68EF68A-75A2-8EB0-AA8D-6CA205BB4D28}"/>
              </a:ext>
            </a:extLst>
          </p:cNvPr>
          <p:cNvSpPr txBox="1"/>
          <p:nvPr/>
        </p:nvSpPr>
        <p:spPr>
          <a:xfrm>
            <a:off x="8049490" y="6552415"/>
            <a:ext cx="4142510" cy="305585"/>
          </a:xfrm>
          <a:prstGeom prst="rect">
            <a:avLst/>
          </a:prstGeom>
          <a:noFill/>
        </p:spPr>
        <p:txBody>
          <a:bodyPr wrap="square" rtlCol="0">
            <a:spAutoFit/>
          </a:bodyPr>
          <a:lstStyle/>
          <a:p>
            <a:r>
              <a:rPr lang="en-US" sz="1400" dirty="0">
                <a:solidFill>
                  <a:schemeClr val="tx1">
                    <a:lumMod val="50000"/>
                    <a:lumOff val="50000"/>
                  </a:schemeClr>
                </a:solidFill>
              </a:rPr>
              <a:t>Source: Statewide Building-Level Risk Assessment </a:t>
            </a:r>
          </a:p>
        </p:txBody>
      </p:sp>
      <p:sp>
        <p:nvSpPr>
          <p:cNvPr id="20" name="Speech Bubble: Rectangle with Corners Rounded 14">
            <a:extLst>
              <a:ext uri="{FF2B5EF4-FFF2-40B4-BE49-F238E27FC236}">
                <a16:creationId xmlns:a16="http://schemas.microsoft.com/office/drawing/2014/main" id="{46B6C33D-C9E8-90B2-2F8D-4D0853B006F6}"/>
              </a:ext>
            </a:extLst>
          </p:cNvPr>
          <p:cNvSpPr/>
          <p:nvPr/>
        </p:nvSpPr>
        <p:spPr>
          <a:xfrm flipH="1">
            <a:off x="4267200" y="1759527"/>
            <a:ext cx="1508986" cy="507513"/>
          </a:xfrm>
          <a:prstGeom prst="wedgeRoundRectCallout">
            <a:avLst>
              <a:gd name="adj1" fmla="val -18787"/>
              <a:gd name="adj2" fmla="val 13776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High Building Values</a:t>
            </a:r>
            <a:endParaRPr lang="en-US" sz="1600" dirty="0">
              <a:solidFill>
                <a:schemeClr val="bg1"/>
              </a:solidFill>
            </a:endParaRPr>
          </a:p>
        </p:txBody>
      </p:sp>
      <p:sp>
        <p:nvSpPr>
          <p:cNvPr id="21" name="Speech Bubble: Rectangle with Corners Rounded 14">
            <a:extLst>
              <a:ext uri="{FF2B5EF4-FFF2-40B4-BE49-F238E27FC236}">
                <a16:creationId xmlns:a16="http://schemas.microsoft.com/office/drawing/2014/main" id="{A452F952-14C4-9396-93D1-B08EFF732AD2}"/>
              </a:ext>
            </a:extLst>
          </p:cNvPr>
          <p:cNvSpPr/>
          <p:nvPr/>
        </p:nvSpPr>
        <p:spPr>
          <a:xfrm flipH="1">
            <a:off x="10030690" y="3233632"/>
            <a:ext cx="1586346" cy="728768"/>
          </a:xfrm>
          <a:prstGeom prst="wedgeRoundRectCallout">
            <a:avLst>
              <a:gd name="adj1" fmla="val -3546"/>
              <a:gd name="adj2" fmla="val -8104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High Historical Buildings</a:t>
            </a:r>
            <a:endParaRPr lang="en-US" sz="1600" dirty="0">
              <a:solidFill>
                <a:schemeClr val="bg1"/>
              </a:solidFill>
            </a:endParaRPr>
          </a:p>
        </p:txBody>
      </p:sp>
      <p:pic>
        <p:nvPicPr>
          <p:cNvPr id="22" name="Picture 21">
            <a:extLst>
              <a:ext uri="{FF2B5EF4-FFF2-40B4-BE49-F238E27FC236}">
                <a16:creationId xmlns:a16="http://schemas.microsoft.com/office/drawing/2014/main" id="{615BBE21-7836-1D32-68C6-35388E99C845}"/>
              </a:ext>
            </a:extLst>
          </p:cNvPr>
          <p:cNvPicPr>
            <a:picLocks noChangeAspect="1"/>
          </p:cNvPicPr>
          <p:nvPr/>
        </p:nvPicPr>
        <p:blipFill>
          <a:blip r:embed="rId7"/>
          <a:stretch>
            <a:fillRect/>
          </a:stretch>
        </p:blipFill>
        <p:spPr>
          <a:xfrm>
            <a:off x="509848" y="1338828"/>
            <a:ext cx="1194261" cy="1165335"/>
          </a:xfrm>
          <a:prstGeom prst="rect">
            <a:avLst/>
          </a:prstGeom>
        </p:spPr>
      </p:pic>
      <p:pic>
        <p:nvPicPr>
          <p:cNvPr id="24" name="Picture 23">
            <a:extLst>
              <a:ext uri="{FF2B5EF4-FFF2-40B4-BE49-F238E27FC236}">
                <a16:creationId xmlns:a16="http://schemas.microsoft.com/office/drawing/2014/main" id="{48271DB9-2671-3233-B14E-6E1694CAE3F0}"/>
              </a:ext>
            </a:extLst>
          </p:cNvPr>
          <p:cNvPicPr>
            <a:picLocks noChangeAspect="1"/>
          </p:cNvPicPr>
          <p:nvPr/>
        </p:nvPicPr>
        <p:blipFill>
          <a:blip r:embed="rId8"/>
          <a:stretch>
            <a:fillRect/>
          </a:stretch>
        </p:blipFill>
        <p:spPr>
          <a:xfrm>
            <a:off x="6614387" y="1352052"/>
            <a:ext cx="1104772" cy="1071864"/>
          </a:xfrm>
          <a:prstGeom prst="rect">
            <a:avLst/>
          </a:prstGeom>
        </p:spPr>
      </p:pic>
    </p:spTree>
    <p:extLst>
      <p:ext uri="{BB962C8B-B14F-4D97-AF65-F5344CB8AC3E}">
        <p14:creationId xmlns:p14="http://schemas.microsoft.com/office/powerpoint/2010/main" val="33770713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Resiliency</a:t>
            </a:r>
          </a:p>
        </p:txBody>
      </p:sp>
      <p:sp>
        <p:nvSpPr>
          <p:cNvPr id="11" name="TextBox 10">
            <a:extLst>
              <a:ext uri="{FF2B5EF4-FFF2-40B4-BE49-F238E27FC236}">
                <a16:creationId xmlns:a16="http://schemas.microsoft.com/office/drawing/2014/main" id="{8E2CE941-FED9-4E5B-B539-1360BC76A017}"/>
              </a:ext>
            </a:extLst>
          </p:cNvPr>
          <p:cNvSpPr txBox="1"/>
          <p:nvPr/>
        </p:nvSpPr>
        <p:spPr>
          <a:xfrm>
            <a:off x="6823364" y="6091460"/>
            <a:ext cx="5098316" cy="646331"/>
          </a:xfrm>
          <a:prstGeom prst="rect">
            <a:avLst/>
          </a:prstGeom>
          <a:noFill/>
        </p:spPr>
        <p:txBody>
          <a:bodyPr wrap="square" rtlCol="0">
            <a:spAutoFit/>
          </a:bodyPr>
          <a:lstStyle/>
          <a:p>
            <a:r>
              <a:rPr lang="en-US" b="1" dirty="0"/>
              <a:t>(3) Jefferson County </a:t>
            </a:r>
            <a:r>
              <a:rPr lang="en-US" dirty="0"/>
              <a:t>has higher </a:t>
            </a:r>
            <a:r>
              <a:rPr lang="en-US" dirty="0">
                <a:solidFill>
                  <a:srgbClr val="0070C0"/>
                </a:solidFill>
                <a:hlinkClick r:id="rId3">
                  <a:extLst>
                    <a:ext uri="{A12FA001-AC4F-418D-AE19-62706E023703}">
                      <ahyp:hlinkClr xmlns:ahyp="http://schemas.microsoft.com/office/drawing/2018/hyperlinkcolor" val="tx"/>
                    </a:ext>
                  </a:extLst>
                </a:hlinkClick>
              </a:rPr>
              <a:t>NFIP Insurance Penetration Rate</a:t>
            </a:r>
            <a:r>
              <a:rPr lang="en-US" dirty="0"/>
              <a:t> than other counties</a:t>
            </a:r>
            <a:endParaRPr lang="en-US" dirty="0">
              <a:solidFill>
                <a:srgbClr val="0070C0"/>
              </a:solidFill>
            </a:endParaRPr>
          </a:p>
        </p:txBody>
      </p:sp>
      <p:sp>
        <p:nvSpPr>
          <p:cNvPr id="15" name="TextBox 14">
            <a:extLst>
              <a:ext uri="{FF2B5EF4-FFF2-40B4-BE49-F238E27FC236}">
                <a16:creationId xmlns:a16="http://schemas.microsoft.com/office/drawing/2014/main" id="{E13B81D3-A280-ECF9-2AA7-2034C65A1B28}"/>
              </a:ext>
            </a:extLst>
          </p:cNvPr>
          <p:cNvSpPr txBox="1"/>
          <p:nvPr/>
        </p:nvSpPr>
        <p:spPr>
          <a:xfrm>
            <a:off x="270320" y="6038224"/>
            <a:ext cx="4350066" cy="646331"/>
          </a:xfrm>
          <a:prstGeom prst="rect">
            <a:avLst/>
          </a:prstGeom>
          <a:noFill/>
        </p:spPr>
        <p:txBody>
          <a:bodyPr wrap="square" rtlCol="0">
            <a:spAutoFit/>
          </a:bodyPr>
          <a:lstStyle/>
          <a:p>
            <a:r>
              <a:rPr lang="en-US" b="1" dirty="0"/>
              <a:t>(2) Jefferson County </a:t>
            </a:r>
            <a:r>
              <a:rPr lang="en-US" dirty="0"/>
              <a:t>has the lowest </a:t>
            </a:r>
            <a:r>
              <a:rPr lang="en-US" dirty="0">
                <a:solidFill>
                  <a:srgbClr val="0070C0"/>
                </a:solidFill>
                <a:hlinkClick r:id="rId4">
                  <a:extLst>
                    <a:ext uri="{A12FA001-AC4F-418D-AE19-62706E023703}">
                      <ahyp:hlinkClr xmlns:ahyp="http://schemas.microsoft.com/office/drawing/2018/hyperlinkcolor" val="tx"/>
                    </a:ext>
                  </a:extLst>
                </a:hlinkClick>
              </a:rPr>
              <a:t>Social Vulnerability Index</a:t>
            </a:r>
            <a:r>
              <a:rPr lang="en-US" dirty="0"/>
              <a:t> in the State</a:t>
            </a:r>
            <a:endParaRPr lang="en-US" dirty="0">
              <a:solidFill>
                <a:srgbClr val="0070C0"/>
              </a:solidFill>
            </a:endParaRPr>
          </a:p>
        </p:txBody>
      </p:sp>
      <p:pic>
        <p:nvPicPr>
          <p:cNvPr id="3" name="Picture 2">
            <a:extLst>
              <a:ext uri="{FF2B5EF4-FFF2-40B4-BE49-F238E27FC236}">
                <a16:creationId xmlns:a16="http://schemas.microsoft.com/office/drawing/2014/main" id="{CA1C1889-F025-CF03-07C9-12F0607F1C38}"/>
              </a:ext>
            </a:extLst>
          </p:cNvPr>
          <p:cNvPicPr>
            <a:picLocks noChangeAspect="1"/>
          </p:cNvPicPr>
          <p:nvPr/>
        </p:nvPicPr>
        <p:blipFill>
          <a:blip r:embed="rId5"/>
          <a:stretch>
            <a:fillRect/>
          </a:stretch>
        </p:blipFill>
        <p:spPr>
          <a:xfrm>
            <a:off x="353450" y="2807971"/>
            <a:ext cx="4169956" cy="3199977"/>
          </a:xfrm>
          <a:prstGeom prst="rect">
            <a:avLst/>
          </a:prstGeom>
        </p:spPr>
      </p:pic>
      <p:sp>
        <p:nvSpPr>
          <p:cNvPr id="4" name="TextBox 3">
            <a:extLst>
              <a:ext uri="{FF2B5EF4-FFF2-40B4-BE49-F238E27FC236}">
                <a16:creationId xmlns:a16="http://schemas.microsoft.com/office/drawing/2014/main" id="{49FCBFCB-B2A0-E493-7D96-D0BE2D58EDFC}"/>
              </a:ext>
            </a:extLst>
          </p:cNvPr>
          <p:cNvSpPr txBox="1"/>
          <p:nvPr/>
        </p:nvSpPr>
        <p:spPr>
          <a:xfrm>
            <a:off x="1524000" y="917329"/>
            <a:ext cx="8991600" cy="369332"/>
          </a:xfrm>
          <a:prstGeom prst="rect">
            <a:avLst/>
          </a:prstGeom>
          <a:noFill/>
        </p:spPr>
        <p:txBody>
          <a:bodyPr wrap="square" rtlCol="0">
            <a:spAutoFit/>
          </a:bodyPr>
          <a:lstStyle/>
          <a:p>
            <a:r>
              <a:rPr lang="en-US" b="1" dirty="0"/>
              <a:t>(1) Jefferson County </a:t>
            </a:r>
            <a:r>
              <a:rPr lang="en-US" dirty="0"/>
              <a:t>has no </a:t>
            </a:r>
            <a:r>
              <a:rPr lang="en-US" dirty="0">
                <a:solidFill>
                  <a:srgbClr val="0070C0"/>
                </a:solidFill>
                <a:hlinkClick r:id="rId6">
                  <a:extLst>
                    <a:ext uri="{A12FA001-AC4F-418D-AE19-62706E023703}">
                      <ahyp:hlinkClr xmlns:ahyp="http://schemas.microsoft.com/office/drawing/2018/hyperlinkcolor" val="tx"/>
                    </a:ext>
                  </a:extLst>
                </a:hlinkClick>
              </a:rPr>
              <a:t>Essential Facilities </a:t>
            </a:r>
            <a:r>
              <a:rPr lang="en-US" dirty="0"/>
              <a:t>in the high or moderate risk floodplains</a:t>
            </a:r>
            <a:endParaRPr lang="en-US" dirty="0">
              <a:solidFill>
                <a:srgbClr val="0070C0"/>
              </a:solidFill>
            </a:endParaRPr>
          </a:p>
        </p:txBody>
      </p:sp>
      <p:pic>
        <p:nvPicPr>
          <p:cNvPr id="12" name="Picture 11">
            <a:extLst>
              <a:ext uri="{FF2B5EF4-FFF2-40B4-BE49-F238E27FC236}">
                <a16:creationId xmlns:a16="http://schemas.microsoft.com/office/drawing/2014/main" id="{1C68060D-E81F-8DD2-EFA4-4775332F6D86}"/>
              </a:ext>
            </a:extLst>
          </p:cNvPr>
          <p:cNvPicPr>
            <a:picLocks noChangeAspect="1"/>
          </p:cNvPicPr>
          <p:nvPr/>
        </p:nvPicPr>
        <p:blipFill>
          <a:blip r:embed="rId7"/>
          <a:stretch>
            <a:fillRect/>
          </a:stretch>
        </p:blipFill>
        <p:spPr>
          <a:xfrm>
            <a:off x="6906494" y="2733829"/>
            <a:ext cx="4350510" cy="3348260"/>
          </a:xfrm>
          <a:prstGeom prst="rect">
            <a:avLst/>
          </a:prstGeom>
        </p:spPr>
      </p:pic>
      <p:pic>
        <p:nvPicPr>
          <p:cNvPr id="13" name="Picture 12">
            <a:extLst>
              <a:ext uri="{FF2B5EF4-FFF2-40B4-BE49-F238E27FC236}">
                <a16:creationId xmlns:a16="http://schemas.microsoft.com/office/drawing/2014/main" id="{A59D4BE5-0AC5-DE1A-4DCE-0D29197BF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445" y="1311469"/>
            <a:ext cx="7628890" cy="1206500"/>
          </a:xfrm>
          <a:prstGeom prst="rect">
            <a:avLst/>
          </a:prstGeom>
        </p:spPr>
      </p:pic>
    </p:spTree>
    <p:extLst>
      <p:ext uri="{BB962C8B-B14F-4D97-AF65-F5344CB8AC3E}">
        <p14:creationId xmlns:p14="http://schemas.microsoft.com/office/powerpoint/2010/main" val="315329565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3">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Unincorporated* Resiliency</a:t>
            </a:r>
          </a:p>
        </p:txBody>
      </p:sp>
      <p:sp>
        <p:nvSpPr>
          <p:cNvPr id="11" name="TextBox 10">
            <a:extLst>
              <a:ext uri="{FF2B5EF4-FFF2-40B4-BE49-F238E27FC236}">
                <a16:creationId xmlns:a16="http://schemas.microsoft.com/office/drawing/2014/main" id="{8E2CE941-FED9-4E5B-B539-1360BC76A017}"/>
              </a:ext>
            </a:extLst>
          </p:cNvPr>
          <p:cNvSpPr txBox="1"/>
          <p:nvPr/>
        </p:nvSpPr>
        <p:spPr>
          <a:xfrm>
            <a:off x="7010243" y="5699109"/>
            <a:ext cx="4149436" cy="646331"/>
          </a:xfrm>
          <a:prstGeom prst="rect">
            <a:avLst/>
          </a:prstGeom>
          <a:noFill/>
        </p:spPr>
        <p:txBody>
          <a:bodyPr wrap="square" rtlCol="0">
            <a:spAutoFit/>
          </a:bodyPr>
          <a:lstStyle/>
          <a:p>
            <a:r>
              <a:rPr lang="en-US" b="1" dirty="0"/>
              <a:t>Jefferson County Unincorporated </a:t>
            </a:r>
            <a:r>
              <a:rPr lang="en-US" dirty="0"/>
              <a:t>has a high </a:t>
            </a:r>
            <a:r>
              <a:rPr lang="en-US" dirty="0">
                <a:solidFill>
                  <a:srgbClr val="0070C0"/>
                </a:solidFill>
                <a:hlinkClick r:id="rId3">
                  <a:extLst>
                    <a:ext uri="{A12FA001-AC4F-418D-AE19-62706E023703}">
                      <ahyp:hlinkClr xmlns:ahyp="http://schemas.microsoft.com/office/drawing/2018/hyperlinkcolor" val="tx"/>
                    </a:ext>
                  </a:extLst>
                </a:hlinkClick>
              </a:rPr>
              <a:t>Freeboard</a:t>
            </a:r>
            <a:r>
              <a:rPr lang="en-US" dirty="0"/>
              <a:t> safety factor of 3 feet</a:t>
            </a:r>
            <a:endParaRPr lang="en-US" dirty="0">
              <a:solidFill>
                <a:srgbClr val="0070C0"/>
              </a:solidFill>
            </a:endParaRPr>
          </a:p>
        </p:txBody>
      </p:sp>
      <p:sp>
        <p:nvSpPr>
          <p:cNvPr id="15" name="TextBox 14">
            <a:extLst>
              <a:ext uri="{FF2B5EF4-FFF2-40B4-BE49-F238E27FC236}">
                <a16:creationId xmlns:a16="http://schemas.microsoft.com/office/drawing/2014/main" id="{E13B81D3-A280-ECF9-2AA7-2034C65A1B28}"/>
              </a:ext>
            </a:extLst>
          </p:cNvPr>
          <p:cNvSpPr txBox="1"/>
          <p:nvPr/>
        </p:nvSpPr>
        <p:spPr>
          <a:xfrm>
            <a:off x="1032321" y="5710518"/>
            <a:ext cx="3692080" cy="646331"/>
          </a:xfrm>
          <a:prstGeom prst="rect">
            <a:avLst/>
          </a:prstGeom>
          <a:noFill/>
        </p:spPr>
        <p:txBody>
          <a:bodyPr wrap="square" rtlCol="0">
            <a:spAutoFit/>
          </a:bodyPr>
          <a:lstStyle/>
          <a:p>
            <a:r>
              <a:rPr lang="en-US" b="1" dirty="0"/>
              <a:t>Jefferson County Unincorporated </a:t>
            </a:r>
            <a:r>
              <a:rPr lang="en-US" dirty="0"/>
              <a:t>has a high </a:t>
            </a:r>
            <a:r>
              <a:rPr lang="en-US" dirty="0">
                <a:solidFill>
                  <a:srgbClr val="0070C0"/>
                </a:solidFill>
                <a:hlinkClick r:id="rId4">
                  <a:extLst>
                    <a:ext uri="{A12FA001-AC4F-418D-AE19-62706E023703}">
                      <ahyp:hlinkClr xmlns:ahyp="http://schemas.microsoft.com/office/drawing/2018/hyperlinkcolor" val="tx"/>
                    </a:ext>
                  </a:extLst>
                </a:hlinkClick>
              </a:rPr>
              <a:t>CRS</a:t>
            </a:r>
            <a:r>
              <a:rPr lang="en-US" dirty="0">
                <a:solidFill>
                  <a:srgbClr val="467886"/>
                </a:solidFill>
                <a:hlinkClick r:id="rId5">
                  <a:extLst>
                    <a:ext uri="{A12FA001-AC4F-418D-AE19-62706E023703}">
                      <ahyp:hlinkClr xmlns:ahyp="http://schemas.microsoft.com/office/drawing/2018/hyperlinkcolor" val="tx"/>
                    </a:ext>
                  </a:extLst>
                </a:hlinkClick>
              </a:rPr>
              <a:t> </a:t>
            </a:r>
            <a:r>
              <a:rPr lang="en-US" dirty="0"/>
              <a:t>Rating of Class 7</a:t>
            </a:r>
            <a:endParaRPr lang="en-US" dirty="0">
              <a:solidFill>
                <a:srgbClr val="0070C0"/>
              </a:solidFill>
            </a:endParaRPr>
          </a:p>
        </p:txBody>
      </p:sp>
      <p:pic>
        <p:nvPicPr>
          <p:cNvPr id="8" name="Picture 7">
            <a:extLst>
              <a:ext uri="{FF2B5EF4-FFF2-40B4-BE49-F238E27FC236}">
                <a16:creationId xmlns:a16="http://schemas.microsoft.com/office/drawing/2014/main" id="{753B2798-A6AC-0591-66ED-A8C8A58B1009}"/>
              </a:ext>
            </a:extLst>
          </p:cNvPr>
          <p:cNvPicPr>
            <a:picLocks noChangeAspect="1"/>
          </p:cNvPicPr>
          <p:nvPr/>
        </p:nvPicPr>
        <p:blipFill>
          <a:blip r:embed="rId6"/>
          <a:stretch>
            <a:fillRect/>
          </a:stretch>
        </p:blipFill>
        <p:spPr>
          <a:xfrm>
            <a:off x="6415461" y="1386091"/>
            <a:ext cx="5596401" cy="4298965"/>
          </a:xfrm>
          <a:prstGeom prst="rect">
            <a:avLst/>
          </a:prstGeom>
        </p:spPr>
      </p:pic>
      <p:pic>
        <p:nvPicPr>
          <p:cNvPr id="3" name="Picture 2">
            <a:extLst>
              <a:ext uri="{FF2B5EF4-FFF2-40B4-BE49-F238E27FC236}">
                <a16:creationId xmlns:a16="http://schemas.microsoft.com/office/drawing/2014/main" id="{F639476A-EEEB-E906-B821-64FC682FBE30}"/>
              </a:ext>
            </a:extLst>
          </p:cNvPr>
          <p:cNvPicPr>
            <a:picLocks noChangeAspect="1"/>
          </p:cNvPicPr>
          <p:nvPr/>
        </p:nvPicPr>
        <p:blipFill>
          <a:blip r:embed="rId7"/>
          <a:stretch>
            <a:fillRect/>
          </a:stretch>
        </p:blipFill>
        <p:spPr>
          <a:xfrm>
            <a:off x="290342" y="1386090"/>
            <a:ext cx="5900909" cy="4298965"/>
          </a:xfrm>
          <a:prstGeom prst="rect">
            <a:avLst/>
          </a:prstGeom>
          <a:ln>
            <a:solidFill>
              <a:schemeClr val="tx1"/>
            </a:solidFill>
          </a:ln>
        </p:spPr>
      </p:pic>
    </p:spTree>
    <p:extLst>
      <p:ext uri="{BB962C8B-B14F-4D97-AF65-F5344CB8AC3E}">
        <p14:creationId xmlns:p14="http://schemas.microsoft.com/office/powerpoint/2010/main" val="24312086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Shepherdstown</a:t>
            </a:r>
            <a:r>
              <a:rPr lang="en-US" dirty="0">
                <a:solidFill>
                  <a:schemeClr val="bg1"/>
                </a:solidFill>
                <a:latin typeface="Arial" panose="020B0604020202020204" pitchFamily="34" charset="0"/>
                <a:cs typeface="Arial" panose="020B0604020202020204" pitchFamily="34" charset="0"/>
              </a:rPr>
              <a:t> Risk Assessment</a:t>
            </a:r>
          </a:p>
        </p:txBody>
      </p:sp>
      <p:pic>
        <p:nvPicPr>
          <p:cNvPr id="13" name="Picture 12">
            <a:extLst>
              <a:ext uri="{FF2B5EF4-FFF2-40B4-BE49-F238E27FC236}">
                <a16:creationId xmlns:a16="http://schemas.microsoft.com/office/drawing/2014/main" id="{F15B04CC-494E-B341-AAC5-C6F1BC9930D1}"/>
              </a:ext>
            </a:extLst>
          </p:cNvPr>
          <p:cNvPicPr>
            <a:picLocks noChangeAspect="1"/>
          </p:cNvPicPr>
          <p:nvPr/>
        </p:nvPicPr>
        <p:blipFill>
          <a:blip r:embed="rId3"/>
          <a:stretch>
            <a:fillRect/>
          </a:stretch>
        </p:blipFill>
        <p:spPr>
          <a:xfrm>
            <a:off x="4223489" y="1103075"/>
            <a:ext cx="3826001" cy="3456489"/>
          </a:xfrm>
          <a:prstGeom prst="rect">
            <a:avLst/>
          </a:prstGeom>
          <a:ln>
            <a:solidFill>
              <a:schemeClr val="tx1"/>
            </a:solidFill>
          </a:ln>
        </p:spPr>
      </p:pic>
      <p:pic>
        <p:nvPicPr>
          <p:cNvPr id="18" name="Picture 17">
            <a:extLst>
              <a:ext uri="{FF2B5EF4-FFF2-40B4-BE49-F238E27FC236}">
                <a16:creationId xmlns:a16="http://schemas.microsoft.com/office/drawing/2014/main" id="{04B1A7D6-9578-4A25-547E-E52C4CED3E90}"/>
              </a:ext>
            </a:extLst>
          </p:cNvPr>
          <p:cNvPicPr>
            <a:picLocks noChangeAspect="1"/>
          </p:cNvPicPr>
          <p:nvPr/>
        </p:nvPicPr>
        <p:blipFill>
          <a:blip r:embed="rId4"/>
          <a:stretch>
            <a:fillRect/>
          </a:stretch>
        </p:blipFill>
        <p:spPr>
          <a:xfrm>
            <a:off x="5927601" y="3367709"/>
            <a:ext cx="2067213" cy="714475"/>
          </a:xfrm>
          <a:prstGeom prst="rect">
            <a:avLst/>
          </a:prstGeom>
        </p:spPr>
      </p:pic>
      <p:pic>
        <p:nvPicPr>
          <p:cNvPr id="26" name="Picture 25">
            <a:extLst>
              <a:ext uri="{FF2B5EF4-FFF2-40B4-BE49-F238E27FC236}">
                <a16:creationId xmlns:a16="http://schemas.microsoft.com/office/drawing/2014/main" id="{5BA228A2-B7BF-942A-29B1-FF40BBDBE619}"/>
              </a:ext>
            </a:extLst>
          </p:cNvPr>
          <p:cNvPicPr>
            <a:picLocks noChangeAspect="1"/>
          </p:cNvPicPr>
          <p:nvPr/>
        </p:nvPicPr>
        <p:blipFill>
          <a:blip r:embed="rId5"/>
          <a:srcRect r="-5314"/>
          <a:stretch/>
        </p:blipFill>
        <p:spPr>
          <a:xfrm>
            <a:off x="5941455" y="4068297"/>
            <a:ext cx="2162477" cy="457264"/>
          </a:xfrm>
          <a:prstGeom prst="rect">
            <a:avLst/>
          </a:prstGeom>
        </p:spPr>
      </p:pic>
      <p:pic>
        <p:nvPicPr>
          <p:cNvPr id="28" name="Picture 27">
            <a:extLst>
              <a:ext uri="{FF2B5EF4-FFF2-40B4-BE49-F238E27FC236}">
                <a16:creationId xmlns:a16="http://schemas.microsoft.com/office/drawing/2014/main" id="{C889D67C-2544-2AFD-60CA-B2EAE8355CD0}"/>
              </a:ext>
            </a:extLst>
          </p:cNvPr>
          <p:cNvPicPr>
            <a:picLocks noChangeAspect="1"/>
          </p:cNvPicPr>
          <p:nvPr/>
        </p:nvPicPr>
        <p:blipFill>
          <a:blip r:embed="rId6"/>
          <a:stretch>
            <a:fillRect/>
          </a:stretch>
        </p:blipFill>
        <p:spPr>
          <a:xfrm>
            <a:off x="94744" y="1131491"/>
            <a:ext cx="3968535" cy="3428073"/>
          </a:xfrm>
          <a:prstGeom prst="rect">
            <a:avLst/>
          </a:prstGeom>
          <a:ln>
            <a:solidFill>
              <a:schemeClr val="tx1"/>
            </a:solidFill>
          </a:ln>
        </p:spPr>
      </p:pic>
      <p:pic>
        <p:nvPicPr>
          <p:cNvPr id="30" name="Picture 29">
            <a:extLst>
              <a:ext uri="{FF2B5EF4-FFF2-40B4-BE49-F238E27FC236}">
                <a16:creationId xmlns:a16="http://schemas.microsoft.com/office/drawing/2014/main" id="{DBC10D15-E173-27CD-BF42-9209D29A0DCC}"/>
              </a:ext>
            </a:extLst>
          </p:cNvPr>
          <p:cNvPicPr>
            <a:picLocks noChangeAspect="1"/>
          </p:cNvPicPr>
          <p:nvPr/>
        </p:nvPicPr>
        <p:blipFill>
          <a:blip r:embed="rId7"/>
          <a:stretch>
            <a:fillRect/>
          </a:stretch>
        </p:blipFill>
        <p:spPr>
          <a:xfrm>
            <a:off x="2285415" y="3108808"/>
            <a:ext cx="1581371" cy="1409897"/>
          </a:xfrm>
          <a:prstGeom prst="rect">
            <a:avLst/>
          </a:prstGeom>
        </p:spPr>
      </p:pic>
      <p:pic>
        <p:nvPicPr>
          <p:cNvPr id="32" name="Picture 31">
            <a:extLst>
              <a:ext uri="{FF2B5EF4-FFF2-40B4-BE49-F238E27FC236}">
                <a16:creationId xmlns:a16="http://schemas.microsoft.com/office/drawing/2014/main" id="{85973D7C-DE1B-2878-0200-C4F9E7A3C6E1}"/>
              </a:ext>
            </a:extLst>
          </p:cNvPr>
          <p:cNvPicPr>
            <a:picLocks noChangeAspect="1"/>
          </p:cNvPicPr>
          <p:nvPr/>
        </p:nvPicPr>
        <p:blipFill>
          <a:blip r:embed="rId8"/>
          <a:stretch>
            <a:fillRect/>
          </a:stretch>
        </p:blipFill>
        <p:spPr>
          <a:xfrm>
            <a:off x="8185705" y="1117635"/>
            <a:ext cx="3788432" cy="3428073"/>
          </a:xfrm>
          <a:prstGeom prst="rect">
            <a:avLst/>
          </a:prstGeom>
          <a:ln>
            <a:solidFill>
              <a:schemeClr val="tx1"/>
            </a:solidFill>
          </a:ln>
        </p:spPr>
      </p:pic>
      <p:pic>
        <p:nvPicPr>
          <p:cNvPr id="34" name="Picture 33">
            <a:extLst>
              <a:ext uri="{FF2B5EF4-FFF2-40B4-BE49-F238E27FC236}">
                <a16:creationId xmlns:a16="http://schemas.microsoft.com/office/drawing/2014/main" id="{BB9A2ABF-76BB-EF84-6983-2244C20F2613}"/>
              </a:ext>
            </a:extLst>
          </p:cNvPr>
          <p:cNvPicPr>
            <a:picLocks noChangeAspect="1"/>
          </p:cNvPicPr>
          <p:nvPr/>
        </p:nvPicPr>
        <p:blipFill>
          <a:blip r:embed="rId9"/>
          <a:stretch>
            <a:fillRect/>
          </a:stretch>
        </p:blipFill>
        <p:spPr>
          <a:xfrm>
            <a:off x="9641203" y="3781665"/>
            <a:ext cx="2276793" cy="685896"/>
          </a:xfrm>
          <a:prstGeom prst="rect">
            <a:avLst/>
          </a:prstGeom>
        </p:spPr>
      </p:pic>
      <p:sp>
        <p:nvSpPr>
          <p:cNvPr id="35" name="TextBox 34">
            <a:extLst>
              <a:ext uri="{FF2B5EF4-FFF2-40B4-BE49-F238E27FC236}">
                <a16:creationId xmlns:a16="http://schemas.microsoft.com/office/drawing/2014/main" id="{BA3C3CA1-C7C3-91DA-E758-125D2B4E7437}"/>
              </a:ext>
            </a:extLst>
          </p:cNvPr>
          <p:cNvSpPr txBox="1"/>
          <p:nvPr/>
        </p:nvSpPr>
        <p:spPr>
          <a:xfrm>
            <a:off x="277606" y="4592210"/>
            <a:ext cx="3602810" cy="1477328"/>
          </a:xfrm>
          <a:prstGeom prst="rect">
            <a:avLst/>
          </a:prstGeom>
          <a:noFill/>
        </p:spPr>
        <p:txBody>
          <a:bodyPr wrap="square" rtlCol="0">
            <a:spAutoFit/>
          </a:bodyPr>
          <a:lstStyle/>
          <a:p>
            <a:r>
              <a:rPr lang="en-US" b="1" dirty="0"/>
              <a:t>Building Value </a:t>
            </a:r>
            <a:r>
              <a:rPr lang="en-US" dirty="0"/>
              <a:t>and</a:t>
            </a:r>
            <a:r>
              <a:rPr lang="en-US" b="1" dirty="0"/>
              <a:t> Density. </a:t>
            </a:r>
          </a:p>
          <a:p>
            <a:r>
              <a:rPr lang="en-US" dirty="0"/>
              <a:t>Median Building Value ranks first of 229 incorporated places in the state.  High density of buildings in small area.</a:t>
            </a:r>
          </a:p>
        </p:txBody>
      </p:sp>
      <p:sp>
        <p:nvSpPr>
          <p:cNvPr id="36" name="TextBox 35">
            <a:extLst>
              <a:ext uri="{FF2B5EF4-FFF2-40B4-BE49-F238E27FC236}">
                <a16:creationId xmlns:a16="http://schemas.microsoft.com/office/drawing/2014/main" id="{F368671A-9738-6958-25D0-DD048D5D2F51}"/>
              </a:ext>
            </a:extLst>
          </p:cNvPr>
          <p:cNvSpPr txBox="1"/>
          <p:nvPr/>
        </p:nvSpPr>
        <p:spPr>
          <a:xfrm>
            <a:off x="4446680" y="4584600"/>
            <a:ext cx="3602810" cy="1200329"/>
          </a:xfrm>
          <a:prstGeom prst="rect">
            <a:avLst/>
          </a:prstGeom>
          <a:noFill/>
        </p:spPr>
        <p:txBody>
          <a:bodyPr wrap="square" rtlCol="0">
            <a:spAutoFit/>
          </a:bodyPr>
          <a:lstStyle/>
          <a:p>
            <a:r>
              <a:rPr lang="en-US" b="1" dirty="0"/>
              <a:t>Pre-FIRM </a:t>
            </a:r>
            <a:r>
              <a:rPr lang="en-US" dirty="0"/>
              <a:t>and</a:t>
            </a:r>
            <a:r>
              <a:rPr lang="en-US" b="1" dirty="0"/>
              <a:t> Basements. </a:t>
            </a:r>
          </a:p>
          <a:p>
            <a:r>
              <a:rPr lang="en-US" dirty="0"/>
              <a:t>Nearly 90% of structures are Pre-FIRM and nearly half have basements. </a:t>
            </a:r>
          </a:p>
        </p:txBody>
      </p:sp>
      <p:sp>
        <p:nvSpPr>
          <p:cNvPr id="37" name="TextBox 36">
            <a:extLst>
              <a:ext uri="{FF2B5EF4-FFF2-40B4-BE49-F238E27FC236}">
                <a16:creationId xmlns:a16="http://schemas.microsoft.com/office/drawing/2014/main" id="{BEEF999C-DB95-CF52-FDB8-EA30E6824FD7}"/>
              </a:ext>
            </a:extLst>
          </p:cNvPr>
          <p:cNvSpPr txBox="1"/>
          <p:nvPr/>
        </p:nvSpPr>
        <p:spPr>
          <a:xfrm>
            <a:off x="8399491" y="4559564"/>
            <a:ext cx="3602810" cy="923330"/>
          </a:xfrm>
          <a:prstGeom prst="rect">
            <a:avLst/>
          </a:prstGeom>
          <a:noFill/>
        </p:spPr>
        <p:txBody>
          <a:bodyPr wrap="square" rtlCol="0">
            <a:spAutoFit/>
          </a:bodyPr>
          <a:lstStyle/>
          <a:p>
            <a:r>
              <a:rPr lang="en-US" b="1" dirty="0"/>
              <a:t>Historical Buildings.</a:t>
            </a:r>
          </a:p>
          <a:p>
            <a:r>
              <a:rPr lang="en-US" dirty="0"/>
              <a:t>Most building are in the National Historic District.</a:t>
            </a:r>
          </a:p>
        </p:txBody>
      </p:sp>
      <p:sp>
        <p:nvSpPr>
          <p:cNvPr id="2" name="TextBox 1">
            <a:extLst>
              <a:ext uri="{FF2B5EF4-FFF2-40B4-BE49-F238E27FC236}">
                <a16:creationId xmlns:a16="http://schemas.microsoft.com/office/drawing/2014/main" id="{C7B4C825-9001-49A7-3BB9-E78F9FF35D0C}"/>
              </a:ext>
            </a:extLst>
          </p:cNvPr>
          <p:cNvSpPr txBox="1"/>
          <p:nvPr/>
        </p:nvSpPr>
        <p:spPr>
          <a:xfrm>
            <a:off x="5472545" y="6466147"/>
            <a:ext cx="6719455" cy="307777"/>
          </a:xfrm>
          <a:prstGeom prst="rect">
            <a:avLst/>
          </a:prstGeom>
          <a:noFill/>
        </p:spPr>
        <p:txBody>
          <a:bodyPr wrap="square" rtlCol="0">
            <a:spAutoFit/>
          </a:bodyPr>
          <a:lstStyle/>
          <a:p>
            <a:r>
              <a:rPr lang="en-US" sz="1400" dirty="0">
                <a:solidFill>
                  <a:schemeClr val="tx1">
                    <a:lumMod val="50000"/>
                    <a:lumOff val="50000"/>
                  </a:schemeClr>
                </a:solidFill>
              </a:rPr>
              <a:t>Sources:  </a:t>
            </a:r>
            <a:r>
              <a:rPr lang="en-US" sz="1400" dirty="0">
                <a:solidFill>
                  <a:srgbClr val="0070C0"/>
                </a:solidFill>
                <a:hlinkClick r:id="rId10">
                  <a:extLst>
                    <a:ext uri="{A12FA001-AC4F-418D-AE19-62706E023703}">
                      <ahyp:hlinkClr xmlns:ahyp="http://schemas.microsoft.com/office/drawing/2018/hyperlinkcolor" val="tx"/>
                    </a:ext>
                  </a:extLst>
                </a:hlinkClick>
              </a:rPr>
              <a:t>WV Flood Tool’s Risk Map View </a:t>
            </a:r>
            <a:r>
              <a:rPr lang="en-US" sz="1400" dirty="0">
                <a:solidFill>
                  <a:schemeClr val="tx1">
                    <a:lumMod val="50000"/>
                    <a:lumOff val="50000"/>
                  </a:schemeClr>
                </a:solidFill>
              </a:rPr>
              <a:t>&amp; Statewide Building-Level Risk Assessment </a:t>
            </a:r>
          </a:p>
        </p:txBody>
      </p:sp>
      <p:sp>
        <p:nvSpPr>
          <p:cNvPr id="3" name="TextBox 2">
            <a:extLst>
              <a:ext uri="{FF2B5EF4-FFF2-40B4-BE49-F238E27FC236}">
                <a16:creationId xmlns:a16="http://schemas.microsoft.com/office/drawing/2014/main" id="{C4821254-B841-A848-0ECA-EAD69C555A3A}"/>
              </a:ext>
            </a:extLst>
          </p:cNvPr>
          <p:cNvSpPr txBox="1"/>
          <p:nvPr/>
        </p:nvSpPr>
        <p:spPr>
          <a:xfrm>
            <a:off x="276977" y="6404592"/>
            <a:ext cx="4550961" cy="369332"/>
          </a:xfrm>
          <a:prstGeom prst="rect">
            <a:avLst/>
          </a:prstGeom>
          <a:noFill/>
        </p:spPr>
        <p:txBody>
          <a:bodyPr wrap="square" rtlCol="0">
            <a:spAutoFit/>
          </a:bodyPr>
          <a:lstStyle/>
          <a:p>
            <a:r>
              <a:rPr lang="en-US" dirty="0"/>
              <a:t>Refer to online </a:t>
            </a:r>
            <a:r>
              <a:rPr lang="en-US" dirty="0">
                <a:solidFill>
                  <a:srgbClr val="0070C0"/>
                </a:solidFill>
                <a:hlinkClick r:id="rId11">
                  <a:extLst>
                    <a:ext uri="{A12FA001-AC4F-418D-AE19-62706E023703}">
                      <ahyp:hlinkClr xmlns:ahyp="http://schemas.microsoft.com/office/drawing/2018/hyperlinkcolor" val="tx"/>
                    </a:ext>
                  </a:extLst>
                </a:hlinkClick>
              </a:rPr>
              <a:t>All Risk Indicators Report</a:t>
            </a:r>
            <a:endParaRPr lang="en-US" dirty="0">
              <a:solidFill>
                <a:srgbClr val="0070C0"/>
              </a:solidFill>
            </a:endParaRPr>
          </a:p>
        </p:txBody>
      </p:sp>
    </p:spTree>
    <p:extLst>
      <p:ext uri="{BB962C8B-B14F-4D97-AF65-F5344CB8AC3E}">
        <p14:creationId xmlns:p14="http://schemas.microsoft.com/office/powerpoint/2010/main" val="332499722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Shepherdstown</a:t>
            </a:r>
            <a:r>
              <a:rPr lang="en-US" sz="4000" dirty="0">
                <a:solidFill>
                  <a:schemeClr val="bg1"/>
                </a:solidFill>
                <a:latin typeface="Arial" panose="020B0604020202020204" pitchFamily="34" charset="0"/>
                <a:cs typeface="Arial" panose="020B0604020202020204" pitchFamily="34" charset="0"/>
              </a:rPr>
              <a:t> 3D Flood Movie</a:t>
            </a:r>
          </a:p>
        </p:txBody>
      </p:sp>
      <p:pic>
        <p:nvPicPr>
          <p:cNvPr id="5" name="Picture 4">
            <a:extLst>
              <a:ext uri="{FF2B5EF4-FFF2-40B4-BE49-F238E27FC236}">
                <a16:creationId xmlns:a16="http://schemas.microsoft.com/office/drawing/2014/main" id="{A92F8885-40C4-CD47-DE4F-8403BC78617A}"/>
              </a:ext>
            </a:extLst>
          </p:cNvPr>
          <p:cNvPicPr>
            <a:picLocks noChangeAspect="1"/>
          </p:cNvPicPr>
          <p:nvPr/>
        </p:nvPicPr>
        <p:blipFill>
          <a:blip r:embed="rId3"/>
          <a:stretch>
            <a:fillRect/>
          </a:stretch>
        </p:blipFill>
        <p:spPr>
          <a:xfrm>
            <a:off x="240662" y="40051"/>
            <a:ext cx="876422" cy="762106"/>
          </a:xfrm>
          <a:prstGeom prst="rect">
            <a:avLst/>
          </a:prstGeom>
        </p:spPr>
      </p:pic>
      <p:pic>
        <p:nvPicPr>
          <p:cNvPr id="3" name="Picture 2">
            <a:extLst>
              <a:ext uri="{FF2B5EF4-FFF2-40B4-BE49-F238E27FC236}">
                <a16:creationId xmlns:a16="http://schemas.microsoft.com/office/drawing/2014/main" id="{A5BD6181-2C44-DCD4-809A-76BFE2C4E7CB}"/>
              </a:ext>
            </a:extLst>
          </p:cNvPr>
          <p:cNvPicPr>
            <a:picLocks noChangeAspect="1"/>
          </p:cNvPicPr>
          <p:nvPr/>
        </p:nvPicPr>
        <p:blipFill>
          <a:blip r:embed="rId4"/>
          <a:stretch>
            <a:fillRect/>
          </a:stretch>
        </p:blipFill>
        <p:spPr>
          <a:xfrm>
            <a:off x="185244" y="1131662"/>
            <a:ext cx="8744091" cy="5089029"/>
          </a:xfrm>
          <a:prstGeom prst="rect">
            <a:avLst/>
          </a:prstGeom>
        </p:spPr>
      </p:pic>
      <p:sp>
        <p:nvSpPr>
          <p:cNvPr id="4" name="TextBox 3">
            <a:extLst>
              <a:ext uri="{FF2B5EF4-FFF2-40B4-BE49-F238E27FC236}">
                <a16:creationId xmlns:a16="http://schemas.microsoft.com/office/drawing/2014/main" id="{7B32D5E3-4987-DCD8-CC79-7B18D357028B}"/>
              </a:ext>
            </a:extLst>
          </p:cNvPr>
          <p:cNvSpPr txBox="1"/>
          <p:nvPr/>
        </p:nvSpPr>
        <p:spPr>
          <a:xfrm>
            <a:off x="9031449" y="2736502"/>
            <a:ext cx="3077421" cy="1384995"/>
          </a:xfrm>
          <a:prstGeom prst="rect">
            <a:avLst/>
          </a:prstGeom>
          <a:solidFill>
            <a:schemeClr val="bg1">
              <a:lumMod val="85000"/>
            </a:schemeClr>
          </a:solidFill>
        </p:spPr>
        <p:txBody>
          <a:bodyPr wrap="square" rtlCol="0">
            <a:spAutoFit/>
          </a:bodyPr>
          <a:lstStyle/>
          <a:p>
            <a:r>
              <a:rPr lang="en-US" sz="2800" dirty="0"/>
              <a:t>Click </a:t>
            </a:r>
            <a:r>
              <a:rPr lang="en-US" sz="2800" b="1" dirty="0">
                <a:solidFill>
                  <a:srgbClr val="0070C0"/>
                </a:solidFill>
                <a:hlinkClick r:id="rId5">
                  <a:extLst>
                    <a:ext uri="{A12FA001-AC4F-418D-AE19-62706E023703}">
                      <ahyp:hlinkClr xmlns:ahyp="http://schemas.microsoft.com/office/drawing/2018/hyperlinkcolor" val="tx"/>
                    </a:ext>
                  </a:extLst>
                </a:hlinkClick>
              </a:rPr>
              <a:t>here</a:t>
            </a:r>
            <a:r>
              <a:rPr lang="en-US" sz="2800" dirty="0"/>
              <a:t> to view 3D Flood Movie of Shepherdstown</a:t>
            </a:r>
          </a:p>
        </p:txBody>
      </p:sp>
    </p:spTree>
    <p:extLst>
      <p:ext uri="{BB962C8B-B14F-4D97-AF65-F5344CB8AC3E}">
        <p14:creationId xmlns:p14="http://schemas.microsoft.com/office/powerpoint/2010/main" val="231597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Example Urban Flooding</a:t>
            </a:r>
          </a:p>
        </p:txBody>
      </p:sp>
      <p:sp>
        <p:nvSpPr>
          <p:cNvPr id="4" name="TextBox 3">
            <a:extLst>
              <a:ext uri="{FF2B5EF4-FFF2-40B4-BE49-F238E27FC236}">
                <a16:creationId xmlns:a16="http://schemas.microsoft.com/office/drawing/2014/main" id="{7B32D5E3-4987-DCD8-CC79-7B18D357028B}"/>
              </a:ext>
            </a:extLst>
          </p:cNvPr>
          <p:cNvSpPr txBox="1"/>
          <p:nvPr/>
        </p:nvSpPr>
        <p:spPr>
          <a:xfrm>
            <a:off x="8411422" y="1023166"/>
            <a:ext cx="3226394" cy="3970318"/>
          </a:xfrm>
          <a:prstGeom prst="rect">
            <a:avLst/>
          </a:prstGeom>
          <a:solidFill>
            <a:schemeClr val="bg1">
              <a:lumMod val="85000"/>
            </a:schemeClr>
          </a:solidFill>
        </p:spPr>
        <p:txBody>
          <a:bodyPr wrap="square" rtlCol="0">
            <a:spAutoFit/>
          </a:bodyPr>
          <a:lstStyle/>
          <a:p>
            <a:r>
              <a:rPr lang="en-US" sz="2800" dirty="0"/>
              <a:t>View </a:t>
            </a:r>
            <a:r>
              <a:rPr lang="en-US" sz="2800" dirty="0">
                <a:solidFill>
                  <a:srgbClr val="0070C0"/>
                </a:solidFill>
                <a:hlinkClick r:id="rId3">
                  <a:extLst>
                    <a:ext uri="{A12FA001-AC4F-418D-AE19-62706E023703}">
                      <ahyp:hlinkClr xmlns:ahyp="http://schemas.microsoft.com/office/drawing/2018/hyperlinkcolor" val="tx"/>
                    </a:ext>
                  </a:extLst>
                </a:hlinkClick>
              </a:rPr>
              <a:t>Videos</a:t>
            </a:r>
            <a:r>
              <a:rPr lang="en-US" sz="2800" dirty="0"/>
              <a:t> of 2021 Morgantown Flooding along </a:t>
            </a:r>
            <a:r>
              <a:rPr lang="en-US" sz="2800" i="1" dirty="0"/>
              <a:t>Popenoe Run </a:t>
            </a:r>
            <a:r>
              <a:rPr lang="en-US" sz="2800" dirty="0"/>
              <a:t>on Patteson Drive near WVU stadium that may occur similarly on </a:t>
            </a:r>
            <a:r>
              <a:rPr lang="en-US" sz="2800" i="1" dirty="0"/>
              <a:t>Town Run </a:t>
            </a:r>
            <a:r>
              <a:rPr lang="en-US" sz="2800" dirty="0"/>
              <a:t>in  Shepherdstown</a:t>
            </a:r>
          </a:p>
        </p:txBody>
      </p:sp>
      <p:pic>
        <p:nvPicPr>
          <p:cNvPr id="7" name="Picture 6">
            <a:extLst>
              <a:ext uri="{FF2B5EF4-FFF2-40B4-BE49-F238E27FC236}">
                <a16:creationId xmlns:a16="http://schemas.microsoft.com/office/drawing/2014/main" id="{5ABBBA7B-5D09-6485-AFAA-C6B495781E4F}"/>
              </a:ext>
            </a:extLst>
          </p:cNvPr>
          <p:cNvPicPr>
            <a:picLocks noChangeAspect="1"/>
          </p:cNvPicPr>
          <p:nvPr/>
        </p:nvPicPr>
        <p:blipFill>
          <a:blip r:embed="rId4"/>
          <a:stretch>
            <a:fillRect/>
          </a:stretch>
        </p:blipFill>
        <p:spPr>
          <a:xfrm>
            <a:off x="742299" y="1023166"/>
            <a:ext cx="3115110" cy="5220430"/>
          </a:xfrm>
          <a:prstGeom prst="rect">
            <a:avLst/>
          </a:prstGeom>
        </p:spPr>
      </p:pic>
      <p:pic>
        <p:nvPicPr>
          <p:cNvPr id="13" name="Picture 12">
            <a:extLst>
              <a:ext uri="{FF2B5EF4-FFF2-40B4-BE49-F238E27FC236}">
                <a16:creationId xmlns:a16="http://schemas.microsoft.com/office/drawing/2014/main" id="{A48EFBCB-D0C3-C77B-8FA6-9626EA5972AD}"/>
              </a:ext>
            </a:extLst>
          </p:cNvPr>
          <p:cNvPicPr>
            <a:picLocks noChangeAspect="1"/>
          </p:cNvPicPr>
          <p:nvPr/>
        </p:nvPicPr>
        <p:blipFill>
          <a:blip r:embed="rId5"/>
          <a:stretch>
            <a:fillRect/>
          </a:stretch>
        </p:blipFill>
        <p:spPr>
          <a:xfrm>
            <a:off x="4476906" y="986036"/>
            <a:ext cx="2850260" cy="5294690"/>
          </a:xfrm>
          <a:prstGeom prst="rect">
            <a:avLst/>
          </a:prstGeom>
        </p:spPr>
      </p:pic>
      <p:sp>
        <p:nvSpPr>
          <p:cNvPr id="15" name="TextBox 14">
            <a:extLst>
              <a:ext uri="{FF2B5EF4-FFF2-40B4-BE49-F238E27FC236}">
                <a16:creationId xmlns:a16="http://schemas.microsoft.com/office/drawing/2014/main" id="{9F2A99A6-2BC4-7A44-E271-536FBBDCBA1B}"/>
              </a:ext>
            </a:extLst>
          </p:cNvPr>
          <p:cNvSpPr txBox="1"/>
          <p:nvPr/>
        </p:nvSpPr>
        <p:spPr>
          <a:xfrm>
            <a:off x="8485907" y="6317856"/>
            <a:ext cx="3226394" cy="369332"/>
          </a:xfrm>
          <a:prstGeom prst="rect">
            <a:avLst/>
          </a:prstGeom>
          <a:noFill/>
        </p:spPr>
        <p:txBody>
          <a:bodyPr wrap="square">
            <a:spAutoFit/>
          </a:bodyPr>
          <a:lstStyle/>
          <a:p>
            <a:r>
              <a:rPr lang="en-US" dirty="0">
                <a:solidFill>
                  <a:schemeClr val="bg1">
                    <a:lumMod val="50000"/>
                  </a:schemeClr>
                </a:solidFill>
              </a:rPr>
              <a:t>Courtesy of WV Hazard Library</a:t>
            </a:r>
          </a:p>
        </p:txBody>
      </p:sp>
    </p:spTree>
    <p:extLst>
      <p:ext uri="{BB962C8B-B14F-4D97-AF65-F5344CB8AC3E}">
        <p14:creationId xmlns:p14="http://schemas.microsoft.com/office/powerpoint/2010/main" val="288443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90000"/>
              <a:lumOff val="1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MAP (Jefferson Co. Preliminary Flood Maps)</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855" y="5987050"/>
            <a:ext cx="854241" cy="779435"/>
          </a:xfrm>
          <a:prstGeom prst="rect">
            <a:avLst/>
          </a:prstGeom>
        </p:spPr>
      </p:pic>
      <p:pic>
        <p:nvPicPr>
          <p:cNvPr id="12" name="Picture 11"/>
          <p:cNvPicPr>
            <a:picLocks noChangeAspect="1"/>
          </p:cNvPicPr>
          <p:nvPr/>
        </p:nvPicPr>
        <p:blipFill>
          <a:blip r:embed="rId4"/>
          <a:stretch>
            <a:fillRect/>
          </a:stretch>
        </p:blipFill>
        <p:spPr>
          <a:xfrm>
            <a:off x="10327354" y="6162236"/>
            <a:ext cx="1382162" cy="431313"/>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7460852"/>
              </p:ext>
            </p:extLst>
          </p:nvPr>
        </p:nvGraphicFramePr>
        <p:xfrm>
          <a:off x="8172547" y="1090911"/>
          <a:ext cx="3536969" cy="4788172"/>
        </p:xfrm>
        <a:graphic>
          <a:graphicData uri="http://schemas.openxmlformats.org/drawingml/2006/table">
            <a:tbl>
              <a:tblPr firstRow="1" bandRow="1">
                <a:tableStyleId>{93296810-A885-4BE3-A3E7-6D5BEEA58F35}</a:tableStyleId>
              </a:tblPr>
              <a:tblGrid>
                <a:gridCol w="3536969">
                  <a:extLst>
                    <a:ext uri="{9D8B030D-6E8A-4147-A177-3AD203B41FA5}">
                      <a16:colId xmlns:a16="http://schemas.microsoft.com/office/drawing/2014/main" val="3092337256"/>
                    </a:ext>
                  </a:extLst>
                </a:gridCol>
              </a:tblGrid>
              <a:tr h="679554">
                <a:tc>
                  <a:txBody>
                    <a:bodyPr/>
                    <a:lstStyle/>
                    <a:p>
                      <a:r>
                        <a:rPr lang="en-US" dirty="0"/>
                        <a:t>Risk </a:t>
                      </a:r>
                      <a:r>
                        <a:rPr lang="en-US" u="sng" dirty="0">
                          <a:solidFill>
                            <a:srgbClr val="FFFF00"/>
                          </a:solidFill>
                        </a:rPr>
                        <a:t>P</a:t>
                      </a:r>
                      <a:r>
                        <a:rPr lang="en-US" dirty="0"/>
                        <a:t>lanning</a:t>
                      </a:r>
                      <a:br>
                        <a:rPr lang="en-US" dirty="0"/>
                      </a:br>
                      <a:r>
                        <a:rPr lang="en-US" dirty="0"/>
                        <a:t>(Build Flood Resiliency)</a:t>
                      </a:r>
                    </a:p>
                  </a:txBody>
                  <a:tcPr>
                    <a:solidFill>
                      <a:schemeClr val="accent6">
                        <a:lumMod val="50000"/>
                      </a:schemeClr>
                    </a:solidFill>
                  </a:tcPr>
                </a:tc>
                <a:extLst>
                  <a:ext uri="{0D108BD9-81ED-4DB2-BD59-A6C34878D82A}">
                    <a16:rowId xmlns:a16="http://schemas.microsoft.com/office/drawing/2014/main" val="4234738088"/>
                  </a:ext>
                </a:extLst>
              </a:tr>
              <a:tr h="1909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Pre-Disaster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Preload WV Flood Tool </a:t>
                      </a:r>
                      <a:r>
                        <a:rPr lang="en-US" sz="1600" dirty="0">
                          <a:solidFill>
                            <a:srgbClr val="0070C0"/>
                          </a:solidFill>
                          <a:hlinkClick r:id="rId5">
                            <a:extLst>
                              <a:ext uri="{A12FA001-AC4F-418D-AE19-62706E023703}">
                                <ahyp:hlinkClr xmlns:ahyp="http://schemas.microsoft.com/office/drawing/2018/hyperlinkcolor" val="tx"/>
                              </a:ext>
                            </a:extLst>
                          </a:hlinkClick>
                        </a:rPr>
                        <a:t>Structures</a:t>
                      </a:r>
                      <a:r>
                        <a:rPr lang="en-US" sz="1600" dirty="0"/>
                        <a:t> into FEMA’s SDE Software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Update Emergency Response &amp; Hazard Mitigation Plans using risk assessments for major storm event</a:t>
                      </a:r>
                    </a:p>
                  </a:txBody>
                  <a:tcPr/>
                </a:tc>
                <a:extLst>
                  <a:ext uri="{0D108BD9-81ED-4DB2-BD59-A6C34878D82A}">
                    <a16:rowId xmlns:a16="http://schemas.microsoft.com/office/drawing/2014/main" val="2991409700"/>
                  </a:ext>
                </a:extLst>
              </a:tr>
              <a:tr h="1132592">
                <a:tc>
                  <a:txBody>
                    <a:bodyPr/>
                    <a:lstStyle/>
                    <a:p>
                      <a:r>
                        <a:rPr lang="en-US" sz="1600" b="1" dirty="0"/>
                        <a:t>Higher Standards - Municipalities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Apply for CRS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Adopt higher Freeboard value of 3 ft. in floodplain mgmt. ordinance</a:t>
                      </a:r>
                    </a:p>
                  </a:txBody>
                  <a:tcPr/>
                </a:tc>
                <a:extLst>
                  <a:ext uri="{0D108BD9-81ED-4DB2-BD59-A6C34878D82A}">
                    <a16:rowId xmlns:a16="http://schemas.microsoft.com/office/drawing/2014/main" val="462690493"/>
                  </a:ext>
                </a:extLst>
              </a:tr>
              <a:tr h="1033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Verify Risk Layers on WV Flood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Building-level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Open space properties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Repetitive Loss Areas</a:t>
                      </a:r>
                    </a:p>
                  </a:txBody>
                  <a:tcPr/>
                </a:tc>
                <a:extLst>
                  <a:ext uri="{0D108BD9-81ED-4DB2-BD59-A6C34878D82A}">
                    <a16:rowId xmlns:a16="http://schemas.microsoft.com/office/drawing/2014/main" val="2343737591"/>
                  </a:ext>
                </a:extLst>
              </a:tr>
            </a:tbl>
          </a:graphicData>
        </a:graphic>
      </p:graphicFrame>
      <p:graphicFrame>
        <p:nvGraphicFramePr>
          <p:cNvPr id="7" name="Table 6">
            <a:extLst>
              <a:ext uri="{FF2B5EF4-FFF2-40B4-BE49-F238E27FC236}">
                <a16:creationId xmlns:a16="http://schemas.microsoft.com/office/drawing/2014/main" id="{9369A82E-7C12-22C3-0F1E-43065CC43241}"/>
              </a:ext>
            </a:extLst>
          </p:cNvPr>
          <p:cNvGraphicFramePr>
            <a:graphicFrameLocks noGrp="1"/>
          </p:cNvGraphicFramePr>
          <p:nvPr>
            <p:extLst>
              <p:ext uri="{D42A27DB-BD31-4B8C-83A1-F6EECF244321}">
                <p14:modId xmlns:p14="http://schemas.microsoft.com/office/powerpoint/2010/main" val="1602571946"/>
              </p:ext>
            </p:extLst>
          </p:nvPr>
        </p:nvGraphicFramePr>
        <p:xfrm>
          <a:off x="256855" y="1090910"/>
          <a:ext cx="3430642" cy="4754879"/>
        </p:xfrm>
        <a:graphic>
          <a:graphicData uri="http://schemas.openxmlformats.org/drawingml/2006/table">
            <a:tbl>
              <a:tblPr firstRow="1" bandRow="1">
                <a:tableStyleId>{00A15C55-8517-42AA-B614-E9B94910E393}</a:tableStyleId>
              </a:tblPr>
              <a:tblGrid>
                <a:gridCol w="3430642">
                  <a:extLst>
                    <a:ext uri="{9D8B030D-6E8A-4147-A177-3AD203B41FA5}">
                      <a16:colId xmlns:a16="http://schemas.microsoft.com/office/drawing/2014/main" val="3092337256"/>
                    </a:ext>
                  </a:extLst>
                </a:gridCol>
              </a:tblGrid>
              <a:tr h="7690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Risk </a:t>
                      </a:r>
                      <a:r>
                        <a:rPr lang="en-US" u="sng" dirty="0">
                          <a:solidFill>
                            <a:srgbClr val="FFFF00"/>
                          </a:solidFill>
                        </a:rPr>
                        <a:t>M</a:t>
                      </a:r>
                      <a:r>
                        <a:rPr lang="en-US" dirty="0"/>
                        <a:t>apping</a:t>
                      </a:r>
                    </a:p>
                    <a:p>
                      <a:r>
                        <a:rPr lang="en-US" dirty="0"/>
                        <a:t>(Review New Flood Risk Maps)</a:t>
                      </a:r>
                    </a:p>
                  </a:txBody>
                  <a:tcPr/>
                </a:tc>
                <a:extLst>
                  <a:ext uri="{0D108BD9-81ED-4DB2-BD59-A6C34878D82A}">
                    <a16:rowId xmlns:a16="http://schemas.microsoft.com/office/drawing/2014/main" val="4234738088"/>
                  </a:ext>
                </a:extLst>
              </a:tr>
              <a:tr h="10192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Map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BFE’s </a:t>
                      </a:r>
                      <a:r>
                        <a:rPr lang="en-US" sz="1200" baseline="0" dirty="0"/>
                        <a:t>(e.g., 24’ BFE change at Harpers Ferry)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Floodplain Width </a:t>
                      </a:r>
                      <a:r>
                        <a:rPr lang="en-US" sz="1200" dirty="0"/>
                        <a:t>(e.g., Shepherdstown)</a:t>
                      </a:r>
                    </a:p>
                  </a:txBody>
                  <a:tcPr/>
                </a:tc>
                <a:extLst>
                  <a:ext uri="{0D108BD9-81ED-4DB2-BD59-A6C34878D82A}">
                    <a16:rowId xmlns:a16="http://schemas.microsoft.com/office/drawing/2014/main" val="3433702833"/>
                  </a:ext>
                </a:extLst>
              </a:tr>
              <a:tr h="9888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SFHA Building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Mapped-in/Mapped Out Bldgs.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LOMAs</a:t>
                      </a:r>
                      <a:r>
                        <a:rPr lang="en-US" sz="1600" baseline="0" dirty="0"/>
                        <a:t> (SFHA bldgs. mapped out)</a:t>
                      </a:r>
                      <a:endParaRPr lang="en-US" sz="1600" dirty="0"/>
                    </a:p>
                  </a:txBody>
                  <a:tcPr/>
                </a:tc>
                <a:extLst>
                  <a:ext uri="{0D108BD9-81ED-4DB2-BD59-A6C34878D82A}">
                    <a16:rowId xmlns:a16="http://schemas.microsoft.com/office/drawing/2014/main" val="2806919030"/>
                  </a:ext>
                </a:extLst>
              </a:tr>
              <a:tr h="988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Risk Communications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Outreach Letters for building</a:t>
                      </a:r>
                      <a:r>
                        <a:rPr lang="en-US" sz="1600" baseline="0" dirty="0"/>
                        <a:t> changes in SFHA/Floodway</a:t>
                      </a:r>
                    </a:p>
                  </a:txBody>
                  <a:tcPr/>
                </a:tc>
                <a:extLst>
                  <a:ext uri="{0D108BD9-81ED-4DB2-BD59-A6C34878D82A}">
                    <a16:rowId xmlns:a16="http://schemas.microsoft.com/office/drawing/2014/main" val="1162803470"/>
                  </a:ext>
                </a:extLst>
              </a:tr>
              <a:tr h="9888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Future Map Discovery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Map </a:t>
                      </a:r>
                      <a:r>
                        <a:rPr lang="en-US" sz="1600" dirty="0">
                          <a:solidFill>
                            <a:srgbClr val="0070C0"/>
                          </a:solidFill>
                          <a:hlinkClick r:id="rId6">
                            <a:extLst>
                              <a:ext uri="{A12FA001-AC4F-418D-AE19-62706E023703}">
                                <ahyp:hlinkClr xmlns:ahyp="http://schemas.microsoft.com/office/drawing/2018/hyperlinkcolor" val="tx"/>
                              </a:ext>
                            </a:extLst>
                          </a:hlinkClick>
                        </a:rPr>
                        <a:t>Zone AE Upgrades</a:t>
                      </a:r>
                      <a:r>
                        <a:rPr lang="en-US" sz="1600" dirty="0">
                          <a:solidFill>
                            <a:srgbClr val="0070C0"/>
                          </a:solidFill>
                        </a:rPr>
                        <a:t> </a:t>
                      </a:r>
                      <a:r>
                        <a:rPr lang="en-US" sz="1600" dirty="0"/>
                        <a:t>for Potomac / Shenandoah Rivers? </a:t>
                      </a:r>
                    </a:p>
                  </a:txBody>
                  <a:tcPr/>
                </a:tc>
                <a:extLst>
                  <a:ext uri="{0D108BD9-81ED-4DB2-BD59-A6C34878D82A}">
                    <a16:rowId xmlns:a16="http://schemas.microsoft.com/office/drawing/2014/main" val="2624223854"/>
                  </a:ext>
                </a:extLst>
              </a:tr>
            </a:tbl>
          </a:graphicData>
        </a:graphic>
      </p:graphicFrame>
      <p:sp>
        <p:nvSpPr>
          <p:cNvPr id="8" name="TextBox 7">
            <a:extLst>
              <a:ext uri="{FF2B5EF4-FFF2-40B4-BE49-F238E27FC236}">
                <a16:creationId xmlns:a16="http://schemas.microsoft.com/office/drawing/2014/main" id="{02643430-CFD8-5434-C366-3437D25292E4}"/>
              </a:ext>
            </a:extLst>
          </p:cNvPr>
          <p:cNvSpPr txBox="1"/>
          <p:nvPr/>
        </p:nvSpPr>
        <p:spPr>
          <a:xfrm>
            <a:off x="3687497" y="6103549"/>
            <a:ext cx="4181695" cy="338554"/>
          </a:xfrm>
          <a:prstGeom prst="rect">
            <a:avLst/>
          </a:prstGeom>
          <a:noFill/>
        </p:spPr>
        <p:txBody>
          <a:bodyPr wrap="square" rtlCol="0">
            <a:spAutoFit/>
          </a:bodyPr>
          <a:lstStyle/>
          <a:p>
            <a:r>
              <a:rPr lang="en-US" sz="1600" i="1" dirty="0">
                <a:solidFill>
                  <a:schemeClr val="bg1">
                    <a:lumMod val="50000"/>
                  </a:schemeClr>
                </a:solidFill>
              </a:rPr>
              <a:t>Risk MAP:   Reduce Loss of Life and Property</a:t>
            </a:r>
          </a:p>
        </p:txBody>
      </p:sp>
      <p:graphicFrame>
        <p:nvGraphicFramePr>
          <p:cNvPr id="14" name="Table 13">
            <a:extLst>
              <a:ext uri="{FF2B5EF4-FFF2-40B4-BE49-F238E27FC236}">
                <a16:creationId xmlns:a16="http://schemas.microsoft.com/office/drawing/2014/main" id="{B5E39E9E-A133-BA9A-AC8E-13D7FC18D795}"/>
              </a:ext>
            </a:extLst>
          </p:cNvPr>
          <p:cNvGraphicFramePr/>
          <p:nvPr>
            <p:extLst>
              <p:ext uri="{D42A27DB-BD31-4B8C-83A1-F6EECF244321}">
                <p14:modId xmlns:p14="http://schemas.microsoft.com/office/powerpoint/2010/main" val="995807028"/>
              </p:ext>
            </p:extLst>
          </p:nvPr>
        </p:nvGraphicFramePr>
        <p:xfrm>
          <a:off x="4081629" y="1090579"/>
          <a:ext cx="3696786" cy="4754879"/>
        </p:xfrm>
        <a:graphic>
          <a:graphicData uri="http://schemas.openxmlformats.org/drawingml/2006/table">
            <a:tbl>
              <a:tblPr firstRow="1" bandRow="1">
                <a:tableStyleId>{21E4AEA4-8DFA-4A89-87EB-49C32662AFE0}</a:tableStyleId>
              </a:tblPr>
              <a:tblGrid>
                <a:gridCol w="3696786">
                  <a:extLst>
                    <a:ext uri="{9D8B030D-6E8A-4147-A177-3AD203B41FA5}">
                      <a16:colId xmlns:a16="http://schemas.microsoft.com/office/drawing/2014/main" val="3092337256"/>
                    </a:ext>
                  </a:extLst>
                </a:gridCol>
              </a:tblGrid>
              <a:tr h="726254">
                <a:tc>
                  <a:txBody>
                    <a:bodyPr/>
                    <a:lstStyle/>
                    <a:p>
                      <a:r>
                        <a:rPr lang="en-US" dirty="0"/>
                        <a:t>Risk </a:t>
                      </a:r>
                      <a:r>
                        <a:rPr lang="en-US" u="sng" dirty="0">
                          <a:solidFill>
                            <a:srgbClr val="FFFF00"/>
                          </a:solidFill>
                        </a:rPr>
                        <a:t>A</a:t>
                      </a:r>
                      <a:r>
                        <a:rPr lang="en-US" dirty="0"/>
                        <a:t>ssessment</a:t>
                      </a:r>
                      <a:br>
                        <a:rPr lang="en-US" dirty="0"/>
                      </a:br>
                      <a:r>
                        <a:rPr lang="en-US" dirty="0"/>
                        <a:t>(Quantify Flood Risk)</a:t>
                      </a:r>
                    </a:p>
                  </a:txBody>
                  <a:tcPr>
                    <a:solidFill>
                      <a:srgbClr val="C00000"/>
                    </a:solidFill>
                  </a:tcPr>
                </a:tc>
                <a:extLst>
                  <a:ext uri="{0D108BD9-81ED-4DB2-BD59-A6C34878D82A}">
                    <a16:rowId xmlns:a16="http://schemas.microsoft.com/office/drawing/2014/main" val="4234738088"/>
                  </a:ext>
                </a:extLst>
              </a:tr>
              <a:tr h="3194631">
                <a:tc>
                  <a:txBody>
                    <a:bodyPr/>
                    <a:lstStyle/>
                    <a:p>
                      <a:r>
                        <a:rPr lang="en-US" sz="1600" b="1" dirty="0"/>
                        <a:t>Statewide Risk Assessment</a:t>
                      </a:r>
                      <a:br>
                        <a:rPr lang="en-US" sz="1600" b="1" dirty="0"/>
                      </a:br>
                      <a:r>
                        <a:rPr lang="en-US" sz="1600" b="0" dirty="0"/>
                        <a:t>(aggregate level or summary reports)</a:t>
                      </a:r>
                      <a:br>
                        <a:rPr lang="en-US" sz="1600" b="0" dirty="0"/>
                      </a:br>
                      <a:endParaRPr lang="en-US" sz="1600" b="0" dirty="0"/>
                    </a:p>
                    <a:p>
                      <a:pPr marL="285750" indent="-285750">
                        <a:buFont typeface="Arial" panose="020B0604020202020204" pitchFamily="34" charset="0"/>
                        <a:buChar char="•"/>
                      </a:pPr>
                      <a:r>
                        <a:rPr lang="en-US" sz="1600" i="1" dirty="0"/>
                        <a:t>River/Stream Scale</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County Scale</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Unincorporated Area Scale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i="1" dirty="0"/>
                        <a:t>Incorporated Area Scale</a:t>
                      </a:r>
                    </a:p>
                    <a:p>
                      <a:pPr marL="742950" lvl="1" indent="-285750">
                        <a:buFont typeface="Courier New" panose="02070309020205020404" pitchFamily="49" charset="0"/>
                        <a:buChar char="o"/>
                      </a:pPr>
                      <a:r>
                        <a:rPr lang="en-US" sz="1600" i="1" dirty="0"/>
                        <a:t>Shepherdstown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i="1" dirty="0"/>
                        <a:t>Harpers Ferry</a:t>
                      </a:r>
                      <a:endParaRPr lang="en-US" sz="1600" dirty="0"/>
                    </a:p>
                  </a:txBody>
                  <a:tcPr/>
                </a:tc>
                <a:extLst>
                  <a:ext uri="{0D108BD9-81ED-4DB2-BD59-A6C34878D82A}">
                    <a16:rowId xmlns:a16="http://schemas.microsoft.com/office/drawing/2014/main" val="2343737591"/>
                  </a:ext>
                </a:extLst>
              </a:tr>
              <a:tr h="833994">
                <a:tc>
                  <a:txBody>
                    <a:bodyPr/>
                    <a:lstStyle/>
                    <a:p>
                      <a:pPr marL="0" indent="0">
                        <a:buFont typeface="Arial" panose="020B0604020202020204" pitchFamily="34" charset="0"/>
                        <a:buNone/>
                      </a:pPr>
                      <a:r>
                        <a:rPr lang="en-US" sz="1600" b="1" i="0" dirty="0"/>
                        <a:t>Building Level Risk Assessments</a:t>
                      </a:r>
                    </a:p>
                    <a:p>
                      <a:pPr marL="285750" indent="-285750">
                        <a:buFont typeface="Arial" panose="020B0604020202020204" pitchFamily="34" charset="0"/>
                        <a:buChar char="•"/>
                      </a:pPr>
                      <a:r>
                        <a:rPr lang="en-US" sz="1600" b="0" i="1" dirty="0"/>
                        <a:t>Unmitigated Structures</a:t>
                      </a:r>
                    </a:p>
                    <a:p>
                      <a:pPr marL="285750" indent="-285750">
                        <a:buFont typeface="Arial" panose="020B0604020202020204" pitchFamily="34" charset="0"/>
                        <a:buChar char="•"/>
                      </a:pPr>
                      <a:r>
                        <a:rPr lang="en-US" sz="1600" b="0" i="1" dirty="0"/>
                        <a:t>Mitigated Structure</a:t>
                      </a:r>
                      <a:endParaRPr lang="en-US" sz="1600" b="0" dirty="0"/>
                    </a:p>
                  </a:txBody>
                  <a:tcPr/>
                </a:tc>
                <a:extLst>
                  <a:ext uri="{0D108BD9-81ED-4DB2-BD59-A6C34878D82A}">
                    <a16:rowId xmlns:a16="http://schemas.microsoft.com/office/drawing/2014/main" val="346504367"/>
                  </a:ext>
                </a:extLst>
              </a:tr>
            </a:tbl>
          </a:graphicData>
        </a:graphic>
      </p:graphicFrame>
      <p:sp>
        <p:nvSpPr>
          <p:cNvPr id="16" name="TextBox 15">
            <a:extLst>
              <a:ext uri="{FF2B5EF4-FFF2-40B4-BE49-F238E27FC236}">
                <a16:creationId xmlns:a16="http://schemas.microsoft.com/office/drawing/2014/main" id="{0B557F9B-4450-1A98-39D5-F96D419FC0DC}"/>
              </a:ext>
            </a:extLst>
          </p:cNvPr>
          <p:cNvSpPr txBox="1"/>
          <p:nvPr/>
        </p:nvSpPr>
        <p:spPr>
          <a:xfrm>
            <a:off x="1049603" y="6082549"/>
            <a:ext cx="1024742" cy="646331"/>
          </a:xfrm>
          <a:prstGeom prst="rect">
            <a:avLst/>
          </a:prstGeom>
          <a:noFill/>
        </p:spPr>
        <p:txBody>
          <a:bodyPr wrap="square" rtlCol="0">
            <a:spAutoFit/>
          </a:bodyPr>
          <a:lstStyle/>
          <a:p>
            <a:pPr algn="ctr"/>
            <a: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t>WV Flood</a:t>
            </a:r>
            <a:b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br>
            <a:r>
              <a:rPr lang="en-US" sz="1200" dirty="0">
                <a:solidFill>
                  <a:schemeClr val="tx2">
                    <a:lumMod val="90000"/>
                    <a:lumOff val="10000"/>
                  </a:schemeClr>
                </a:solidFill>
                <a:hlinkClick r:id="rId7">
                  <a:extLst>
                    <a:ext uri="{A12FA001-AC4F-418D-AE19-62706E023703}">
                      <ahyp:hlinkClr xmlns:ahyp="http://schemas.microsoft.com/office/drawing/2018/hyperlinkcolor" val="tx"/>
                    </a:ext>
                  </a:extLst>
                </a:hlinkClick>
              </a:rPr>
              <a:t>Resiliency Framework</a:t>
            </a:r>
            <a:endParaRPr lang="en-US" sz="1200" dirty="0">
              <a:solidFill>
                <a:schemeClr val="tx2">
                  <a:lumMod val="90000"/>
                  <a:lumOff val="10000"/>
                </a:schemeClr>
              </a:solidFill>
            </a:endParaRPr>
          </a:p>
        </p:txBody>
      </p:sp>
      <p:sp>
        <p:nvSpPr>
          <p:cNvPr id="2" name="TextBox 1">
            <a:extLst>
              <a:ext uri="{FF2B5EF4-FFF2-40B4-BE49-F238E27FC236}">
                <a16:creationId xmlns:a16="http://schemas.microsoft.com/office/drawing/2014/main" id="{75815279-0291-24CA-9BA8-2669EEE810C0}"/>
              </a:ext>
            </a:extLst>
          </p:cNvPr>
          <p:cNvSpPr txBox="1"/>
          <p:nvPr/>
        </p:nvSpPr>
        <p:spPr>
          <a:xfrm>
            <a:off x="4967500" y="6520264"/>
            <a:ext cx="1654120" cy="246221"/>
          </a:xfrm>
          <a:prstGeom prst="rect">
            <a:avLst/>
          </a:prstGeom>
          <a:noFill/>
        </p:spPr>
        <p:txBody>
          <a:bodyPr wrap="square" rtlCol="0">
            <a:spAutoFit/>
          </a:bodyPr>
          <a:lstStyle/>
          <a:p>
            <a:r>
              <a:rPr lang="en-US" sz="1000" dirty="0"/>
              <a:t>Web link to </a:t>
            </a:r>
            <a:r>
              <a:rPr lang="en-US" sz="1000" dirty="0">
                <a:solidFill>
                  <a:srgbClr val="0070C0"/>
                </a:solidFill>
                <a:hlinkClick r:id="rId8">
                  <a:extLst>
                    <a:ext uri="{A12FA001-AC4F-418D-AE19-62706E023703}">
                      <ahyp:hlinkClr xmlns:ahyp="http://schemas.microsoft.com/office/drawing/2018/hyperlinkcolor" val="tx"/>
                    </a:ext>
                  </a:extLst>
                </a:hlinkClick>
              </a:rPr>
              <a:t>Slide Deck</a:t>
            </a:r>
            <a:endParaRPr lang="en-US" sz="1000" dirty="0">
              <a:solidFill>
                <a:srgbClr val="0070C0"/>
              </a:solidFill>
            </a:endParaRPr>
          </a:p>
        </p:txBody>
      </p:sp>
    </p:spTree>
    <p:extLst>
      <p:ext uri="{BB962C8B-B14F-4D97-AF65-F5344CB8AC3E}">
        <p14:creationId xmlns:p14="http://schemas.microsoft.com/office/powerpoint/2010/main" val="159674345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4081B2-DAB1-69B1-65C3-47B85AB2E4E7}"/>
              </a:ext>
            </a:extLst>
          </p:cNvPr>
          <p:cNvPicPr>
            <a:picLocks noChangeAspect="1"/>
          </p:cNvPicPr>
          <p:nvPr/>
        </p:nvPicPr>
        <p:blipFill>
          <a:blip r:embed="rId3"/>
          <a:srcRect t="3139" r="9066" b="9425"/>
          <a:stretch/>
        </p:blipFill>
        <p:spPr>
          <a:xfrm>
            <a:off x="6187594" y="1040057"/>
            <a:ext cx="5636293" cy="4375368"/>
          </a:xfrm>
          <a:prstGeom prst="rect">
            <a:avLst/>
          </a:prstGeom>
          <a:ln>
            <a:solidFill>
              <a:schemeClr val="tx1"/>
            </a:solidFill>
          </a:ln>
        </p:spPr>
      </p:pic>
      <p:pic>
        <p:nvPicPr>
          <p:cNvPr id="12" name="Picture 11">
            <a:extLst>
              <a:ext uri="{FF2B5EF4-FFF2-40B4-BE49-F238E27FC236}">
                <a16:creationId xmlns:a16="http://schemas.microsoft.com/office/drawing/2014/main" id="{919AE87B-E718-19BD-267C-F35C7FD34310}"/>
              </a:ext>
            </a:extLst>
          </p:cNvPr>
          <p:cNvPicPr>
            <a:picLocks noChangeAspect="1"/>
          </p:cNvPicPr>
          <p:nvPr/>
        </p:nvPicPr>
        <p:blipFill>
          <a:blip r:embed="rId4"/>
          <a:srcRect t="6495" b="6068"/>
          <a:stretch/>
        </p:blipFill>
        <p:spPr>
          <a:xfrm>
            <a:off x="274542" y="1027900"/>
            <a:ext cx="5428715" cy="4375368"/>
          </a:xfrm>
          <a:prstGeom prst="rect">
            <a:avLst/>
          </a:prstGeom>
          <a:ln>
            <a:solidFill>
              <a:schemeClr val="tx1"/>
            </a:solidFill>
          </a:ln>
        </p:spPr>
      </p:pic>
      <p:sp>
        <p:nvSpPr>
          <p:cNvPr id="6" name="Title 1"/>
          <p:cNvSpPr txBox="1">
            <a:spLocks/>
          </p:cNvSpPr>
          <p:nvPr/>
        </p:nvSpPr>
        <p:spPr>
          <a:xfrm>
            <a:off x="0" y="-36095"/>
            <a:ext cx="12192000" cy="914399"/>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Harpers Ferry</a:t>
            </a:r>
            <a:r>
              <a:rPr lang="en-US" dirty="0">
                <a:solidFill>
                  <a:schemeClr val="bg1"/>
                </a:solidFill>
                <a:latin typeface="Arial" panose="020B0604020202020204" pitchFamily="34" charset="0"/>
                <a:cs typeface="Arial" panose="020B0604020202020204" pitchFamily="34" charset="0"/>
              </a:rPr>
              <a:t> Risk Assessment</a:t>
            </a:r>
          </a:p>
        </p:txBody>
      </p:sp>
      <p:sp>
        <p:nvSpPr>
          <p:cNvPr id="16" name="TextBox 15">
            <a:extLst>
              <a:ext uri="{FF2B5EF4-FFF2-40B4-BE49-F238E27FC236}">
                <a16:creationId xmlns:a16="http://schemas.microsoft.com/office/drawing/2014/main" id="{A68EF68A-75A2-8EB0-AA8D-6CA205BB4D28}"/>
              </a:ext>
            </a:extLst>
          </p:cNvPr>
          <p:cNvSpPr txBox="1"/>
          <p:nvPr/>
        </p:nvSpPr>
        <p:spPr>
          <a:xfrm>
            <a:off x="5472545" y="6466147"/>
            <a:ext cx="6719455" cy="307777"/>
          </a:xfrm>
          <a:prstGeom prst="rect">
            <a:avLst/>
          </a:prstGeom>
          <a:noFill/>
        </p:spPr>
        <p:txBody>
          <a:bodyPr wrap="square" rtlCol="0">
            <a:spAutoFit/>
          </a:bodyPr>
          <a:lstStyle/>
          <a:p>
            <a:r>
              <a:rPr lang="en-US" sz="1400" dirty="0">
                <a:solidFill>
                  <a:schemeClr val="tx1">
                    <a:lumMod val="50000"/>
                    <a:lumOff val="50000"/>
                  </a:schemeClr>
                </a:solidFill>
              </a:rPr>
              <a:t>Sources:  </a:t>
            </a:r>
            <a:r>
              <a:rPr lang="en-US" sz="1400" dirty="0">
                <a:solidFill>
                  <a:srgbClr val="0070C0"/>
                </a:solidFill>
                <a:hlinkClick r:id="rId5">
                  <a:extLst>
                    <a:ext uri="{A12FA001-AC4F-418D-AE19-62706E023703}">
                      <ahyp:hlinkClr xmlns:ahyp="http://schemas.microsoft.com/office/drawing/2018/hyperlinkcolor" val="tx"/>
                    </a:ext>
                  </a:extLst>
                </a:hlinkClick>
              </a:rPr>
              <a:t>WV Flood Tool’s Risk Map View </a:t>
            </a:r>
            <a:r>
              <a:rPr lang="en-US" sz="1400" dirty="0">
                <a:solidFill>
                  <a:schemeClr val="tx1">
                    <a:lumMod val="50000"/>
                    <a:lumOff val="50000"/>
                  </a:schemeClr>
                </a:solidFill>
              </a:rPr>
              <a:t>&amp; Statewide Building-Level Risk Assessment </a:t>
            </a:r>
          </a:p>
        </p:txBody>
      </p:sp>
      <p:pic>
        <p:nvPicPr>
          <p:cNvPr id="34" name="Picture 33">
            <a:extLst>
              <a:ext uri="{FF2B5EF4-FFF2-40B4-BE49-F238E27FC236}">
                <a16:creationId xmlns:a16="http://schemas.microsoft.com/office/drawing/2014/main" id="{BB9A2ABF-76BB-EF84-6983-2244C20F2613}"/>
              </a:ext>
            </a:extLst>
          </p:cNvPr>
          <p:cNvPicPr>
            <a:picLocks noChangeAspect="1"/>
          </p:cNvPicPr>
          <p:nvPr/>
        </p:nvPicPr>
        <p:blipFill>
          <a:blip r:embed="rId6"/>
          <a:stretch>
            <a:fillRect/>
          </a:stretch>
        </p:blipFill>
        <p:spPr>
          <a:xfrm>
            <a:off x="6374624" y="1118436"/>
            <a:ext cx="2276793" cy="685896"/>
          </a:xfrm>
          <a:prstGeom prst="rect">
            <a:avLst/>
          </a:prstGeom>
        </p:spPr>
      </p:pic>
      <p:sp>
        <p:nvSpPr>
          <p:cNvPr id="35" name="TextBox 34">
            <a:extLst>
              <a:ext uri="{FF2B5EF4-FFF2-40B4-BE49-F238E27FC236}">
                <a16:creationId xmlns:a16="http://schemas.microsoft.com/office/drawing/2014/main" id="{BA3C3CA1-C7C3-91DA-E758-125D2B4E7437}"/>
              </a:ext>
            </a:extLst>
          </p:cNvPr>
          <p:cNvSpPr txBox="1"/>
          <p:nvPr/>
        </p:nvSpPr>
        <p:spPr>
          <a:xfrm>
            <a:off x="343428" y="5477956"/>
            <a:ext cx="5359829" cy="646331"/>
          </a:xfrm>
          <a:prstGeom prst="rect">
            <a:avLst/>
          </a:prstGeom>
          <a:noFill/>
        </p:spPr>
        <p:txBody>
          <a:bodyPr wrap="square" rtlCol="0">
            <a:spAutoFit/>
          </a:bodyPr>
          <a:lstStyle/>
          <a:p>
            <a:r>
              <a:rPr lang="en-US" b="1" dirty="0"/>
              <a:t>Building Substantial Damage Ratio </a:t>
            </a:r>
            <a:r>
              <a:rPr lang="en-US" dirty="0"/>
              <a:t>highest of all 229 incorporated places in the state</a:t>
            </a:r>
          </a:p>
        </p:txBody>
      </p:sp>
      <p:grpSp>
        <p:nvGrpSpPr>
          <p:cNvPr id="8" name="Group 7">
            <a:extLst>
              <a:ext uri="{FF2B5EF4-FFF2-40B4-BE49-F238E27FC236}">
                <a16:creationId xmlns:a16="http://schemas.microsoft.com/office/drawing/2014/main" id="{BD3915BF-FBE1-28B8-E26A-B2C90ECE9FDD}"/>
              </a:ext>
            </a:extLst>
          </p:cNvPr>
          <p:cNvGrpSpPr/>
          <p:nvPr/>
        </p:nvGrpSpPr>
        <p:grpSpPr>
          <a:xfrm>
            <a:off x="9396027" y="1123487"/>
            <a:ext cx="2176331" cy="1157852"/>
            <a:chOff x="5525822" y="236581"/>
            <a:chExt cx="2176331" cy="1157852"/>
          </a:xfrm>
        </p:grpSpPr>
        <p:pic>
          <p:nvPicPr>
            <p:cNvPr id="18" name="Picture 17">
              <a:extLst>
                <a:ext uri="{FF2B5EF4-FFF2-40B4-BE49-F238E27FC236}">
                  <a16:creationId xmlns:a16="http://schemas.microsoft.com/office/drawing/2014/main" id="{04B1A7D6-9578-4A25-547E-E52C4CED3E90}"/>
                </a:ext>
              </a:extLst>
            </p:cNvPr>
            <p:cNvPicPr>
              <a:picLocks noChangeAspect="1"/>
            </p:cNvPicPr>
            <p:nvPr/>
          </p:nvPicPr>
          <p:blipFill>
            <a:blip r:embed="rId7"/>
            <a:stretch>
              <a:fillRect/>
            </a:stretch>
          </p:blipFill>
          <p:spPr>
            <a:xfrm>
              <a:off x="5525822" y="236581"/>
              <a:ext cx="2067213" cy="714475"/>
            </a:xfrm>
            <a:prstGeom prst="rect">
              <a:avLst/>
            </a:prstGeom>
          </p:spPr>
        </p:pic>
        <p:pic>
          <p:nvPicPr>
            <p:cNvPr id="26" name="Picture 25">
              <a:extLst>
                <a:ext uri="{FF2B5EF4-FFF2-40B4-BE49-F238E27FC236}">
                  <a16:creationId xmlns:a16="http://schemas.microsoft.com/office/drawing/2014/main" id="{5BA228A2-B7BF-942A-29B1-FF40BBDBE619}"/>
                </a:ext>
              </a:extLst>
            </p:cNvPr>
            <p:cNvPicPr>
              <a:picLocks noChangeAspect="1"/>
            </p:cNvPicPr>
            <p:nvPr/>
          </p:nvPicPr>
          <p:blipFill>
            <a:blip r:embed="rId8"/>
            <a:srcRect r="-5314"/>
            <a:stretch/>
          </p:blipFill>
          <p:spPr>
            <a:xfrm>
              <a:off x="5539676" y="937169"/>
              <a:ext cx="2162477" cy="457264"/>
            </a:xfrm>
            <a:prstGeom prst="rect">
              <a:avLst/>
            </a:prstGeom>
          </p:spPr>
        </p:pic>
      </p:grpSp>
      <p:pic>
        <p:nvPicPr>
          <p:cNvPr id="10" name="Picture 9">
            <a:extLst>
              <a:ext uri="{FF2B5EF4-FFF2-40B4-BE49-F238E27FC236}">
                <a16:creationId xmlns:a16="http://schemas.microsoft.com/office/drawing/2014/main" id="{F19551B7-F471-845B-E176-0255D362BC7F}"/>
              </a:ext>
            </a:extLst>
          </p:cNvPr>
          <p:cNvPicPr>
            <a:picLocks noChangeAspect="1"/>
          </p:cNvPicPr>
          <p:nvPr/>
        </p:nvPicPr>
        <p:blipFill>
          <a:blip r:embed="rId9"/>
          <a:stretch>
            <a:fillRect/>
          </a:stretch>
        </p:blipFill>
        <p:spPr>
          <a:xfrm>
            <a:off x="302474" y="1056878"/>
            <a:ext cx="2686425" cy="1181265"/>
          </a:xfrm>
          <a:prstGeom prst="rect">
            <a:avLst/>
          </a:prstGeom>
        </p:spPr>
      </p:pic>
      <p:sp>
        <p:nvSpPr>
          <p:cNvPr id="17" name="TextBox 16">
            <a:extLst>
              <a:ext uri="{FF2B5EF4-FFF2-40B4-BE49-F238E27FC236}">
                <a16:creationId xmlns:a16="http://schemas.microsoft.com/office/drawing/2014/main" id="{56B05B14-4DC2-06BE-556F-FB2C88D464B3}"/>
              </a:ext>
            </a:extLst>
          </p:cNvPr>
          <p:cNvSpPr txBox="1"/>
          <p:nvPr/>
        </p:nvSpPr>
        <p:spPr>
          <a:xfrm>
            <a:off x="6212529" y="5459581"/>
            <a:ext cx="5359829" cy="646331"/>
          </a:xfrm>
          <a:prstGeom prst="rect">
            <a:avLst/>
          </a:prstGeom>
          <a:noFill/>
        </p:spPr>
        <p:txBody>
          <a:bodyPr wrap="square" rtlCol="0">
            <a:spAutoFit/>
          </a:bodyPr>
          <a:lstStyle/>
          <a:p>
            <a:r>
              <a:rPr lang="en-US" b="1" dirty="0"/>
              <a:t>Pre-FIRM Building Ratio </a:t>
            </a:r>
            <a:r>
              <a:rPr lang="en-US" dirty="0"/>
              <a:t>highest of all 229 incorporated places in the state</a:t>
            </a:r>
          </a:p>
        </p:txBody>
      </p:sp>
      <p:sp>
        <p:nvSpPr>
          <p:cNvPr id="21" name="TextBox 20">
            <a:extLst>
              <a:ext uri="{FF2B5EF4-FFF2-40B4-BE49-F238E27FC236}">
                <a16:creationId xmlns:a16="http://schemas.microsoft.com/office/drawing/2014/main" id="{2F35BC4A-6DBB-1022-04DB-374198388572}"/>
              </a:ext>
            </a:extLst>
          </p:cNvPr>
          <p:cNvSpPr txBox="1"/>
          <p:nvPr/>
        </p:nvSpPr>
        <p:spPr>
          <a:xfrm>
            <a:off x="276977" y="6404592"/>
            <a:ext cx="4550961" cy="369332"/>
          </a:xfrm>
          <a:prstGeom prst="rect">
            <a:avLst/>
          </a:prstGeom>
          <a:noFill/>
        </p:spPr>
        <p:txBody>
          <a:bodyPr wrap="square" rtlCol="0">
            <a:spAutoFit/>
          </a:bodyPr>
          <a:lstStyle/>
          <a:p>
            <a:r>
              <a:rPr lang="en-US" dirty="0"/>
              <a:t>Refer to online </a:t>
            </a:r>
            <a:r>
              <a:rPr lang="en-US" dirty="0">
                <a:solidFill>
                  <a:srgbClr val="0070C0"/>
                </a:solidFill>
                <a:hlinkClick r:id="rId10">
                  <a:extLst>
                    <a:ext uri="{A12FA001-AC4F-418D-AE19-62706E023703}">
                      <ahyp:hlinkClr xmlns:ahyp="http://schemas.microsoft.com/office/drawing/2018/hyperlinkcolor" val="tx"/>
                    </a:ext>
                  </a:extLst>
                </a:hlinkClick>
              </a:rPr>
              <a:t>All Risk Indicators Report</a:t>
            </a:r>
            <a:endParaRPr lang="en-US" dirty="0">
              <a:solidFill>
                <a:srgbClr val="0070C0"/>
              </a:solidFill>
            </a:endParaRPr>
          </a:p>
        </p:txBody>
      </p:sp>
    </p:spTree>
    <p:extLst>
      <p:ext uri="{BB962C8B-B14F-4D97-AF65-F5344CB8AC3E}">
        <p14:creationId xmlns:p14="http://schemas.microsoft.com/office/powerpoint/2010/main" val="39486925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High Water Mark</a:t>
            </a:r>
            <a:endParaRPr lang="en-US"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rot="20030462">
            <a:off x="8062931" y="4638802"/>
            <a:ext cx="2349694" cy="307777"/>
          </a:xfrm>
          <a:prstGeom prst="rect">
            <a:avLst/>
          </a:prstGeom>
          <a:noFill/>
        </p:spPr>
        <p:txBody>
          <a:bodyPr wrap="square" rtlCol="0">
            <a:spAutoFit/>
          </a:bodyPr>
          <a:lstStyle/>
          <a:p>
            <a:r>
              <a:rPr lang="en-US" sz="1400" b="1" dirty="0">
                <a:solidFill>
                  <a:schemeClr val="bg1"/>
                </a:solidFill>
              </a:rPr>
              <a:t>Greenbrier River</a:t>
            </a:r>
          </a:p>
        </p:txBody>
      </p:sp>
      <p:sp>
        <p:nvSpPr>
          <p:cNvPr id="14" name="TextBox 13"/>
          <p:cNvSpPr txBox="1"/>
          <p:nvPr/>
        </p:nvSpPr>
        <p:spPr>
          <a:xfrm>
            <a:off x="4921153" y="2539254"/>
            <a:ext cx="2349694" cy="307777"/>
          </a:xfrm>
          <a:prstGeom prst="rect">
            <a:avLst/>
          </a:prstGeom>
          <a:noFill/>
        </p:spPr>
        <p:txBody>
          <a:bodyPr wrap="square" rtlCol="0">
            <a:spAutoFit/>
          </a:bodyPr>
          <a:lstStyle/>
          <a:p>
            <a:r>
              <a:rPr lang="en-US" sz="1400" b="1" i="1" dirty="0">
                <a:solidFill>
                  <a:schemeClr val="bg1"/>
                </a:solidFill>
              </a:rPr>
              <a:t>Knapp Creek</a:t>
            </a:r>
          </a:p>
        </p:txBody>
      </p:sp>
      <p:pic>
        <p:nvPicPr>
          <p:cNvPr id="15" name="Picture 14" descr="A person and person standing in front of a building&#10;&#10;Description automatically generated">
            <a:extLst>
              <a:ext uri="{FF2B5EF4-FFF2-40B4-BE49-F238E27FC236}">
                <a16:creationId xmlns:a16="http://schemas.microsoft.com/office/drawing/2014/main" id="{3928AB0F-2D18-A856-B97F-B01D56E62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7682" y="951748"/>
            <a:ext cx="3889858" cy="5186477"/>
          </a:xfrm>
          <a:prstGeom prst="rect">
            <a:avLst/>
          </a:prstGeom>
          <a:ln>
            <a:solidFill>
              <a:schemeClr val="tx1"/>
            </a:solidFill>
          </a:ln>
        </p:spPr>
      </p:pic>
      <p:grpSp>
        <p:nvGrpSpPr>
          <p:cNvPr id="30" name="Group 29">
            <a:extLst>
              <a:ext uri="{FF2B5EF4-FFF2-40B4-BE49-F238E27FC236}">
                <a16:creationId xmlns:a16="http://schemas.microsoft.com/office/drawing/2014/main" id="{720BD7A1-0864-B725-02AB-FB0B478BC811}"/>
              </a:ext>
            </a:extLst>
          </p:cNvPr>
          <p:cNvGrpSpPr/>
          <p:nvPr/>
        </p:nvGrpSpPr>
        <p:grpSpPr>
          <a:xfrm>
            <a:off x="94460" y="2704992"/>
            <a:ext cx="5118813" cy="3075899"/>
            <a:chOff x="94460" y="2249526"/>
            <a:chExt cx="5118813" cy="3075899"/>
          </a:xfrm>
        </p:grpSpPr>
        <p:pic>
          <p:nvPicPr>
            <p:cNvPr id="6" name="Picture 5">
              <a:extLst>
                <a:ext uri="{FF2B5EF4-FFF2-40B4-BE49-F238E27FC236}">
                  <a16:creationId xmlns:a16="http://schemas.microsoft.com/office/drawing/2014/main" id="{77B0DFE1-6229-40ED-8EF1-40BF3CC00120}"/>
                </a:ext>
              </a:extLst>
            </p:cNvPr>
            <p:cNvPicPr>
              <a:picLocks noChangeAspect="1"/>
            </p:cNvPicPr>
            <p:nvPr/>
          </p:nvPicPr>
          <p:blipFill>
            <a:blip r:embed="rId4"/>
            <a:stretch>
              <a:fillRect/>
            </a:stretch>
          </p:blipFill>
          <p:spPr>
            <a:xfrm>
              <a:off x="94460" y="2249526"/>
              <a:ext cx="5118813" cy="3075899"/>
            </a:xfrm>
            <a:prstGeom prst="rect">
              <a:avLst/>
            </a:prstGeom>
            <a:ln>
              <a:solidFill>
                <a:schemeClr val="tx1"/>
              </a:solidFill>
            </a:ln>
          </p:spPr>
        </p:pic>
        <p:sp>
          <p:nvSpPr>
            <p:cNvPr id="28" name="Oval 27">
              <a:extLst>
                <a:ext uri="{FF2B5EF4-FFF2-40B4-BE49-F238E27FC236}">
                  <a16:creationId xmlns:a16="http://schemas.microsoft.com/office/drawing/2014/main" id="{0B6F80F7-F119-0E68-793E-2AE28A0F768E}"/>
                </a:ext>
              </a:extLst>
            </p:cNvPr>
            <p:cNvSpPr/>
            <p:nvPr/>
          </p:nvSpPr>
          <p:spPr>
            <a:xfrm>
              <a:off x="1332417" y="3484246"/>
              <a:ext cx="812236" cy="804122"/>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29" name="Speech Bubble: Rectangle 28">
            <a:extLst>
              <a:ext uri="{FF2B5EF4-FFF2-40B4-BE49-F238E27FC236}">
                <a16:creationId xmlns:a16="http://schemas.microsoft.com/office/drawing/2014/main" id="{98D3ECD2-3C36-7C17-78C8-7243ABE86AB9}"/>
              </a:ext>
            </a:extLst>
          </p:cNvPr>
          <p:cNvSpPr/>
          <p:nvPr/>
        </p:nvSpPr>
        <p:spPr>
          <a:xfrm>
            <a:off x="94460" y="1130299"/>
            <a:ext cx="5118813" cy="1270809"/>
          </a:xfrm>
          <a:prstGeom prst="wedgeRectCallout">
            <a:avLst>
              <a:gd name="adj1" fmla="val -20671"/>
              <a:gd name="adj2" fmla="val 167494"/>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744 Shenandoah St, Harpers Ferry, WV, 25425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Building ID: </a:t>
            </a:r>
            <a:r>
              <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19-05-0004-0025-0000_801A</a:t>
            </a:r>
            <a:r>
              <a:rPr kumimoji="0" lang="en-US" sz="1600" b="1" i="0" u="sng" strike="noStrike" kern="1200" cap="none" spc="0" normalizeH="0" baseline="0" noProof="0" dirty="0">
                <a:ln>
                  <a:noFill/>
                </a:ln>
                <a:solidFill>
                  <a:srgbClr val="0070C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 </a:t>
            </a:r>
            <a:endParaRPr kumimoji="0" lang="en-US" sz="1600" b="1" i="0" u="sng"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Historical structure built in 1845 </a:t>
            </a:r>
          </a:p>
        </p:txBody>
      </p:sp>
      <p:grpSp>
        <p:nvGrpSpPr>
          <p:cNvPr id="32" name="Group 31">
            <a:extLst>
              <a:ext uri="{FF2B5EF4-FFF2-40B4-BE49-F238E27FC236}">
                <a16:creationId xmlns:a16="http://schemas.microsoft.com/office/drawing/2014/main" id="{6158BC54-2A2A-5C56-C42F-C589411C0404}"/>
              </a:ext>
            </a:extLst>
          </p:cNvPr>
          <p:cNvGrpSpPr/>
          <p:nvPr/>
        </p:nvGrpSpPr>
        <p:grpSpPr>
          <a:xfrm>
            <a:off x="5370767" y="1799392"/>
            <a:ext cx="2679420" cy="4338833"/>
            <a:chOff x="5370767" y="1799392"/>
            <a:chExt cx="2679420" cy="4338833"/>
          </a:xfrm>
        </p:grpSpPr>
        <p:pic>
          <p:nvPicPr>
            <p:cNvPr id="8" name="Picture 7">
              <a:extLst>
                <a:ext uri="{FF2B5EF4-FFF2-40B4-BE49-F238E27FC236}">
                  <a16:creationId xmlns:a16="http://schemas.microsoft.com/office/drawing/2014/main" id="{2409F97C-2BD2-1C32-42C2-C295BC1EB7CC}"/>
                </a:ext>
              </a:extLst>
            </p:cNvPr>
            <p:cNvPicPr>
              <a:picLocks noChangeAspect="1"/>
            </p:cNvPicPr>
            <p:nvPr/>
          </p:nvPicPr>
          <p:blipFill>
            <a:blip r:embed="rId7"/>
            <a:stretch>
              <a:fillRect/>
            </a:stretch>
          </p:blipFill>
          <p:spPr>
            <a:xfrm>
              <a:off x="5370767" y="1799392"/>
              <a:ext cx="2679420" cy="4338833"/>
            </a:xfrm>
            <a:prstGeom prst="rect">
              <a:avLst/>
            </a:prstGeom>
            <a:ln>
              <a:solidFill>
                <a:schemeClr val="tx1"/>
              </a:solidFill>
            </a:ln>
          </p:spPr>
        </p:pic>
        <p:sp>
          <p:nvSpPr>
            <p:cNvPr id="31" name="Oval 30">
              <a:extLst>
                <a:ext uri="{FF2B5EF4-FFF2-40B4-BE49-F238E27FC236}">
                  <a16:creationId xmlns:a16="http://schemas.microsoft.com/office/drawing/2014/main" id="{C5170840-45FF-06D8-CDC9-89648000D1FD}"/>
                </a:ext>
              </a:extLst>
            </p:cNvPr>
            <p:cNvSpPr/>
            <p:nvPr/>
          </p:nvSpPr>
          <p:spPr>
            <a:xfrm>
              <a:off x="5755316" y="3131454"/>
              <a:ext cx="2140064" cy="2118685"/>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3" name="Rectangular Callout 18">
            <a:extLst>
              <a:ext uri="{FF2B5EF4-FFF2-40B4-BE49-F238E27FC236}">
                <a16:creationId xmlns:a16="http://schemas.microsoft.com/office/drawing/2014/main" id="{1C7620AC-0CCA-2512-52B0-DFBB05EE2D46}"/>
              </a:ext>
            </a:extLst>
          </p:cNvPr>
          <p:cNvSpPr/>
          <p:nvPr/>
        </p:nvSpPr>
        <p:spPr>
          <a:xfrm>
            <a:off x="5696686" y="1016451"/>
            <a:ext cx="2027586" cy="257014"/>
          </a:xfrm>
          <a:prstGeom prst="wedgeRectCallout">
            <a:avLst>
              <a:gd name="adj1" fmla="val 141370"/>
              <a:gd name="adj2" fmla="val 27215"/>
            </a:avLst>
          </a:prstGeom>
          <a:solidFill>
            <a:schemeClr val="tx1">
              <a:lumMod val="65000"/>
              <a:lumOff val="35000"/>
            </a:schemeClr>
          </a:solidFill>
          <a:ln w="19050">
            <a:solidFill>
              <a:srgbClr val="FFFF00"/>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latin typeface="Arial Narrow" panose="020B0606020202030204" pitchFamily="34" charset="0"/>
              </a:rPr>
              <a:t>14’ (1936 High Water Mark) </a:t>
            </a:r>
          </a:p>
        </p:txBody>
      </p:sp>
      <p:sp>
        <p:nvSpPr>
          <p:cNvPr id="34" name="Rectangular Callout 18">
            <a:extLst>
              <a:ext uri="{FF2B5EF4-FFF2-40B4-BE49-F238E27FC236}">
                <a16:creationId xmlns:a16="http://schemas.microsoft.com/office/drawing/2014/main" id="{61F054B2-4916-685E-E7A1-187265F0CE8D}"/>
              </a:ext>
            </a:extLst>
          </p:cNvPr>
          <p:cNvSpPr/>
          <p:nvPr/>
        </p:nvSpPr>
        <p:spPr>
          <a:xfrm>
            <a:off x="5755317" y="1415675"/>
            <a:ext cx="1968954" cy="257014"/>
          </a:xfrm>
          <a:prstGeom prst="wedgeRectCallout">
            <a:avLst>
              <a:gd name="adj1" fmla="val 143365"/>
              <a:gd name="adj2" fmla="val 599356"/>
            </a:avLst>
          </a:prstGeom>
          <a:solidFill>
            <a:schemeClr val="tx1">
              <a:lumMod val="65000"/>
              <a:lumOff val="35000"/>
            </a:schemeClr>
          </a:solidFill>
          <a:ln w="19050">
            <a:solidFill>
              <a:srgbClr val="FFFF00"/>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latin typeface="Arial Narrow" panose="020B0606020202030204" pitchFamily="34" charset="0"/>
              </a:rPr>
              <a:t>8’ (1996 High Water Mark) </a:t>
            </a:r>
          </a:p>
        </p:txBody>
      </p:sp>
      <p:sp>
        <p:nvSpPr>
          <p:cNvPr id="7" name="Title 1">
            <a:extLst>
              <a:ext uri="{FF2B5EF4-FFF2-40B4-BE49-F238E27FC236}">
                <a16:creationId xmlns:a16="http://schemas.microsoft.com/office/drawing/2014/main" id="{E7FE7419-EA79-31D1-EBF4-49810292B6EF}"/>
              </a:ext>
            </a:extLst>
          </p:cNvPr>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Harpers Ferry Risk Assessment</a:t>
            </a:r>
            <a:endParaRPr lang="en-US" dirty="0">
              <a:solidFill>
                <a:schemeClr val="bg1"/>
              </a:solidFill>
              <a:latin typeface="Arial" panose="020B0604020202020204" pitchFamily="34" charset="0"/>
              <a:cs typeface="Arial" panose="020B0604020202020204" pitchFamily="34" charset="0"/>
            </a:endParaRPr>
          </a:p>
        </p:txBody>
      </p:sp>
      <p:sp>
        <p:nvSpPr>
          <p:cNvPr id="11" name="Speech Bubble: Rectangle with Corners Rounded 14">
            <a:extLst>
              <a:ext uri="{FF2B5EF4-FFF2-40B4-BE49-F238E27FC236}">
                <a16:creationId xmlns:a16="http://schemas.microsoft.com/office/drawing/2014/main" id="{C6D1CF39-6055-34EE-BAFB-2DE0B0E2665E}"/>
              </a:ext>
            </a:extLst>
          </p:cNvPr>
          <p:cNvSpPr/>
          <p:nvPr/>
        </p:nvSpPr>
        <p:spPr>
          <a:xfrm flipH="1">
            <a:off x="10238509" y="1055325"/>
            <a:ext cx="1510146" cy="507513"/>
          </a:xfrm>
          <a:prstGeom prst="wedgeRoundRectCallout">
            <a:avLst>
              <a:gd name="adj1" fmla="val 73035"/>
              <a:gd name="adj2" fmla="val -1237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1936 Flood of Record</a:t>
            </a:r>
            <a:endParaRPr lang="en-US" sz="1600" dirty="0">
              <a:solidFill>
                <a:schemeClr val="bg1"/>
              </a:solidFill>
            </a:endParaRPr>
          </a:p>
        </p:txBody>
      </p:sp>
    </p:spTree>
    <p:extLst>
      <p:ext uri="{BB962C8B-B14F-4D97-AF65-F5344CB8AC3E}">
        <p14:creationId xmlns:p14="http://schemas.microsoft.com/office/powerpoint/2010/main" val="30246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DCFB45-A7D8-FAD4-76FE-3698BC3DB32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983967" y="948425"/>
            <a:ext cx="6707615" cy="3002611"/>
          </a:xfrm>
          <a:prstGeom prst="rect">
            <a:avLst/>
          </a:prstGeom>
          <a:ln>
            <a:solidFill>
              <a:schemeClr val="tx1"/>
            </a:solidFill>
          </a:ln>
        </p:spPr>
      </p:pic>
      <p:grpSp>
        <p:nvGrpSpPr>
          <p:cNvPr id="50" name="Group 49">
            <a:extLst>
              <a:ext uri="{FF2B5EF4-FFF2-40B4-BE49-F238E27FC236}">
                <a16:creationId xmlns:a16="http://schemas.microsoft.com/office/drawing/2014/main" id="{DD6ED2A8-89A5-9DA3-E6D4-699CD9130040}"/>
              </a:ext>
            </a:extLst>
          </p:cNvPr>
          <p:cNvGrpSpPr/>
          <p:nvPr/>
        </p:nvGrpSpPr>
        <p:grpSpPr>
          <a:xfrm>
            <a:off x="245660" y="907411"/>
            <a:ext cx="4508310" cy="5918428"/>
            <a:chOff x="245660" y="907411"/>
            <a:chExt cx="4508310" cy="5918428"/>
          </a:xfrm>
        </p:grpSpPr>
        <p:pic>
          <p:nvPicPr>
            <p:cNvPr id="9" name="Picture 8">
              <a:extLst>
                <a:ext uri="{FF2B5EF4-FFF2-40B4-BE49-F238E27FC236}">
                  <a16:creationId xmlns:a16="http://schemas.microsoft.com/office/drawing/2014/main" id="{215BFF25-A612-F61D-B1F8-072A7B12B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60" y="907411"/>
              <a:ext cx="4508310" cy="5918428"/>
            </a:xfrm>
            <a:prstGeom prst="rect">
              <a:avLst/>
            </a:prstGeom>
          </p:spPr>
        </p:pic>
        <p:cxnSp>
          <p:nvCxnSpPr>
            <p:cNvPr id="19" name="Straight Arrow Connector 18">
              <a:extLst>
                <a:ext uri="{FF2B5EF4-FFF2-40B4-BE49-F238E27FC236}">
                  <a16:creationId xmlns:a16="http://schemas.microsoft.com/office/drawing/2014/main" id="{7532AB89-E6E7-7B4F-3EBD-5B1292E4EECD}"/>
                </a:ext>
              </a:extLst>
            </p:cNvPr>
            <p:cNvCxnSpPr>
              <a:cxnSpLocks/>
            </p:cNvCxnSpPr>
            <p:nvPr/>
          </p:nvCxnSpPr>
          <p:spPr>
            <a:xfrm flipH="1">
              <a:off x="4382231" y="3438873"/>
              <a:ext cx="288911" cy="1073987"/>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11270EB-DD34-481B-A60D-9415F65C9DF4}"/>
                </a:ext>
              </a:extLst>
            </p:cNvPr>
            <p:cNvCxnSpPr>
              <a:cxnSpLocks/>
            </p:cNvCxnSpPr>
            <p:nvPr/>
          </p:nvCxnSpPr>
          <p:spPr>
            <a:xfrm flipH="1" flipV="1">
              <a:off x="3584812" y="3316406"/>
              <a:ext cx="1093101" cy="122467"/>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grpSp>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   Historical Flood Research (Harpers Ferry, WV)</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4222" y="31386"/>
            <a:ext cx="854241" cy="779435"/>
          </a:xfrm>
          <a:prstGeom prst="rect">
            <a:avLst/>
          </a:prstGeom>
        </p:spPr>
      </p:pic>
      <p:sp>
        <p:nvSpPr>
          <p:cNvPr id="16" name="Rectangle 15">
            <a:extLst>
              <a:ext uri="{FF2B5EF4-FFF2-40B4-BE49-F238E27FC236}">
                <a16:creationId xmlns:a16="http://schemas.microsoft.com/office/drawing/2014/main" id="{6BF3D752-4D5A-B2B0-7FD6-7065BFFCF159}"/>
              </a:ext>
            </a:extLst>
          </p:cNvPr>
          <p:cNvSpPr/>
          <p:nvPr/>
        </p:nvSpPr>
        <p:spPr>
          <a:xfrm>
            <a:off x="5610417" y="1041032"/>
            <a:ext cx="5778019" cy="430887"/>
          </a:xfrm>
          <a:prstGeom prst="rect">
            <a:avLst/>
          </a:prstGeom>
          <a:solidFill>
            <a:schemeClr val="bg1"/>
          </a:solidFill>
          <a:ln>
            <a:noFill/>
          </a:ln>
        </p:spPr>
        <p:txBody>
          <a:bodyPr wrap="square">
            <a:spAutoFit/>
          </a:bodyPr>
          <a:lstStyle/>
          <a:p>
            <a:pPr algn="ctr"/>
            <a:r>
              <a:rPr lang="en-US" sz="1200" b="1" dirty="0"/>
              <a:t>Engraving of the flood in Harpers Ferry, from Harper’s Weekly, October 20, 1870</a:t>
            </a:r>
          </a:p>
          <a:p>
            <a:pPr algn="ctr"/>
            <a:r>
              <a:rPr lang="en-US" sz="1000" dirty="0"/>
              <a:t>(Image courtesy of </a:t>
            </a:r>
            <a:r>
              <a:rPr lang="en-US" sz="1000" dirty="0">
                <a:hlinkClick r:id="rId7"/>
              </a:rPr>
              <a:t>Yesterday’s America</a:t>
            </a:r>
            <a:r>
              <a:rPr lang="en-US" sz="1000" dirty="0"/>
              <a:t>) </a:t>
            </a:r>
          </a:p>
        </p:txBody>
      </p:sp>
      <p:sp>
        <p:nvSpPr>
          <p:cNvPr id="3" name="TextBox 2"/>
          <p:cNvSpPr txBox="1"/>
          <p:nvPr/>
        </p:nvSpPr>
        <p:spPr>
          <a:xfrm>
            <a:off x="464023" y="5455851"/>
            <a:ext cx="4071583" cy="954107"/>
          </a:xfrm>
          <a:prstGeom prst="rect">
            <a:avLst/>
          </a:prstGeom>
          <a:solidFill>
            <a:schemeClr val="bg1">
              <a:lumMod val="85000"/>
            </a:scheme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October 1870 Flood </a:t>
            </a:r>
          </a:p>
          <a:p>
            <a:pPr algn="ctr"/>
            <a:r>
              <a:rPr lang="en-US" sz="2800" b="1" dirty="0">
                <a:solidFill>
                  <a:srgbClr val="C00000"/>
                </a:solidFill>
                <a:latin typeface="Arial" panose="020B0604020202020204" pitchFamily="34" charset="0"/>
                <a:cs typeface="Arial" panose="020B0604020202020204" pitchFamily="34" charset="0"/>
              </a:rPr>
              <a:t>(42 fatalities) </a:t>
            </a:r>
            <a:endParaRPr lang="en-US" sz="2800" dirty="0">
              <a:solidFill>
                <a:srgbClr val="C00000"/>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F72CE3A0-260D-8E74-6393-2C77592DDF82}"/>
              </a:ext>
            </a:extLst>
          </p:cNvPr>
          <p:cNvGrpSpPr/>
          <p:nvPr/>
        </p:nvGrpSpPr>
        <p:grpSpPr>
          <a:xfrm>
            <a:off x="6012321" y="4096221"/>
            <a:ext cx="4974209" cy="2219498"/>
            <a:chOff x="5718411" y="4445160"/>
            <a:chExt cx="4974209" cy="2219498"/>
          </a:xfrm>
        </p:grpSpPr>
        <p:pic>
          <p:nvPicPr>
            <p:cNvPr id="18" name="Picture 17" descr="A river with a bridge and trees&#10;&#10;Description automatically generated">
              <a:extLst>
                <a:ext uri="{FF2B5EF4-FFF2-40B4-BE49-F238E27FC236}">
                  <a16:creationId xmlns:a16="http://schemas.microsoft.com/office/drawing/2014/main" id="{2FBC53C6-FEDB-3A07-E67C-6F7623047A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718411" y="4445160"/>
              <a:ext cx="4974209" cy="2219498"/>
            </a:xfrm>
            <a:prstGeom prst="rect">
              <a:avLst/>
            </a:prstGeom>
            <a:ln>
              <a:solidFill>
                <a:schemeClr val="tx1"/>
              </a:solidFill>
            </a:ln>
          </p:spPr>
        </p:pic>
        <p:cxnSp>
          <p:nvCxnSpPr>
            <p:cNvPr id="37" name="Straight Arrow Connector 36">
              <a:extLst>
                <a:ext uri="{FF2B5EF4-FFF2-40B4-BE49-F238E27FC236}">
                  <a16:creationId xmlns:a16="http://schemas.microsoft.com/office/drawing/2014/main" id="{711DC248-3254-AC2F-92FF-26B61C0E4C32}"/>
                </a:ext>
              </a:extLst>
            </p:cNvPr>
            <p:cNvCxnSpPr>
              <a:cxnSpLocks/>
            </p:cNvCxnSpPr>
            <p:nvPr/>
          </p:nvCxnSpPr>
          <p:spPr>
            <a:xfrm flipH="1">
              <a:off x="8220502" y="5968715"/>
              <a:ext cx="1584472" cy="322903"/>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B93F6A3-F8A4-BB64-0144-DF9D365C9DAE}"/>
                </a:ext>
              </a:extLst>
            </p:cNvPr>
            <p:cNvCxnSpPr>
              <a:cxnSpLocks/>
            </p:cNvCxnSpPr>
            <p:nvPr/>
          </p:nvCxnSpPr>
          <p:spPr>
            <a:xfrm flipH="1" flipV="1">
              <a:off x="9280148" y="5523333"/>
              <a:ext cx="531597" cy="445382"/>
            </a:xfrm>
            <a:prstGeom prst="straightConnector1">
              <a:avLst/>
            </a:prstGeom>
            <a:ln w="57150">
              <a:solidFill>
                <a:srgbClr val="FF0101"/>
              </a:solidFill>
              <a:prstDash val="dash"/>
              <a:tailEnd type="triangle"/>
            </a:ln>
            <a:effectLst>
              <a:outerShdw blurRad="50800" dist="38100" dir="18900000" algn="b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1B632E4-1F04-6C48-0BF7-56FAB99CC855}"/>
              </a:ext>
            </a:extLst>
          </p:cNvPr>
          <p:cNvSpPr txBox="1"/>
          <p:nvPr/>
        </p:nvSpPr>
        <p:spPr>
          <a:xfrm>
            <a:off x="6577167" y="6419116"/>
            <a:ext cx="3979997" cy="369332"/>
          </a:xfrm>
          <a:prstGeom prst="rect">
            <a:avLst/>
          </a:prstGeom>
          <a:noFill/>
        </p:spPr>
        <p:txBody>
          <a:bodyPr wrap="square" rtlCol="0">
            <a:spAutoFit/>
          </a:bodyPr>
          <a:lstStyle/>
          <a:p>
            <a:r>
              <a:rPr lang="en-US" dirty="0"/>
              <a:t>Link to </a:t>
            </a:r>
            <a:r>
              <a:rPr lang="en-US" dirty="0">
                <a:solidFill>
                  <a:srgbClr val="0070C0"/>
                </a:solidFill>
                <a:hlinkClick r:id="rId9">
                  <a:extLst>
                    <a:ext uri="{A12FA001-AC4F-418D-AE19-62706E023703}">
                      <ahyp:hlinkClr xmlns:ahyp="http://schemas.microsoft.com/office/drawing/2018/hyperlinkcolor" val="tx"/>
                    </a:ext>
                  </a:extLst>
                </a:hlinkClick>
              </a:rPr>
              <a:t>WV Flood Fatality Dashboard</a:t>
            </a:r>
            <a:endParaRPr lang="en-US" dirty="0">
              <a:solidFill>
                <a:srgbClr val="0070C0"/>
              </a:solidFill>
            </a:endParaRPr>
          </a:p>
        </p:txBody>
      </p:sp>
    </p:spTree>
    <p:extLst>
      <p:ext uri="{BB962C8B-B14F-4D97-AF65-F5344CB8AC3E}">
        <p14:creationId xmlns:p14="http://schemas.microsoft.com/office/powerpoint/2010/main" val="162370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Harpers Ferry 3D Flood Movie</a:t>
            </a:r>
          </a:p>
        </p:txBody>
      </p:sp>
      <p:pic>
        <p:nvPicPr>
          <p:cNvPr id="5" name="Picture 4">
            <a:extLst>
              <a:ext uri="{FF2B5EF4-FFF2-40B4-BE49-F238E27FC236}">
                <a16:creationId xmlns:a16="http://schemas.microsoft.com/office/drawing/2014/main" id="{A92F8885-40C4-CD47-DE4F-8403BC78617A}"/>
              </a:ext>
            </a:extLst>
          </p:cNvPr>
          <p:cNvPicPr>
            <a:picLocks noChangeAspect="1"/>
          </p:cNvPicPr>
          <p:nvPr/>
        </p:nvPicPr>
        <p:blipFill>
          <a:blip r:embed="rId3"/>
          <a:stretch>
            <a:fillRect/>
          </a:stretch>
        </p:blipFill>
        <p:spPr>
          <a:xfrm>
            <a:off x="240662" y="40051"/>
            <a:ext cx="876422" cy="762106"/>
          </a:xfrm>
          <a:prstGeom prst="rect">
            <a:avLst/>
          </a:prstGeom>
        </p:spPr>
      </p:pic>
      <p:pic>
        <p:nvPicPr>
          <p:cNvPr id="7" name="Picture 6">
            <a:extLst>
              <a:ext uri="{FF2B5EF4-FFF2-40B4-BE49-F238E27FC236}">
                <a16:creationId xmlns:a16="http://schemas.microsoft.com/office/drawing/2014/main" id="{B1981F66-3934-1697-6850-A03906362DA5}"/>
              </a:ext>
            </a:extLst>
          </p:cNvPr>
          <p:cNvPicPr>
            <a:picLocks noChangeAspect="1"/>
          </p:cNvPicPr>
          <p:nvPr/>
        </p:nvPicPr>
        <p:blipFill>
          <a:blip r:embed="rId4"/>
          <a:stretch>
            <a:fillRect/>
          </a:stretch>
        </p:blipFill>
        <p:spPr>
          <a:xfrm>
            <a:off x="547371" y="1563712"/>
            <a:ext cx="7967143" cy="4629270"/>
          </a:xfrm>
          <a:prstGeom prst="rect">
            <a:avLst/>
          </a:prstGeom>
        </p:spPr>
      </p:pic>
      <p:sp>
        <p:nvSpPr>
          <p:cNvPr id="11" name="TextBox 10">
            <a:extLst>
              <a:ext uri="{FF2B5EF4-FFF2-40B4-BE49-F238E27FC236}">
                <a16:creationId xmlns:a16="http://schemas.microsoft.com/office/drawing/2014/main" id="{FFB167BD-1427-D0D1-08A8-C4FC9FF9BFDF}"/>
              </a:ext>
            </a:extLst>
          </p:cNvPr>
          <p:cNvSpPr txBox="1"/>
          <p:nvPr/>
        </p:nvSpPr>
        <p:spPr>
          <a:xfrm>
            <a:off x="8809776" y="2736502"/>
            <a:ext cx="3077421" cy="1384995"/>
          </a:xfrm>
          <a:prstGeom prst="rect">
            <a:avLst/>
          </a:prstGeom>
          <a:solidFill>
            <a:schemeClr val="bg1">
              <a:lumMod val="85000"/>
            </a:schemeClr>
          </a:solidFill>
        </p:spPr>
        <p:txBody>
          <a:bodyPr wrap="square" rtlCol="0">
            <a:spAutoFit/>
          </a:bodyPr>
          <a:lstStyle/>
          <a:p>
            <a:r>
              <a:rPr lang="en-US" sz="2800" dirty="0"/>
              <a:t>Click </a:t>
            </a:r>
            <a:r>
              <a:rPr lang="en-US" sz="2800" b="1" dirty="0">
                <a:solidFill>
                  <a:srgbClr val="0070C0"/>
                </a:solidFill>
                <a:hlinkClick r:id="rId5">
                  <a:extLst>
                    <a:ext uri="{A12FA001-AC4F-418D-AE19-62706E023703}">
                      <ahyp:hlinkClr xmlns:ahyp="http://schemas.microsoft.com/office/drawing/2018/hyperlinkcolor" val="tx"/>
                    </a:ext>
                  </a:extLst>
                </a:hlinkClick>
              </a:rPr>
              <a:t>here</a:t>
            </a:r>
            <a:r>
              <a:rPr lang="en-US" sz="2800" dirty="0"/>
              <a:t> to view 3D Flood Movie of Harpers Ferry</a:t>
            </a:r>
          </a:p>
        </p:txBody>
      </p:sp>
    </p:spTree>
    <p:extLst>
      <p:ext uri="{BB962C8B-B14F-4D97-AF65-F5344CB8AC3E}">
        <p14:creationId xmlns:p14="http://schemas.microsoft.com/office/powerpoint/2010/main" val="219387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72B9-5EF3-E4D1-0A41-D8FAC92E16F3}"/>
              </a:ext>
            </a:extLst>
          </p:cNvPr>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Utilities in Floodplain (High $ Exposure)</a:t>
            </a:r>
          </a:p>
        </p:txBody>
      </p:sp>
      <p:sp>
        <p:nvSpPr>
          <p:cNvPr id="6" name="Text Box 2">
            <a:extLst>
              <a:ext uri="{FF2B5EF4-FFF2-40B4-BE49-F238E27FC236}">
                <a16:creationId xmlns:a16="http://schemas.microsoft.com/office/drawing/2014/main" id="{D450F760-6F02-F57F-2950-8A862A590A20}"/>
              </a:ext>
            </a:extLst>
          </p:cNvPr>
          <p:cNvSpPr txBox="1">
            <a:spLocks noChangeArrowheads="1"/>
          </p:cNvSpPr>
          <p:nvPr/>
        </p:nvSpPr>
        <p:spPr bwMode="auto">
          <a:xfrm>
            <a:off x="779800" y="5995982"/>
            <a:ext cx="3551912"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City of Charles Town Wastewater Treatment Plant (FD: 1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CA Value ($6.8M) in Jefferson County</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19-03-0008-0001-0000_842</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Value source</a:t>
            </a: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16435CDE-9F41-CCBA-8B76-FEF19455D264}"/>
              </a:ext>
            </a:extLst>
          </p:cNvPr>
          <p:cNvSpPr txBox="1">
            <a:spLocks noChangeArrowheads="1"/>
          </p:cNvSpPr>
          <p:nvPr/>
        </p:nvSpPr>
        <p:spPr bwMode="auto">
          <a:xfrm>
            <a:off x="5525535" y="6139464"/>
            <a:ext cx="3610890"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Shepherdstown Water Works Water Treatment Plant (FD: 3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19-10-0001-0052-0000_309</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($3.1M)</a:t>
            </a:r>
          </a:p>
          <a:p>
            <a:pPr marL="0" marR="0" algn="ctr">
              <a:lnSpc>
                <a:spcPct val="107000"/>
              </a:lnSpc>
              <a:spcBef>
                <a:spcPts val="0"/>
              </a:spcBef>
              <a:spcAft>
                <a:spcPts val="0"/>
              </a:spcAft>
            </a:pP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Value source</a:t>
            </a: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 Box 2">
            <a:extLst>
              <a:ext uri="{FF2B5EF4-FFF2-40B4-BE49-F238E27FC236}">
                <a16:creationId xmlns:a16="http://schemas.microsoft.com/office/drawing/2014/main" id="{26F2488B-8F28-5EFC-B4B6-F76D86857411}"/>
              </a:ext>
            </a:extLst>
          </p:cNvPr>
          <p:cNvSpPr txBox="1">
            <a:spLocks noChangeArrowheads="1"/>
          </p:cNvSpPr>
          <p:nvPr/>
        </p:nvSpPr>
        <p:spPr bwMode="auto">
          <a:xfrm>
            <a:off x="9295764" y="3670388"/>
            <a:ext cx="2835760"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Harpers Ferry Bolivar PSD Wastewater </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Treatment Plant (FD: 1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19-05-0004-0025-0000_192</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($462K)</a:t>
            </a:r>
          </a:p>
          <a:p>
            <a:pPr marL="0" marR="0" algn="ctr">
              <a:lnSpc>
                <a:spcPct val="107000"/>
              </a:lnSpc>
              <a:spcBef>
                <a:spcPts val="0"/>
              </a:spcBef>
              <a:spcAft>
                <a:spcPts val="0"/>
              </a:spcAft>
            </a:pP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Value source</a:t>
            </a:r>
            <a:r>
              <a:rPr lang="en-US" sz="1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inflation adjusted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2" name="Group 81">
            <a:extLst>
              <a:ext uri="{FF2B5EF4-FFF2-40B4-BE49-F238E27FC236}">
                <a16:creationId xmlns:a16="http://schemas.microsoft.com/office/drawing/2014/main" id="{93E442E3-A59C-320B-DDEE-3BC7F34940DA}"/>
              </a:ext>
            </a:extLst>
          </p:cNvPr>
          <p:cNvGrpSpPr/>
          <p:nvPr/>
        </p:nvGrpSpPr>
        <p:grpSpPr>
          <a:xfrm>
            <a:off x="152646" y="978782"/>
            <a:ext cx="5130312" cy="5793645"/>
            <a:chOff x="152646" y="978782"/>
            <a:chExt cx="5130312" cy="5793645"/>
          </a:xfrm>
        </p:grpSpPr>
        <p:pic>
          <p:nvPicPr>
            <p:cNvPr id="10" name="Picture 9">
              <a:extLst>
                <a:ext uri="{FF2B5EF4-FFF2-40B4-BE49-F238E27FC236}">
                  <a16:creationId xmlns:a16="http://schemas.microsoft.com/office/drawing/2014/main" id="{E2984336-DB5C-84AD-703F-0452381CBA77}"/>
                </a:ext>
              </a:extLst>
            </p:cNvPr>
            <p:cNvPicPr>
              <a:picLocks noChangeAspect="1"/>
            </p:cNvPicPr>
            <p:nvPr/>
          </p:nvPicPr>
          <p:blipFill>
            <a:blip r:embed="rId9" cstate="print">
              <a:extLst>
                <a:ext uri="{28A0092B-C50C-407E-A947-70E740481C1C}">
                  <a14:useLocalDpi xmlns:a14="http://schemas.microsoft.com/office/drawing/2010/main" val="0"/>
                </a:ext>
              </a:extLst>
            </a:blip>
            <a:srcRect t="6300" b="5056"/>
            <a:stretch/>
          </p:blipFill>
          <p:spPr>
            <a:xfrm>
              <a:off x="157187" y="2053733"/>
              <a:ext cx="5120881" cy="3922689"/>
            </a:xfrm>
            <a:prstGeom prst="rect">
              <a:avLst/>
            </a:prstGeom>
            <a:ln>
              <a:solidFill>
                <a:schemeClr val="tx1"/>
              </a:solidFill>
            </a:ln>
          </p:spPr>
        </p:pic>
        <p:pic>
          <p:nvPicPr>
            <p:cNvPr id="15" name="Picture 14">
              <a:extLst>
                <a:ext uri="{FF2B5EF4-FFF2-40B4-BE49-F238E27FC236}">
                  <a16:creationId xmlns:a16="http://schemas.microsoft.com/office/drawing/2014/main" id="{B7D09CBF-B0AF-49EF-6111-036709967FA2}"/>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p:blipFill>
          <p:spPr>
            <a:xfrm>
              <a:off x="152646" y="988578"/>
              <a:ext cx="5130312" cy="964677"/>
            </a:xfrm>
            <a:prstGeom prst="rect">
              <a:avLst/>
            </a:prstGeom>
            <a:ln>
              <a:solidFill>
                <a:schemeClr val="tx1"/>
              </a:solidFill>
            </a:ln>
          </p:spPr>
        </p:pic>
        <p:sp>
          <p:nvSpPr>
            <p:cNvPr id="76" name="Rectangle 75">
              <a:extLst>
                <a:ext uri="{FF2B5EF4-FFF2-40B4-BE49-F238E27FC236}">
                  <a16:creationId xmlns:a16="http://schemas.microsoft.com/office/drawing/2014/main" id="{8ECB84F5-184B-8E8E-8D18-A79A84BED3CF}"/>
                </a:ext>
              </a:extLst>
            </p:cNvPr>
            <p:cNvSpPr/>
            <p:nvPr/>
          </p:nvSpPr>
          <p:spPr>
            <a:xfrm>
              <a:off x="152646" y="978782"/>
              <a:ext cx="5130312" cy="57936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DA2DF705-4812-FB72-D28B-E492E4303FFC}"/>
              </a:ext>
            </a:extLst>
          </p:cNvPr>
          <p:cNvGrpSpPr/>
          <p:nvPr/>
        </p:nvGrpSpPr>
        <p:grpSpPr>
          <a:xfrm>
            <a:off x="9375814" y="1155906"/>
            <a:ext cx="2679896" cy="3295081"/>
            <a:chOff x="9359153" y="2181539"/>
            <a:chExt cx="2679896" cy="3295081"/>
          </a:xfrm>
        </p:grpSpPr>
        <p:pic>
          <p:nvPicPr>
            <p:cNvPr id="74" name="Picture 73">
              <a:extLst>
                <a:ext uri="{FF2B5EF4-FFF2-40B4-BE49-F238E27FC236}">
                  <a16:creationId xmlns:a16="http://schemas.microsoft.com/office/drawing/2014/main" id="{1BBCAEE8-23AF-E68E-FC15-F1034FB9E4F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359153" y="2181539"/>
              <a:ext cx="2675660" cy="2494922"/>
            </a:xfrm>
            <a:prstGeom prst="rect">
              <a:avLst/>
            </a:prstGeom>
            <a:ln>
              <a:solidFill>
                <a:schemeClr val="tx1"/>
              </a:solidFill>
            </a:ln>
          </p:spPr>
        </p:pic>
        <p:sp>
          <p:nvSpPr>
            <p:cNvPr id="81" name="Rectangle 80">
              <a:extLst>
                <a:ext uri="{FF2B5EF4-FFF2-40B4-BE49-F238E27FC236}">
                  <a16:creationId xmlns:a16="http://schemas.microsoft.com/office/drawing/2014/main" id="{636D01BF-0014-6BD6-37C2-2B342BF96188}"/>
                </a:ext>
              </a:extLst>
            </p:cNvPr>
            <p:cNvSpPr/>
            <p:nvPr/>
          </p:nvSpPr>
          <p:spPr>
            <a:xfrm>
              <a:off x="9359153" y="2181539"/>
              <a:ext cx="2679896" cy="329508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594263F1-8297-BC6F-1B64-C2521F1F603B}"/>
              </a:ext>
            </a:extLst>
          </p:cNvPr>
          <p:cNvGrpSpPr/>
          <p:nvPr/>
        </p:nvGrpSpPr>
        <p:grpSpPr>
          <a:xfrm>
            <a:off x="5469182" y="978782"/>
            <a:ext cx="3717357" cy="5793645"/>
            <a:chOff x="5469182" y="978782"/>
            <a:chExt cx="3717357" cy="5793645"/>
          </a:xfrm>
        </p:grpSpPr>
        <p:grpSp>
          <p:nvGrpSpPr>
            <p:cNvPr id="97" name="Group 96">
              <a:extLst>
                <a:ext uri="{FF2B5EF4-FFF2-40B4-BE49-F238E27FC236}">
                  <a16:creationId xmlns:a16="http://schemas.microsoft.com/office/drawing/2014/main" id="{C42E0107-7D08-E8BF-F2DE-9C579AFD9D56}"/>
                </a:ext>
              </a:extLst>
            </p:cNvPr>
            <p:cNvGrpSpPr/>
            <p:nvPr/>
          </p:nvGrpSpPr>
          <p:grpSpPr>
            <a:xfrm>
              <a:off x="5469182" y="978782"/>
              <a:ext cx="3717357" cy="5793645"/>
              <a:chOff x="5469182" y="978782"/>
              <a:chExt cx="3717357" cy="5793645"/>
            </a:xfrm>
          </p:grpSpPr>
          <p:grpSp>
            <p:nvGrpSpPr>
              <p:cNvPr id="94" name="Group 93">
                <a:extLst>
                  <a:ext uri="{FF2B5EF4-FFF2-40B4-BE49-F238E27FC236}">
                    <a16:creationId xmlns:a16="http://schemas.microsoft.com/office/drawing/2014/main" id="{D99AF9B8-449A-20BF-7EA7-B86865F03B2D}"/>
                  </a:ext>
                </a:extLst>
              </p:cNvPr>
              <p:cNvGrpSpPr/>
              <p:nvPr/>
            </p:nvGrpSpPr>
            <p:grpSpPr>
              <a:xfrm>
                <a:off x="5469182" y="978782"/>
                <a:ext cx="3717357" cy="5793645"/>
                <a:chOff x="5469182" y="978782"/>
                <a:chExt cx="3717357" cy="5793645"/>
              </a:xfrm>
            </p:grpSpPr>
            <p:grpSp>
              <p:nvGrpSpPr>
                <p:cNvPr id="83" name="Group 82">
                  <a:extLst>
                    <a:ext uri="{FF2B5EF4-FFF2-40B4-BE49-F238E27FC236}">
                      <a16:creationId xmlns:a16="http://schemas.microsoft.com/office/drawing/2014/main" id="{A6A767C3-ACD3-B860-B57E-7855FFABC850}"/>
                    </a:ext>
                  </a:extLst>
                </p:cNvPr>
                <p:cNvGrpSpPr/>
                <p:nvPr/>
              </p:nvGrpSpPr>
              <p:grpSpPr>
                <a:xfrm>
                  <a:off x="5469182" y="978782"/>
                  <a:ext cx="3717357" cy="5793645"/>
                  <a:chOff x="5493632" y="978782"/>
                  <a:chExt cx="3717357" cy="5793645"/>
                </a:xfrm>
              </p:grpSpPr>
              <p:pic>
                <p:nvPicPr>
                  <p:cNvPr id="57" name="Picture 56">
                    <a:extLst>
                      <a:ext uri="{FF2B5EF4-FFF2-40B4-BE49-F238E27FC236}">
                        <a16:creationId xmlns:a16="http://schemas.microsoft.com/office/drawing/2014/main" id="{966C568E-886F-677A-CCAE-C6AA609DE2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510406" y="2647903"/>
                    <a:ext cx="3690049" cy="3474961"/>
                  </a:xfrm>
                  <a:prstGeom prst="rect">
                    <a:avLst/>
                  </a:prstGeom>
                  <a:ln>
                    <a:solidFill>
                      <a:schemeClr val="tx1"/>
                    </a:solidFill>
                  </a:ln>
                </p:spPr>
              </p:pic>
              <p:pic>
                <p:nvPicPr>
                  <p:cNvPr id="60" name="Picture 59">
                    <a:extLst>
                      <a:ext uri="{FF2B5EF4-FFF2-40B4-BE49-F238E27FC236}">
                        <a16:creationId xmlns:a16="http://schemas.microsoft.com/office/drawing/2014/main" id="{0C830301-1FA2-9267-6B61-7DCC45B4CB1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505555" y="978783"/>
                    <a:ext cx="3699790" cy="1493834"/>
                  </a:xfrm>
                  <a:prstGeom prst="rect">
                    <a:avLst/>
                  </a:prstGeom>
                  <a:ln>
                    <a:solidFill>
                      <a:schemeClr val="tx1"/>
                    </a:solidFill>
                  </a:ln>
                </p:spPr>
              </p:pic>
              <p:sp>
                <p:nvSpPr>
                  <p:cNvPr id="80" name="Rectangle 79">
                    <a:extLst>
                      <a:ext uri="{FF2B5EF4-FFF2-40B4-BE49-F238E27FC236}">
                        <a16:creationId xmlns:a16="http://schemas.microsoft.com/office/drawing/2014/main" id="{1FE8E876-80D9-6F44-4C99-1515FC1BC732}"/>
                      </a:ext>
                    </a:extLst>
                  </p:cNvPr>
                  <p:cNvSpPr/>
                  <p:nvPr/>
                </p:nvSpPr>
                <p:spPr>
                  <a:xfrm>
                    <a:off x="5493632" y="978782"/>
                    <a:ext cx="3717357" cy="57936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1" name="Straight Arrow Connector 90">
                  <a:extLst>
                    <a:ext uri="{FF2B5EF4-FFF2-40B4-BE49-F238E27FC236}">
                      <a16:creationId xmlns:a16="http://schemas.microsoft.com/office/drawing/2014/main" id="{0DB15A72-7A65-1831-51C3-2CFBD96D5F88}"/>
                    </a:ext>
                  </a:extLst>
                </p:cNvPr>
                <p:cNvCxnSpPr>
                  <a:cxnSpLocks/>
                </p:cNvCxnSpPr>
                <p:nvPr/>
              </p:nvCxnSpPr>
              <p:spPr>
                <a:xfrm flipH="1">
                  <a:off x="6464368" y="2821437"/>
                  <a:ext cx="1310477" cy="1563946"/>
                </a:xfrm>
                <a:prstGeom prst="straightConnector1">
                  <a:avLst/>
                </a:prstGeom>
                <a:ln w="571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67951EFF-A2C1-F6F0-3EA3-13333ADF596F}"/>
                  </a:ext>
                </a:extLst>
              </p:cNvPr>
              <p:cNvSpPr txBox="1"/>
              <p:nvPr/>
            </p:nvSpPr>
            <p:spPr>
              <a:xfrm rot="18611319">
                <a:off x="6233755" y="3259723"/>
                <a:ext cx="1507577" cy="338554"/>
              </a:xfrm>
              <a:prstGeom prst="rect">
                <a:avLst/>
              </a:prstGeom>
              <a:noFill/>
              <a:ln>
                <a:noFill/>
              </a:ln>
              <a:effectLst>
                <a:outerShdw blurRad="50800" dist="50800" dir="5400000" algn="ctr" rotWithShape="0">
                  <a:schemeClr val="tx1"/>
                </a:outerShdw>
              </a:effectLst>
            </p:spPr>
            <p:txBody>
              <a:bodyPr wrap="square" rtlCol="0" anchor="ctr" anchorCtr="0">
                <a:spAutoFit/>
              </a:bodyPr>
              <a:lstStyle/>
              <a:p>
                <a:pPr algn="ctr"/>
                <a:r>
                  <a:rPr lang="en-US" sz="1600" b="1" dirty="0">
                    <a:solidFill>
                      <a:srgbClr val="FFFF00"/>
                    </a:solidFill>
                  </a:rPr>
                  <a:t>Backwater</a:t>
                </a:r>
              </a:p>
            </p:txBody>
          </p:sp>
        </p:grpSp>
        <p:sp>
          <p:nvSpPr>
            <p:cNvPr id="98" name="Oval 97">
              <a:extLst>
                <a:ext uri="{FF2B5EF4-FFF2-40B4-BE49-F238E27FC236}">
                  <a16:creationId xmlns:a16="http://schemas.microsoft.com/office/drawing/2014/main" id="{BA51A7FC-BE3C-BF54-C44D-E849569E7EE1}"/>
                </a:ext>
              </a:extLst>
            </p:cNvPr>
            <p:cNvSpPr/>
            <p:nvPr/>
          </p:nvSpPr>
          <p:spPr>
            <a:xfrm>
              <a:off x="5860409" y="4368841"/>
              <a:ext cx="689536" cy="682648"/>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pic>
        <p:nvPicPr>
          <p:cNvPr id="4" name="Picture 3">
            <a:extLst>
              <a:ext uri="{FF2B5EF4-FFF2-40B4-BE49-F238E27FC236}">
                <a16:creationId xmlns:a16="http://schemas.microsoft.com/office/drawing/2014/main" id="{3614845E-EABF-B067-81CD-3449AE24B3F7}"/>
              </a:ext>
            </a:extLst>
          </p:cNvPr>
          <p:cNvPicPr>
            <a:picLocks noChangeAspect="1"/>
          </p:cNvPicPr>
          <p:nvPr/>
        </p:nvPicPr>
        <p:blipFill>
          <a:blip r:embed="rId15"/>
          <a:stretch>
            <a:fillRect/>
          </a:stretch>
        </p:blipFill>
        <p:spPr>
          <a:xfrm>
            <a:off x="8257346" y="2731401"/>
            <a:ext cx="792973" cy="778641"/>
          </a:xfrm>
          <a:prstGeom prst="rect">
            <a:avLst/>
          </a:prstGeom>
        </p:spPr>
      </p:pic>
      <p:pic>
        <p:nvPicPr>
          <p:cNvPr id="7" name="Picture 6">
            <a:extLst>
              <a:ext uri="{FF2B5EF4-FFF2-40B4-BE49-F238E27FC236}">
                <a16:creationId xmlns:a16="http://schemas.microsoft.com/office/drawing/2014/main" id="{BD4EBC32-4036-F480-D420-37F95D77D93E}"/>
              </a:ext>
            </a:extLst>
          </p:cNvPr>
          <p:cNvPicPr>
            <a:picLocks noChangeAspect="1"/>
          </p:cNvPicPr>
          <p:nvPr/>
        </p:nvPicPr>
        <p:blipFill>
          <a:blip r:embed="rId16"/>
          <a:stretch>
            <a:fillRect/>
          </a:stretch>
        </p:blipFill>
        <p:spPr>
          <a:xfrm>
            <a:off x="256550" y="2119928"/>
            <a:ext cx="839711" cy="778641"/>
          </a:xfrm>
          <a:prstGeom prst="rect">
            <a:avLst/>
          </a:prstGeom>
        </p:spPr>
      </p:pic>
      <p:sp>
        <p:nvSpPr>
          <p:cNvPr id="5" name="TextBox 4">
            <a:extLst>
              <a:ext uri="{FF2B5EF4-FFF2-40B4-BE49-F238E27FC236}">
                <a16:creationId xmlns:a16="http://schemas.microsoft.com/office/drawing/2014/main" id="{D272AD34-3D24-B04C-5737-723FFC69F616}"/>
              </a:ext>
            </a:extLst>
          </p:cNvPr>
          <p:cNvSpPr txBox="1"/>
          <p:nvPr/>
        </p:nvSpPr>
        <p:spPr>
          <a:xfrm>
            <a:off x="9368766" y="4710165"/>
            <a:ext cx="2678573" cy="1897122"/>
          </a:xfrm>
          <a:prstGeom prst="rect">
            <a:avLst/>
          </a:prstGeom>
          <a:solidFill>
            <a:schemeClr val="accent2">
              <a:lumMod val="40000"/>
              <a:lumOff val="60000"/>
            </a:schemeClr>
          </a:solidFill>
        </p:spPr>
        <p:txBody>
          <a:bodyPr wrap="square">
            <a:spAutoFit/>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Online Mitigation Resources: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EPA FLOOD RESILIENCE: Guide for Water/Wastewater Utilities</a:t>
            </a:r>
            <a:b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en-US"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8">
                  <a:extLst>
                    <a:ext uri="{A12FA001-AC4F-418D-AE19-62706E023703}">
                      <ahyp:hlinkClr xmlns:ahyp="http://schemas.microsoft.com/office/drawing/2018/hyperlinkcolor" val="tx"/>
                    </a:ext>
                  </a:extLst>
                </a:hlinkClick>
              </a:rPr>
              <a:t>Tips for Flood-Proofing Wastewater Treatment Plants</a:t>
            </a:r>
            <a:b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9">
                  <a:extLst>
                    <a:ext uri="{A12FA001-AC4F-418D-AE19-62706E023703}">
                      <ahyp:hlinkClr xmlns:ahyp="http://schemas.microsoft.com/office/drawing/2018/hyperlinkcolor" val="tx"/>
                    </a:ext>
                  </a:extLst>
                </a:hlinkClick>
              </a:rPr>
              <a:t>Flood-Resistant Wastewater Treatment Plant Upgrades</a:t>
            </a:r>
            <a:endParaRPr lang="en-US" sz="1100" dirty="0">
              <a:solidFill>
                <a:srgbClr val="0070C0"/>
              </a:solidFill>
            </a:endParaRPr>
          </a:p>
        </p:txBody>
      </p:sp>
      <p:pic>
        <p:nvPicPr>
          <p:cNvPr id="8" name="Picture 7">
            <a:extLst>
              <a:ext uri="{FF2B5EF4-FFF2-40B4-BE49-F238E27FC236}">
                <a16:creationId xmlns:a16="http://schemas.microsoft.com/office/drawing/2014/main" id="{997111F3-3E3B-C650-9207-E778565634BE}"/>
              </a:ext>
            </a:extLst>
          </p:cNvPr>
          <p:cNvPicPr>
            <a:picLocks noChangeAspect="1"/>
          </p:cNvPicPr>
          <p:nvPr/>
        </p:nvPicPr>
        <p:blipFill>
          <a:blip r:embed="rId16"/>
          <a:stretch>
            <a:fillRect/>
          </a:stretch>
        </p:blipFill>
        <p:spPr>
          <a:xfrm>
            <a:off x="11110606" y="2798942"/>
            <a:ext cx="839711" cy="778641"/>
          </a:xfrm>
          <a:prstGeom prst="rect">
            <a:avLst/>
          </a:prstGeom>
        </p:spPr>
      </p:pic>
    </p:spTree>
    <p:extLst>
      <p:ext uri="{BB962C8B-B14F-4D97-AF65-F5344CB8AC3E}">
        <p14:creationId xmlns:p14="http://schemas.microsoft.com/office/powerpoint/2010/main" val="36191795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2FF80213-37FB-06EA-A224-6077A53C92EE}"/>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Unmitigated</a:t>
            </a:r>
          </a:p>
        </p:txBody>
      </p:sp>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9" name="Table 78">
            <a:extLst>
              <a:ext uri="{FF2B5EF4-FFF2-40B4-BE49-F238E27FC236}">
                <a16:creationId xmlns:a16="http://schemas.microsoft.com/office/drawing/2014/main" id="{59A5160B-3F2F-8D8E-9561-F313187B5F63}"/>
              </a:ext>
            </a:extLst>
          </p:cNvPr>
          <p:cNvGraphicFramePr>
            <a:graphicFrameLocks noGrp="1"/>
          </p:cNvGraphicFramePr>
          <p:nvPr>
            <p:extLst>
              <p:ext uri="{D42A27DB-BD31-4B8C-83A1-F6EECF244321}">
                <p14:modId xmlns:p14="http://schemas.microsoft.com/office/powerpoint/2010/main" val="1678993008"/>
              </p:ext>
            </p:extLst>
          </p:nvPr>
        </p:nvGraphicFramePr>
        <p:xfrm>
          <a:off x="9463823" y="1913001"/>
          <a:ext cx="2077656" cy="1274618"/>
        </p:xfrm>
        <a:graphic>
          <a:graphicData uri="http://schemas.openxmlformats.org/drawingml/2006/table">
            <a:tbl>
              <a:tblPr>
                <a:tableStyleId>{5C22544A-7EE6-4342-B048-85BDC9FD1C3A}</a:tableStyleId>
              </a:tblPr>
              <a:tblGrid>
                <a:gridCol w="1284791">
                  <a:extLst>
                    <a:ext uri="{9D8B030D-6E8A-4147-A177-3AD203B41FA5}">
                      <a16:colId xmlns:a16="http://schemas.microsoft.com/office/drawing/2014/main" val="2046477427"/>
                    </a:ext>
                  </a:extLst>
                </a:gridCol>
                <a:gridCol w="792865">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13.6</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100-Yr + FBD</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16.6</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19.6</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grpSp>
        <p:nvGrpSpPr>
          <p:cNvPr id="84" name="Group 83">
            <a:extLst>
              <a:ext uri="{FF2B5EF4-FFF2-40B4-BE49-F238E27FC236}">
                <a16:creationId xmlns:a16="http://schemas.microsoft.com/office/drawing/2014/main" id="{A64271CC-D1DB-41B6-AD1E-E7411568EDDE}"/>
              </a:ext>
            </a:extLst>
          </p:cNvPr>
          <p:cNvGrpSpPr/>
          <p:nvPr/>
        </p:nvGrpSpPr>
        <p:grpSpPr>
          <a:xfrm>
            <a:off x="4740499" y="2048667"/>
            <a:ext cx="3921551" cy="1132286"/>
            <a:chOff x="629352" y="1929900"/>
            <a:chExt cx="3921551" cy="1132286"/>
          </a:xfrm>
        </p:grpSpPr>
        <p:pic>
          <p:nvPicPr>
            <p:cNvPr id="81" name="Picture 80">
              <a:extLst>
                <a:ext uri="{FF2B5EF4-FFF2-40B4-BE49-F238E27FC236}">
                  <a16:creationId xmlns:a16="http://schemas.microsoft.com/office/drawing/2014/main" id="{04D234A7-10B0-AA22-70D4-FEE4416BE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51" y="1929900"/>
              <a:ext cx="3905795" cy="1105054"/>
            </a:xfrm>
            <a:prstGeom prst="rect">
              <a:avLst/>
            </a:prstGeom>
            <a:ln>
              <a:solidFill>
                <a:schemeClr val="tx1"/>
              </a:solidFill>
            </a:ln>
          </p:spPr>
        </p:pic>
        <p:sp>
          <p:nvSpPr>
            <p:cNvPr id="82" name="TextBox 81">
              <a:extLst>
                <a:ext uri="{FF2B5EF4-FFF2-40B4-BE49-F238E27FC236}">
                  <a16:creationId xmlns:a16="http://schemas.microsoft.com/office/drawing/2014/main" id="{51E40915-66A5-5DDC-E3C3-49C07AAC0902}"/>
                </a:ext>
              </a:extLst>
            </p:cNvPr>
            <p:cNvSpPr txBox="1"/>
            <p:nvPr/>
          </p:nvSpPr>
          <p:spPr>
            <a:xfrm>
              <a:off x="2699512" y="2754409"/>
              <a:ext cx="1093509" cy="307777"/>
            </a:xfrm>
            <a:prstGeom prst="rect">
              <a:avLst/>
            </a:prstGeom>
            <a:noFill/>
          </p:spPr>
          <p:txBody>
            <a:bodyPr wrap="square" rtlCol="0">
              <a:spAutoFit/>
            </a:bodyPr>
            <a:lstStyle/>
            <a:p>
              <a:r>
                <a:rPr lang="en-US" sz="1400" b="1" dirty="0">
                  <a:solidFill>
                    <a:srgbClr val="FF0000"/>
                  </a:solidFill>
                </a:rPr>
                <a:t>Post-FIRM</a:t>
              </a:r>
            </a:p>
          </p:txBody>
        </p:sp>
        <p:sp>
          <p:nvSpPr>
            <p:cNvPr id="83" name="Rectangle 82">
              <a:extLst>
                <a:ext uri="{FF2B5EF4-FFF2-40B4-BE49-F238E27FC236}">
                  <a16:creationId xmlns:a16="http://schemas.microsoft.com/office/drawing/2014/main" id="{3893BD47-21C6-B8B4-8B24-87AB50EC680A}"/>
                </a:ext>
              </a:extLst>
            </p:cNvPr>
            <p:cNvSpPr/>
            <p:nvPr/>
          </p:nvSpPr>
          <p:spPr>
            <a:xfrm>
              <a:off x="629352" y="2768600"/>
              <a:ext cx="3921551" cy="266354"/>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A0FB588D-5ACE-5ABE-7806-76A70277EB2F}"/>
              </a:ext>
            </a:extLst>
          </p:cNvPr>
          <p:cNvGrpSpPr/>
          <p:nvPr/>
        </p:nvGrpSpPr>
        <p:grpSpPr>
          <a:xfrm>
            <a:off x="642051" y="1133091"/>
            <a:ext cx="3354215" cy="2088753"/>
            <a:chOff x="642051" y="1133091"/>
            <a:chExt cx="3354215" cy="2088753"/>
          </a:xfrm>
        </p:grpSpPr>
        <p:grpSp>
          <p:nvGrpSpPr>
            <p:cNvPr id="86" name="Group 85">
              <a:extLst>
                <a:ext uri="{FF2B5EF4-FFF2-40B4-BE49-F238E27FC236}">
                  <a16:creationId xmlns:a16="http://schemas.microsoft.com/office/drawing/2014/main" id="{3FDA5198-D843-5EFF-9AC3-7C4ADCB4EB0B}"/>
                </a:ext>
              </a:extLst>
            </p:cNvPr>
            <p:cNvGrpSpPr/>
            <p:nvPr/>
          </p:nvGrpSpPr>
          <p:grpSpPr>
            <a:xfrm>
              <a:off x="642051" y="1133091"/>
              <a:ext cx="3354215" cy="2088753"/>
              <a:chOff x="642051" y="1133091"/>
              <a:chExt cx="3354215" cy="2088753"/>
            </a:xfrm>
          </p:grpSpPr>
          <p:grpSp>
            <p:nvGrpSpPr>
              <p:cNvPr id="76" name="Group 75">
                <a:extLst>
                  <a:ext uri="{FF2B5EF4-FFF2-40B4-BE49-F238E27FC236}">
                    <a16:creationId xmlns:a16="http://schemas.microsoft.com/office/drawing/2014/main" id="{4AD63C24-E5BE-FBCF-C8A8-8E547BAEFE36}"/>
                  </a:ext>
                </a:extLst>
              </p:cNvPr>
              <p:cNvGrpSpPr/>
              <p:nvPr/>
            </p:nvGrpSpPr>
            <p:grpSpPr>
              <a:xfrm>
                <a:off x="642051" y="1133091"/>
                <a:ext cx="3354215" cy="2088753"/>
                <a:chOff x="8195733" y="1092200"/>
                <a:chExt cx="3354215" cy="2088753"/>
              </a:xfrm>
            </p:grpSpPr>
            <p:pic>
              <p:nvPicPr>
                <p:cNvPr id="74" name="Picture 73">
                  <a:extLst>
                    <a:ext uri="{FF2B5EF4-FFF2-40B4-BE49-F238E27FC236}">
                      <a16:creationId xmlns:a16="http://schemas.microsoft.com/office/drawing/2014/main" id="{861814E3-82C8-1E43-F3CE-2F4DF2ED7DB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2954" b="8900"/>
                <a:stretch/>
              </p:blipFill>
              <p:spPr>
                <a:xfrm>
                  <a:off x="8195733" y="1092200"/>
                  <a:ext cx="3354215" cy="2088753"/>
                </a:xfrm>
                <a:prstGeom prst="rect">
                  <a:avLst/>
                </a:prstGeom>
                <a:ln>
                  <a:solidFill>
                    <a:schemeClr val="tx1"/>
                  </a:solidFill>
                </a:ln>
              </p:spPr>
            </p:pic>
            <p:sp>
              <p:nvSpPr>
                <p:cNvPr id="75" name="Oval 74">
                  <a:extLst>
                    <a:ext uri="{FF2B5EF4-FFF2-40B4-BE49-F238E27FC236}">
                      <a16:creationId xmlns:a16="http://schemas.microsoft.com/office/drawing/2014/main" id="{88C7C248-A87A-528A-CC1D-CD828EF93E4E}"/>
                    </a:ext>
                  </a:extLst>
                </p:cNvPr>
                <p:cNvSpPr/>
                <p:nvPr/>
              </p:nvSpPr>
              <p:spPr>
                <a:xfrm>
                  <a:off x="10694876" y="2481830"/>
                  <a:ext cx="620824" cy="614622"/>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85" name="Speech Bubble: Rectangle 84">
                <a:extLst>
                  <a:ext uri="{FF2B5EF4-FFF2-40B4-BE49-F238E27FC236}">
                    <a16:creationId xmlns:a16="http://schemas.microsoft.com/office/drawing/2014/main" id="{21EEE74C-B26A-FC3B-A7DF-70D51C6AF202}"/>
                  </a:ext>
                </a:extLst>
              </p:cNvPr>
              <p:cNvSpPr/>
              <p:nvPr/>
            </p:nvSpPr>
            <p:spPr>
              <a:xfrm>
                <a:off x="1246910" y="1171435"/>
                <a:ext cx="2696576" cy="567769"/>
              </a:xfrm>
              <a:prstGeom prst="wedgeRectCallout">
                <a:avLst>
                  <a:gd name="adj1" fmla="val 29999"/>
                  <a:gd name="adj2" fmla="val 18841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$217K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70C0"/>
                    </a:solidFill>
                    <a:effectLst/>
                    <a:hlinkClick r:id="rId6">
                      <a:extLst>
                        <a:ext uri="{A12FA001-AC4F-418D-AE19-62706E023703}">
                          <ahyp:hlinkClr xmlns:ahyp="http://schemas.microsoft.com/office/drawing/2018/hyperlinkcolor" val="tx"/>
                        </a:ext>
                      </a:extLst>
                    </a:hlinkClick>
                  </a:rPr>
                  <a:t>19-04-0013-0059-0000_89</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grpSp>
        <p:sp>
          <p:nvSpPr>
            <p:cNvPr id="2" name="Rectangle 1">
              <a:extLst>
                <a:ext uri="{FF2B5EF4-FFF2-40B4-BE49-F238E27FC236}">
                  <a16:creationId xmlns:a16="http://schemas.microsoft.com/office/drawing/2014/main" id="{F110EBA5-4662-719F-B4DD-7265D350CAFC}"/>
                </a:ext>
              </a:extLst>
            </p:cNvPr>
            <p:cNvSpPr/>
            <p:nvPr/>
          </p:nvSpPr>
          <p:spPr>
            <a:xfrm>
              <a:off x="886689" y="2126100"/>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pic>
        <p:nvPicPr>
          <p:cNvPr id="66" name="Picture 65" descr="A house with trees in the back yard&#10;&#10;Description automatically generated">
            <a:extLst>
              <a:ext uri="{FF2B5EF4-FFF2-40B4-BE49-F238E27FC236}">
                <a16:creationId xmlns:a16="http://schemas.microsoft.com/office/drawing/2014/main" id="{AE106AF7-A62A-A9CA-27FD-FF549BCB8A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2051" y="3321910"/>
            <a:ext cx="10907897" cy="3395133"/>
          </a:xfrm>
          <a:prstGeom prst="rect">
            <a:avLst/>
          </a:prstGeom>
          <a:ln>
            <a:solidFill>
              <a:schemeClr val="tx1"/>
            </a:solidFill>
          </a:ln>
        </p:spPr>
      </p:pic>
      <p:sp>
        <p:nvSpPr>
          <p:cNvPr id="69" name="Rectangular Callout 31">
            <a:extLst>
              <a:ext uri="{FF2B5EF4-FFF2-40B4-BE49-F238E27FC236}">
                <a16:creationId xmlns:a16="http://schemas.microsoft.com/office/drawing/2014/main" id="{D450084C-5546-52AD-8FD8-E9C54C393DF2}"/>
              </a:ext>
            </a:extLst>
          </p:cNvPr>
          <p:cNvSpPr/>
          <p:nvPr/>
        </p:nvSpPr>
        <p:spPr>
          <a:xfrm flipH="1">
            <a:off x="9574384" y="4655700"/>
            <a:ext cx="1837266" cy="206080"/>
          </a:xfrm>
          <a:prstGeom prst="wedgeRectCallout">
            <a:avLst>
              <a:gd name="adj1" fmla="val 222719"/>
              <a:gd name="adj2" fmla="val -9783"/>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13.6’ (FEMA 1% / 100-Yr) </a:t>
            </a:r>
          </a:p>
        </p:txBody>
      </p:sp>
      <p:sp>
        <p:nvSpPr>
          <p:cNvPr id="70" name="Rectangular Callout 31">
            <a:extLst>
              <a:ext uri="{FF2B5EF4-FFF2-40B4-BE49-F238E27FC236}">
                <a16:creationId xmlns:a16="http://schemas.microsoft.com/office/drawing/2014/main" id="{36DA17CD-D441-51BC-8212-84443B62DE5D}"/>
              </a:ext>
            </a:extLst>
          </p:cNvPr>
          <p:cNvSpPr/>
          <p:nvPr/>
        </p:nvSpPr>
        <p:spPr>
          <a:xfrm flipH="1">
            <a:off x="9331681" y="4418338"/>
            <a:ext cx="2079969" cy="206080"/>
          </a:xfrm>
          <a:prstGeom prst="wedgeRectCallout">
            <a:avLst>
              <a:gd name="adj1" fmla="val 190944"/>
              <a:gd name="adj2" fmla="val -5675"/>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16.6’ (FEMA 1% + / 100-Yr +) </a:t>
            </a:r>
          </a:p>
        </p:txBody>
      </p:sp>
      <p:sp>
        <p:nvSpPr>
          <p:cNvPr id="71" name="Rectangular Callout 31">
            <a:extLst>
              <a:ext uri="{FF2B5EF4-FFF2-40B4-BE49-F238E27FC236}">
                <a16:creationId xmlns:a16="http://schemas.microsoft.com/office/drawing/2014/main" id="{0A6F0ECD-0296-45DA-FF35-9D3B1F17988C}"/>
              </a:ext>
            </a:extLst>
          </p:cNvPr>
          <p:cNvSpPr/>
          <p:nvPr/>
        </p:nvSpPr>
        <p:spPr>
          <a:xfrm flipH="1">
            <a:off x="9463823" y="4175603"/>
            <a:ext cx="1947826" cy="206080"/>
          </a:xfrm>
          <a:prstGeom prst="wedgeRectCallout">
            <a:avLst>
              <a:gd name="adj1" fmla="val 208092"/>
              <a:gd name="adj2" fmla="val -9783"/>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19.6’ (FEMA 0.2% / 500-Yr) </a:t>
            </a:r>
          </a:p>
        </p:txBody>
      </p:sp>
      <p:sp>
        <p:nvSpPr>
          <p:cNvPr id="4" name="Rectangular Callout 31">
            <a:extLst>
              <a:ext uri="{FF2B5EF4-FFF2-40B4-BE49-F238E27FC236}">
                <a16:creationId xmlns:a16="http://schemas.microsoft.com/office/drawing/2014/main" id="{A0BCC39B-6051-BB25-C02F-15EA97381A58}"/>
              </a:ext>
            </a:extLst>
          </p:cNvPr>
          <p:cNvSpPr/>
          <p:nvPr/>
        </p:nvSpPr>
        <p:spPr>
          <a:xfrm flipH="1">
            <a:off x="10291233" y="6232140"/>
            <a:ext cx="1120416" cy="206080"/>
          </a:xfrm>
          <a:prstGeom prst="wedgeRectCallout">
            <a:avLst>
              <a:gd name="adj1" fmla="val 150618"/>
              <a:gd name="adj2" fmla="val -26216"/>
            </a:avLst>
          </a:prstGeom>
          <a:solidFill>
            <a:schemeClr val="tx1">
              <a:lumMod val="50000"/>
              <a:lumOff val="5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pic>
        <p:nvPicPr>
          <p:cNvPr id="6" name="Picture 5">
            <a:extLst>
              <a:ext uri="{FF2B5EF4-FFF2-40B4-BE49-F238E27FC236}">
                <a16:creationId xmlns:a16="http://schemas.microsoft.com/office/drawing/2014/main" id="{E3310B3F-FD5B-4574-DB82-4374BD3E4E58}"/>
              </a:ext>
            </a:extLst>
          </p:cNvPr>
          <p:cNvPicPr>
            <a:picLocks noChangeAspect="1"/>
          </p:cNvPicPr>
          <p:nvPr/>
        </p:nvPicPr>
        <p:blipFill>
          <a:blip r:embed="rId8"/>
          <a:stretch>
            <a:fillRect/>
          </a:stretch>
        </p:blipFill>
        <p:spPr>
          <a:xfrm>
            <a:off x="76159" y="34420"/>
            <a:ext cx="924326" cy="875677"/>
          </a:xfrm>
          <a:prstGeom prst="rect">
            <a:avLst/>
          </a:prstGeom>
        </p:spPr>
      </p:pic>
      <p:sp>
        <p:nvSpPr>
          <p:cNvPr id="7" name="TextBox 6">
            <a:extLst>
              <a:ext uri="{FF2B5EF4-FFF2-40B4-BE49-F238E27FC236}">
                <a16:creationId xmlns:a16="http://schemas.microsoft.com/office/drawing/2014/main" id="{DF44AE43-2F3D-FBD7-B3F0-2876341124B7}"/>
              </a:ext>
            </a:extLst>
          </p:cNvPr>
          <p:cNvSpPr txBox="1"/>
          <p:nvPr/>
        </p:nvSpPr>
        <p:spPr>
          <a:xfrm>
            <a:off x="4638317" y="1207971"/>
            <a:ext cx="4936067" cy="646331"/>
          </a:xfrm>
          <a:prstGeom prst="rect">
            <a:avLst/>
          </a:prstGeom>
          <a:noFill/>
        </p:spPr>
        <p:txBody>
          <a:bodyPr wrap="square" rtlCol="0">
            <a:spAutoFit/>
          </a:bodyPr>
          <a:lstStyle/>
          <a:p>
            <a:r>
              <a:rPr lang="en-US" b="1" dirty="0"/>
              <a:t>Rivermist Lane, Harpers Ferry</a:t>
            </a:r>
          </a:p>
          <a:p>
            <a:r>
              <a:rPr lang="en-US" i="1" dirty="0">
                <a:solidFill>
                  <a:srgbClr val="FF0000"/>
                </a:solidFill>
              </a:rPr>
              <a:t>Repetitive Loss Area / Area of Mitigation Interest</a:t>
            </a:r>
          </a:p>
        </p:txBody>
      </p:sp>
    </p:spTree>
    <p:extLst>
      <p:ext uri="{BB962C8B-B14F-4D97-AF65-F5344CB8AC3E}">
        <p14:creationId xmlns:p14="http://schemas.microsoft.com/office/powerpoint/2010/main" val="305096712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ED8280DD-48A3-41B6-858D-15CAC9BEA0C5}"/>
              </a:ext>
            </a:extLst>
          </p:cNvPr>
          <p:cNvGrpSpPr/>
          <p:nvPr/>
        </p:nvGrpSpPr>
        <p:grpSpPr>
          <a:xfrm>
            <a:off x="866687" y="1166527"/>
            <a:ext cx="3354215" cy="2088753"/>
            <a:chOff x="642051" y="1133091"/>
            <a:chExt cx="3354215" cy="2088753"/>
          </a:xfrm>
        </p:grpSpPr>
        <p:grpSp>
          <p:nvGrpSpPr>
            <p:cNvPr id="88" name="Group 87">
              <a:extLst>
                <a:ext uri="{FF2B5EF4-FFF2-40B4-BE49-F238E27FC236}">
                  <a16:creationId xmlns:a16="http://schemas.microsoft.com/office/drawing/2014/main" id="{6E29661A-FAA4-F92C-2211-3156354E1D68}"/>
                </a:ext>
              </a:extLst>
            </p:cNvPr>
            <p:cNvGrpSpPr/>
            <p:nvPr/>
          </p:nvGrpSpPr>
          <p:grpSpPr>
            <a:xfrm>
              <a:off x="642051" y="1133091"/>
              <a:ext cx="3354215" cy="2088753"/>
              <a:chOff x="642051" y="1133091"/>
              <a:chExt cx="3354215" cy="2088753"/>
            </a:xfrm>
          </p:grpSpPr>
          <p:grpSp>
            <p:nvGrpSpPr>
              <p:cNvPr id="90" name="Group 89">
                <a:extLst>
                  <a:ext uri="{FF2B5EF4-FFF2-40B4-BE49-F238E27FC236}">
                    <a16:creationId xmlns:a16="http://schemas.microsoft.com/office/drawing/2014/main" id="{757585B7-C90A-B331-A5DE-15A0938D1E27}"/>
                  </a:ext>
                </a:extLst>
              </p:cNvPr>
              <p:cNvGrpSpPr/>
              <p:nvPr/>
            </p:nvGrpSpPr>
            <p:grpSpPr>
              <a:xfrm>
                <a:off x="642051" y="1133091"/>
                <a:ext cx="3354215" cy="2088753"/>
                <a:chOff x="8195733" y="1092200"/>
                <a:chExt cx="3354215" cy="2088753"/>
              </a:xfrm>
            </p:grpSpPr>
            <p:pic>
              <p:nvPicPr>
                <p:cNvPr id="92" name="Picture 91">
                  <a:extLst>
                    <a:ext uri="{FF2B5EF4-FFF2-40B4-BE49-F238E27FC236}">
                      <a16:creationId xmlns:a16="http://schemas.microsoft.com/office/drawing/2014/main" id="{6B0EF117-8152-D4EF-44D0-EDEE0154AD0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954" b="8900"/>
                <a:stretch/>
              </p:blipFill>
              <p:spPr>
                <a:xfrm>
                  <a:off x="8195733" y="1092200"/>
                  <a:ext cx="3354215" cy="2088753"/>
                </a:xfrm>
                <a:prstGeom prst="rect">
                  <a:avLst/>
                </a:prstGeom>
                <a:ln>
                  <a:solidFill>
                    <a:schemeClr val="tx1"/>
                  </a:solidFill>
                </a:ln>
              </p:spPr>
            </p:pic>
            <p:sp>
              <p:nvSpPr>
                <p:cNvPr id="93" name="Oval 92">
                  <a:extLst>
                    <a:ext uri="{FF2B5EF4-FFF2-40B4-BE49-F238E27FC236}">
                      <a16:creationId xmlns:a16="http://schemas.microsoft.com/office/drawing/2014/main" id="{2E03FD20-2EB9-FA42-E29D-8A554939BDAC}"/>
                    </a:ext>
                  </a:extLst>
                </p:cNvPr>
                <p:cNvSpPr/>
                <p:nvPr/>
              </p:nvSpPr>
              <p:spPr>
                <a:xfrm>
                  <a:off x="10284243" y="1948080"/>
                  <a:ext cx="516989" cy="511824"/>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91" name="Speech Bubble: Rectangle 90">
                <a:extLst>
                  <a:ext uri="{FF2B5EF4-FFF2-40B4-BE49-F238E27FC236}">
                    <a16:creationId xmlns:a16="http://schemas.microsoft.com/office/drawing/2014/main" id="{D77AC2FD-1F6B-E650-076D-63413EF29F90}"/>
                  </a:ext>
                </a:extLst>
              </p:cNvPr>
              <p:cNvSpPr/>
              <p:nvPr/>
            </p:nvSpPr>
            <p:spPr>
              <a:xfrm>
                <a:off x="642051" y="1138054"/>
                <a:ext cx="2500457" cy="718971"/>
              </a:xfrm>
              <a:prstGeom prst="wedgeRectCallout">
                <a:avLst>
                  <a:gd name="adj1" fmla="val 39482"/>
                  <a:gd name="adj2" fmla="val 7536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solidFill>
                      <a:prstClr val="black"/>
                    </a:solidFill>
                    <a:ea typeface="Calibri" panose="020F0502020204030204" pitchFamily="34" charset="0"/>
                    <a:cs typeface="Times New Roman" panose="02020603050405020304" pitchFamily="18" charset="0"/>
                  </a:rPr>
                  <a:t>in </a:t>
                </a:r>
                <a:r>
                  <a:rPr lang="en-US" sz="1000" b="1" dirty="0">
                    <a:solidFill>
                      <a:srgbClr val="FF0000"/>
                    </a:solidFill>
                    <a:ea typeface="Calibri" panose="020F0502020204030204" pitchFamily="34" charset="0"/>
                    <a:cs typeface="Times New Roman" panose="02020603050405020304" pitchFamily="18" charset="0"/>
                  </a:rPr>
                  <a:t>Floodway</a:t>
                </a:r>
                <a:endPar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$95K</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70C0"/>
                    </a:solidFill>
                    <a:effectLst/>
                    <a:hlinkClick r:id="rId5">
                      <a:extLst>
                        <a:ext uri="{A12FA001-AC4F-418D-AE19-62706E023703}">
                          <ahyp:hlinkClr xmlns:ahyp="http://schemas.microsoft.com/office/drawing/2018/hyperlinkcolor" val="tx"/>
                        </a:ext>
                      </a:extLst>
                    </a:hlinkClick>
                  </a:rPr>
                  <a:t>19-04-0013-0058-0000_97</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grpSp>
        <p:sp>
          <p:nvSpPr>
            <p:cNvPr id="89" name="Rectangle 88">
              <a:extLst>
                <a:ext uri="{FF2B5EF4-FFF2-40B4-BE49-F238E27FC236}">
                  <a16:creationId xmlns:a16="http://schemas.microsoft.com/office/drawing/2014/main" id="{4630CFBB-C41F-D7D8-0C57-0D94DA1CCAC6}"/>
                </a:ext>
              </a:extLst>
            </p:cNvPr>
            <p:cNvSpPr/>
            <p:nvPr/>
          </p:nvSpPr>
          <p:spPr>
            <a:xfrm>
              <a:off x="886689" y="2126100"/>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pic>
        <p:nvPicPr>
          <p:cNvPr id="95" name="Picture 94" descr="A house with a deck and trees&#10;&#10;Description automatically generated">
            <a:extLst>
              <a:ext uri="{FF2B5EF4-FFF2-40B4-BE49-F238E27FC236}">
                <a16:creationId xmlns:a16="http://schemas.microsoft.com/office/drawing/2014/main" id="{313D68FD-5FF3-8596-4BE3-A2079537DF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65584" y="3388782"/>
            <a:ext cx="9144000" cy="3302279"/>
          </a:xfrm>
          <a:prstGeom prst="rect">
            <a:avLst/>
          </a:prstGeom>
          <a:ln>
            <a:solidFill>
              <a:schemeClr val="tx1"/>
            </a:solidFill>
          </a:ln>
        </p:spPr>
      </p:pic>
      <p:sp>
        <p:nvSpPr>
          <p:cNvPr id="96" name="Rectangular Callout 31">
            <a:extLst>
              <a:ext uri="{FF2B5EF4-FFF2-40B4-BE49-F238E27FC236}">
                <a16:creationId xmlns:a16="http://schemas.microsoft.com/office/drawing/2014/main" id="{5D1722F2-7C9B-8ACC-6C7A-6203CE894F31}"/>
              </a:ext>
            </a:extLst>
          </p:cNvPr>
          <p:cNvSpPr/>
          <p:nvPr/>
        </p:nvSpPr>
        <p:spPr>
          <a:xfrm flipH="1">
            <a:off x="9463751" y="4962621"/>
            <a:ext cx="1837266" cy="206080"/>
          </a:xfrm>
          <a:prstGeom prst="wedgeRectCallout">
            <a:avLst>
              <a:gd name="adj1" fmla="val 170185"/>
              <a:gd name="adj2" fmla="val -28271"/>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13.7’ (FEMA 1% / 100-Yr) </a:t>
            </a:r>
          </a:p>
        </p:txBody>
      </p:sp>
      <p:sp>
        <p:nvSpPr>
          <p:cNvPr id="97" name="Rectangular Callout 31">
            <a:extLst>
              <a:ext uri="{FF2B5EF4-FFF2-40B4-BE49-F238E27FC236}">
                <a16:creationId xmlns:a16="http://schemas.microsoft.com/office/drawing/2014/main" id="{6B96EE87-B32C-11C1-DEDA-41F3467F25B6}"/>
              </a:ext>
            </a:extLst>
          </p:cNvPr>
          <p:cNvSpPr/>
          <p:nvPr/>
        </p:nvSpPr>
        <p:spPr>
          <a:xfrm flipH="1">
            <a:off x="9221047" y="4723926"/>
            <a:ext cx="2079970" cy="206080"/>
          </a:xfrm>
          <a:prstGeom prst="wedgeRectCallout">
            <a:avLst>
              <a:gd name="adj1" fmla="val 143311"/>
              <a:gd name="adj2" fmla="val -2005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16.7’ (FEMA 1% + / 100-Yr +) </a:t>
            </a:r>
          </a:p>
        </p:txBody>
      </p:sp>
      <p:sp>
        <p:nvSpPr>
          <p:cNvPr id="98" name="Rectangular Callout 31">
            <a:extLst>
              <a:ext uri="{FF2B5EF4-FFF2-40B4-BE49-F238E27FC236}">
                <a16:creationId xmlns:a16="http://schemas.microsoft.com/office/drawing/2014/main" id="{711FB81B-E34C-8345-4FFB-8F5D068B2E09}"/>
              </a:ext>
            </a:extLst>
          </p:cNvPr>
          <p:cNvSpPr/>
          <p:nvPr/>
        </p:nvSpPr>
        <p:spPr>
          <a:xfrm flipH="1">
            <a:off x="9333932" y="4489451"/>
            <a:ext cx="1967084" cy="206080"/>
          </a:xfrm>
          <a:prstGeom prst="wedgeRectCallout">
            <a:avLst>
              <a:gd name="adj1" fmla="val 154814"/>
              <a:gd name="adj2" fmla="val -22107"/>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19.7’ (FEMA 0.2% / 500-Yr) </a:t>
            </a:r>
          </a:p>
        </p:txBody>
      </p:sp>
      <p:sp>
        <p:nvSpPr>
          <p:cNvPr id="100" name="Rectangular Callout 31">
            <a:extLst>
              <a:ext uri="{FF2B5EF4-FFF2-40B4-BE49-F238E27FC236}">
                <a16:creationId xmlns:a16="http://schemas.microsoft.com/office/drawing/2014/main" id="{0E46E1F6-0014-7805-5920-5017F76FB1B0}"/>
              </a:ext>
            </a:extLst>
          </p:cNvPr>
          <p:cNvSpPr/>
          <p:nvPr/>
        </p:nvSpPr>
        <p:spPr>
          <a:xfrm flipH="1">
            <a:off x="10180600" y="6344472"/>
            <a:ext cx="1120416" cy="206080"/>
          </a:xfrm>
          <a:prstGeom prst="wedgeRectCallout">
            <a:avLst>
              <a:gd name="adj1" fmla="val 79207"/>
              <a:gd name="adj2" fmla="val -26216"/>
            </a:avLst>
          </a:prstGeom>
          <a:solidFill>
            <a:schemeClr val="tx1">
              <a:lumMod val="50000"/>
              <a:lumOff val="5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grpSp>
        <p:nvGrpSpPr>
          <p:cNvPr id="108" name="Group 107">
            <a:extLst>
              <a:ext uri="{FF2B5EF4-FFF2-40B4-BE49-F238E27FC236}">
                <a16:creationId xmlns:a16="http://schemas.microsoft.com/office/drawing/2014/main" id="{31D9F0A8-5B14-1005-B122-8D0454834077}"/>
              </a:ext>
            </a:extLst>
          </p:cNvPr>
          <p:cNvGrpSpPr/>
          <p:nvPr/>
        </p:nvGrpSpPr>
        <p:grpSpPr>
          <a:xfrm>
            <a:off x="4710107" y="2055887"/>
            <a:ext cx="3924849" cy="1130628"/>
            <a:chOff x="4169285" y="1865250"/>
            <a:chExt cx="3924849" cy="1130628"/>
          </a:xfrm>
        </p:grpSpPr>
        <p:pic>
          <p:nvPicPr>
            <p:cNvPr id="103" name="Picture 102">
              <a:extLst>
                <a:ext uri="{FF2B5EF4-FFF2-40B4-BE49-F238E27FC236}">
                  <a16:creationId xmlns:a16="http://schemas.microsoft.com/office/drawing/2014/main" id="{BA8FEE15-A496-D1FB-1BAA-D0F4D4B68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285" y="1865250"/>
              <a:ext cx="3924848" cy="1124107"/>
            </a:xfrm>
            <a:prstGeom prst="rect">
              <a:avLst/>
            </a:prstGeom>
            <a:ln>
              <a:solidFill>
                <a:schemeClr val="tx1">
                  <a:lumMod val="75000"/>
                  <a:lumOff val="25000"/>
                </a:schemeClr>
              </a:solidFill>
            </a:ln>
          </p:spPr>
        </p:pic>
        <p:sp>
          <p:nvSpPr>
            <p:cNvPr id="106" name="TextBox 105">
              <a:extLst>
                <a:ext uri="{FF2B5EF4-FFF2-40B4-BE49-F238E27FC236}">
                  <a16:creationId xmlns:a16="http://schemas.microsoft.com/office/drawing/2014/main" id="{22F3E709-D2B3-BAC8-C543-41F872D33C1F}"/>
                </a:ext>
              </a:extLst>
            </p:cNvPr>
            <p:cNvSpPr txBox="1"/>
            <p:nvPr/>
          </p:nvSpPr>
          <p:spPr>
            <a:xfrm>
              <a:off x="6242742" y="2688101"/>
              <a:ext cx="1093509" cy="307777"/>
            </a:xfrm>
            <a:prstGeom prst="rect">
              <a:avLst/>
            </a:prstGeom>
            <a:noFill/>
          </p:spPr>
          <p:txBody>
            <a:bodyPr wrap="square" rtlCol="0">
              <a:spAutoFit/>
            </a:bodyPr>
            <a:lstStyle/>
            <a:p>
              <a:r>
                <a:rPr lang="en-US" sz="1400" b="1" dirty="0"/>
                <a:t>Pre-FIRM</a:t>
              </a:r>
            </a:p>
          </p:txBody>
        </p:sp>
        <p:sp>
          <p:nvSpPr>
            <p:cNvPr id="107" name="Rectangle 106">
              <a:extLst>
                <a:ext uri="{FF2B5EF4-FFF2-40B4-BE49-F238E27FC236}">
                  <a16:creationId xmlns:a16="http://schemas.microsoft.com/office/drawing/2014/main" id="{223293EB-5233-10AE-1D05-96CBCCC12129}"/>
                </a:ext>
              </a:extLst>
            </p:cNvPr>
            <p:cNvSpPr/>
            <p:nvPr/>
          </p:nvSpPr>
          <p:spPr>
            <a:xfrm>
              <a:off x="4169286" y="2702291"/>
              <a:ext cx="3924848" cy="287065"/>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09" name="Table 108">
            <a:extLst>
              <a:ext uri="{FF2B5EF4-FFF2-40B4-BE49-F238E27FC236}">
                <a16:creationId xmlns:a16="http://schemas.microsoft.com/office/drawing/2014/main" id="{6C9E98F1-9925-BBD4-3279-966BE443C006}"/>
              </a:ext>
            </a:extLst>
          </p:cNvPr>
          <p:cNvGraphicFramePr>
            <a:graphicFrameLocks noGrp="1"/>
          </p:cNvGraphicFramePr>
          <p:nvPr>
            <p:extLst>
              <p:ext uri="{D42A27DB-BD31-4B8C-83A1-F6EECF244321}">
                <p14:modId xmlns:p14="http://schemas.microsoft.com/office/powerpoint/2010/main" val="3844786027"/>
              </p:ext>
            </p:extLst>
          </p:nvPr>
        </p:nvGraphicFramePr>
        <p:xfrm>
          <a:off x="9247657" y="2027190"/>
          <a:ext cx="2077656" cy="1274618"/>
        </p:xfrm>
        <a:graphic>
          <a:graphicData uri="http://schemas.openxmlformats.org/drawingml/2006/table">
            <a:tbl>
              <a:tblPr>
                <a:tableStyleId>{5C22544A-7EE6-4342-B048-85BDC9FD1C3A}</a:tableStyleId>
              </a:tblPr>
              <a:tblGrid>
                <a:gridCol w="1284791">
                  <a:extLst>
                    <a:ext uri="{9D8B030D-6E8A-4147-A177-3AD203B41FA5}">
                      <a16:colId xmlns:a16="http://schemas.microsoft.com/office/drawing/2014/main" val="2046477427"/>
                    </a:ext>
                  </a:extLst>
                </a:gridCol>
                <a:gridCol w="792865">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13.7</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100-Yr + FBD</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16.7</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19.7</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sp>
        <p:nvSpPr>
          <p:cNvPr id="2" name="Title 1">
            <a:extLst>
              <a:ext uri="{FF2B5EF4-FFF2-40B4-BE49-F238E27FC236}">
                <a16:creationId xmlns:a16="http://schemas.microsoft.com/office/drawing/2014/main" id="{48267E57-10E2-1B25-2E7A-911C90111CCB}"/>
              </a:ext>
            </a:extLst>
          </p:cNvPr>
          <p:cNvSpPr txBox="1">
            <a:spLocks/>
          </p:cNvSpPr>
          <p:nvPr/>
        </p:nvSpPr>
        <p:spPr>
          <a:xfrm>
            <a:off x="0" y="-42230"/>
            <a:ext cx="12192000" cy="1033024"/>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Unmitigated</a:t>
            </a:r>
          </a:p>
        </p:txBody>
      </p:sp>
      <p:pic>
        <p:nvPicPr>
          <p:cNvPr id="4" name="Picture 3">
            <a:extLst>
              <a:ext uri="{FF2B5EF4-FFF2-40B4-BE49-F238E27FC236}">
                <a16:creationId xmlns:a16="http://schemas.microsoft.com/office/drawing/2014/main" id="{1F4BF04D-2157-BCF5-D7B3-47FB2811A26C}"/>
              </a:ext>
            </a:extLst>
          </p:cNvPr>
          <p:cNvPicPr>
            <a:picLocks noChangeAspect="1"/>
          </p:cNvPicPr>
          <p:nvPr/>
        </p:nvPicPr>
        <p:blipFill>
          <a:blip r:embed="rId8"/>
          <a:stretch>
            <a:fillRect/>
          </a:stretch>
        </p:blipFill>
        <p:spPr>
          <a:xfrm>
            <a:off x="76159" y="34420"/>
            <a:ext cx="924326" cy="875677"/>
          </a:xfrm>
          <a:prstGeom prst="rect">
            <a:avLst/>
          </a:prstGeom>
        </p:spPr>
      </p:pic>
      <p:sp>
        <p:nvSpPr>
          <p:cNvPr id="3" name="TextBox 2">
            <a:extLst>
              <a:ext uri="{FF2B5EF4-FFF2-40B4-BE49-F238E27FC236}">
                <a16:creationId xmlns:a16="http://schemas.microsoft.com/office/drawing/2014/main" id="{3529A712-5311-C85B-4A60-3F37CD93B749}"/>
              </a:ext>
            </a:extLst>
          </p:cNvPr>
          <p:cNvSpPr txBox="1"/>
          <p:nvPr/>
        </p:nvSpPr>
        <p:spPr>
          <a:xfrm>
            <a:off x="4638317" y="1207971"/>
            <a:ext cx="4936067" cy="646331"/>
          </a:xfrm>
          <a:prstGeom prst="rect">
            <a:avLst/>
          </a:prstGeom>
          <a:noFill/>
        </p:spPr>
        <p:txBody>
          <a:bodyPr wrap="square" rtlCol="0">
            <a:spAutoFit/>
          </a:bodyPr>
          <a:lstStyle/>
          <a:p>
            <a:r>
              <a:rPr lang="en-US" b="1" dirty="0"/>
              <a:t>Rivermist Lane, Harpers Ferry</a:t>
            </a:r>
          </a:p>
          <a:p>
            <a:r>
              <a:rPr lang="en-US" i="1" dirty="0">
                <a:solidFill>
                  <a:srgbClr val="FF0000"/>
                </a:solidFill>
              </a:rPr>
              <a:t>Repetitive Loss Area / Area of Mitigation Interest</a:t>
            </a:r>
          </a:p>
        </p:txBody>
      </p:sp>
    </p:spTree>
    <p:extLst>
      <p:ext uri="{BB962C8B-B14F-4D97-AF65-F5344CB8AC3E}">
        <p14:creationId xmlns:p14="http://schemas.microsoft.com/office/powerpoint/2010/main" val="55823627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2FF80213-37FB-06EA-A224-6077A53C92EE}"/>
              </a:ext>
            </a:extLst>
          </p:cNvPr>
          <p:cNvSpPr txBox="1">
            <a:spLocks/>
          </p:cNvSpPr>
          <p:nvPr/>
        </p:nvSpPr>
        <p:spPr>
          <a:xfrm>
            <a:off x="0" y="2"/>
            <a:ext cx="12192000" cy="103302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sz="3600" b="1" kern="1200" dirty="0">
                <a:solidFill>
                  <a:schemeClr val="bg1"/>
                </a:solidFill>
                <a:latin typeface="+mn-lt"/>
                <a:ea typeface="+mj-ea"/>
                <a:cs typeface="+mj-cs"/>
              </a:rPr>
              <a:t>Flood Profile</a:t>
            </a:r>
          </a:p>
        </p:txBody>
      </p:sp>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9" name="Table 78">
            <a:extLst>
              <a:ext uri="{FF2B5EF4-FFF2-40B4-BE49-F238E27FC236}">
                <a16:creationId xmlns:a16="http://schemas.microsoft.com/office/drawing/2014/main" id="{59A5160B-3F2F-8D8E-9561-F313187B5F63}"/>
              </a:ext>
            </a:extLst>
          </p:cNvPr>
          <p:cNvGraphicFramePr>
            <a:graphicFrameLocks noGrp="1"/>
          </p:cNvGraphicFramePr>
          <p:nvPr/>
        </p:nvGraphicFramePr>
        <p:xfrm>
          <a:off x="9563456" y="1123908"/>
          <a:ext cx="2077656" cy="1274618"/>
        </p:xfrm>
        <a:graphic>
          <a:graphicData uri="http://schemas.openxmlformats.org/drawingml/2006/table">
            <a:tbl>
              <a:tblPr>
                <a:tableStyleId>{5C22544A-7EE6-4342-B048-85BDC9FD1C3A}</a:tableStyleId>
              </a:tblPr>
              <a:tblGrid>
                <a:gridCol w="1284791">
                  <a:extLst>
                    <a:ext uri="{9D8B030D-6E8A-4147-A177-3AD203B41FA5}">
                      <a16:colId xmlns:a16="http://schemas.microsoft.com/office/drawing/2014/main" val="2046477427"/>
                    </a:ext>
                  </a:extLst>
                </a:gridCol>
                <a:gridCol w="792865">
                  <a:extLst>
                    <a:ext uri="{9D8B030D-6E8A-4147-A177-3AD203B41FA5}">
                      <a16:colId xmlns:a16="http://schemas.microsoft.com/office/drawing/2014/main" val="2529517874"/>
                    </a:ext>
                  </a:extLst>
                </a:gridCol>
              </a:tblGrid>
              <a:tr h="190982">
                <a:tc>
                  <a:txBody>
                    <a:bodyPr/>
                    <a:lstStyle/>
                    <a:p>
                      <a:pPr algn="l"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1100" b="1" u="none" strike="noStrike" dirty="0">
                          <a:effectLst/>
                        </a:rPr>
                        <a:t>HEIGHT (ft.)</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80606">
                <a:tc>
                  <a:txBody>
                    <a:bodyPr/>
                    <a:lstStyle/>
                    <a:p>
                      <a:pPr algn="l" fontAlgn="b"/>
                      <a:r>
                        <a:rPr lang="en-US" sz="1100" b="1" u="none" strike="noStrike" dirty="0">
                          <a:effectLst/>
                        </a:rPr>
                        <a:t>BUILDING </a:t>
                      </a:r>
                      <a:endParaRPr lang="en-US" sz="1100" b="1" i="1"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3695338125"/>
                  </a:ext>
                </a:extLst>
              </a:tr>
              <a:tr h="180606">
                <a:tc>
                  <a:txBody>
                    <a:bodyPr/>
                    <a:lstStyle/>
                    <a:p>
                      <a:pPr algn="l" fontAlgn="b"/>
                      <a:r>
                        <a:rPr lang="en-US" sz="1100" u="none" strike="noStrike" dirty="0">
                          <a:effectLst/>
                        </a:rPr>
                        <a:t>Freeboard (FBD)</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264907731"/>
                  </a:ext>
                </a:extLst>
              </a:tr>
              <a:tr h="180606">
                <a:tc>
                  <a:txBody>
                    <a:bodyPr/>
                    <a:lstStyle/>
                    <a:p>
                      <a:pPr algn="l" fontAlgn="b"/>
                      <a:r>
                        <a:rPr lang="en-US" sz="1100" b="1" u="none" strike="noStrike" dirty="0">
                          <a:effectLst/>
                        </a:rPr>
                        <a:t>FLOOD DEPTH</a:t>
                      </a:r>
                      <a:endParaRPr lang="en-US" sz="11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180606">
                <a:tc>
                  <a:txBody>
                    <a:bodyPr/>
                    <a:lstStyle/>
                    <a:p>
                      <a:pPr algn="l" fontAlgn="b"/>
                      <a:r>
                        <a:rPr lang="en-US" sz="1100" b="1" u="none" strike="noStrike" dirty="0">
                          <a:solidFill>
                            <a:schemeClr val="bg1"/>
                          </a:solidFill>
                          <a:effectLst/>
                        </a:rPr>
                        <a:t>FEMA 1% (100-Yr) </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chemeClr val="bg1"/>
                          </a:solidFill>
                          <a:effectLst/>
                          <a:latin typeface="Calibri" panose="020F0502020204030204" pitchFamily="34" charset="0"/>
                        </a:rPr>
                        <a:t>9.9</a:t>
                      </a:r>
                    </a:p>
                  </a:txBody>
                  <a:tcPr marL="7144" marR="7144" marT="7144" marB="0" anchor="b">
                    <a:solidFill>
                      <a:srgbClr val="156082"/>
                    </a:solidFill>
                  </a:tcPr>
                </a:tc>
                <a:extLst>
                  <a:ext uri="{0D108BD9-81ED-4DB2-BD59-A6C34878D82A}">
                    <a16:rowId xmlns:a16="http://schemas.microsoft.com/office/drawing/2014/main" val="1200727858"/>
                  </a:ext>
                </a:extLst>
              </a:tr>
              <a:tr h="180606">
                <a:tc>
                  <a:txBody>
                    <a:bodyPr/>
                    <a:lstStyle/>
                    <a:p>
                      <a:pPr algn="l" fontAlgn="b"/>
                      <a:r>
                        <a:rPr lang="en-US" sz="1100" b="1" u="none" strike="noStrike" dirty="0">
                          <a:solidFill>
                            <a:schemeClr val="bg1"/>
                          </a:solidFill>
                          <a:effectLst/>
                        </a:rPr>
                        <a:t>FEMA 100-Yr + FBD</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12.9</a:t>
                      </a:r>
                    </a:p>
                  </a:txBody>
                  <a:tcPr marL="7144" marR="7144" marT="7144" marB="0" anchor="b">
                    <a:solidFill>
                      <a:srgbClr val="156082"/>
                    </a:solidFill>
                  </a:tcPr>
                </a:tc>
                <a:extLst>
                  <a:ext uri="{0D108BD9-81ED-4DB2-BD59-A6C34878D82A}">
                    <a16:rowId xmlns:a16="http://schemas.microsoft.com/office/drawing/2014/main" val="367194066"/>
                  </a:ext>
                </a:extLst>
              </a:tr>
              <a:tr h="180606">
                <a:tc>
                  <a:txBody>
                    <a:bodyPr/>
                    <a:lstStyle/>
                    <a:p>
                      <a:pPr algn="l" fontAlgn="b"/>
                      <a:r>
                        <a:rPr lang="en-US" sz="1100" b="1" u="none" strike="noStrike" dirty="0">
                          <a:solidFill>
                            <a:schemeClr val="bg1"/>
                          </a:solidFill>
                          <a:effectLst/>
                        </a:rPr>
                        <a:t>FEMA </a:t>
                      </a:r>
                      <a:r>
                        <a:rPr lang="en-US" sz="1100" b="1" u="none" strike="noStrike" baseline="0" dirty="0">
                          <a:solidFill>
                            <a:schemeClr val="bg1"/>
                          </a:solidFill>
                          <a:effectLst/>
                        </a:rPr>
                        <a:t>0.2% (500-Yr)</a:t>
                      </a:r>
                      <a:endParaRPr lang="en-US" sz="1100" b="1" i="0" u="none" strike="noStrike" dirty="0">
                        <a:solidFill>
                          <a:schemeClr val="bg1"/>
                        </a:solidFill>
                        <a:effectLst/>
                        <a:latin typeface="Calibri" panose="020F0502020204030204" pitchFamily="34" charset="0"/>
                      </a:endParaRPr>
                    </a:p>
                  </a:txBody>
                  <a:tcPr marL="7144" marR="7144" marT="7144" marB="0" anchor="b">
                    <a:solidFill>
                      <a:srgbClr val="156082"/>
                    </a:solidFill>
                  </a:tcPr>
                </a:tc>
                <a:tc>
                  <a:txBody>
                    <a:bodyPr/>
                    <a:lstStyle/>
                    <a:p>
                      <a:pPr algn="ctr" fontAlgn="b"/>
                      <a:r>
                        <a:rPr lang="en-US" sz="1100" b="1" i="0" u="none" strike="noStrike" dirty="0">
                          <a:solidFill>
                            <a:schemeClr val="bg1"/>
                          </a:solidFill>
                          <a:effectLst/>
                          <a:latin typeface="Calibri" panose="020F0502020204030204" pitchFamily="34" charset="0"/>
                        </a:rPr>
                        <a:t>18.9</a:t>
                      </a:r>
                    </a:p>
                  </a:txBody>
                  <a:tcPr marL="7144" marR="7144" marT="7144" marB="0" anchor="b">
                    <a:solidFill>
                      <a:srgbClr val="156082"/>
                    </a:solidFill>
                  </a:tcPr>
                </a:tc>
                <a:extLst>
                  <a:ext uri="{0D108BD9-81ED-4DB2-BD59-A6C34878D82A}">
                    <a16:rowId xmlns:a16="http://schemas.microsoft.com/office/drawing/2014/main" val="2576914326"/>
                  </a:ext>
                </a:extLst>
              </a:tr>
            </a:tbl>
          </a:graphicData>
        </a:graphic>
      </p:graphicFrame>
      <p:grpSp>
        <p:nvGrpSpPr>
          <p:cNvPr id="26" name="Group 25">
            <a:extLst>
              <a:ext uri="{FF2B5EF4-FFF2-40B4-BE49-F238E27FC236}">
                <a16:creationId xmlns:a16="http://schemas.microsoft.com/office/drawing/2014/main" id="{2863E8BA-158C-ACF6-FF77-83B210386D00}"/>
              </a:ext>
            </a:extLst>
          </p:cNvPr>
          <p:cNvGrpSpPr/>
          <p:nvPr/>
        </p:nvGrpSpPr>
        <p:grpSpPr>
          <a:xfrm>
            <a:off x="504219" y="1761217"/>
            <a:ext cx="2899873" cy="4256865"/>
            <a:chOff x="423293" y="1384006"/>
            <a:chExt cx="2899873" cy="4256865"/>
          </a:xfrm>
        </p:grpSpPr>
        <p:pic>
          <p:nvPicPr>
            <p:cNvPr id="7" name="Picture 6">
              <a:extLst>
                <a:ext uri="{FF2B5EF4-FFF2-40B4-BE49-F238E27FC236}">
                  <a16:creationId xmlns:a16="http://schemas.microsoft.com/office/drawing/2014/main" id="{AA693290-A1DE-6CA8-89F7-676694362F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3293" y="1384006"/>
              <a:ext cx="2899873" cy="4256865"/>
            </a:xfrm>
            <a:prstGeom prst="rect">
              <a:avLst/>
            </a:prstGeom>
            <a:ln>
              <a:solidFill>
                <a:schemeClr val="tx1"/>
              </a:solidFill>
            </a:ln>
          </p:spPr>
        </p:pic>
        <p:sp>
          <p:nvSpPr>
            <p:cNvPr id="8" name="Oval 7">
              <a:extLst>
                <a:ext uri="{FF2B5EF4-FFF2-40B4-BE49-F238E27FC236}">
                  <a16:creationId xmlns:a16="http://schemas.microsoft.com/office/drawing/2014/main" id="{1D7009D5-21E0-A4BC-7E83-487E44BEE5BA}"/>
                </a:ext>
              </a:extLst>
            </p:cNvPr>
            <p:cNvSpPr/>
            <p:nvPr/>
          </p:nvSpPr>
          <p:spPr>
            <a:xfrm>
              <a:off x="1728504" y="3220430"/>
              <a:ext cx="1285074" cy="1272237"/>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9" name="Speech Bubble: Rectangle 8">
              <a:extLst>
                <a:ext uri="{FF2B5EF4-FFF2-40B4-BE49-F238E27FC236}">
                  <a16:creationId xmlns:a16="http://schemas.microsoft.com/office/drawing/2014/main" id="{DA75AEC5-D5F4-54B0-72DA-AA4159B8F1FF}"/>
                </a:ext>
              </a:extLst>
            </p:cNvPr>
            <p:cNvSpPr/>
            <p:nvPr/>
          </p:nvSpPr>
          <p:spPr>
            <a:xfrm>
              <a:off x="599122" y="4843647"/>
              <a:ext cx="2499919" cy="718971"/>
            </a:xfrm>
            <a:prstGeom prst="wedgeRectCallout">
              <a:avLst>
                <a:gd name="adj1" fmla="val 20854"/>
                <a:gd name="adj2" fmla="val -9891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Single Family Dwelling in Jefferson County*</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solidFill>
                    <a:schemeClr val="accent6">
                      <a:lumMod val="75000"/>
                    </a:schemeClr>
                  </a:solidFill>
                  <a:ea typeface="Calibri" panose="020F0502020204030204" pitchFamily="34" charset="0"/>
                  <a:cs typeface="Times New Roman" panose="02020603050405020304" pitchFamily="18" charset="0"/>
                </a:rPr>
                <a:t>Elevated</a:t>
              </a:r>
              <a:r>
                <a:rPr lang="en-US" sz="1000" b="1" dirty="0">
                  <a:solidFill>
                    <a:prstClr val="black"/>
                  </a:solidFill>
                  <a:ea typeface="Calibri" panose="020F0502020204030204" pitchFamily="34" charset="0"/>
                  <a:cs typeface="Times New Roman" panose="02020603050405020304" pitchFamily="18" charset="0"/>
                </a:rPr>
                <a:t> in </a:t>
              </a:r>
              <a:r>
                <a:rPr lang="en-US" sz="1000" b="1" dirty="0">
                  <a:solidFill>
                    <a:srgbClr val="FF0000"/>
                  </a:solidFill>
                  <a:ea typeface="Calibri" panose="020F0502020204030204" pitchFamily="34" charset="0"/>
                  <a:cs typeface="Times New Roman" panose="02020603050405020304" pitchFamily="18" charset="0"/>
                </a:rPr>
                <a:t>Floodway</a:t>
              </a:r>
              <a:endPar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Appraised Value: </a:t>
              </a:r>
              <a:r>
                <a:rPr kumimoji="0" lang="en-US" sz="1000" b="1" i="0" u="none" strike="noStrike" kern="1200" cap="none" spc="0" normalizeH="0" baseline="0" noProof="0" dirty="0">
                  <a:ln>
                    <a:noFill/>
                  </a:ln>
                  <a:solidFill>
                    <a:srgbClr val="FF0000"/>
                  </a:solidFill>
                  <a:effectLst/>
                  <a:uLnTx/>
                  <a:uFillTx/>
                  <a:ea typeface="Calibri" panose="020F0502020204030204" pitchFamily="34" charset="0"/>
                  <a:cs typeface="Times New Roman" panose="02020603050405020304" pitchFamily="18" charset="0"/>
                </a:rPr>
                <a:t>$265K</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(Building ID: </a:t>
              </a:r>
              <a:r>
                <a:rPr lang="en-US" sz="1000" b="1" i="0" dirty="0">
                  <a:solidFill>
                    <a:srgbClr val="000000"/>
                  </a:solidFill>
                  <a:effectLst/>
                  <a:hlinkClick r:id="rId5"/>
                </a:rPr>
                <a:t>19-06-009H-0019-0000_781</a:t>
              </a:r>
              <a:r>
                <a:rPr kumimoji="0" lang="en-US" sz="10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027351E5-FFF7-5734-E803-E086225C989A}"/>
                </a:ext>
              </a:extLst>
            </p:cNvPr>
            <p:cNvSpPr/>
            <p:nvPr/>
          </p:nvSpPr>
          <p:spPr>
            <a:xfrm>
              <a:off x="1747303" y="1727703"/>
              <a:ext cx="1354667" cy="461665"/>
            </a:xfrm>
            <a:prstGeom prst="rect">
              <a:avLst/>
            </a:prstGeom>
            <a:solidFill>
              <a:srgbClr val="1F4E79"/>
            </a:solidFill>
            <a:ln>
              <a:solidFill>
                <a:schemeClr val="bg1"/>
              </a:solidFill>
            </a:ln>
          </p:spPr>
          <p:txBody>
            <a:bodyPr wrap="square">
              <a:spAutoFit/>
            </a:bodyPr>
            <a:lstStyle/>
            <a:p>
              <a:pPr algn="ctr"/>
              <a:r>
                <a:rPr lang="en-US" sz="1200" b="1" dirty="0">
                  <a:solidFill>
                    <a:schemeClr val="bg1"/>
                  </a:solidFill>
                </a:rPr>
                <a:t>Flood Source: Shenandoah River</a:t>
              </a:r>
            </a:p>
          </p:txBody>
        </p:sp>
      </p:grpSp>
      <p:grpSp>
        <p:nvGrpSpPr>
          <p:cNvPr id="25" name="Group 24">
            <a:extLst>
              <a:ext uri="{FF2B5EF4-FFF2-40B4-BE49-F238E27FC236}">
                <a16:creationId xmlns:a16="http://schemas.microsoft.com/office/drawing/2014/main" id="{3BCEAA92-2269-2223-F4C2-F961FE3E6B07}"/>
              </a:ext>
            </a:extLst>
          </p:cNvPr>
          <p:cNvGrpSpPr/>
          <p:nvPr/>
        </p:nvGrpSpPr>
        <p:grpSpPr>
          <a:xfrm>
            <a:off x="4851298" y="1212023"/>
            <a:ext cx="3924848" cy="1142405"/>
            <a:chOff x="3173154" y="1384007"/>
            <a:chExt cx="3924848" cy="1142405"/>
          </a:xfrm>
        </p:grpSpPr>
        <p:pic>
          <p:nvPicPr>
            <p:cNvPr id="22" name="Picture 21">
              <a:extLst>
                <a:ext uri="{FF2B5EF4-FFF2-40B4-BE49-F238E27FC236}">
                  <a16:creationId xmlns:a16="http://schemas.microsoft.com/office/drawing/2014/main" id="{288EE59B-184C-F24F-64BA-C1CDB8E8E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154" y="1384007"/>
              <a:ext cx="3924848" cy="1105054"/>
            </a:xfrm>
            <a:prstGeom prst="rect">
              <a:avLst/>
            </a:prstGeom>
            <a:ln>
              <a:solidFill>
                <a:schemeClr val="tx1"/>
              </a:solidFill>
            </a:ln>
          </p:spPr>
        </p:pic>
        <p:sp>
          <p:nvSpPr>
            <p:cNvPr id="23" name="TextBox 22">
              <a:extLst>
                <a:ext uri="{FF2B5EF4-FFF2-40B4-BE49-F238E27FC236}">
                  <a16:creationId xmlns:a16="http://schemas.microsoft.com/office/drawing/2014/main" id="{9DFC5F93-D44D-8E17-D63D-9F00FF2694DD}"/>
                </a:ext>
              </a:extLst>
            </p:cNvPr>
            <p:cNvSpPr txBox="1"/>
            <p:nvPr/>
          </p:nvSpPr>
          <p:spPr>
            <a:xfrm>
              <a:off x="5246611" y="2218635"/>
              <a:ext cx="1093509" cy="307777"/>
            </a:xfrm>
            <a:prstGeom prst="rect">
              <a:avLst/>
            </a:prstGeom>
            <a:noFill/>
          </p:spPr>
          <p:txBody>
            <a:bodyPr wrap="square" rtlCol="0">
              <a:spAutoFit/>
            </a:bodyPr>
            <a:lstStyle/>
            <a:p>
              <a:r>
                <a:rPr lang="en-US" sz="1400" b="1" dirty="0">
                  <a:solidFill>
                    <a:srgbClr val="FF0000"/>
                  </a:solidFill>
                </a:rPr>
                <a:t>Post-FIRM</a:t>
              </a:r>
            </a:p>
          </p:txBody>
        </p:sp>
        <p:sp>
          <p:nvSpPr>
            <p:cNvPr id="24" name="Rectangle 23">
              <a:extLst>
                <a:ext uri="{FF2B5EF4-FFF2-40B4-BE49-F238E27FC236}">
                  <a16:creationId xmlns:a16="http://schemas.microsoft.com/office/drawing/2014/main" id="{C281D710-A1AA-19C2-037D-508C002F2844}"/>
                </a:ext>
              </a:extLst>
            </p:cNvPr>
            <p:cNvSpPr/>
            <p:nvPr/>
          </p:nvSpPr>
          <p:spPr>
            <a:xfrm>
              <a:off x="3176451" y="2232826"/>
              <a:ext cx="3921551" cy="266354"/>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house with a large porch&#10;&#10;Description automatically generated">
            <a:extLst>
              <a:ext uri="{FF2B5EF4-FFF2-40B4-BE49-F238E27FC236}">
                <a16:creationId xmlns:a16="http://schemas.microsoft.com/office/drawing/2014/main" id="{83C2F6DF-D284-F379-5F43-7CF606018214}"/>
              </a:ext>
            </a:extLst>
          </p:cNvPr>
          <p:cNvPicPr>
            <a:picLocks noChangeAspect="1"/>
          </p:cNvPicPr>
          <p:nvPr/>
        </p:nvPicPr>
        <p:blipFill>
          <a:blip r:embed="rId7" cstate="print">
            <a:extLst>
              <a:ext uri="{28A0092B-C50C-407E-A947-70E740481C1C}">
                <a14:useLocalDpi xmlns:a14="http://schemas.microsoft.com/office/drawing/2010/main" val="0"/>
              </a:ext>
            </a:extLst>
          </a:blip>
          <a:srcRect l="-44"/>
          <a:stretch/>
        </p:blipFill>
        <p:spPr>
          <a:xfrm>
            <a:off x="4851298" y="2543344"/>
            <a:ext cx="6789814" cy="4169837"/>
          </a:xfrm>
          <a:prstGeom prst="rect">
            <a:avLst/>
          </a:prstGeom>
          <a:ln>
            <a:solidFill>
              <a:schemeClr val="tx1"/>
            </a:solidFill>
          </a:ln>
        </p:spPr>
      </p:pic>
      <p:sp>
        <p:nvSpPr>
          <p:cNvPr id="16" name="Rectangular Callout 31">
            <a:extLst>
              <a:ext uri="{FF2B5EF4-FFF2-40B4-BE49-F238E27FC236}">
                <a16:creationId xmlns:a16="http://schemas.microsoft.com/office/drawing/2014/main" id="{D0734D6A-9DFB-86C3-18A2-E73096AF46BB}"/>
              </a:ext>
            </a:extLst>
          </p:cNvPr>
          <p:cNvSpPr/>
          <p:nvPr/>
        </p:nvSpPr>
        <p:spPr>
          <a:xfrm>
            <a:off x="4914534" y="6431992"/>
            <a:ext cx="1120416" cy="206080"/>
          </a:xfrm>
          <a:prstGeom prst="wedgeRectCallout">
            <a:avLst>
              <a:gd name="adj1" fmla="val 194824"/>
              <a:gd name="adj2" fmla="val -22108"/>
            </a:avLst>
          </a:prstGeom>
          <a:solidFill>
            <a:schemeClr val="tx1">
              <a:lumMod val="50000"/>
              <a:lumOff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Ground Level</a:t>
            </a:r>
          </a:p>
        </p:txBody>
      </p:sp>
      <p:sp>
        <p:nvSpPr>
          <p:cNvPr id="17" name="Rectangular Callout 31">
            <a:extLst>
              <a:ext uri="{FF2B5EF4-FFF2-40B4-BE49-F238E27FC236}">
                <a16:creationId xmlns:a16="http://schemas.microsoft.com/office/drawing/2014/main" id="{F559F131-6297-7983-0189-AA3C7E07160B}"/>
              </a:ext>
            </a:extLst>
          </p:cNvPr>
          <p:cNvSpPr/>
          <p:nvPr/>
        </p:nvSpPr>
        <p:spPr>
          <a:xfrm>
            <a:off x="3959631" y="5162418"/>
            <a:ext cx="1837266" cy="206080"/>
          </a:xfrm>
          <a:prstGeom prst="wedgeRectCallout">
            <a:avLst>
              <a:gd name="adj1" fmla="val 151752"/>
              <a:gd name="adj2" fmla="val -30325"/>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9.9’ (FEMA 1% / 100-Yr) </a:t>
            </a:r>
          </a:p>
        </p:txBody>
      </p:sp>
      <p:sp>
        <p:nvSpPr>
          <p:cNvPr id="18" name="Rectangular Callout 31">
            <a:extLst>
              <a:ext uri="{FF2B5EF4-FFF2-40B4-BE49-F238E27FC236}">
                <a16:creationId xmlns:a16="http://schemas.microsoft.com/office/drawing/2014/main" id="{FDB37BFB-6D7A-DFD7-0EA7-7C19C998F8DB}"/>
              </a:ext>
            </a:extLst>
          </p:cNvPr>
          <p:cNvSpPr/>
          <p:nvPr/>
        </p:nvSpPr>
        <p:spPr>
          <a:xfrm>
            <a:off x="3954980" y="4560857"/>
            <a:ext cx="2079970" cy="206080"/>
          </a:xfrm>
          <a:prstGeom prst="wedgeRectCallout">
            <a:avLst>
              <a:gd name="adj1" fmla="val 128861"/>
              <a:gd name="adj2" fmla="val -3443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14.9’ (FEMA 1% + / 100-Yr +) </a:t>
            </a:r>
          </a:p>
        </p:txBody>
      </p:sp>
      <p:sp>
        <p:nvSpPr>
          <p:cNvPr id="19" name="Rectangular Callout 31">
            <a:extLst>
              <a:ext uri="{FF2B5EF4-FFF2-40B4-BE49-F238E27FC236}">
                <a16:creationId xmlns:a16="http://schemas.microsoft.com/office/drawing/2014/main" id="{95BED726-4A91-EC0C-44F6-9098ABFB9CAA}"/>
              </a:ext>
            </a:extLst>
          </p:cNvPr>
          <p:cNvSpPr/>
          <p:nvPr/>
        </p:nvSpPr>
        <p:spPr>
          <a:xfrm>
            <a:off x="3954980" y="4063581"/>
            <a:ext cx="1967084" cy="206080"/>
          </a:xfrm>
          <a:prstGeom prst="wedgeRectCallout">
            <a:avLst>
              <a:gd name="adj1" fmla="val 139104"/>
              <a:gd name="adj2" fmla="val -15944"/>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400" b="1" dirty="0">
                <a:latin typeface="Arial Narrow" panose="020B0606020202030204" pitchFamily="34" charset="0"/>
              </a:rPr>
              <a:t>18.9’ (FEMA 0.2% / 500-Yr) </a:t>
            </a:r>
          </a:p>
        </p:txBody>
      </p:sp>
      <p:cxnSp>
        <p:nvCxnSpPr>
          <p:cNvPr id="29" name="Straight Connector 28">
            <a:extLst>
              <a:ext uri="{FF2B5EF4-FFF2-40B4-BE49-F238E27FC236}">
                <a16:creationId xmlns:a16="http://schemas.microsoft.com/office/drawing/2014/main" id="{465FC424-37C4-E792-89F7-447CF953C849}"/>
              </a:ext>
            </a:extLst>
          </p:cNvPr>
          <p:cNvCxnSpPr>
            <a:cxnSpLocks/>
            <a:stCxn id="18" idx="4"/>
          </p:cNvCxnSpPr>
          <p:nvPr/>
        </p:nvCxnSpPr>
        <p:spPr>
          <a:xfrm>
            <a:off x="7675235" y="4592935"/>
            <a:ext cx="2632932" cy="766465"/>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0ED679-C8C2-974D-3C92-E93F8303AC22}"/>
              </a:ext>
            </a:extLst>
          </p:cNvPr>
          <p:cNvCxnSpPr>
            <a:cxnSpLocks/>
          </p:cNvCxnSpPr>
          <p:nvPr/>
        </p:nvCxnSpPr>
        <p:spPr>
          <a:xfrm>
            <a:off x="7675235" y="4130448"/>
            <a:ext cx="2603298" cy="953785"/>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CD9450-EFD6-6B13-6630-214E39E36740}"/>
              </a:ext>
            </a:extLst>
          </p:cNvPr>
          <p:cNvCxnSpPr>
            <a:cxnSpLocks/>
          </p:cNvCxnSpPr>
          <p:nvPr/>
        </p:nvCxnSpPr>
        <p:spPr>
          <a:xfrm>
            <a:off x="7675235" y="5205156"/>
            <a:ext cx="2662565" cy="498804"/>
          </a:xfrm>
          <a:prstGeom prst="line">
            <a:avLst/>
          </a:prstGeom>
          <a:ln w="9525">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8537F6-A937-41BA-92E2-6F19432C3C38}"/>
              </a:ext>
            </a:extLst>
          </p:cNvPr>
          <p:cNvSpPr txBox="1">
            <a:spLocks/>
          </p:cNvSpPr>
          <p:nvPr/>
        </p:nvSpPr>
        <p:spPr>
          <a:xfrm>
            <a:off x="0" y="-42230"/>
            <a:ext cx="12192000" cy="1033024"/>
          </a:xfrm>
          <a:prstGeom prst="rect">
            <a:avLst/>
          </a:prstGeom>
          <a:solidFill>
            <a:schemeClr val="accent3">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spcAft>
                <a:spcPts val="600"/>
              </a:spcAft>
            </a:pPr>
            <a:r>
              <a:rPr lang="en-US" kern="1200" dirty="0">
                <a:solidFill>
                  <a:schemeClr val="bg1"/>
                </a:solidFill>
                <a:latin typeface="Arial" panose="020B0604020202020204" pitchFamily="34" charset="0"/>
                <a:cs typeface="Arial" panose="020B0604020202020204" pitchFamily="34" charset="0"/>
              </a:rPr>
              <a:t>Building Flood Profile – Mitigated to DFE</a:t>
            </a:r>
          </a:p>
        </p:txBody>
      </p:sp>
      <p:pic>
        <p:nvPicPr>
          <p:cNvPr id="3" name="Picture 2">
            <a:extLst>
              <a:ext uri="{FF2B5EF4-FFF2-40B4-BE49-F238E27FC236}">
                <a16:creationId xmlns:a16="http://schemas.microsoft.com/office/drawing/2014/main" id="{782FB594-F7BF-C3A5-BEF1-668A32E1BC93}"/>
              </a:ext>
            </a:extLst>
          </p:cNvPr>
          <p:cNvPicPr>
            <a:picLocks noChangeAspect="1"/>
          </p:cNvPicPr>
          <p:nvPr/>
        </p:nvPicPr>
        <p:blipFill>
          <a:blip r:embed="rId8"/>
          <a:stretch>
            <a:fillRect/>
          </a:stretch>
        </p:blipFill>
        <p:spPr>
          <a:xfrm>
            <a:off x="76159" y="34420"/>
            <a:ext cx="924326" cy="875677"/>
          </a:xfrm>
          <a:prstGeom prst="rect">
            <a:avLst/>
          </a:prstGeom>
        </p:spPr>
      </p:pic>
    </p:spTree>
    <p:extLst>
      <p:ext uri="{BB962C8B-B14F-4D97-AF65-F5344CB8AC3E}">
        <p14:creationId xmlns:p14="http://schemas.microsoft.com/office/powerpoint/2010/main" val="363114720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65C0DB1-DDA8-6822-D2EB-EDA91E94A4ED}"/>
              </a:ext>
            </a:extLst>
          </p:cNvPr>
          <p:cNvSpPr/>
          <p:nvPr/>
        </p:nvSpPr>
        <p:spPr>
          <a:xfrm>
            <a:off x="0" y="0"/>
            <a:ext cx="12192000" cy="6858000"/>
          </a:xfrm>
          <a:prstGeom prst="rect">
            <a:avLst/>
          </a:prstGeom>
          <a:solidFill>
            <a:srgbClr val="E8E8E8"/>
          </a:solid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A9FCCB-B638-4DA0-ECED-044B1B8FD17F}"/>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1" t="973" r="759" b="555"/>
          <a:stretch/>
        </p:blipFill>
        <p:spPr>
          <a:xfrm>
            <a:off x="841610" y="38100"/>
            <a:ext cx="11302765" cy="6810375"/>
          </a:xfrm>
          <a:prstGeom prst="rect">
            <a:avLst/>
          </a:prstGeom>
        </p:spPr>
      </p:pic>
      <p:pic>
        <p:nvPicPr>
          <p:cNvPr id="14" name="Picture 13" descr="A blue circle with white text and yellow map&#10;&#10;Description automatically generated">
            <a:extLst>
              <a:ext uri="{FF2B5EF4-FFF2-40B4-BE49-F238E27FC236}">
                <a16:creationId xmlns:a16="http://schemas.microsoft.com/office/drawing/2014/main" id="{28F426D8-0F95-1993-4349-5C5BBD1F4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783" y="5491707"/>
            <a:ext cx="916410" cy="914037"/>
          </a:xfrm>
          <a:prstGeom prst="rect">
            <a:avLst/>
          </a:prstGeom>
        </p:spPr>
      </p:pic>
      <p:sp>
        <p:nvSpPr>
          <p:cNvPr id="20" name="TextBox 19">
            <a:extLst>
              <a:ext uri="{FF2B5EF4-FFF2-40B4-BE49-F238E27FC236}">
                <a16:creationId xmlns:a16="http://schemas.microsoft.com/office/drawing/2014/main" id="{D5F74F54-1AB8-8E4D-9C31-4E55AFBAAC17}"/>
              </a:ext>
            </a:extLst>
          </p:cNvPr>
          <p:cNvSpPr txBox="1"/>
          <p:nvPr/>
        </p:nvSpPr>
        <p:spPr>
          <a:xfrm>
            <a:off x="2502175" y="5697858"/>
            <a:ext cx="2574559" cy="707886"/>
          </a:xfrm>
          <a:prstGeom prst="rect">
            <a:avLst/>
          </a:prstGeom>
          <a:noFill/>
        </p:spPr>
        <p:txBody>
          <a:bodyPr wrap="square" rtlCol="0">
            <a:spAutoFit/>
          </a:bodyPr>
          <a:lstStyle/>
          <a:p>
            <a:r>
              <a:rPr lang="en-US" sz="2000" b="1" dirty="0"/>
              <a:t>West Virginia GIS</a:t>
            </a:r>
          </a:p>
          <a:p>
            <a:r>
              <a:rPr lang="en-US" sz="2000" b="1" dirty="0"/>
              <a:t> Technical Center</a:t>
            </a:r>
            <a:endParaRPr lang="en-US" sz="1900" b="1" dirty="0"/>
          </a:p>
        </p:txBody>
      </p:sp>
      <p:sp>
        <p:nvSpPr>
          <p:cNvPr id="38" name="Rectangle 37">
            <a:extLst>
              <a:ext uri="{FF2B5EF4-FFF2-40B4-BE49-F238E27FC236}">
                <a16:creationId xmlns:a16="http://schemas.microsoft.com/office/drawing/2014/main" id="{125B0F5F-6DAF-76C1-3878-078C5D78A4A8}"/>
              </a:ext>
            </a:extLst>
          </p:cNvPr>
          <p:cNvSpPr/>
          <p:nvPr/>
        </p:nvSpPr>
        <p:spPr>
          <a:xfrm>
            <a:off x="0" y="0"/>
            <a:ext cx="1133475" cy="6858000"/>
          </a:xfrm>
          <a:prstGeom prst="rect">
            <a:avLst/>
          </a:prstGeom>
          <a:solidFill>
            <a:srgbClr val="0B3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9C34E9-D381-8A1E-0723-2102E4414B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7188971" y="873668"/>
            <a:ext cx="4158116" cy="4319283"/>
          </a:xfrm>
          <a:prstGeom prst="rect">
            <a:avLst/>
          </a:prstGeom>
        </p:spPr>
      </p:pic>
      <p:sp>
        <p:nvSpPr>
          <p:cNvPr id="6" name="Rectangle 5">
            <a:extLst>
              <a:ext uri="{FF2B5EF4-FFF2-40B4-BE49-F238E27FC236}">
                <a16:creationId xmlns:a16="http://schemas.microsoft.com/office/drawing/2014/main" id="{E291F7AA-ECD8-40E0-DC6A-79BF676DC096}"/>
              </a:ext>
            </a:extLst>
          </p:cNvPr>
          <p:cNvSpPr/>
          <p:nvPr/>
        </p:nvSpPr>
        <p:spPr>
          <a:xfrm>
            <a:off x="4772025" y="6160635"/>
            <a:ext cx="6578365" cy="10681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680AEB-FF4A-E0EB-B3CD-1FCD7929DC46}"/>
              </a:ext>
            </a:extLst>
          </p:cNvPr>
          <p:cNvSpPr txBox="1"/>
          <p:nvPr/>
        </p:nvSpPr>
        <p:spPr>
          <a:xfrm>
            <a:off x="1776969" y="873668"/>
            <a:ext cx="2908713" cy="461665"/>
          </a:xfrm>
          <a:prstGeom prst="rect">
            <a:avLst/>
          </a:prstGeom>
          <a:solidFill>
            <a:schemeClr val="accent2">
              <a:lumMod val="20000"/>
              <a:lumOff val="80000"/>
            </a:schemeClr>
          </a:solidFill>
        </p:spPr>
        <p:txBody>
          <a:bodyPr wrap="square">
            <a:spAutoFit/>
          </a:bodyPr>
          <a:lstStyle/>
          <a:p>
            <a:r>
              <a:rPr lang="en-US" sz="2400" b="1" i="0" dirty="0">
                <a:ln>
                  <a:solidFill>
                    <a:schemeClr val="bg1"/>
                  </a:solidFill>
                </a:ln>
                <a:effectLst/>
                <a:latin typeface="Aptos Black" panose="020B0004020202020204" pitchFamily="34" charset="0"/>
              </a:rPr>
              <a:t>Contact Persons:</a:t>
            </a:r>
            <a:endParaRPr lang="en-US" sz="2400" dirty="0">
              <a:ln>
                <a:solidFill>
                  <a:schemeClr val="bg1"/>
                </a:solidFill>
              </a:ln>
            </a:endParaRPr>
          </a:p>
        </p:txBody>
      </p:sp>
      <p:sp>
        <p:nvSpPr>
          <p:cNvPr id="5" name="TextBox 4">
            <a:extLst>
              <a:ext uri="{FF2B5EF4-FFF2-40B4-BE49-F238E27FC236}">
                <a16:creationId xmlns:a16="http://schemas.microsoft.com/office/drawing/2014/main" id="{EE7FA987-04DF-FD5A-C614-1F0964F9CD86}"/>
              </a:ext>
            </a:extLst>
          </p:cNvPr>
          <p:cNvSpPr txBox="1"/>
          <p:nvPr/>
        </p:nvSpPr>
        <p:spPr>
          <a:xfrm>
            <a:off x="1670090" y="1413825"/>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a:ln>
                  <a:solidFill>
                    <a:schemeClr val="bg1"/>
                  </a:solidFill>
                </a:ln>
                <a:effectLst/>
                <a:latin typeface="Aptos Black" panose="020B0004020202020204" pitchFamily="34" charset="0"/>
              </a:rPr>
              <a:t>Kurt Donaldson</a:t>
            </a:r>
            <a:endParaRPr lang="en-US" sz="2000" dirty="0">
              <a:ln>
                <a:solidFill>
                  <a:schemeClr val="bg1"/>
                </a:solidFill>
              </a:ln>
            </a:endParaRPr>
          </a:p>
        </p:txBody>
      </p:sp>
      <p:sp>
        <p:nvSpPr>
          <p:cNvPr id="7" name="TextBox 6">
            <a:extLst>
              <a:ext uri="{FF2B5EF4-FFF2-40B4-BE49-F238E27FC236}">
                <a16:creationId xmlns:a16="http://schemas.microsoft.com/office/drawing/2014/main" id="{839BDE91-5116-0C02-BF5B-4AC41FD09FB5}"/>
              </a:ext>
            </a:extLst>
          </p:cNvPr>
          <p:cNvSpPr txBox="1"/>
          <p:nvPr/>
        </p:nvSpPr>
        <p:spPr>
          <a:xfrm>
            <a:off x="2024742" y="1704337"/>
            <a:ext cx="4013861"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8"/>
              </a:rPr>
              <a:t>kurt.donaldson@mail.wvu.edu </a:t>
            </a:r>
            <a:endParaRPr lang="en-US" sz="2000" dirty="0">
              <a:ln>
                <a:solidFill>
                  <a:schemeClr val="bg1"/>
                </a:solidFill>
              </a:ln>
            </a:endParaRPr>
          </a:p>
        </p:txBody>
      </p:sp>
      <p:sp>
        <p:nvSpPr>
          <p:cNvPr id="8" name="TextBox 7">
            <a:extLst>
              <a:ext uri="{FF2B5EF4-FFF2-40B4-BE49-F238E27FC236}">
                <a16:creationId xmlns:a16="http://schemas.microsoft.com/office/drawing/2014/main" id="{767EF1C3-0B74-02FD-D658-886F80E5D7AB}"/>
              </a:ext>
            </a:extLst>
          </p:cNvPr>
          <p:cNvSpPr txBox="1"/>
          <p:nvPr/>
        </p:nvSpPr>
        <p:spPr>
          <a:xfrm>
            <a:off x="1670090" y="2180735"/>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err="1">
                <a:ln>
                  <a:solidFill>
                    <a:schemeClr val="bg1"/>
                  </a:solidFill>
                </a:ln>
                <a:effectLst/>
                <a:latin typeface="Aptos Black" panose="020B0004020202020204" pitchFamily="34" charset="0"/>
              </a:rPr>
              <a:t>Behrang</a:t>
            </a:r>
            <a:r>
              <a:rPr lang="en-US" sz="2000" b="1" i="0" dirty="0">
                <a:ln>
                  <a:solidFill>
                    <a:schemeClr val="bg1"/>
                  </a:solidFill>
                </a:ln>
                <a:effectLst/>
                <a:latin typeface="Aptos Black" panose="020B0004020202020204" pitchFamily="34" charset="0"/>
              </a:rPr>
              <a:t> </a:t>
            </a:r>
            <a:r>
              <a:rPr lang="en-US" sz="2000" b="1" i="0" dirty="0" err="1">
                <a:ln>
                  <a:solidFill>
                    <a:schemeClr val="bg1"/>
                  </a:solidFill>
                </a:ln>
                <a:effectLst/>
                <a:latin typeface="Aptos Black" panose="020B0004020202020204" pitchFamily="34" charset="0"/>
              </a:rPr>
              <a:t>Bidadian</a:t>
            </a:r>
            <a:endParaRPr lang="en-US" sz="2000" dirty="0">
              <a:ln>
                <a:solidFill>
                  <a:schemeClr val="bg1"/>
                </a:solidFill>
              </a:ln>
            </a:endParaRPr>
          </a:p>
        </p:txBody>
      </p:sp>
      <p:sp>
        <p:nvSpPr>
          <p:cNvPr id="9" name="TextBox 8">
            <a:extLst>
              <a:ext uri="{FF2B5EF4-FFF2-40B4-BE49-F238E27FC236}">
                <a16:creationId xmlns:a16="http://schemas.microsoft.com/office/drawing/2014/main" id="{80697AD8-F27C-859A-164B-64C3BE902090}"/>
              </a:ext>
            </a:extLst>
          </p:cNvPr>
          <p:cNvSpPr txBox="1"/>
          <p:nvPr/>
        </p:nvSpPr>
        <p:spPr>
          <a:xfrm>
            <a:off x="2057327" y="2547535"/>
            <a:ext cx="4290034"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9"/>
              </a:rPr>
              <a:t>behrang.bidadian@mail.wvu.edu </a:t>
            </a:r>
            <a:endParaRPr lang="en-US" sz="2000" dirty="0">
              <a:ln>
                <a:solidFill>
                  <a:schemeClr val="bg1"/>
                </a:solidFill>
              </a:ln>
            </a:endParaRPr>
          </a:p>
        </p:txBody>
      </p:sp>
      <p:sp>
        <p:nvSpPr>
          <p:cNvPr id="10" name="TextBox 9">
            <a:extLst>
              <a:ext uri="{FF2B5EF4-FFF2-40B4-BE49-F238E27FC236}">
                <a16:creationId xmlns:a16="http://schemas.microsoft.com/office/drawing/2014/main" id="{AB626748-FB7E-1028-F2BD-930AD85788D2}"/>
              </a:ext>
            </a:extLst>
          </p:cNvPr>
          <p:cNvSpPr txBox="1"/>
          <p:nvPr/>
        </p:nvSpPr>
        <p:spPr>
          <a:xfrm>
            <a:off x="1717592" y="3075737"/>
            <a:ext cx="2908713" cy="400110"/>
          </a:xfrm>
          <a:prstGeom prst="rect">
            <a:avLst/>
          </a:prstGeom>
          <a:noFill/>
        </p:spPr>
        <p:txBody>
          <a:bodyPr wrap="square">
            <a:spAutoFit/>
          </a:bodyPr>
          <a:lstStyle/>
          <a:p>
            <a:pPr marL="342900" indent="-342900">
              <a:buFont typeface="Wingdings" panose="05000000000000000000" pitchFamily="2" charset="2"/>
              <a:buChar char="§"/>
            </a:pPr>
            <a:r>
              <a:rPr lang="en-US" sz="2000" b="1" i="0" dirty="0">
                <a:ln>
                  <a:solidFill>
                    <a:schemeClr val="bg1"/>
                  </a:solidFill>
                </a:ln>
                <a:effectLst/>
                <a:latin typeface="Aptos Black" panose="020B0004020202020204" pitchFamily="34" charset="0"/>
              </a:rPr>
              <a:t>Annie Mahmoudi</a:t>
            </a:r>
            <a:endParaRPr lang="en-US" sz="2000" dirty="0">
              <a:ln>
                <a:solidFill>
                  <a:schemeClr val="bg1"/>
                </a:solidFill>
              </a:ln>
            </a:endParaRPr>
          </a:p>
        </p:txBody>
      </p:sp>
      <p:sp>
        <p:nvSpPr>
          <p:cNvPr id="11" name="TextBox 10">
            <a:extLst>
              <a:ext uri="{FF2B5EF4-FFF2-40B4-BE49-F238E27FC236}">
                <a16:creationId xmlns:a16="http://schemas.microsoft.com/office/drawing/2014/main" id="{EA696277-8C05-8F2E-360B-6D9BBFC1E52E}"/>
              </a:ext>
            </a:extLst>
          </p:cNvPr>
          <p:cNvSpPr txBox="1"/>
          <p:nvPr/>
        </p:nvSpPr>
        <p:spPr>
          <a:xfrm>
            <a:off x="2076423" y="3472538"/>
            <a:ext cx="4290034" cy="400110"/>
          </a:xfrm>
          <a:prstGeom prst="rect">
            <a:avLst/>
          </a:prstGeom>
          <a:noFill/>
        </p:spPr>
        <p:txBody>
          <a:bodyPr wrap="square">
            <a:spAutoFit/>
          </a:bodyPr>
          <a:lstStyle/>
          <a:p>
            <a:r>
              <a:rPr lang="en-US" sz="2000" b="1" i="0" dirty="0">
                <a:ln>
                  <a:solidFill>
                    <a:schemeClr val="bg1"/>
                  </a:solidFill>
                </a:ln>
                <a:effectLst/>
                <a:latin typeface="Aptos Black" panose="020B0004020202020204" pitchFamily="34" charset="0"/>
                <a:hlinkClick r:id="rId10"/>
              </a:rPr>
              <a:t>anm0050@mail.wvu.edu </a:t>
            </a:r>
            <a:endParaRPr lang="en-US" sz="2000" dirty="0">
              <a:ln>
                <a:solidFill>
                  <a:schemeClr val="bg1"/>
                </a:solidFill>
              </a:ln>
            </a:endParaRPr>
          </a:p>
        </p:txBody>
      </p:sp>
    </p:spTree>
    <p:extLst>
      <p:ext uri="{BB962C8B-B14F-4D97-AF65-F5344CB8AC3E}">
        <p14:creationId xmlns:p14="http://schemas.microsoft.com/office/powerpoint/2010/main" val="12867410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Harpers Ferry</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9" name="Picture 8">
            <a:extLst>
              <a:ext uri="{FF2B5EF4-FFF2-40B4-BE49-F238E27FC236}">
                <a16:creationId xmlns:a16="http://schemas.microsoft.com/office/drawing/2014/main" id="{D1E5659B-60E3-BD56-8EF8-75F0D20D7698}"/>
              </a:ext>
            </a:extLst>
          </p:cNvPr>
          <p:cNvPicPr>
            <a:picLocks noChangeAspect="1"/>
          </p:cNvPicPr>
          <p:nvPr/>
        </p:nvPicPr>
        <p:blipFill>
          <a:blip r:embed="rId4"/>
          <a:stretch>
            <a:fillRect/>
          </a:stretch>
        </p:blipFill>
        <p:spPr>
          <a:xfrm>
            <a:off x="3530124" y="982912"/>
            <a:ext cx="5353528" cy="5642697"/>
          </a:xfrm>
          <a:prstGeom prst="rect">
            <a:avLst/>
          </a:prstGeom>
          <a:ln>
            <a:solidFill>
              <a:schemeClr val="tx1"/>
            </a:solidFill>
          </a:ln>
        </p:spPr>
      </p:pic>
      <p:sp>
        <p:nvSpPr>
          <p:cNvPr id="13" name="TextBox 12">
            <a:extLst>
              <a:ext uri="{FF2B5EF4-FFF2-40B4-BE49-F238E27FC236}">
                <a16:creationId xmlns:a16="http://schemas.microsoft.com/office/drawing/2014/main" id="{77E6C68E-9344-50A6-5CB9-5E96D2ABFA9D}"/>
              </a:ext>
            </a:extLst>
          </p:cNvPr>
          <p:cNvSpPr txBox="1"/>
          <p:nvPr/>
        </p:nvSpPr>
        <p:spPr>
          <a:xfrm>
            <a:off x="4048700" y="6225286"/>
            <a:ext cx="4243754"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5">
                  <a:extLst>
                    <a:ext uri="{A12FA001-AC4F-418D-AE19-62706E023703}">
                      <ahyp:hlinkClr xmlns:ahyp="http://schemas.microsoft.com/office/drawing/2018/hyperlinkcolor" val="tx"/>
                    </a:ext>
                  </a:extLst>
                </a:hlinkClick>
              </a:rPr>
              <a:t>Harpers Ferry</a:t>
            </a:r>
            <a:r>
              <a:rPr lang="en-US" dirty="0"/>
              <a:t>:  BFE change minus 24 ft.</a:t>
            </a:r>
          </a:p>
        </p:txBody>
      </p:sp>
    </p:spTree>
    <p:extLst>
      <p:ext uri="{BB962C8B-B14F-4D97-AF65-F5344CB8AC3E}">
        <p14:creationId xmlns:p14="http://schemas.microsoft.com/office/powerpoint/2010/main" val="40516056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5E311-7E59-ED4D-0B0E-C648436BE5B0}"/>
              </a:ext>
            </a:extLst>
          </p:cNvPr>
          <p:cNvPicPr>
            <a:picLocks noChangeAspect="1"/>
          </p:cNvPicPr>
          <p:nvPr/>
        </p:nvPicPr>
        <p:blipFill>
          <a:blip r:embed="rId3"/>
          <a:stretch>
            <a:fillRect/>
          </a:stretch>
        </p:blipFill>
        <p:spPr>
          <a:xfrm>
            <a:off x="6617568" y="951921"/>
            <a:ext cx="4986528" cy="5753173"/>
          </a:xfrm>
          <a:prstGeom prst="rect">
            <a:avLst/>
          </a:prstGeom>
        </p:spPr>
      </p:pic>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Shepherdstown</a:t>
            </a:r>
          </a:p>
        </p:txBody>
      </p:sp>
      <p:pic>
        <p:nvPicPr>
          <p:cNvPr id="12" name="Picture 11"/>
          <p:cNvPicPr>
            <a:picLocks noChangeAspect="1"/>
          </p:cNvPicPr>
          <p:nvPr/>
        </p:nvPicPr>
        <p:blipFill>
          <a:blip r:embed="rId4"/>
          <a:stretch>
            <a:fillRect/>
          </a:stretch>
        </p:blipFill>
        <p:spPr>
          <a:xfrm>
            <a:off x="9790414" y="6194296"/>
            <a:ext cx="1382162" cy="431313"/>
          </a:xfrm>
          <a:prstGeom prst="rect">
            <a:avLst/>
          </a:prstGeom>
        </p:spPr>
      </p:pic>
      <p:sp>
        <p:nvSpPr>
          <p:cNvPr id="13" name="TextBox 12">
            <a:extLst>
              <a:ext uri="{FF2B5EF4-FFF2-40B4-BE49-F238E27FC236}">
                <a16:creationId xmlns:a16="http://schemas.microsoft.com/office/drawing/2014/main" id="{77E6C68E-9344-50A6-5CB9-5E96D2ABFA9D}"/>
              </a:ext>
            </a:extLst>
          </p:cNvPr>
          <p:cNvSpPr txBox="1"/>
          <p:nvPr/>
        </p:nvSpPr>
        <p:spPr>
          <a:xfrm>
            <a:off x="796345" y="6225286"/>
            <a:ext cx="4243754"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5">
                  <a:extLst>
                    <a:ext uri="{A12FA001-AC4F-418D-AE19-62706E023703}">
                      <ahyp:hlinkClr xmlns:ahyp="http://schemas.microsoft.com/office/drawing/2018/hyperlinkcolor" val="tx"/>
                    </a:ext>
                  </a:extLst>
                </a:hlinkClick>
              </a:rPr>
              <a:t>Harpers Ferry</a:t>
            </a:r>
            <a:r>
              <a:rPr lang="en-US" dirty="0"/>
              <a:t>:  BFE change minus 24 ft.</a:t>
            </a:r>
          </a:p>
        </p:txBody>
      </p:sp>
      <p:sp>
        <p:nvSpPr>
          <p:cNvPr id="14" name="TextBox 13">
            <a:extLst>
              <a:ext uri="{FF2B5EF4-FFF2-40B4-BE49-F238E27FC236}">
                <a16:creationId xmlns:a16="http://schemas.microsoft.com/office/drawing/2014/main" id="{AF438D11-CEE4-0505-C027-4215B309EAE1}"/>
              </a:ext>
            </a:extLst>
          </p:cNvPr>
          <p:cNvSpPr txBox="1"/>
          <p:nvPr/>
        </p:nvSpPr>
        <p:spPr>
          <a:xfrm>
            <a:off x="7060757" y="6225286"/>
            <a:ext cx="4284638"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6">
                  <a:extLst>
                    <a:ext uri="{A12FA001-AC4F-418D-AE19-62706E023703}">
                      <ahyp:hlinkClr xmlns:ahyp="http://schemas.microsoft.com/office/drawing/2018/hyperlinkcolor" val="tx"/>
                    </a:ext>
                  </a:extLst>
                </a:hlinkClick>
              </a:rPr>
              <a:t>Shepherdstown</a:t>
            </a:r>
            <a:r>
              <a:rPr lang="en-US" dirty="0"/>
              <a:t>:  FEMA Change Viewer</a:t>
            </a:r>
          </a:p>
        </p:txBody>
      </p:sp>
      <p:pic>
        <p:nvPicPr>
          <p:cNvPr id="15" name="Picture 14">
            <a:extLst>
              <a:ext uri="{FF2B5EF4-FFF2-40B4-BE49-F238E27FC236}">
                <a16:creationId xmlns:a16="http://schemas.microsoft.com/office/drawing/2014/main" id="{39495649-C9A7-54F5-4F06-8547707BD07B}"/>
              </a:ext>
            </a:extLst>
          </p:cNvPr>
          <p:cNvPicPr>
            <a:picLocks noChangeAspect="1"/>
          </p:cNvPicPr>
          <p:nvPr/>
        </p:nvPicPr>
        <p:blipFill>
          <a:blip r:embed="rId7"/>
          <a:stretch>
            <a:fillRect/>
          </a:stretch>
        </p:blipFill>
        <p:spPr>
          <a:xfrm>
            <a:off x="523300" y="1022517"/>
            <a:ext cx="4890364" cy="5607617"/>
          </a:xfrm>
          <a:prstGeom prst="rect">
            <a:avLst/>
          </a:prstGeom>
        </p:spPr>
      </p:pic>
      <p:sp>
        <p:nvSpPr>
          <p:cNvPr id="16" name="TextBox 15">
            <a:extLst>
              <a:ext uri="{FF2B5EF4-FFF2-40B4-BE49-F238E27FC236}">
                <a16:creationId xmlns:a16="http://schemas.microsoft.com/office/drawing/2014/main" id="{ED196B50-ECDB-9DC5-35B3-AF70FF3A99CE}"/>
              </a:ext>
            </a:extLst>
          </p:cNvPr>
          <p:cNvSpPr txBox="1"/>
          <p:nvPr/>
        </p:nvSpPr>
        <p:spPr>
          <a:xfrm>
            <a:off x="901399" y="6225286"/>
            <a:ext cx="3663050" cy="369332"/>
          </a:xfrm>
          <a:prstGeom prst="rect">
            <a:avLst/>
          </a:prstGeom>
          <a:solidFill>
            <a:srgbClr val="FFFF00"/>
          </a:solidFill>
          <a:ln w="28575">
            <a:solidFill>
              <a:srgbClr val="C00000"/>
            </a:solidFill>
          </a:ln>
        </p:spPr>
        <p:txBody>
          <a:bodyPr wrap="square" rtlCol="0">
            <a:spAutoFit/>
          </a:bodyPr>
          <a:lstStyle/>
          <a:p>
            <a:r>
              <a:rPr lang="en-US" b="1" dirty="0">
                <a:solidFill>
                  <a:srgbClr val="0070C0"/>
                </a:solidFill>
                <a:hlinkClick r:id="rId8">
                  <a:extLst>
                    <a:ext uri="{A12FA001-AC4F-418D-AE19-62706E023703}">
                      <ahyp:hlinkClr xmlns:ahyp="http://schemas.microsoft.com/office/drawing/2018/hyperlinkcolor" val="tx"/>
                    </a:ext>
                  </a:extLst>
                </a:hlinkClick>
              </a:rPr>
              <a:t>Shepherdstown</a:t>
            </a:r>
            <a:r>
              <a:rPr lang="en-US" dirty="0"/>
              <a:t>:  WV Flood Tool</a:t>
            </a:r>
          </a:p>
        </p:txBody>
      </p:sp>
      <p:pic>
        <p:nvPicPr>
          <p:cNvPr id="17" name="Picture 16">
            <a:extLst>
              <a:ext uri="{FF2B5EF4-FFF2-40B4-BE49-F238E27FC236}">
                <a16:creationId xmlns:a16="http://schemas.microsoft.com/office/drawing/2014/main" id="{D94408A8-7E93-7A3A-F5EF-E4D334C08D1F}"/>
              </a:ext>
            </a:extLst>
          </p:cNvPr>
          <p:cNvPicPr/>
          <p:nvPr/>
        </p:nvPicPr>
        <p:blipFill>
          <a:blip r:embed="rId9" cstate="email">
            <a:extLst>
              <a:ext uri="{28A0092B-C50C-407E-A947-70E740481C1C}">
                <a14:useLocalDpi xmlns:a14="http://schemas.microsoft.com/office/drawing/2010/main"/>
              </a:ext>
            </a:extLst>
          </a:blip>
          <a:stretch>
            <a:fillRect/>
          </a:stretch>
        </p:blipFill>
        <p:spPr>
          <a:xfrm>
            <a:off x="2918222" y="4677168"/>
            <a:ext cx="2441749" cy="1365796"/>
          </a:xfrm>
          <a:prstGeom prst="rect">
            <a:avLst/>
          </a:prstGeom>
          <a:ln>
            <a:solidFill>
              <a:schemeClr val="tx1"/>
            </a:solidFill>
          </a:ln>
        </p:spPr>
      </p:pic>
    </p:spTree>
    <p:extLst>
      <p:ext uri="{BB962C8B-B14F-4D97-AF65-F5344CB8AC3E}">
        <p14:creationId xmlns:p14="http://schemas.microsoft.com/office/powerpoint/2010/main" val="46671448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A38FC9-27EB-B47D-4FD7-1B6F6BDB133C}"/>
              </a:ext>
            </a:extLst>
          </p:cNvPr>
          <p:cNvPicPr>
            <a:picLocks noChangeAspect="1"/>
          </p:cNvPicPr>
          <p:nvPr/>
        </p:nvPicPr>
        <p:blipFill>
          <a:blip r:embed="rId3"/>
          <a:stretch>
            <a:fillRect/>
          </a:stretch>
        </p:blipFill>
        <p:spPr>
          <a:xfrm>
            <a:off x="6096000" y="982996"/>
            <a:ext cx="4918364" cy="5759575"/>
          </a:xfrm>
          <a:prstGeom prst="rect">
            <a:avLst/>
          </a:prstGeom>
        </p:spPr>
      </p:pic>
      <p:pic>
        <p:nvPicPr>
          <p:cNvPr id="3" name="Picture 2">
            <a:extLst>
              <a:ext uri="{FF2B5EF4-FFF2-40B4-BE49-F238E27FC236}">
                <a16:creationId xmlns:a16="http://schemas.microsoft.com/office/drawing/2014/main" id="{C2FF626A-226C-148D-5E78-6616ADC0E38D}"/>
              </a:ext>
            </a:extLst>
          </p:cNvPr>
          <p:cNvPicPr>
            <a:picLocks noChangeAspect="1"/>
          </p:cNvPicPr>
          <p:nvPr/>
        </p:nvPicPr>
        <p:blipFill>
          <a:blip r:embed="rId4"/>
          <a:stretch>
            <a:fillRect/>
          </a:stretch>
        </p:blipFill>
        <p:spPr>
          <a:xfrm>
            <a:off x="509374" y="951921"/>
            <a:ext cx="4447090" cy="5765743"/>
          </a:xfrm>
          <a:prstGeom prst="rect">
            <a:avLst/>
          </a:prstGeom>
        </p:spPr>
      </p:pic>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Changes – Jefferson County</a:t>
            </a:r>
          </a:p>
        </p:txBody>
      </p:sp>
      <p:sp>
        <p:nvSpPr>
          <p:cNvPr id="14" name="TextBox 13">
            <a:extLst>
              <a:ext uri="{FF2B5EF4-FFF2-40B4-BE49-F238E27FC236}">
                <a16:creationId xmlns:a16="http://schemas.microsoft.com/office/drawing/2014/main" id="{AF438D11-CEE4-0505-C027-4215B309EAE1}"/>
              </a:ext>
            </a:extLst>
          </p:cNvPr>
          <p:cNvSpPr txBox="1"/>
          <p:nvPr/>
        </p:nvSpPr>
        <p:spPr>
          <a:xfrm>
            <a:off x="6885709" y="6278372"/>
            <a:ext cx="3338945" cy="369332"/>
          </a:xfrm>
          <a:prstGeom prst="rect">
            <a:avLst/>
          </a:prstGeom>
          <a:solidFill>
            <a:srgbClr val="FFFF00"/>
          </a:solidFill>
          <a:ln w="28575">
            <a:solidFill>
              <a:srgbClr val="C00000"/>
            </a:solidFill>
          </a:ln>
        </p:spPr>
        <p:txBody>
          <a:bodyPr wrap="square" rtlCol="0">
            <a:spAutoFit/>
          </a:bodyPr>
          <a:lstStyle/>
          <a:p>
            <a:r>
              <a:rPr lang="en-US" dirty="0"/>
              <a:t>WV Flood Tool (</a:t>
            </a:r>
            <a:r>
              <a:rPr lang="en-US" dirty="0">
                <a:solidFill>
                  <a:srgbClr val="0070C0"/>
                </a:solidFill>
                <a:hlinkClick r:id="rId5">
                  <a:extLst>
                    <a:ext uri="{A12FA001-AC4F-418D-AE19-62706E023703}">
                      <ahyp:hlinkClr xmlns:ahyp="http://schemas.microsoft.com/office/drawing/2018/hyperlinkcolor" val="tx"/>
                    </a:ext>
                  </a:extLst>
                </a:hlinkClick>
              </a:rPr>
              <a:t>Risk MAP View</a:t>
            </a:r>
            <a:r>
              <a:rPr lang="en-US" dirty="0"/>
              <a:t>)</a:t>
            </a:r>
          </a:p>
        </p:txBody>
      </p:sp>
      <p:sp>
        <p:nvSpPr>
          <p:cNvPr id="16" name="TextBox 15">
            <a:extLst>
              <a:ext uri="{FF2B5EF4-FFF2-40B4-BE49-F238E27FC236}">
                <a16:creationId xmlns:a16="http://schemas.microsoft.com/office/drawing/2014/main" id="{ED196B50-ECDB-9DC5-35B3-AF70FF3A99CE}"/>
              </a:ext>
            </a:extLst>
          </p:cNvPr>
          <p:cNvSpPr txBox="1"/>
          <p:nvPr/>
        </p:nvSpPr>
        <p:spPr>
          <a:xfrm>
            <a:off x="1025310" y="6278372"/>
            <a:ext cx="2933626" cy="369332"/>
          </a:xfrm>
          <a:prstGeom prst="rect">
            <a:avLst/>
          </a:prstGeom>
          <a:solidFill>
            <a:srgbClr val="FFFF00"/>
          </a:solidFill>
          <a:ln w="28575">
            <a:solidFill>
              <a:srgbClr val="C00000"/>
            </a:solidFill>
          </a:ln>
        </p:spPr>
        <p:txBody>
          <a:bodyPr wrap="square" rtlCol="0">
            <a:spAutoFit/>
          </a:bodyPr>
          <a:lstStyle/>
          <a:p>
            <a:r>
              <a:rPr lang="en-US" dirty="0"/>
              <a:t>WV Flood Tool </a:t>
            </a:r>
            <a:r>
              <a:rPr lang="en-US" dirty="0">
                <a:solidFill>
                  <a:srgbClr val="0070C0"/>
                </a:solidFill>
                <a:hlinkClick r:id="rId6">
                  <a:extLst>
                    <a:ext uri="{A12FA001-AC4F-418D-AE19-62706E023703}">
                      <ahyp:hlinkClr xmlns:ahyp="http://schemas.microsoft.com/office/drawing/2018/hyperlinkcolor" val="tx"/>
                    </a:ext>
                  </a:extLst>
                </a:hlinkClick>
              </a:rPr>
              <a:t>Public View</a:t>
            </a:r>
            <a:endParaRPr lang="en-US" dirty="0">
              <a:solidFill>
                <a:srgbClr val="0070C0"/>
              </a:solidFill>
            </a:endParaRPr>
          </a:p>
        </p:txBody>
      </p:sp>
      <p:grpSp>
        <p:nvGrpSpPr>
          <p:cNvPr id="10" name="Group 9">
            <a:extLst>
              <a:ext uri="{FF2B5EF4-FFF2-40B4-BE49-F238E27FC236}">
                <a16:creationId xmlns:a16="http://schemas.microsoft.com/office/drawing/2014/main" id="{27A359F2-F7C5-8005-6BC4-796C5108B567}"/>
              </a:ext>
            </a:extLst>
          </p:cNvPr>
          <p:cNvGrpSpPr/>
          <p:nvPr/>
        </p:nvGrpSpPr>
        <p:grpSpPr>
          <a:xfrm>
            <a:off x="8225517" y="4572142"/>
            <a:ext cx="2643374" cy="1478575"/>
            <a:chOff x="7094136" y="4340888"/>
            <a:chExt cx="2766152" cy="1547251"/>
          </a:xfrm>
        </p:grpSpPr>
        <p:pic>
          <p:nvPicPr>
            <p:cNvPr id="11" name="Picture 10">
              <a:extLst>
                <a:ext uri="{FF2B5EF4-FFF2-40B4-BE49-F238E27FC236}">
                  <a16:creationId xmlns:a16="http://schemas.microsoft.com/office/drawing/2014/main" id="{850EE59D-EC7B-F721-B1CC-3F4F2C735F5C}"/>
                </a:ext>
              </a:extLst>
            </p:cNvPr>
            <p:cNvPicPr/>
            <p:nvPr/>
          </p:nvPicPr>
          <p:blipFill>
            <a:blip r:embed="rId7"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17" name="TextBox 16">
              <a:extLst>
                <a:ext uri="{FF2B5EF4-FFF2-40B4-BE49-F238E27FC236}">
                  <a16:creationId xmlns:a16="http://schemas.microsoft.com/office/drawing/2014/main" id="{BFF4BEC8-837F-A5BB-F830-4307F3CBC59C}"/>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Tree>
    <p:extLst>
      <p:ext uri="{BB962C8B-B14F-4D97-AF65-F5344CB8AC3E}">
        <p14:creationId xmlns:p14="http://schemas.microsoft.com/office/powerpoint/2010/main" val="128665023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a:t>
            </a:r>
            <a:r>
              <a:rPr lang="en-US" b="1" dirty="0">
                <a:solidFill>
                  <a:schemeClr val="bg1"/>
                </a:solidFill>
                <a:latin typeface="Arial" panose="020B0604020202020204" pitchFamily="34" charset="0"/>
                <a:cs typeface="Arial" panose="020B0604020202020204" pitchFamily="34" charset="0"/>
              </a:rPr>
              <a:t>Mapped-In</a:t>
            </a:r>
            <a:r>
              <a:rPr lang="en-US" dirty="0">
                <a:solidFill>
                  <a:schemeClr val="bg1"/>
                </a:solidFill>
                <a:latin typeface="Arial" panose="020B0604020202020204" pitchFamily="34" charset="0"/>
                <a:cs typeface="Arial" panose="020B0604020202020204" pitchFamily="34" charset="0"/>
              </a:rPr>
              <a:t> / </a:t>
            </a:r>
            <a:r>
              <a:rPr lang="en-US" b="1" dirty="0">
                <a:solidFill>
                  <a:schemeClr val="bg1"/>
                </a:solidFill>
                <a:latin typeface="Arial" panose="020B0604020202020204" pitchFamily="34" charset="0"/>
                <a:cs typeface="Arial" panose="020B0604020202020204" pitchFamily="34" charset="0"/>
              </a:rPr>
              <a:t>Out</a:t>
            </a:r>
            <a:r>
              <a:rPr lang="en-US" dirty="0">
                <a:solidFill>
                  <a:schemeClr val="bg1"/>
                </a:solidFill>
                <a:latin typeface="Arial" panose="020B0604020202020204" pitchFamily="34" charset="0"/>
                <a:cs typeface="Arial" panose="020B0604020202020204" pitchFamily="34" charset="0"/>
              </a:rPr>
              <a:t> of Preliminary SFHA</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3" name="Picture 2">
            <a:extLst>
              <a:ext uri="{FF2B5EF4-FFF2-40B4-BE49-F238E27FC236}">
                <a16:creationId xmlns:a16="http://schemas.microsoft.com/office/drawing/2014/main" id="{F4791B23-6736-DC01-CDBF-AD1F0A47F05A}"/>
              </a:ext>
            </a:extLst>
          </p:cNvPr>
          <p:cNvPicPr>
            <a:picLocks noChangeAspect="1"/>
          </p:cNvPicPr>
          <p:nvPr/>
        </p:nvPicPr>
        <p:blipFill>
          <a:blip r:embed="rId4"/>
          <a:stretch>
            <a:fillRect/>
          </a:stretch>
        </p:blipFill>
        <p:spPr>
          <a:xfrm>
            <a:off x="285382" y="1137203"/>
            <a:ext cx="7171437" cy="5272749"/>
          </a:xfrm>
          <a:prstGeom prst="rect">
            <a:avLst/>
          </a:prstGeom>
        </p:spPr>
      </p:pic>
      <p:grpSp>
        <p:nvGrpSpPr>
          <p:cNvPr id="4" name="Group 3">
            <a:extLst>
              <a:ext uri="{FF2B5EF4-FFF2-40B4-BE49-F238E27FC236}">
                <a16:creationId xmlns:a16="http://schemas.microsoft.com/office/drawing/2014/main" id="{8E125D44-7F8A-95AF-6F23-C9E12FFDEBD3}"/>
              </a:ext>
            </a:extLst>
          </p:cNvPr>
          <p:cNvGrpSpPr/>
          <p:nvPr/>
        </p:nvGrpSpPr>
        <p:grpSpPr>
          <a:xfrm>
            <a:off x="7934571" y="2155404"/>
            <a:ext cx="3711686" cy="2076137"/>
            <a:chOff x="7094136" y="4340888"/>
            <a:chExt cx="2766152" cy="1547251"/>
          </a:xfrm>
        </p:grpSpPr>
        <p:pic>
          <p:nvPicPr>
            <p:cNvPr id="5" name="Picture 4">
              <a:extLst>
                <a:ext uri="{FF2B5EF4-FFF2-40B4-BE49-F238E27FC236}">
                  <a16:creationId xmlns:a16="http://schemas.microsoft.com/office/drawing/2014/main" id="{E4E12B42-3593-096F-14AE-3DDB7C51EB68}"/>
                </a:ext>
              </a:extLst>
            </p:cNvPr>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7" name="TextBox 6">
              <a:extLst>
                <a:ext uri="{FF2B5EF4-FFF2-40B4-BE49-F238E27FC236}">
                  <a16:creationId xmlns:a16="http://schemas.microsoft.com/office/drawing/2014/main" id="{7B6E63A9-BA92-95B2-532E-433E05B69E41}"/>
                </a:ext>
              </a:extLst>
            </p:cNvPr>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
        <p:nvSpPr>
          <p:cNvPr id="8" name="TextBox 7">
            <a:extLst>
              <a:ext uri="{FF2B5EF4-FFF2-40B4-BE49-F238E27FC236}">
                <a16:creationId xmlns:a16="http://schemas.microsoft.com/office/drawing/2014/main" id="{D6483C48-7F8E-1A87-103F-1DF54ACE5B4E}"/>
              </a:ext>
            </a:extLst>
          </p:cNvPr>
          <p:cNvSpPr txBox="1"/>
          <p:nvPr/>
        </p:nvSpPr>
        <p:spPr>
          <a:xfrm>
            <a:off x="789867" y="6409952"/>
            <a:ext cx="6248242" cy="369332"/>
          </a:xfrm>
          <a:prstGeom prst="rect">
            <a:avLst/>
          </a:prstGeom>
          <a:noFill/>
        </p:spPr>
        <p:txBody>
          <a:bodyPr wrap="square" rtlCol="0">
            <a:spAutoFit/>
          </a:bodyPr>
          <a:lstStyle/>
          <a:p>
            <a:r>
              <a:rPr lang="en-US" i="1" dirty="0"/>
              <a:t>Difference between FEMA’s 2009 and 2024 flood studies</a:t>
            </a:r>
          </a:p>
        </p:txBody>
      </p:sp>
    </p:spTree>
    <p:extLst>
      <p:ext uri="{BB962C8B-B14F-4D97-AF65-F5344CB8AC3E}">
        <p14:creationId xmlns:p14="http://schemas.microsoft.com/office/powerpoint/2010/main" val="50517869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3F4A52-817E-26DB-80CD-577CB4706AC4}"/>
              </a:ext>
            </a:extLst>
          </p:cNvPr>
          <p:cNvSpPr/>
          <p:nvPr/>
        </p:nvSpPr>
        <p:spPr>
          <a:xfrm>
            <a:off x="568657" y="5164517"/>
            <a:ext cx="5302207" cy="73866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Building Changes: Mapped-In/Out</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22071021"/>
              </p:ext>
            </p:extLst>
          </p:nvPr>
        </p:nvGraphicFramePr>
        <p:xfrm>
          <a:off x="568657" y="1381438"/>
          <a:ext cx="11141905" cy="3054983"/>
        </p:xfrm>
        <a:graphic>
          <a:graphicData uri="http://schemas.openxmlformats.org/drawingml/2006/table">
            <a:tbl>
              <a:tblPr/>
              <a:tblGrid>
                <a:gridCol w="1810603">
                  <a:extLst>
                    <a:ext uri="{9D8B030D-6E8A-4147-A177-3AD203B41FA5}">
                      <a16:colId xmlns:a16="http://schemas.microsoft.com/office/drawing/2014/main" val="4127932195"/>
                    </a:ext>
                  </a:extLst>
                </a:gridCol>
                <a:gridCol w="1683224">
                  <a:extLst>
                    <a:ext uri="{9D8B030D-6E8A-4147-A177-3AD203B41FA5}">
                      <a16:colId xmlns:a16="http://schemas.microsoft.com/office/drawing/2014/main" val="3075952969"/>
                    </a:ext>
                  </a:extLst>
                </a:gridCol>
                <a:gridCol w="1662059">
                  <a:extLst>
                    <a:ext uri="{9D8B030D-6E8A-4147-A177-3AD203B41FA5}">
                      <a16:colId xmlns:a16="http://schemas.microsoft.com/office/drawing/2014/main" val="2777979716"/>
                    </a:ext>
                  </a:extLst>
                </a:gridCol>
                <a:gridCol w="2393400">
                  <a:extLst>
                    <a:ext uri="{9D8B030D-6E8A-4147-A177-3AD203B41FA5}">
                      <a16:colId xmlns:a16="http://schemas.microsoft.com/office/drawing/2014/main" val="2026798551"/>
                    </a:ext>
                  </a:extLst>
                </a:gridCol>
                <a:gridCol w="1901536">
                  <a:extLst>
                    <a:ext uri="{9D8B030D-6E8A-4147-A177-3AD203B41FA5}">
                      <a16:colId xmlns:a16="http://schemas.microsoft.com/office/drawing/2014/main" val="1581288836"/>
                    </a:ext>
                  </a:extLst>
                </a:gridCol>
                <a:gridCol w="1691083">
                  <a:extLst>
                    <a:ext uri="{9D8B030D-6E8A-4147-A177-3AD203B41FA5}">
                      <a16:colId xmlns:a16="http://schemas.microsoft.com/office/drawing/2014/main" val="3355055482"/>
                    </a:ext>
                  </a:extLst>
                </a:gridCol>
              </a:tblGrid>
              <a:tr h="341359">
                <a:tc gridSpan="2">
                  <a:txBody>
                    <a:bodyPr/>
                    <a:lstStyle/>
                    <a:p>
                      <a:pPr algn="ctr" fontAlgn="ctr"/>
                      <a:r>
                        <a:rPr lang="en-US" sz="1800" b="1" i="0" u="none" strike="noStrike" dirty="0">
                          <a:solidFill>
                            <a:srgbClr val="000000"/>
                          </a:solidFill>
                          <a:effectLst/>
                          <a:latin typeface="Calibri" panose="020F0502020204030204" pitchFamily="34" charset="0"/>
                        </a:rPr>
                        <a:t>COMMUNITY IDENTIFICATION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in the Community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in the preliminary flood high hazard area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newly mapped 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2">
                  <a:txBody>
                    <a:bodyPr/>
                    <a:lstStyle/>
                    <a:p>
                      <a:pPr algn="ctr" fontAlgn="t"/>
                      <a:r>
                        <a:rPr lang="en-US" sz="1800" b="1" i="0" u="none" strike="noStrike" dirty="0">
                          <a:solidFill>
                            <a:srgbClr val="000000"/>
                          </a:solidFill>
                          <a:effectLst/>
                          <a:latin typeface="Calibri" panose="020F0502020204030204" pitchFamily="34" charset="0"/>
                        </a:rPr>
                        <a:t>Estimated structures newly mapped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909996931"/>
                  </a:ext>
                </a:extLst>
              </a:tr>
              <a:tr h="708665">
                <a:tc>
                  <a:txBody>
                    <a:bodyPr/>
                    <a:lstStyle/>
                    <a:p>
                      <a:pPr algn="ctr" fontAlgn="t"/>
                      <a:r>
                        <a:rPr lang="en-US" sz="1800" b="0" i="0" u="none" strike="noStrike" dirty="0">
                          <a:solidFill>
                            <a:srgbClr val="000000"/>
                          </a:solidFill>
                          <a:effectLst/>
                          <a:latin typeface="Calibri" panose="020F0502020204030204" pitchFamily="34" charset="0"/>
                        </a:rPr>
                        <a:t>Community Name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0" i="0" u="none" strike="noStrike" dirty="0">
                          <a:solidFill>
                            <a:srgbClr val="000000"/>
                          </a:solidFill>
                          <a:effectLst/>
                          <a:latin typeface="Calibri" panose="020F0502020204030204" pitchFamily="34" charset="0"/>
                        </a:rPr>
                        <a:t>Community Type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dirty="0"/>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97428143"/>
                  </a:ext>
                </a:extLst>
              </a:tr>
              <a:tr h="301889">
                <a:tc>
                  <a:txBody>
                    <a:bodyPr/>
                    <a:lstStyle/>
                    <a:p>
                      <a:pPr marL="58738" indent="0" algn="l" fontAlgn="b"/>
                      <a:r>
                        <a:rPr lang="en-US" sz="1800" b="0" i="0" u="none" strike="noStrike" dirty="0">
                          <a:solidFill>
                            <a:srgbClr val="000000"/>
                          </a:solidFill>
                          <a:effectLst/>
                          <a:latin typeface="Calibri" panose="020F0502020204030204" pitchFamily="34" charset="0"/>
                        </a:rPr>
                        <a:t>Jefferson County*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Unincorporated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20,397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317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03807"/>
                  </a:ext>
                </a:extLst>
              </a:tr>
              <a:tr h="0">
                <a:tc>
                  <a:txBody>
                    <a:bodyPr/>
                    <a:lstStyle/>
                    <a:p>
                      <a:pPr marL="58738" indent="0" algn="l" fontAlgn="b"/>
                      <a:r>
                        <a:rPr lang="en-US" sz="1800" b="0" i="0" u="none" strike="noStrike" dirty="0">
                          <a:solidFill>
                            <a:srgbClr val="000000"/>
                          </a:solidFill>
                          <a:effectLst/>
                          <a:latin typeface="Calibri" panose="020F0502020204030204" pitchFamily="34" charset="0"/>
                        </a:rPr>
                        <a:t>Bolivar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616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021200"/>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Charles Town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3,670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2014844"/>
                  </a:ext>
                </a:extLst>
              </a:tr>
              <a:tr h="244027">
                <a:tc>
                  <a:txBody>
                    <a:bodyPr/>
                    <a:lstStyle/>
                    <a:p>
                      <a:pPr marL="58738" indent="0" algn="l" fontAlgn="b"/>
                      <a:r>
                        <a:rPr lang="en-US" sz="1800" b="0" i="0" u="none" strike="noStrike" dirty="0">
                          <a:solidFill>
                            <a:srgbClr val="000000"/>
                          </a:solidFill>
                          <a:effectLst/>
                          <a:latin typeface="Calibri" panose="020F0502020204030204" pitchFamily="34" charset="0"/>
                        </a:rPr>
                        <a:t>Harpers Ferry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353207"/>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Ranson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2,918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8079435"/>
                  </a:ext>
                </a:extLst>
              </a:tr>
              <a:tr h="190500">
                <a:tc>
                  <a:txBody>
                    <a:bodyPr/>
                    <a:lstStyle/>
                    <a:p>
                      <a:pPr marL="58738" indent="0" algn="l" fontAlgn="b"/>
                      <a:r>
                        <a:rPr lang="en-US" sz="1800" b="0" i="0" u="none" strike="noStrike" dirty="0">
                          <a:solidFill>
                            <a:srgbClr val="000000"/>
                          </a:solidFill>
                          <a:effectLst/>
                          <a:latin typeface="Calibri" panose="020F0502020204030204" pitchFamily="34" charset="0"/>
                        </a:rPr>
                        <a:t>Shepherdstown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8738" indent="0"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735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234001"/>
                  </a:ext>
                </a:extLst>
              </a:tr>
              <a:tr h="190500">
                <a:tc>
                  <a:txBody>
                    <a:bodyPr/>
                    <a:lstStyle/>
                    <a:p>
                      <a:pPr marL="58738" indent="0" algn="l" fontAlgn="b"/>
                      <a:r>
                        <a:rPr lang="en-US" sz="1800" b="1" i="0" u="none" strike="noStrike" dirty="0">
                          <a:solidFill>
                            <a:srgbClr val="000000"/>
                          </a:solidFill>
                          <a:effectLst/>
                          <a:latin typeface="Calibri" panose="020F0502020204030204" pitchFamily="34" charset="0"/>
                        </a:rPr>
                        <a:t>JEFFERSON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marL="58738" indent="0" algn="l" fontAlgn="b"/>
                      <a:r>
                        <a:rPr lang="en-US" sz="1800" b="1" i="0" u="none" strike="noStrike" dirty="0">
                          <a:solidFill>
                            <a:srgbClr val="000000"/>
                          </a:solidFill>
                          <a:effectLst/>
                          <a:latin typeface="Calibri" panose="020F0502020204030204" pitchFamily="34" charset="0"/>
                        </a:rPr>
                        <a:t>County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28,612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499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123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276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val="2526872798"/>
                  </a:ext>
                </a:extLst>
              </a:tr>
            </a:tbl>
          </a:graphicData>
        </a:graphic>
      </p:graphicFrame>
      <p:sp>
        <p:nvSpPr>
          <p:cNvPr id="18" name="TextBox 17"/>
          <p:cNvSpPr txBox="1"/>
          <p:nvPr/>
        </p:nvSpPr>
        <p:spPr>
          <a:xfrm>
            <a:off x="568657" y="5164517"/>
            <a:ext cx="4251488" cy="369332"/>
          </a:xfrm>
          <a:prstGeom prst="rect">
            <a:avLst/>
          </a:prstGeom>
          <a:noFill/>
        </p:spPr>
        <p:txBody>
          <a:bodyPr wrap="square" rtlCol="0">
            <a:spAutoFit/>
          </a:bodyPr>
          <a:lstStyle/>
          <a:p>
            <a:r>
              <a:rPr lang="en-US" b="1" dirty="0">
                <a:solidFill>
                  <a:schemeClr val="accent1">
                    <a:lumMod val="50000"/>
                  </a:schemeClr>
                </a:solidFill>
              </a:rPr>
              <a:t>County Net Change in structures:  - 153</a:t>
            </a:r>
          </a:p>
        </p:txBody>
      </p:sp>
      <p:sp>
        <p:nvSpPr>
          <p:cNvPr id="19" name="TextBox 18"/>
          <p:cNvSpPr txBox="1"/>
          <p:nvPr/>
        </p:nvSpPr>
        <p:spPr>
          <a:xfrm>
            <a:off x="568657" y="5533849"/>
            <a:ext cx="6935887" cy="369332"/>
          </a:xfrm>
          <a:prstGeom prst="rect">
            <a:avLst/>
          </a:prstGeom>
          <a:noFill/>
        </p:spPr>
        <p:txBody>
          <a:bodyPr wrap="square" rtlCol="0">
            <a:spAutoFit/>
          </a:bodyPr>
          <a:lstStyle/>
          <a:p>
            <a:r>
              <a:rPr lang="en-US" b="1" dirty="0">
                <a:solidFill>
                  <a:schemeClr val="accent1">
                    <a:lumMod val="50000"/>
                  </a:schemeClr>
                </a:solidFill>
              </a:rPr>
              <a:t>County Net Change in floodway structures:  - 14</a:t>
            </a:r>
          </a:p>
        </p:txBody>
      </p:sp>
      <p:sp>
        <p:nvSpPr>
          <p:cNvPr id="2" name="TextBox 1">
            <a:extLst>
              <a:ext uri="{FF2B5EF4-FFF2-40B4-BE49-F238E27FC236}">
                <a16:creationId xmlns:a16="http://schemas.microsoft.com/office/drawing/2014/main" id="{F737A2C7-6EE1-47EC-EFCF-44BBBE83E62D}"/>
              </a:ext>
            </a:extLst>
          </p:cNvPr>
          <p:cNvSpPr txBox="1"/>
          <p:nvPr/>
        </p:nvSpPr>
        <p:spPr>
          <a:xfrm>
            <a:off x="568657" y="4461915"/>
            <a:ext cx="2049852" cy="307777"/>
          </a:xfrm>
          <a:prstGeom prst="rect">
            <a:avLst/>
          </a:prstGeom>
          <a:noFill/>
        </p:spPr>
        <p:txBody>
          <a:bodyPr wrap="square" rtlCol="0">
            <a:spAutoFit/>
          </a:bodyPr>
          <a:lstStyle/>
          <a:p>
            <a:r>
              <a:rPr lang="en-US" sz="1400" dirty="0"/>
              <a:t>* Unincorporated Area</a:t>
            </a:r>
          </a:p>
        </p:txBody>
      </p:sp>
    </p:spTree>
    <p:extLst>
      <p:ext uri="{BB962C8B-B14F-4D97-AF65-F5344CB8AC3E}">
        <p14:creationId xmlns:p14="http://schemas.microsoft.com/office/powerpoint/2010/main" val="4232584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72B9-5EF3-E4D1-0A41-D8FAC92E16F3}"/>
              </a:ext>
            </a:extLst>
          </p:cNvPr>
          <p:cNvSpPr txBox="1">
            <a:spLocks/>
          </p:cNvSpPr>
          <p:nvPr/>
        </p:nvSpPr>
        <p:spPr>
          <a:xfrm>
            <a:off x="0" y="-36095"/>
            <a:ext cx="12192000" cy="914399"/>
          </a:xfrm>
          <a:prstGeom prst="rect">
            <a:avLst/>
          </a:prstGeom>
          <a:solidFill>
            <a:schemeClr val="tx2">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  Buildings Mapped into Floodway</a:t>
            </a:r>
          </a:p>
        </p:txBody>
      </p:sp>
      <p:sp>
        <p:nvSpPr>
          <p:cNvPr id="5" name="Text Box 2">
            <a:extLst>
              <a:ext uri="{FF2B5EF4-FFF2-40B4-BE49-F238E27FC236}">
                <a16:creationId xmlns:a16="http://schemas.microsoft.com/office/drawing/2014/main" id="{4B8BB918-C13A-863D-98BC-43584189CD68}"/>
              </a:ext>
            </a:extLst>
          </p:cNvPr>
          <p:cNvSpPr txBox="1">
            <a:spLocks noChangeArrowheads="1"/>
          </p:cNvSpPr>
          <p:nvPr/>
        </p:nvSpPr>
        <p:spPr bwMode="auto">
          <a:xfrm>
            <a:off x="377420" y="6085437"/>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Double-wide Mobile Home in Ranson (FD: 2.2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$33K; Year Built: 1993 (Post-FIRM)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19-08-0006-0019-0001_407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2" name="Text Box 2">
            <a:extLst>
              <a:ext uri="{FF2B5EF4-FFF2-40B4-BE49-F238E27FC236}">
                <a16:creationId xmlns:a16="http://schemas.microsoft.com/office/drawing/2014/main" id="{392DA73C-9F4E-F746-72E9-130DB3C6DA25}"/>
              </a:ext>
            </a:extLst>
          </p:cNvPr>
          <p:cNvSpPr txBox="1">
            <a:spLocks noChangeArrowheads="1"/>
          </p:cNvSpPr>
          <p:nvPr/>
        </p:nvSpPr>
        <p:spPr bwMode="auto">
          <a:xfrm>
            <a:off x="4344748" y="6085437"/>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Single-wide Mobile Home in Jefferson County* (FD: 7.0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$25K; </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Minus Rated: 3.5 ft</a:t>
            </a:r>
            <a:r>
              <a:rPr lang="en-US" sz="1000" b="1" dirty="0">
                <a:latin typeface="Calibri" panose="020F0502020204030204" pitchFamily="34" charset="0"/>
                <a:ea typeface="Calibri" panose="020F0502020204030204" pitchFamily="34" charset="0"/>
                <a:cs typeface="Times New Roman" panose="02020603050405020304" pitchFamily="18" charset="0"/>
              </a:rPr>
              <a:t>; Year Built: Unknown</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19-02-0020-0031-0000_30</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8" name="Text Box 2">
            <a:extLst>
              <a:ext uri="{FF2B5EF4-FFF2-40B4-BE49-F238E27FC236}">
                <a16:creationId xmlns:a16="http://schemas.microsoft.com/office/drawing/2014/main" id="{2A2C51C0-2FE2-539C-58BB-76D84DB3E793}"/>
              </a:ext>
            </a:extLst>
          </p:cNvPr>
          <p:cNvSpPr txBox="1">
            <a:spLocks noChangeArrowheads="1"/>
          </p:cNvSpPr>
          <p:nvPr/>
        </p:nvSpPr>
        <p:spPr bwMode="auto">
          <a:xfrm>
            <a:off x="8312076" y="3951415"/>
            <a:ext cx="3551912" cy="61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Single Family Dwelling in Jefferson County* (FD: 14.0 ft)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$8K; </a:t>
            </a:r>
            <a:r>
              <a:rPr lang="en-US"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Minus Rated: 10.3 ft</a:t>
            </a:r>
            <a:r>
              <a:rPr lang="en-US" sz="1000" b="1" dirty="0">
                <a:latin typeface="Calibri" panose="020F0502020204030204" pitchFamily="34" charset="0"/>
                <a:ea typeface="Calibri" panose="020F0502020204030204" pitchFamily="34" charset="0"/>
                <a:cs typeface="Times New Roman" panose="02020603050405020304" pitchFamily="18" charset="0"/>
              </a:rPr>
              <a:t>; Year Built: 1979 (Pre-FIRM)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19-06-008F-0007-0000_457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26" name="Group 25">
            <a:extLst>
              <a:ext uri="{FF2B5EF4-FFF2-40B4-BE49-F238E27FC236}">
                <a16:creationId xmlns:a16="http://schemas.microsoft.com/office/drawing/2014/main" id="{2DAB6898-C011-BE6F-1B27-9CFABC1DB366}"/>
              </a:ext>
            </a:extLst>
          </p:cNvPr>
          <p:cNvGrpSpPr/>
          <p:nvPr/>
        </p:nvGrpSpPr>
        <p:grpSpPr>
          <a:xfrm>
            <a:off x="471983" y="1072940"/>
            <a:ext cx="3457349" cy="5655479"/>
            <a:chOff x="471983" y="1014262"/>
            <a:chExt cx="3457349" cy="5655479"/>
          </a:xfrm>
        </p:grpSpPr>
        <p:pic>
          <p:nvPicPr>
            <p:cNvPr id="8" name="Picture 7">
              <a:extLst>
                <a:ext uri="{FF2B5EF4-FFF2-40B4-BE49-F238E27FC236}">
                  <a16:creationId xmlns:a16="http://schemas.microsoft.com/office/drawing/2014/main" id="{594067A9-DFE5-2489-A778-007CF53DD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74" y="4065380"/>
              <a:ext cx="3442958" cy="1961379"/>
            </a:xfrm>
            <a:prstGeom prst="rect">
              <a:avLst/>
            </a:prstGeom>
            <a:ln>
              <a:solidFill>
                <a:schemeClr val="tx1"/>
              </a:solidFill>
            </a:ln>
          </p:spPr>
        </p:pic>
        <p:grpSp>
          <p:nvGrpSpPr>
            <p:cNvPr id="20" name="Group 19">
              <a:extLst>
                <a:ext uri="{FF2B5EF4-FFF2-40B4-BE49-F238E27FC236}">
                  <a16:creationId xmlns:a16="http://schemas.microsoft.com/office/drawing/2014/main" id="{9D0CFCC0-4C95-3358-4AAB-3632630A481D}"/>
                </a:ext>
              </a:extLst>
            </p:cNvPr>
            <p:cNvGrpSpPr/>
            <p:nvPr/>
          </p:nvGrpSpPr>
          <p:grpSpPr>
            <a:xfrm>
              <a:off x="486374" y="1020373"/>
              <a:ext cx="3442958" cy="2948573"/>
              <a:chOff x="711307" y="1026375"/>
              <a:chExt cx="3442958" cy="2948573"/>
            </a:xfrm>
          </p:grpSpPr>
          <p:pic>
            <p:nvPicPr>
              <p:cNvPr id="4" name="Picture 3">
                <a:extLst>
                  <a:ext uri="{FF2B5EF4-FFF2-40B4-BE49-F238E27FC236}">
                    <a16:creationId xmlns:a16="http://schemas.microsoft.com/office/drawing/2014/main" id="{9E31DED8-2938-C696-A29F-2E7CC70764C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a:xfrm>
                <a:off x="711307" y="1026375"/>
                <a:ext cx="3442958" cy="2948573"/>
              </a:xfrm>
              <a:prstGeom prst="rect">
                <a:avLst/>
              </a:prstGeom>
              <a:ln>
                <a:solidFill>
                  <a:schemeClr val="tx1"/>
                </a:solidFill>
              </a:ln>
            </p:spPr>
          </p:pic>
          <p:sp>
            <p:nvSpPr>
              <p:cNvPr id="19" name="Oval 18">
                <a:extLst>
                  <a:ext uri="{FF2B5EF4-FFF2-40B4-BE49-F238E27FC236}">
                    <a16:creationId xmlns:a16="http://schemas.microsoft.com/office/drawing/2014/main" id="{0426CB8F-FF7A-3D42-AFC7-BBB3A4E2CB84}"/>
                  </a:ext>
                </a:extLst>
              </p:cNvPr>
              <p:cNvSpPr/>
              <p:nvPr/>
            </p:nvSpPr>
            <p:spPr>
              <a:xfrm>
                <a:off x="1566526" y="2014566"/>
                <a:ext cx="1454111" cy="1439585"/>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25" name="Rectangle 24">
              <a:extLst>
                <a:ext uri="{FF2B5EF4-FFF2-40B4-BE49-F238E27FC236}">
                  <a16:creationId xmlns:a16="http://schemas.microsoft.com/office/drawing/2014/main" id="{1D63DE49-698E-691A-4FEC-7A70A8B63A72}"/>
                </a:ext>
              </a:extLst>
            </p:cNvPr>
            <p:cNvSpPr/>
            <p:nvPr/>
          </p:nvSpPr>
          <p:spPr>
            <a:xfrm>
              <a:off x="471983" y="1014262"/>
              <a:ext cx="3457348" cy="565547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AD36CFD-20E7-1CD7-F88E-086C1F8AC46B}"/>
              </a:ext>
            </a:extLst>
          </p:cNvPr>
          <p:cNvGrpSpPr/>
          <p:nvPr/>
        </p:nvGrpSpPr>
        <p:grpSpPr>
          <a:xfrm>
            <a:off x="4459887" y="1072939"/>
            <a:ext cx="3321633" cy="5655479"/>
            <a:chOff x="4459887" y="1072939"/>
            <a:chExt cx="3321633" cy="5655479"/>
          </a:xfrm>
        </p:grpSpPr>
        <p:pic>
          <p:nvPicPr>
            <p:cNvPr id="14" name="Picture 13">
              <a:extLst>
                <a:ext uri="{FF2B5EF4-FFF2-40B4-BE49-F238E27FC236}">
                  <a16:creationId xmlns:a16="http://schemas.microsoft.com/office/drawing/2014/main" id="{B8464303-B6EE-94C0-2AE2-90545FC69AC0}"/>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9888" y="4646592"/>
              <a:ext cx="3321632" cy="1438845"/>
            </a:xfrm>
            <a:prstGeom prst="rect">
              <a:avLst/>
            </a:prstGeom>
            <a:ln>
              <a:solidFill>
                <a:schemeClr val="tx1"/>
              </a:solidFill>
            </a:ln>
          </p:spPr>
        </p:pic>
        <p:grpSp>
          <p:nvGrpSpPr>
            <p:cNvPr id="24" name="Group 23">
              <a:extLst>
                <a:ext uri="{FF2B5EF4-FFF2-40B4-BE49-F238E27FC236}">
                  <a16:creationId xmlns:a16="http://schemas.microsoft.com/office/drawing/2014/main" id="{85E66D15-CE64-8099-EA1C-D72FB8FFFFAE}"/>
                </a:ext>
              </a:extLst>
            </p:cNvPr>
            <p:cNvGrpSpPr/>
            <p:nvPr/>
          </p:nvGrpSpPr>
          <p:grpSpPr>
            <a:xfrm>
              <a:off x="4459888" y="1076993"/>
              <a:ext cx="3321632" cy="3387516"/>
              <a:chOff x="4459888" y="1014261"/>
              <a:chExt cx="3321632" cy="3387516"/>
            </a:xfrm>
          </p:grpSpPr>
          <p:pic>
            <p:nvPicPr>
              <p:cNvPr id="11" name="Picture 10">
                <a:extLst>
                  <a:ext uri="{FF2B5EF4-FFF2-40B4-BE49-F238E27FC236}">
                    <a16:creationId xmlns:a16="http://schemas.microsoft.com/office/drawing/2014/main" id="{DF2A5D04-04C2-B26F-D3FB-2DB90DD3B36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59888" y="1014261"/>
                <a:ext cx="3321632" cy="3387516"/>
              </a:xfrm>
              <a:prstGeom prst="rect">
                <a:avLst/>
              </a:prstGeom>
              <a:ln>
                <a:solidFill>
                  <a:schemeClr val="tx1"/>
                </a:solidFill>
              </a:ln>
            </p:spPr>
          </p:pic>
          <p:sp>
            <p:nvSpPr>
              <p:cNvPr id="21" name="Oval 20">
                <a:extLst>
                  <a:ext uri="{FF2B5EF4-FFF2-40B4-BE49-F238E27FC236}">
                    <a16:creationId xmlns:a16="http://schemas.microsoft.com/office/drawing/2014/main" id="{933D542E-A71C-CBF7-D716-06B40FCA58BD}"/>
                  </a:ext>
                </a:extLst>
              </p:cNvPr>
              <p:cNvSpPr/>
              <p:nvPr/>
            </p:nvSpPr>
            <p:spPr>
              <a:xfrm>
                <a:off x="5688343" y="3224794"/>
                <a:ext cx="815314" cy="807169"/>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4" name="Rectangle 33">
              <a:extLst>
                <a:ext uri="{FF2B5EF4-FFF2-40B4-BE49-F238E27FC236}">
                  <a16:creationId xmlns:a16="http://schemas.microsoft.com/office/drawing/2014/main" id="{4CDC92CD-B45A-9C49-B2FA-77315AD13E72}"/>
                </a:ext>
              </a:extLst>
            </p:cNvPr>
            <p:cNvSpPr/>
            <p:nvPr/>
          </p:nvSpPr>
          <p:spPr>
            <a:xfrm>
              <a:off x="4459887" y="1072939"/>
              <a:ext cx="3321632" cy="565547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F0C7FA3-98BA-582B-FE0B-D869E6462B25}"/>
              </a:ext>
            </a:extLst>
          </p:cNvPr>
          <p:cNvGrpSpPr/>
          <p:nvPr/>
        </p:nvGrpSpPr>
        <p:grpSpPr>
          <a:xfrm>
            <a:off x="8312074" y="1072939"/>
            <a:ext cx="3407943" cy="3489705"/>
            <a:chOff x="8312074" y="2008564"/>
            <a:chExt cx="3407943" cy="3489705"/>
          </a:xfrm>
        </p:grpSpPr>
        <p:grpSp>
          <p:nvGrpSpPr>
            <p:cNvPr id="23" name="Group 22">
              <a:extLst>
                <a:ext uri="{FF2B5EF4-FFF2-40B4-BE49-F238E27FC236}">
                  <a16:creationId xmlns:a16="http://schemas.microsoft.com/office/drawing/2014/main" id="{5B375A7E-A934-E17B-2065-65CA98367987}"/>
                </a:ext>
              </a:extLst>
            </p:cNvPr>
            <p:cNvGrpSpPr/>
            <p:nvPr/>
          </p:nvGrpSpPr>
          <p:grpSpPr>
            <a:xfrm>
              <a:off x="8312077" y="2008564"/>
              <a:ext cx="3393549" cy="2878476"/>
              <a:chOff x="8312077" y="1825975"/>
              <a:chExt cx="3393549" cy="2878476"/>
            </a:xfrm>
          </p:grpSpPr>
          <p:pic>
            <p:nvPicPr>
              <p:cNvPr id="17" name="Picture 16">
                <a:extLst>
                  <a:ext uri="{FF2B5EF4-FFF2-40B4-BE49-F238E27FC236}">
                    <a16:creationId xmlns:a16="http://schemas.microsoft.com/office/drawing/2014/main" id="{0B50C4EE-6E65-DAB3-FD79-B75B7FEA7FF4}"/>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p:blipFill>
            <p:spPr>
              <a:xfrm>
                <a:off x="8312077" y="1825975"/>
                <a:ext cx="3393549" cy="2878476"/>
              </a:xfrm>
              <a:prstGeom prst="rect">
                <a:avLst/>
              </a:prstGeom>
              <a:ln>
                <a:solidFill>
                  <a:schemeClr val="tx1"/>
                </a:solidFill>
              </a:ln>
            </p:spPr>
          </p:pic>
          <p:sp>
            <p:nvSpPr>
              <p:cNvPr id="22" name="Oval 21">
                <a:extLst>
                  <a:ext uri="{FF2B5EF4-FFF2-40B4-BE49-F238E27FC236}">
                    <a16:creationId xmlns:a16="http://schemas.microsoft.com/office/drawing/2014/main" id="{A33B233E-DCF4-8C2A-05B5-F99220C29ECC}"/>
                  </a:ext>
                </a:extLst>
              </p:cNvPr>
              <p:cNvSpPr/>
              <p:nvPr/>
            </p:nvSpPr>
            <p:spPr>
              <a:xfrm>
                <a:off x="9744308" y="2484916"/>
                <a:ext cx="1189456" cy="1177574"/>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grpSp>
        <p:sp>
          <p:nvSpPr>
            <p:cNvPr id="36" name="Rectangle 35">
              <a:extLst>
                <a:ext uri="{FF2B5EF4-FFF2-40B4-BE49-F238E27FC236}">
                  <a16:creationId xmlns:a16="http://schemas.microsoft.com/office/drawing/2014/main" id="{069F82B8-28E3-D504-075E-043F022C02E7}"/>
                </a:ext>
              </a:extLst>
            </p:cNvPr>
            <p:cNvSpPr/>
            <p:nvPr/>
          </p:nvSpPr>
          <p:spPr>
            <a:xfrm>
              <a:off x="8312074" y="2008564"/>
              <a:ext cx="3407943" cy="348970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99F4773D-2A54-75F1-DCE5-EF46788B662E}"/>
              </a:ext>
            </a:extLst>
          </p:cNvPr>
          <p:cNvSpPr txBox="1"/>
          <p:nvPr/>
        </p:nvSpPr>
        <p:spPr>
          <a:xfrm>
            <a:off x="8312074" y="4670210"/>
            <a:ext cx="3407943" cy="646331"/>
          </a:xfrm>
          <a:prstGeom prst="rect">
            <a:avLst/>
          </a:prstGeom>
          <a:solidFill>
            <a:schemeClr val="accent5">
              <a:lumMod val="75000"/>
            </a:schemeClr>
          </a:solidFill>
        </p:spPr>
        <p:txBody>
          <a:bodyPr wrap="square" rtlCol="0">
            <a:spAutoFit/>
          </a:bodyPr>
          <a:lstStyle/>
          <a:p>
            <a:r>
              <a:rPr lang="en-US" i="1" dirty="0">
                <a:solidFill>
                  <a:schemeClr val="bg1"/>
                </a:solidFill>
              </a:rPr>
              <a:t>Structures mapped from Floodplain Fringe into Floodway</a:t>
            </a:r>
          </a:p>
        </p:txBody>
      </p:sp>
      <p:pic>
        <p:nvPicPr>
          <p:cNvPr id="7" name="Picture 6">
            <a:extLst>
              <a:ext uri="{FF2B5EF4-FFF2-40B4-BE49-F238E27FC236}">
                <a16:creationId xmlns:a16="http://schemas.microsoft.com/office/drawing/2014/main" id="{4654067F-72B0-A59D-9763-D5ADC4FBACED}"/>
              </a:ext>
            </a:extLst>
          </p:cNvPr>
          <p:cNvPicPr>
            <a:picLocks noChangeAspect="1"/>
          </p:cNvPicPr>
          <p:nvPr/>
        </p:nvPicPr>
        <p:blipFill>
          <a:blip r:embed="rId15"/>
          <a:stretch>
            <a:fillRect/>
          </a:stretch>
        </p:blipFill>
        <p:spPr>
          <a:xfrm>
            <a:off x="8297683" y="5372994"/>
            <a:ext cx="3407943" cy="1295581"/>
          </a:xfrm>
          <a:prstGeom prst="rect">
            <a:avLst/>
          </a:prstGeom>
          <a:ln>
            <a:solidFill>
              <a:schemeClr val="tx1"/>
            </a:solidFill>
          </a:ln>
        </p:spPr>
      </p:pic>
    </p:spTree>
    <p:extLst>
      <p:ext uri="{BB962C8B-B14F-4D97-AF65-F5344CB8AC3E}">
        <p14:creationId xmlns:p14="http://schemas.microsoft.com/office/powerpoint/2010/main" val="10535891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38968" y="1249163"/>
            <a:ext cx="4285942" cy="5204358"/>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666510" y="1232940"/>
            <a:ext cx="3891548" cy="5204358"/>
          </a:xfrm>
          <a:prstGeom prst="rect">
            <a:avLst/>
          </a:prstGeom>
        </p:spPr>
      </p:pic>
      <p:sp>
        <p:nvSpPr>
          <p:cNvPr id="3" name="TextBox 2"/>
          <p:cNvSpPr txBox="1"/>
          <p:nvPr/>
        </p:nvSpPr>
        <p:spPr>
          <a:xfrm>
            <a:off x="786721" y="6453521"/>
            <a:ext cx="3938802" cy="307777"/>
          </a:xfrm>
          <a:prstGeom prst="rect">
            <a:avLst/>
          </a:prstGeom>
          <a:noFill/>
        </p:spPr>
        <p:txBody>
          <a:bodyPr wrap="square" rtlCol="0">
            <a:spAutoFit/>
          </a:bodyPr>
          <a:lstStyle/>
          <a:p>
            <a:r>
              <a:rPr lang="en-US" sz="1400" dirty="0">
                <a:solidFill>
                  <a:srgbClr val="0070C0"/>
                </a:solidFill>
                <a:hlinkClick r:id="rId5">
                  <a:extLst>
                    <a:ext uri="{A12FA001-AC4F-418D-AE19-62706E023703}">
                      <ahyp:hlinkClr xmlns:ahyp="http://schemas.microsoft.com/office/drawing/2018/hyperlinkcolor" val="tx"/>
                    </a:ext>
                  </a:extLst>
                </a:hlinkClick>
              </a:rPr>
              <a:t>FEMA Region 3 Toolkit for New Flood Studies</a:t>
            </a:r>
            <a:endParaRPr lang="en-US" sz="1400" dirty="0">
              <a:solidFill>
                <a:srgbClr val="0070C0"/>
              </a:solidFill>
            </a:endParaRPr>
          </a:p>
        </p:txBody>
      </p:sp>
      <p:sp>
        <p:nvSpPr>
          <p:cNvPr id="8" name="TextBox 7"/>
          <p:cNvSpPr txBox="1"/>
          <p:nvPr/>
        </p:nvSpPr>
        <p:spPr>
          <a:xfrm>
            <a:off x="5136527" y="6453521"/>
            <a:ext cx="4266135" cy="307777"/>
          </a:xfrm>
          <a:prstGeom prst="rect">
            <a:avLst/>
          </a:prstGeom>
          <a:noFill/>
        </p:spPr>
        <p:txBody>
          <a:bodyPr wrap="square" rtlCol="0">
            <a:spAutoFit/>
          </a:bodyPr>
          <a:lstStyle/>
          <a:p>
            <a:r>
              <a:rPr lang="en-US" sz="1400" dirty="0">
                <a:solidFill>
                  <a:srgbClr val="0070C0"/>
                </a:solidFill>
                <a:hlinkClick r:id="rId6">
                  <a:extLst>
                    <a:ext uri="{A12FA001-AC4F-418D-AE19-62706E023703}">
                      <ahyp:hlinkClr xmlns:ahyp="http://schemas.microsoft.com/office/drawing/2018/hyperlinkcolor" val="tx"/>
                    </a:ext>
                  </a:extLst>
                </a:hlinkClick>
              </a:rPr>
              <a:t>Mail Merge Template for SFHA Mapped-in Structures</a:t>
            </a:r>
            <a:endParaRPr lang="en-US" sz="1400" dirty="0">
              <a:solidFill>
                <a:srgbClr val="0070C0"/>
              </a:solidFill>
            </a:endParaRPr>
          </a:p>
        </p:txBody>
      </p:sp>
      <p:sp>
        <p:nvSpPr>
          <p:cNvPr id="6" name="TextBox 5"/>
          <p:cNvSpPr txBox="1"/>
          <p:nvPr/>
        </p:nvSpPr>
        <p:spPr>
          <a:xfrm>
            <a:off x="9805820" y="5183975"/>
            <a:ext cx="2024665" cy="1169551"/>
          </a:xfrm>
          <a:prstGeom prst="rect">
            <a:avLst/>
          </a:prstGeom>
          <a:solidFill>
            <a:srgbClr val="FFC000"/>
          </a:solidFill>
        </p:spPr>
        <p:txBody>
          <a:bodyPr wrap="square" rtlCol="0">
            <a:spAutoFit/>
          </a:bodyPr>
          <a:lstStyle/>
          <a:p>
            <a:pPr algn="ctr"/>
            <a:r>
              <a:rPr lang="en-US" sz="1400" b="1" i="1" dirty="0"/>
              <a:t>Jefferson County </a:t>
            </a:r>
            <a:r>
              <a:rPr lang="en-US" sz="1400" i="1" dirty="0"/>
              <a:t>and </a:t>
            </a:r>
            <a:r>
              <a:rPr lang="en-US" sz="1400" b="1" i="1" dirty="0"/>
              <a:t>Shepherdstown</a:t>
            </a:r>
            <a:r>
              <a:rPr lang="en-US" sz="1400" i="1" dirty="0"/>
              <a:t> have  55 and 29 buildings, respectfully, mapped into the SFHA</a:t>
            </a:r>
          </a:p>
        </p:txBody>
      </p:sp>
      <p:sp>
        <p:nvSpPr>
          <p:cNvPr id="11" name="Rectangle 10"/>
          <p:cNvSpPr/>
          <p:nvPr/>
        </p:nvSpPr>
        <p:spPr>
          <a:xfrm>
            <a:off x="458687" y="909040"/>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
        <p:nvSpPr>
          <p:cNvPr id="4" name="TextBox 3">
            <a:extLst>
              <a:ext uri="{FF2B5EF4-FFF2-40B4-BE49-F238E27FC236}">
                <a16:creationId xmlns:a16="http://schemas.microsoft.com/office/drawing/2014/main" id="{F07BF527-C6D5-0907-FCA9-E393D4ED04D5}"/>
              </a:ext>
            </a:extLst>
          </p:cNvPr>
          <p:cNvSpPr txBox="1"/>
          <p:nvPr/>
        </p:nvSpPr>
        <p:spPr>
          <a:xfrm>
            <a:off x="9795824" y="2598220"/>
            <a:ext cx="2238703" cy="2123658"/>
          </a:xfrm>
          <a:prstGeom prst="rect">
            <a:avLst/>
          </a:prstGeom>
          <a:noFill/>
        </p:spPr>
        <p:txBody>
          <a:bodyPr wrap="square" rtlCol="0">
            <a:spAutoFit/>
          </a:bodyPr>
          <a:lstStyle/>
          <a:p>
            <a:pPr marL="285750" indent="-285750">
              <a:buFont typeface="Arial" panose="020B0604020202020204" pitchFamily="34" charset="0"/>
              <a:buChar char="•"/>
            </a:pPr>
            <a:r>
              <a:rPr lang="en-US" sz="1600" dirty="0"/>
              <a:t>Hardy County</a:t>
            </a:r>
            <a:br>
              <a:rPr lang="en-US" sz="1600" dirty="0"/>
            </a:br>
            <a:r>
              <a:rPr lang="en-US" sz="1600" dirty="0"/>
              <a:t>Risk MAP</a:t>
            </a:r>
            <a:br>
              <a:rPr lang="en-US" sz="1600" dirty="0"/>
            </a:br>
            <a:endParaRPr lang="en-US" sz="1600" dirty="0"/>
          </a:p>
          <a:p>
            <a:pPr marL="285750" indent="-285750">
              <a:buFont typeface="Arial" panose="020B0604020202020204" pitchFamily="34" charset="0"/>
              <a:buChar char="•"/>
            </a:pPr>
            <a:r>
              <a:rPr lang="en-US" sz="1600" dirty="0"/>
              <a:t>Kanawha County - Elk River PMR</a:t>
            </a:r>
            <a:br>
              <a:rPr lang="en-US" sz="1600" dirty="0"/>
            </a:br>
            <a:endParaRPr lang="en-US" sz="1600" dirty="0"/>
          </a:p>
          <a:p>
            <a:pPr marL="285750" indent="-285750">
              <a:buFont typeface="Arial" panose="020B0604020202020204" pitchFamily="34" charset="0"/>
              <a:buChar char="•"/>
            </a:pPr>
            <a:r>
              <a:rPr lang="en-US" sz="1600" dirty="0"/>
              <a:t>Greenbrier County Risk MAP</a:t>
            </a:r>
          </a:p>
        </p:txBody>
      </p:sp>
      <p:sp>
        <p:nvSpPr>
          <p:cNvPr id="12" name="TextBox 11"/>
          <p:cNvSpPr txBox="1"/>
          <p:nvPr/>
        </p:nvSpPr>
        <p:spPr>
          <a:xfrm>
            <a:off x="9402663" y="1212793"/>
            <a:ext cx="2631866" cy="923330"/>
          </a:xfrm>
          <a:prstGeom prst="rect">
            <a:avLst/>
          </a:prstGeom>
          <a:noFill/>
        </p:spPr>
        <p:txBody>
          <a:bodyPr wrap="square" rtlCol="0">
            <a:spAutoFit/>
          </a:bodyPr>
          <a:lstStyle/>
          <a:p>
            <a:pPr algn="ctr"/>
            <a:r>
              <a:rPr lang="en-US" b="1" dirty="0">
                <a:solidFill>
                  <a:schemeClr val="accent1">
                    <a:lumMod val="50000"/>
                  </a:schemeClr>
                </a:solidFill>
              </a:rPr>
              <a:t>Counties which recently sent outreach letters to homeowners:</a:t>
            </a:r>
          </a:p>
        </p:txBody>
      </p:sp>
      <p:sp>
        <p:nvSpPr>
          <p:cNvPr id="13" name="Title 1"/>
          <p:cNvSpPr txBox="1">
            <a:spLocks/>
          </p:cNvSpPr>
          <p:nvPr/>
        </p:nvSpPr>
        <p:spPr>
          <a:xfrm>
            <a:off x="0" y="2"/>
            <a:ext cx="12192000" cy="914399"/>
          </a:xfrm>
          <a:prstGeom prst="rect">
            <a:avLst/>
          </a:prstGeom>
          <a:solidFill>
            <a:schemeClr val="tx2">
              <a:lumMod val="75000"/>
              <a:lumOff val="25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Communications: SFHA Map Change Letters</a:t>
            </a:r>
          </a:p>
        </p:txBody>
      </p:sp>
    </p:spTree>
    <p:extLst>
      <p:ext uri="{BB962C8B-B14F-4D97-AF65-F5344CB8AC3E}">
        <p14:creationId xmlns:p14="http://schemas.microsoft.com/office/powerpoint/2010/main" val="747504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2850</TotalTime>
  <Words>4211</Words>
  <Application>Microsoft Office PowerPoint</Application>
  <PresentationFormat>Widescreen</PresentationFormat>
  <Paragraphs>505</Paragraphs>
  <Slides>28</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Aptos</vt:lpstr>
      <vt:lpstr>Aptos Black</vt:lpstr>
      <vt:lpstr>Aptos Display</vt:lpstr>
      <vt:lpstr>Arial</vt:lpstr>
      <vt:lpstr>Arial Narrow</vt:lpstr>
      <vt:lpstr>Calibri</vt:lpstr>
      <vt:lpstr>Courier New</vt:lpstr>
      <vt:lpstr>Google Sans</vt:lpstr>
      <vt:lpstr>Open Sans</vt:lpstr>
      <vt:lpstr>Roboto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Kurt Donaldson</cp:lastModifiedBy>
  <cp:revision>50</cp:revision>
  <dcterms:created xsi:type="dcterms:W3CDTF">2024-12-05T03:40:26Z</dcterms:created>
  <dcterms:modified xsi:type="dcterms:W3CDTF">2024-12-18T01:55:19Z</dcterms:modified>
</cp:coreProperties>
</file>