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8" r:id="rId2"/>
    <p:sldId id="309" r:id="rId3"/>
    <p:sldId id="316" r:id="rId4"/>
    <p:sldId id="317" r:id="rId5"/>
    <p:sldId id="318" r:id="rId6"/>
    <p:sldId id="319" r:id="rId7"/>
    <p:sldId id="320" r:id="rId8"/>
    <p:sldId id="321" r:id="rId9"/>
    <p:sldId id="32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8" autoAdjust="0"/>
    <p:restoredTop sz="94660"/>
  </p:normalViewPr>
  <p:slideViewPr>
    <p:cSldViewPr snapToGrid="0">
      <p:cViewPr varScale="1">
        <p:scale>
          <a:sx n="92" d="100"/>
          <a:sy n="92" d="100"/>
        </p:scale>
        <p:origin x="49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B4CB6E-1938-4970-9894-1E5A00384E80}" type="datetimeFigureOut">
              <a:rPr lang="en-US" smtClean="0"/>
              <a:t>12/6/2024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4296A-0C90-422D-99C2-85A876D8DB4E}" type="slidenum">
              <a:rPr lang="en-US" smtClean="0"/>
              <a:t>‹#›</a:t>
            </a:fld>
            <a:endParaRPr lang="en-US"/>
          </a:p>
        </p:txBody>
      </p:sp>
    </p:spTree>
    <p:extLst>
      <p:ext uri="{BB962C8B-B14F-4D97-AF65-F5344CB8AC3E}">
        <p14:creationId xmlns:p14="http://schemas.microsoft.com/office/powerpoint/2010/main" val="3655805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741C0A-487D-4495-9093-0D6017D623E3}" type="slidenum">
              <a:rPr lang="en-US" smtClean="0"/>
              <a:t>1</a:t>
            </a:fld>
            <a:endParaRPr lang="en-US"/>
          </a:p>
        </p:txBody>
      </p:sp>
    </p:spTree>
    <p:extLst>
      <p:ext uri="{BB962C8B-B14F-4D97-AF65-F5344CB8AC3E}">
        <p14:creationId xmlns:p14="http://schemas.microsoft.com/office/powerpoint/2010/main" val="830969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64C30-27F8-79BF-20AB-C7E9729761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0366119-0DF9-2750-4FF0-11D4C0CBF2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8D9B2A-4252-24D3-8476-FE0BB3ADD311}"/>
              </a:ext>
            </a:extLst>
          </p:cNvPr>
          <p:cNvSpPr>
            <a:spLocks noGrp="1"/>
          </p:cNvSpPr>
          <p:nvPr>
            <p:ph type="dt" sz="half" idx="10"/>
          </p:nvPr>
        </p:nvSpPr>
        <p:spPr/>
        <p:txBody>
          <a:bodyPr/>
          <a:lstStyle/>
          <a:p>
            <a:fld id="{88CF5CBA-C15B-406C-8119-47C072C3204E}" type="datetimeFigureOut">
              <a:rPr lang="en-US" smtClean="0"/>
              <a:t>12/6/2024</a:t>
            </a:fld>
            <a:endParaRPr lang="en-US"/>
          </a:p>
        </p:txBody>
      </p:sp>
      <p:sp>
        <p:nvSpPr>
          <p:cNvPr id="5" name="Footer Placeholder 4">
            <a:extLst>
              <a:ext uri="{FF2B5EF4-FFF2-40B4-BE49-F238E27FC236}">
                <a16:creationId xmlns:a16="http://schemas.microsoft.com/office/drawing/2014/main" id="{564D6F72-9A11-A34E-BB7F-9A2ADC3082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43C279-7B41-72C3-68AC-409D12D5255D}"/>
              </a:ext>
            </a:extLst>
          </p:cNvPr>
          <p:cNvSpPr>
            <a:spLocks noGrp="1"/>
          </p:cNvSpPr>
          <p:nvPr>
            <p:ph type="sldNum" sz="quarter" idx="12"/>
          </p:nvPr>
        </p:nvSpPr>
        <p:spPr/>
        <p:txBody>
          <a:bodyPr/>
          <a:lstStyle/>
          <a:p>
            <a:fld id="{CE63C4BF-BED0-4599-8D3F-BCCFDE164BB6}" type="slidenum">
              <a:rPr lang="en-US" smtClean="0"/>
              <a:t>‹#›</a:t>
            </a:fld>
            <a:endParaRPr lang="en-US"/>
          </a:p>
        </p:txBody>
      </p:sp>
    </p:spTree>
    <p:extLst>
      <p:ext uri="{BB962C8B-B14F-4D97-AF65-F5344CB8AC3E}">
        <p14:creationId xmlns:p14="http://schemas.microsoft.com/office/powerpoint/2010/main" val="207085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413CD-98A6-FB14-59A5-923895F0376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C264D3-94F8-2AC7-EABF-5807C0979FA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A4AAC-178A-3BEB-88DC-C31CEBCD58A6}"/>
              </a:ext>
            </a:extLst>
          </p:cNvPr>
          <p:cNvSpPr>
            <a:spLocks noGrp="1"/>
          </p:cNvSpPr>
          <p:nvPr>
            <p:ph type="dt" sz="half" idx="10"/>
          </p:nvPr>
        </p:nvSpPr>
        <p:spPr/>
        <p:txBody>
          <a:bodyPr/>
          <a:lstStyle/>
          <a:p>
            <a:fld id="{88CF5CBA-C15B-406C-8119-47C072C3204E}" type="datetimeFigureOut">
              <a:rPr lang="en-US" smtClean="0"/>
              <a:t>12/6/2024</a:t>
            </a:fld>
            <a:endParaRPr lang="en-US"/>
          </a:p>
        </p:txBody>
      </p:sp>
      <p:sp>
        <p:nvSpPr>
          <p:cNvPr id="5" name="Footer Placeholder 4">
            <a:extLst>
              <a:ext uri="{FF2B5EF4-FFF2-40B4-BE49-F238E27FC236}">
                <a16:creationId xmlns:a16="http://schemas.microsoft.com/office/drawing/2014/main" id="{F26699A5-62D8-D235-C97B-0BF7201EC0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8963FE-1B00-EE8D-4B0E-58597977C77A}"/>
              </a:ext>
            </a:extLst>
          </p:cNvPr>
          <p:cNvSpPr>
            <a:spLocks noGrp="1"/>
          </p:cNvSpPr>
          <p:nvPr>
            <p:ph type="sldNum" sz="quarter" idx="12"/>
          </p:nvPr>
        </p:nvSpPr>
        <p:spPr/>
        <p:txBody>
          <a:bodyPr/>
          <a:lstStyle/>
          <a:p>
            <a:fld id="{CE63C4BF-BED0-4599-8D3F-BCCFDE164BB6}" type="slidenum">
              <a:rPr lang="en-US" smtClean="0"/>
              <a:t>‹#›</a:t>
            </a:fld>
            <a:endParaRPr lang="en-US"/>
          </a:p>
        </p:txBody>
      </p:sp>
    </p:spTree>
    <p:extLst>
      <p:ext uri="{BB962C8B-B14F-4D97-AF65-F5344CB8AC3E}">
        <p14:creationId xmlns:p14="http://schemas.microsoft.com/office/powerpoint/2010/main" val="2600322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B17389-E3A8-0C03-7178-20E5FE362B7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3266F98-B245-8014-F3F2-5368E6595B8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027393-8B81-6BEB-5FEA-3B6304B20945}"/>
              </a:ext>
            </a:extLst>
          </p:cNvPr>
          <p:cNvSpPr>
            <a:spLocks noGrp="1"/>
          </p:cNvSpPr>
          <p:nvPr>
            <p:ph type="dt" sz="half" idx="10"/>
          </p:nvPr>
        </p:nvSpPr>
        <p:spPr/>
        <p:txBody>
          <a:bodyPr/>
          <a:lstStyle/>
          <a:p>
            <a:fld id="{88CF5CBA-C15B-406C-8119-47C072C3204E}" type="datetimeFigureOut">
              <a:rPr lang="en-US" smtClean="0"/>
              <a:t>12/6/2024</a:t>
            </a:fld>
            <a:endParaRPr lang="en-US"/>
          </a:p>
        </p:txBody>
      </p:sp>
      <p:sp>
        <p:nvSpPr>
          <p:cNvPr id="5" name="Footer Placeholder 4">
            <a:extLst>
              <a:ext uri="{FF2B5EF4-FFF2-40B4-BE49-F238E27FC236}">
                <a16:creationId xmlns:a16="http://schemas.microsoft.com/office/drawing/2014/main" id="{DE5BD34D-7D98-BABC-8F43-722A6AD90E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F518D1-9743-B0C4-51DC-E28F026472F1}"/>
              </a:ext>
            </a:extLst>
          </p:cNvPr>
          <p:cNvSpPr>
            <a:spLocks noGrp="1"/>
          </p:cNvSpPr>
          <p:nvPr>
            <p:ph type="sldNum" sz="quarter" idx="12"/>
          </p:nvPr>
        </p:nvSpPr>
        <p:spPr/>
        <p:txBody>
          <a:bodyPr/>
          <a:lstStyle/>
          <a:p>
            <a:fld id="{CE63C4BF-BED0-4599-8D3F-BCCFDE164BB6}" type="slidenum">
              <a:rPr lang="en-US" smtClean="0"/>
              <a:t>‹#›</a:t>
            </a:fld>
            <a:endParaRPr lang="en-US"/>
          </a:p>
        </p:txBody>
      </p:sp>
    </p:spTree>
    <p:extLst>
      <p:ext uri="{BB962C8B-B14F-4D97-AF65-F5344CB8AC3E}">
        <p14:creationId xmlns:p14="http://schemas.microsoft.com/office/powerpoint/2010/main" val="3701114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001A8-D781-2BF5-E73E-305833EEA3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B6052C-AA68-FC24-419A-EB3F54FDFB3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70BA76-6FD6-3DB4-16B3-568724310C81}"/>
              </a:ext>
            </a:extLst>
          </p:cNvPr>
          <p:cNvSpPr>
            <a:spLocks noGrp="1"/>
          </p:cNvSpPr>
          <p:nvPr>
            <p:ph type="dt" sz="half" idx="10"/>
          </p:nvPr>
        </p:nvSpPr>
        <p:spPr/>
        <p:txBody>
          <a:bodyPr/>
          <a:lstStyle/>
          <a:p>
            <a:fld id="{88CF5CBA-C15B-406C-8119-47C072C3204E}" type="datetimeFigureOut">
              <a:rPr lang="en-US" smtClean="0"/>
              <a:t>12/6/2024</a:t>
            </a:fld>
            <a:endParaRPr lang="en-US"/>
          </a:p>
        </p:txBody>
      </p:sp>
      <p:sp>
        <p:nvSpPr>
          <p:cNvPr id="5" name="Footer Placeholder 4">
            <a:extLst>
              <a:ext uri="{FF2B5EF4-FFF2-40B4-BE49-F238E27FC236}">
                <a16:creationId xmlns:a16="http://schemas.microsoft.com/office/drawing/2014/main" id="{47AF455F-6CB6-889E-C035-5E92A0B2F3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E73CAC-EA70-3CA5-969A-6D47566F1067}"/>
              </a:ext>
            </a:extLst>
          </p:cNvPr>
          <p:cNvSpPr>
            <a:spLocks noGrp="1"/>
          </p:cNvSpPr>
          <p:nvPr>
            <p:ph type="sldNum" sz="quarter" idx="12"/>
          </p:nvPr>
        </p:nvSpPr>
        <p:spPr/>
        <p:txBody>
          <a:bodyPr/>
          <a:lstStyle/>
          <a:p>
            <a:fld id="{CE63C4BF-BED0-4599-8D3F-BCCFDE164BB6}" type="slidenum">
              <a:rPr lang="en-US" smtClean="0"/>
              <a:t>‹#›</a:t>
            </a:fld>
            <a:endParaRPr lang="en-US"/>
          </a:p>
        </p:txBody>
      </p:sp>
    </p:spTree>
    <p:extLst>
      <p:ext uri="{BB962C8B-B14F-4D97-AF65-F5344CB8AC3E}">
        <p14:creationId xmlns:p14="http://schemas.microsoft.com/office/powerpoint/2010/main" val="2764511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12603-3CCC-F048-C260-DCCFDC134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87DF00-D0C4-7BEB-254D-0404AA825D0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2DE647-DD8E-6249-CA8B-5D086032CDB0}"/>
              </a:ext>
            </a:extLst>
          </p:cNvPr>
          <p:cNvSpPr>
            <a:spLocks noGrp="1"/>
          </p:cNvSpPr>
          <p:nvPr>
            <p:ph type="dt" sz="half" idx="10"/>
          </p:nvPr>
        </p:nvSpPr>
        <p:spPr/>
        <p:txBody>
          <a:bodyPr/>
          <a:lstStyle/>
          <a:p>
            <a:fld id="{88CF5CBA-C15B-406C-8119-47C072C3204E}" type="datetimeFigureOut">
              <a:rPr lang="en-US" smtClean="0"/>
              <a:t>12/6/2024</a:t>
            </a:fld>
            <a:endParaRPr lang="en-US"/>
          </a:p>
        </p:txBody>
      </p:sp>
      <p:sp>
        <p:nvSpPr>
          <p:cNvPr id="5" name="Footer Placeholder 4">
            <a:extLst>
              <a:ext uri="{FF2B5EF4-FFF2-40B4-BE49-F238E27FC236}">
                <a16:creationId xmlns:a16="http://schemas.microsoft.com/office/drawing/2014/main" id="{C3406A3B-B0B1-317D-8998-A4C6A3ADB8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747534-8D9F-9378-8D84-67BF0539453F}"/>
              </a:ext>
            </a:extLst>
          </p:cNvPr>
          <p:cNvSpPr>
            <a:spLocks noGrp="1"/>
          </p:cNvSpPr>
          <p:nvPr>
            <p:ph type="sldNum" sz="quarter" idx="12"/>
          </p:nvPr>
        </p:nvSpPr>
        <p:spPr/>
        <p:txBody>
          <a:bodyPr/>
          <a:lstStyle/>
          <a:p>
            <a:fld id="{CE63C4BF-BED0-4599-8D3F-BCCFDE164BB6}" type="slidenum">
              <a:rPr lang="en-US" smtClean="0"/>
              <a:t>‹#›</a:t>
            </a:fld>
            <a:endParaRPr lang="en-US"/>
          </a:p>
        </p:txBody>
      </p:sp>
    </p:spTree>
    <p:extLst>
      <p:ext uri="{BB962C8B-B14F-4D97-AF65-F5344CB8AC3E}">
        <p14:creationId xmlns:p14="http://schemas.microsoft.com/office/powerpoint/2010/main" val="3732316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BA4BE-2601-2F39-5F53-62A21C57C3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C3E4D3-95CB-4409-2E05-CFB821C9D84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5565FB-0B23-FA76-0FB6-790FD3F74FF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507696C-6AA8-8009-5CFB-EBAA0A7F19AB}"/>
              </a:ext>
            </a:extLst>
          </p:cNvPr>
          <p:cNvSpPr>
            <a:spLocks noGrp="1"/>
          </p:cNvSpPr>
          <p:nvPr>
            <p:ph type="dt" sz="half" idx="10"/>
          </p:nvPr>
        </p:nvSpPr>
        <p:spPr/>
        <p:txBody>
          <a:bodyPr/>
          <a:lstStyle/>
          <a:p>
            <a:fld id="{88CF5CBA-C15B-406C-8119-47C072C3204E}" type="datetimeFigureOut">
              <a:rPr lang="en-US" smtClean="0"/>
              <a:t>12/6/2024</a:t>
            </a:fld>
            <a:endParaRPr lang="en-US"/>
          </a:p>
        </p:txBody>
      </p:sp>
      <p:sp>
        <p:nvSpPr>
          <p:cNvPr id="6" name="Footer Placeholder 5">
            <a:extLst>
              <a:ext uri="{FF2B5EF4-FFF2-40B4-BE49-F238E27FC236}">
                <a16:creationId xmlns:a16="http://schemas.microsoft.com/office/drawing/2014/main" id="{D2B9D789-5FF6-320C-3503-DE20332366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55D542-9094-155A-89E2-E7DB7F147693}"/>
              </a:ext>
            </a:extLst>
          </p:cNvPr>
          <p:cNvSpPr>
            <a:spLocks noGrp="1"/>
          </p:cNvSpPr>
          <p:nvPr>
            <p:ph type="sldNum" sz="quarter" idx="12"/>
          </p:nvPr>
        </p:nvSpPr>
        <p:spPr/>
        <p:txBody>
          <a:bodyPr/>
          <a:lstStyle/>
          <a:p>
            <a:fld id="{CE63C4BF-BED0-4599-8D3F-BCCFDE164BB6}" type="slidenum">
              <a:rPr lang="en-US" smtClean="0"/>
              <a:t>‹#›</a:t>
            </a:fld>
            <a:endParaRPr lang="en-US"/>
          </a:p>
        </p:txBody>
      </p:sp>
    </p:spTree>
    <p:extLst>
      <p:ext uri="{BB962C8B-B14F-4D97-AF65-F5344CB8AC3E}">
        <p14:creationId xmlns:p14="http://schemas.microsoft.com/office/powerpoint/2010/main" val="4282558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FBA5E-880B-3F4F-5FAE-B60AD72641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2EC7BC0-8452-8FB5-1937-1C7D37A388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0CBACD-ECCC-1F06-BFCF-5A3F146F6CF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064700B-054B-C880-CFD7-E13572FA87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2A0111-9271-3D5B-97FB-F89669D73C2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FDE694-95F2-34EC-EAA2-00E6BDED36E6}"/>
              </a:ext>
            </a:extLst>
          </p:cNvPr>
          <p:cNvSpPr>
            <a:spLocks noGrp="1"/>
          </p:cNvSpPr>
          <p:nvPr>
            <p:ph type="dt" sz="half" idx="10"/>
          </p:nvPr>
        </p:nvSpPr>
        <p:spPr/>
        <p:txBody>
          <a:bodyPr/>
          <a:lstStyle/>
          <a:p>
            <a:fld id="{88CF5CBA-C15B-406C-8119-47C072C3204E}" type="datetimeFigureOut">
              <a:rPr lang="en-US" smtClean="0"/>
              <a:t>12/6/2024</a:t>
            </a:fld>
            <a:endParaRPr lang="en-US"/>
          </a:p>
        </p:txBody>
      </p:sp>
      <p:sp>
        <p:nvSpPr>
          <p:cNvPr id="8" name="Footer Placeholder 7">
            <a:extLst>
              <a:ext uri="{FF2B5EF4-FFF2-40B4-BE49-F238E27FC236}">
                <a16:creationId xmlns:a16="http://schemas.microsoft.com/office/drawing/2014/main" id="{AE5B9BA5-077B-5D9A-277A-80578179FC3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3DC6B0F-FDB8-E72B-E599-DDE3C6DD31D6}"/>
              </a:ext>
            </a:extLst>
          </p:cNvPr>
          <p:cNvSpPr>
            <a:spLocks noGrp="1"/>
          </p:cNvSpPr>
          <p:nvPr>
            <p:ph type="sldNum" sz="quarter" idx="12"/>
          </p:nvPr>
        </p:nvSpPr>
        <p:spPr/>
        <p:txBody>
          <a:bodyPr/>
          <a:lstStyle/>
          <a:p>
            <a:fld id="{CE63C4BF-BED0-4599-8D3F-BCCFDE164BB6}" type="slidenum">
              <a:rPr lang="en-US" smtClean="0"/>
              <a:t>‹#›</a:t>
            </a:fld>
            <a:endParaRPr lang="en-US"/>
          </a:p>
        </p:txBody>
      </p:sp>
    </p:spTree>
    <p:extLst>
      <p:ext uri="{BB962C8B-B14F-4D97-AF65-F5344CB8AC3E}">
        <p14:creationId xmlns:p14="http://schemas.microsoft.com/office/powerpoint/2010/main" val="938352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B1CCF-926E-47BC-EA54-E504FAED6B4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E127BF5-A820-AA5A-BBFD-098D1C8F71EF}"/>
              </a:ext>
            </a:extLst>
          </p:cNvPr>
          <p:cNvSpPr>
            <a:spLocks noGrp="1"/>
          </p:cNvSpPr>
          <p:nvPr>
            <p:ph type="dt" sz="half" idx="10"/>
          </p:nvPr>
        </p:nvSpPr>
        <p:spPr/>
        <p:txBody>
          <a:bodyPr/>
          <a:lstStyle/>
          <a:p>
            <a:fld id="{88CF5CBA-C15B-406C-8119-47C072C3204E}" type="datetimeFigureOut">
              <a:rPr lang="en-US" smtClean="0"/>
              <a:t>12/6/2024</a:t>
            </a:fld>
            <a:endParaRPr lang="en-US"/>
          </a:p>
        </p:txBody>
      </p:sp>
      <p:sp>
        <p:nvSpPr>
          <p:cNvPr id="4" name="Footer Placeholder 3">
            <a:extLst>
              <a:ext uri="{FF2B5EF4-FFF2-40B4-BE49-F238E27FC236}">
                <a16:creationId xmlns:a16="http://schemas.microsoft.com/office/drawing/2014/main" id="{CBCC86B0-E66D-46FB-E6CC-ED933F3DC67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746D62D-DABE-C1F7-DFB2-887D899B8968}"/>
              </a:ext>
            </a:extLst>
          </p:cNvPr>
          <p:cNvSpPr>
            <a:spLocks noGrp="1"/>
          </p:cNvSpPr>
          <p:nvPr>
            <p:ph type="sldNum" sz="quarter" idx="12"/>
          </p:nvPr>
        </p:nvSpPr>
        <p:spPr/>
        <p:txBody>
          <a:bodyPr/>
          <a:lstStyle/>
          <a:p>
            <a:fld id="{CE63C4BF-BED0-4599-8D3F-BCCFDE164BB6}" type="slidenum">
              <a:rPr lang="en-US" smtClean="0"/>
              <a:t>‹#›</a:t>
            </a:fld>
            <a:endParaRPr lang="en-US"/>
          </a:p>
        </p:txBody>
      </p:sp>
    </p:spTree>
    <p:extLst>
      <p:ext uri="{BB962C8B-B14F-4D97-AF65-F5344CB8AC3E}">
        <p14:creationId xmlns:p14="http://schemas.microsoft.com/office/powerpoint/2010/main" val="2262836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F5DAB9-9942-6DC9-AADB-AC16F29D3388}"/>
              </a:ext>
            </a:extLst>
          </p:cNvPr>
          <p:cNvSpPr>
            <a:spLocks noGrp="1"/>
          </p:cNvSpPr>
          <p:nvPr>
            <p:ph type="dt" sz="half" idx="10"/>
          </p:nvPr>
        </p:nvSpPr>
        <p:spPr/>
        <p:txBody>
          <a:bodyPr/>
          <a:lstStyle/>
          <a:p>
            <a:fld id="{88CF5CBA-C15B-406C-8119-47C072C3204E}" type="datetimeFigureOut">
              <a:rPr lang="en-US" smtClean="0"/>
              <a:t>12/6/2024</a:t>
            </a:fld>
            <a:endParaRPr lang="en-US"/>
          </a:p>
        </p:txBody>
      </p:sp>
      <p:sp>
        <p:nvSpPr>
          <p:cNvPr id="3" name="Footer Placeholder 2">
            <a:extLst>
              <a:ext uri="{FF2B5EF4-FFF2-40B4-BE49-F238E27FC236}">
                <a16:creationId xmlns:a16="http://schemas.microsoft.com/office/drawing/2014/main" id="{2E9B524B-1DDB-73CC-877A-97C600EA563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6D45361-19FA-F732-A90C-A662EC865204}"/>
              </a:ext>
            </a:extLst>
          </p:cNvPr>
          <p:cNvSpPr>
            <a:spLocks noGrp="1"/>
          </p:cNvSpPr>
          <p:nvPr>
            <p:ph type="sldNum" sz="quarter" idx="12"/>
          </p:nvPr>
        </p:nvSpPr>
        <p:spPr/>
        <p:txBody>
          <a:bodyPr/>
          <a:lstStyle/>
          <a:p>
            <a:fld id="{CE63C4BF-BED0-4599-8D3F-BCCFDE164BB6}" type="slidenum">
              <a:rPr lang="en-US" smtClean="0"/>
              <a:t>‹#›</a:t>
            </a:fld>
            <a:endParaRPr lang="en-US"/>
          </a:p>
        </p:txBody>
      </p:sp>
    </p:spTree>
    <p:extLst>
      <p:ext uri="{BB962C8B-B14F-4D97-AF65-F5344CB8AC3E}">
        <p14:creationId xmlns:p14="http://schemas.microsoft.com/office/powerpoint/2010/main" val="4054953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0FD6B-887B-CA8B-4D40-70184B16C8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34FF2F8-2470-E3FB-86D4-EF47C34CFD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E4F7B14-AF8D-3443-F933-2D3ED0A46A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47EB6A-3931-C345-8B4F-ADF6D0E9D993}"/>
              </a:ext>
            </a:extLst>
          </p:cNvPr>
          <p:cNvSpPr>
            <a:spLocks noGrp="1"/>
          </p:cNvSpPr>
          <p:nvPr>
            <p:ph type="dt" sz="half" idx="10"/>
          </p:nvPr>
        </p:nvSpPr>
        <p:spPr/>
        <p:txBody>
          <a:bodyPr/>
          <a:lstStyle/>
          <a:p>
            <a:fld id="{88CF5CBA-C15B-406C-8119-47C072C3204E}" type="datetimeFigureOut">
              <a:rPr lang="en-US" smtClean="0"/>
              <a:t>12/6/2024</a:t>
            </a:fld>
            <a:endParaRPr lang="en-US"/>
          </a:p>
        </p:txBody>
      </p:sp>
      <p:sp>
        <p:nvSpPr>
          <p:cNvPr id="6" name="Footer Placeholder 5">
            <a:extLst>
              <a:ext uri="{FF2B5EF4-FFF2-40B4-BE49-F238E27FC236}">
                <a16:creationId xmlns:a16="http://schemas.microsoft.com/office/drawing/2014/main" id="{A17AE70D-1A2E-1420-E339-14C0ED25BB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6FB26E-FACD-1404-943A-7570EF091266}"/>
              </a:ext>
            </a:extLst>
          </p:cNvPr>
          <p:cNvSpPr>
            <a:spLocks noGrp="1"/>
          </p:cNvSpPr>
          <p:nvPr>
            <p:ph type="sldNum" sz="quarter" idx="12"/>
          </p:nvPr>
        </p:nvSpPr>
        <p:spPr/>
        <p:txBody>
          <a:bodyPr/>
          <a:lstStyle/>
          <a:p>
            <a:fld id="{CE63C4BF-BED0-4599-8D3F-BCCFDE164BB6}" type="slidenum">
              <a:rPr lang="en-US" smtClean="0"/>
              <a:t>‹#›</a:t>
            </a:fld>
            <a:endParaRPr lang="en-US"/>
          </a:p>
        </p:txBody>
      </p:sp>
    </p:spTree>
    <p:extLst>
      <p:ext uri="{BB962C8B-B14F-4D97-AF65-F5344CB8AC3E}">
        <p14:creationId xmlns:p14="http://schemas.microsoft.com/office/powerpoint/2010/main" val="374961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87E67-6A3E-94B9-B0B8-B4E5D391A3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787157B-1091-0004-9D55-7605B14482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29A22C-CF3B-E4F7-BBD2-0E34492F69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342EA1-F841-D582-C627-3C1B41145363}"/>
              </a:ext>
            </a:extLst>
          </p:cNvPr>
          <p:cNvSpPr>
            <a:spLocks noGrp="1"/>
          </p:cNvSpPr>
          <p:nvPr>
            <p:ph type="dt" sz="half" idx="10"/>
          </p:nvPr>
        </p:nvSpPr>
        <p:spPr/>
        <p:txBody>
          <a:bodyPr/>
          <a:lstStyle/>
          <a:p>
            <a:fld id="{88CF5CBA-C15B-406C-8119-47C072C3204E}" type="datetimeFigureOut">
              <a:rPr lang="en-US" smtClean="0"/>
              <a:t>12/6/2024</a:t>
            </a:fld>
            <a:endParaRPr lang="en-US"/>
          </a:p>
        </p:txBody>
      </p:sp>
      <p:sp>
        <p:nvSpPr>
          <p:cNvPr id="6" name="Footer Placeholder 5">
            <a:extLst>
              <a:ext uri="{FF2B5EF4-FFF2-40B4-BE49-F238E27FC236}">
                <a16:creationId xmlns:a16="http://schemas.microsoft.com/office/drawing/2014/main" id="{167F8788-C11F-8B2A-FA95-921875771E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5F850C-7387-3B50-55A6-F87BDDF27319}"/>
              </a:ext>
            </a:extLst>
          </p:cNvPr>
          <p:cNvSpPr>
            <a:spLocks noGrp="1"/>
          </p:cNvSpPr>
          <p:nvPr>
            <p:ph type="sldNum" sz="quarter" idx="12"/>
          </p:nvPr>
        </p:nvSpPr>
        <p:spPr/>
        <p:txBody>
          <a:bodyPr/>
          <a:lstStyle/>
          <a:p>
            <a:fld id="{CE63C4BF-BED0-4599-8D3F-BCCFDE164BB6}" type="slidenum">
              <a:rPr lang="en-US" smtClean="0"/>
              <a:t>‹#›</a:t>
            </a:fld>
            <a:endParaRPr lang="en-US"/>
          </a:p>
        </p:txBody>
      </p:sp>
    </p:spTree>
    <p:extLst>
      <p:ext uri="{BB962C8B-B14F-4D97-AF65-F5344CB8AC3E}">
        <p14:creationId xmlns:p14="http://schemas.microsoft.com/office/powerpoint/2010/main" val="1665334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0F5DDB-5D13-F153-85B8-EF43E47CD7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7AB1E3E-4D79-70D0-3923-05AAA26D86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4FDB0A-E972-B00F-5A6B-8B1FBAED95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8CF5CBA-C15B-406C-8119-47C072C3204E}" type="datetimeFigureOut">
              <a:rPr lang="en-US" smtClean="0"/>
              <a:t>12/6/2024</a:t>
            </a:fld>
            <a:endParaRPr lang="en-US"/>
          </a:p>
        </p:txBody>
      </p:sp>
      <p:sp>
        <p:nvSpPr>
          <p:cNvPr id="5" name="Footer Placeholder 4">
            <a:extLst>
              <a:ext uri="{FF2B5EF4-FFF2-40B4-BE49-F238E27FC236}">
                <a16:creationId xmlns:a16="http://schemas.microsoft.com/office/drawing/2014/main" id="{E3BA1A1A-BFC3-DAF0-0A35-3425FE15B3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154C6AF4-7DB3-D172-A2A5-BCA4C3F27A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E63C4BF-BED0-4599-8D3F-BCCFDE164BB6}" type="slidenum">
              <a:rPr lang="en-US" smtClean="0"/>
              <a:t>‹#›</a:t>
            </a:fld>
            <a:endParaRPr lang="en-US"/>
          </a:p>
        </p:txBody>
      </p:sp>
    </p:spTree>
    <p:extLst>
      <p:ext uri="{BB962C8B-B14F-4D97-AF65-F5344CB8AC3E}">
        <p14:creationId xmlns:p14="http://schemas.microsoft.com/office/powerpoint/2010/main" val="21723447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vfrf.org/wvr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vfrf.org/wvre/report/?scaleid=3&amp;entityid=19&amp;type=hierarchy" TargetMode="Externa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
          <p:cNvSpPr>
            <a:spLocks noChangeArrowheads="1"/>
          </p:cNvSpPr>
          <p:nvPr/>
        </p:nvSpPr>
        <p:spPr bwMode="auto">
          <a:xfrm>
            <a:off x="244090" y="1041624"/>
            <a:ext cx="11682310" cy="630241"/>
          </a:xfrm>
          <a:prstGeom prst="roundRect">
            <a:avLst>
              <a:gd name="adj" fmla="val 16667"/>
            </a:avLst>
          </a:prstGeom>
          <a:solidFill>
            <a:srgbClr val="53BEC9"/>
          </a:solidFill>
          <a:ln w="12700">
            <a:solidFill>
              <a:srgbClr val="53BEC9"/>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2400" b="1" dirty="0">
                <a:latin typeface="Arial" panose="020B0604020202020204" pitchFamily="34" charset="0"/>
                <a:ea typeface="Calibri" panose="020F0502020204030204" pitchFamily="34" charset="0"/>
                <a:cs typeface="Arial" panose="020B0604020202020204" pitchFamily="34" charset="0"/>
              </a:rPr>
              <a:t>Overall  Flood  Risk</a:t>
            </a:r>
          </a:p>
        </p:txBody>
      </p:sp>
      <p:sp>
        <p:nvSpPr>
          <p:cNvPr id="5" name="Rounded Rectangle 2"/>
          <p:cNvSpPr>
            <a:spLocks noChangeArrowheads="1"/>
          </p:cNvSpPr>
          <p:nvPr/>
        </p:nvSpPr>
        <p:spPr bwMode="auto">
          <a:xfrm>
            <a:off x="249927" y="1870891"/>
            <a:ext cx="1478953" cy="639512"/>
          </a:xfrm>
          <a:prstGeom prst="roundRect">
            <a:avLst>
              <a:gd name="adj" fmla="val 16667"/>
            </a:avLst>
          </a:prstGeom>
          <a:solidFill>
            <a:srgbClr val="E4E6FC"/>
          </a:solidFill>
          <a:ln w="28575">
            <a:solidFill>
              <a:srgbClr val="B4C7E7"/>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350" b="1" dirty="0">
                <a:latin typeface="Calibri" panose="020F0502020204030204" pitchFamily="34" charset="0"/>
                <a:ea typeface="Calibri" panose="020F0502020204030204" pitchFamily="34" charset="0"/>
                <a:cs typeface="Arial" panose="020B0604020202020204" pitchFamily="34" charset="0"/>
              </a:rPr>
              <a:t>(1) FLOODPLAIN CHARACTERISTICS</a:t>
            </a:r>
            <a:endParaRPr lang="en-US" altLang="en-US" sz="1350" b="1" dirty="0">
              <a:latin typeface="Arial" panose="020B0604020202020204" pitchFamily="34" charset="0"/>
            </a:endParaRPr>
          </a:p>
        </p:txBody>
      </p:sp>
      <p:sp>
        <p:nvSpPr>
          <p:cNvPr id="6" name="Rounded Rectangle 3"/>
          <p:cNvSpPr>
            <a:spLocks noChangeArrowheads="1"/>
          </p:cNvSpPr>
          <p:nvPr/>
        </p:nvSpPr>
        <p:spPr bwMode="auto">
          <a:xfrm>
            <a:off x="1807275" y="1866637"/>
            <a:ext cx="1317386" cy="647963"/>
          </a:xfrm>
          <a:prstGeom prst="roundRect">
            <a:avLst>
              <a:gd name="adj" fmla="val 16667"/>
            </a:avLst>
          </a:prstGeom>
          <a:solidFill>
            <a:srgbClr val="F7CAAC"/>
          </a:solidFill>
          <a:ln w="28575">
            <a:solidFill>
              <a:srgbClr val="F19B61"/>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350" b="1" dirty="0">
                <a:latin typeface="Calibri" panose="020F0502020204030204" pitchFamily="34" charset="0"/>
                <a:ea typeface="Calibri" panose="020F0502020204030204" pitchFamily="34" charset="0"/>
                <a:cs typeface="Arial" panose="020B0604020202020204" pitchFamily="34" charset="0"/>
              </a:rPr>
              <a:t>(2) BUILDING EXPOSURE</a:t>
            </a:r>
            <a:endParaRPr lang="en-US" altLang="en-US" sz="1350" b="1" dirty="0">
              <a:latin typeface="Arial" panose="020B0604020202020204" pitchFamily="34" charset="0"/>
            </a:endParaRPr>
          </a:p>
        </p:txBody>
      </p:sp>
      <p:sp>
        <p:nvSpPr>
          <p:cNvPr id="7" name="Rounded Rectangle 4"/>
          <p:cNvSpPr>
            <a:spLocks noChangeArrowheads="1"/>
          </p:cNvSpPr>
          <p:nvPr/>
        </p:nvSpPr>
        <p:spPr bwMode="auto">
          <a:xfrm>
            <a:off x="3198915" y="1866637"/>
            <a:ext cx="1466556" cy="647963"/>
          </a:xfrm>
          <a:prstGeom prst="roundRect">
            <a:avLst>
              <a:gd name="adj" fmla="val 16667"/>
            </a:avLst>
          </a:prstGeom>
          <a:solidFill>
            <a:srgbClr val="FFF2CC"/>
          </a:solidFill>
          <a:ln w="28575">
            <a:solidFill>
              <a:srgbClr val="FFD765"/>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350" b="1" dirty="0">
                <a:latin typeface="Calibri" panose="020F0502020204030204" pitchFamily="34" charset="0"/>
                <a:ea typeface="Calibri" panose="020F0502020204030204" pitchFamily="34" charset="0"/>
                <a:cs typeface="Arial" panose="020B0604020202020204" pitchFamily="34" charset="0"/>
              </a:rPr>
              <a:t>(3) BUILDING CHARACTERISTICS</a:t>
            </a:r>
            <a:endParaRPr lang="en-US" altLang="en-US" sz="1350" b="1" dirty="0">
              <a:latin typeface="Arial" panose="020B0604020202020204" pitchFamily="34" charset="0"/>
            </a:endParaRPr>
          </a:p>
        </p:txBody>
      </p:sp>
      <p:sp>
        <p:nvSpPr>
          <p:cNvPr id="8" name="Rounded Rectangle 5"/>
          <p:cNvSpPr>
            <a:spLocks noChangeArrowheads="1"/>
          </p:cNvSpPr>
          <p:nvPr/>
        </p:nvSpPr>
        <p:spPr bwMode="auto">
          <a:xfrm>
            <a:off x="4747739" y="1866637"/>
            <a:ext cx="1436283" cy="643766"/>
          </a:xfrm>
          <a:prstGeom prst="roundRect">
            <a:avLst>
              <a:gd name="adj" fmla="val 16667"/>
            </a:avLst>
          </a:prstGeom>
          <a:solidFill>
            <a:srgbClr val="FFE1FF"/>
          </a:solidFill>
          <a:ln w="28575">
            <a:solidFill>
              <a:srgbClr val="FFC9FF"/>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350" b="1" dirty="0">
                <a:latin typeface="Calibri" panose="020F0502020204030204" pitchFamily="34" charset="0"/>
                <a:ea typeface="Calibri" panose="020F0502020204030204" pitchFamily="34" charset="0"/>
                <a:cs typeface="Arial" panose="020B0604020202020204" pitchFamily="34" charset="0"/>
              </a:rPr>
              <a:t>(4) CRITICAL INFRASTRUCTURE</a:t>
            </a:r>
            <a:endParaRPr lang="en-US" altLang="en-US" sz="1350" b="1" dirty="0">
              <a:latin typeface="Arial" panose="020B0604020202020204" pitchFamily="34" charset="0"/>
            </a:endParaRPr>
          </a:p>
        </p:txBody>
      </p:sp>
      <p:sp>
        <p:nvSpPr>
          <p:cNvPr id="9" name="Rounded Rectangle 6"/>
          <p:cNvSpPr>
            <a:spLocks noChangeArrowheads="1"/>
          </p:cNvSpPr>
          <p:nvPr/>
        </p:nvSpPr>
        <p:spPr bwMode="auto">
          <a:xfrm>
            <a:off x="6259881" y="1871598"/>
            <a:ext cx="1335619" cy="643002"/>
          </a:xfrm>
          <a:prstGeom prst="roundRect">
            <a:avLst>
              <a:gd name="adj" fmla="val 16667"/>
            </a:avLst>
          </a:prstGeom>
          <a:solidFill>
            <a:srgbClr val="DDFFF9"/>
          </a:solidFill>
          <a:ln w="28575">
            <a:solidFill>
              <a:srgbClr val="00E6C0"/>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350" b="1" dirty="0">
                <a:latin typeface="Calibri" panose="020F0502020204030204" pitchFamily="34" charset="0"/>
                <a:ea typeface="Calibri" panose="020F0502020204030204" pitchFamily="34" charset="0"/>
                <a:cs typeface="Arial" panose="020B0604020202020204" pitchFamily="34" charset="0"/>
              </a:rPr>
              <a:t>(5) COMMUNITY ASSETS</a:t>
            </a:r>
            <a:endParaRPr lang="en-US" altLang="en-US" sz="1350" b="1" dirty="0">
              <a:latin typeface="Arial" panose="020B0604020202020204" pitchFamily="34" charset="0"/>
            </a:endParaRPr>
          </a:p>
        </p:txBody>
      </p:sp>
      <p:sp>
        <p:nvSpPr>
          <p:cNvPr id="11" name="Rounded Rectangle 8"/>
          <p:cNvSpPr>
            <a:spLocks noChangeArrowheads="1"/>
          </p:cNvSpPr>
          <p:nvPr/>
        </p:nvSpPr>
        <p:spPr bwMode="auto">
          <a:xfrm>
            <a:off x="9141178" y="1868763"/>
            <a:ext cx="1335618" cy="639513"/>
          </a:xfrm>
          <a:prstGeom prst="roundRect">
            <a:avLst>
              <a:gd name="adj" fmla="val 16667"/>
            </a:avLst>
          </a:prstGeom>
          <a:solidFill>
            <a:srgbClr val="EEFFCD"/>
          </a:solidFill>
          <a:ln w="28575">
            <a:solidFill>
              <a:srgbClr val="91DA00"/>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275" b="1" dirty="0">
                <a:latin typeface="Calibri" panose="020F0502020204030204" pitchFamily="34" charset="0"/>
                <a:ea typeface="Calibri" panose="020F0502020204030204" pitchFamily="34" charset="0"/>
                <a:cs typeface="Arial" panose="020B0604020202020204" pitchFamily="34" charset="0"/>
              </a:rPr>
              <a:t>(7) PEOPLE / SOCIAL      VULNERABILITIES</a:t>
            </a:r>
          </a:p>
        </p:txBody>
      </p:sp>
      <p:sp>
        <p:nvSpPr>
          <p:cNvPr id="12" name="Rounded Rectangle 9"/>
          <p:cNvSpPr>
            <a:spLocks noChangeArrowheads="1"/>
          </p:cNvSpPr>
          <p:nvPr/>
        </p:nvSpPr>
        <p:spPr bwMode="auto">
          <a:xfrm>
            <a:off x="10569061" y="1870890"/>
            <a:ext cx="1335617" cy="639512"/>
          </a:xfrm>
          <a:prstGeom prst="roundRect">
            <a:avLst>
              <a:gd name="adj" fmla="val 16667"/>
            </a:avLst>
          </a:prstGeom>
          <a:solidFill>
            <a:srgbClr val="BDD6EE"/>
          </a:solidFill>
          <a:ln w="28575">
            <a:solidFill>
              <a:srgbClr val="7EB0DE"/>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350" b="1" dirty="0">
                <a:latin typeface="Calibri" panose="020F0502020204030204" pitchFamily="34" charset="0"/>
                <a:ea typeface="Calibri" panose="020F0502020204030204" pitchFamily="34" charset="0"/>
                <a:cs typeface="Arial" panose="020B0604020202020204" pitchFamily="34" charset="0"/>
              </a:rPr>
              <a:t>(8) OTHER HAZARDS</a:t>
            </a:r>
            <a:endParaRPr lang="en-US" altLang="en-US" sz="1350" dirty="0">
              <a:latin typeface="Arial" panose="020B0604020202020204" pitchFamily="34" charset="0"/>
            </a:endParaRPr>
          </a:p>
        </p:txBody>
      </p:sp>
      <p:sp>
        <p:nvSpPr>
          <p:cNvPr id="13" name="Rounded Rectangle 10"/>
          <p:cNvSpPr>
            <a:spLocks noChangeArrowheads="1"/>
          </p:cNvSpPr>
          <p:nvPr/>
        </p:nvSpPr>
        <p:spPr bwMode="auto">
          <a:xfrm>
            <a:off x="384201" y="2631979"/>
            <a:ext cx="1225524" cy="568421"/>
          </a:xfrm>
          <a:prstGeom prst="roundRect">
            <a:avLst>
              <a:gd name="adj" fmla="val 16667"/>
            </a:avLst>
          </a:prstGeom>
          <a:solidFill>
            <a:srgbClr val="F1F2FD"/>
          </a:solidFill>
          <a:ln w="19050">
            <a:solidFill>
              <a:srgbClr val="B4C7E7"/>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200" b="1" dirty="0">
                <a:latin typeface="Calibri" panose="020F0502020204030204" pitchFamily="34" charset="0"/>
                <a:ea typeface="Calibri" panose="020F0502020204030204" pitchFamily="34" charset="0"/>
                <a:cs typeface="Arial" panose="020B0604020202020204" pitchFamily="34" charset="0"/>
              </a:rPr>
              <a:t>Floodplain Area</a:t>
            </a:r>
          </a:p>
        </p:txBody>
      </p:sp>
      <p:sp>
        <p:nvSpPr>
          <p:cNvPr id="14" name="Rounded Rectangle 11"/>
          <p:cNvSpPr>
            <a:spLocks noChangeArrowheads="1"/>
          </p:cNvSpPr>
          <p:nvPr/>
        </p:nvSpPr>
        <p:spPr bwMode="auto">
          <a:xfrm>
            <a:off x="388651" y="3317415"/>
            <a:ext cx="1221074" cy="546860"/>
          </a:xfrm>
          <a:prstGeom prst="roundRect">
            <a:avLst>
              <a:gd name="adj" fmla="val 16667"/>
            </a:avLst>
          </a:prstGeom>
          <a:solidFill>
            <a:srgbClr val="F1F2FD"/>
          </a:solidFill>
          <a:ln w="19050">
            <a:solidFill>
              <a:srgbClr val="B4C7E7"/>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200" b="1" dirty="0">
                <a:latin typeface="Calibri" panose="020F0502020204030204" pitchFamily="34" charset="0"/>
                <a:ea typeface="Calibri" panose="020F0502020204030204" pitchFamily="34" charset="0"/>
                <a:cs typeface="Arial" panose="020B0604020202020204" pitchFamily="34" charset="0"/>
              </a:rPr>
              <a:t>Floodplain Length</a:t>
            </a:r>
            <a:r>
              <a:rPr lang="en-US" altLang="en-US" sz="1200" b="1" baseline="30000" dirty="0">
                <a:latin typeface="Calibri" panose="020F0502020204030204" pitchFamily="34" charset="0"/>
                <a:ea typeface="Calibri" panose="020F0502020204030204" pitchFamily="34" charset="0"/>
                <a:cs typeface="Arial" panose="020B0604020202020204" pitchFamily="34" charset="0"/>
              </a:rPr>
              <a:t>1 2</a:t>
            </a:r>
          </a:p>
        </p:txBody>
      </p:sp>
      <p:sp>
        <p:nvSpPr>
          <p:cNvPr id="15" name="Rounded Rectangle 12"/>
          <p:cNvSpPr>
            <a:spLocks noChangeArrowheads="1"/>
          </p:cNvSpPr>
          <p:nvPr/>
        </p:nvSpPr>
        <p:spPr bwMode="auto">
          <a:xfrm>
            <a:off x="386891" y="3971926"/>
            <a:ext cx="1221074" cy="546860"/>
          </a:xfrm>
          <a:prstGeom prst="roundRect">
            <a:avLst>
              <a:gd name="adj" fmla="val 16667"/>
            </a:avLst>
          </a:prstGeom>
          <a:solidFill>
            <a:srgbClr val="F1F2FD"/>
          </a:solidFill>
          <a:ln w="19050">
            <a:solidFill>
              <a:srgbClr val="B4C7E7"/>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200" b="1" dirty="0">
                <a:latin typeface="Calibri" panose="020F0502020204030204" pitchFamily="34" charset="0"/>
                <a:ea typeface="Calibri" panose="020F0502020204030204" pitchFamily="34" charset="0"/>
                <a:cs typeface="Arial" panose="020B0604020202020204" pitchFamily="34" charset="0"/>
              </a:rPr>
              <a:t>Floodplain Depth</a:t>
            </a:r>
            <a:r>
              <a:rPr lang="en-US" altLang="en-US" sz="1200" b="1" baseline="30000" dirty="0">
                <a:latin typeface="Calibri" panose="020F0502020204030204" pitchFamily="34" charset="0"/>
                <a:ea typeface="Calibri" panose="020F0502020204030204" pitchFamily="34" charset="0"/>
                <a:cs typeface="Arial" panose="020B0604020202020204" pitchFamily="34" charset="0"/>
              </a:rPr>
              <a:t>1 2</a:t>
            </a:r>
            <a:r>
              <a:rPr lang="en-US" altLang="en-US" sz="1200" b="1" dirty="0">
                <a:latin typeface="Calibri" panose="020F0502020204030204" pitchFamily="34" charset="0"/>
                <a:ea typeface="Calibri" panose="020F0502020204030204" pitchFamily="34" charset="0"/>
                <a:cs typeface="Arial" panose="020B0604020202020204" pitchFamily="34" charset="0"/>
              </a:rPr>
              <a:t> </a:t>
            </a:r>
          </a:p>
        </p:txBody>
      </p:sp>
      <p:sp>
        <p:nvSpPr>
          <p:cNvPr id="16" name="Rounded Rectangle 13"/>
          <p:cNvSpPr>
            <a:spLocks noChangeArrowheads="1"/>
          </p:cNvSpPr>
          <p:nvPr/>
        </p:nvSpPr>
        <p:spPr bwMode="auto">
          <a:xfrm>
            <a:off x="384202" y="4633419"/>
            <a:ext cx="1221074" cy="543664"/>
          </a:xfrm>
          <a:prstGeom prst="roundRect">
            <a:avLst>
              <a:gd name="adj" fmla="val 16667"/>
            </a:avLst>
          </a:prstGeom>
          <a:solidFill>
            <a:srgbClr val="F1F2FD"/>
          </a:solidFill>
          <a:ln w="19050">
            <a:solidFill>
              <a:srgbClr val="B4C7E7"/>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200" b="1" dirty="0">
                <a:latin typeface="Calibri" panose="020F0502020204030204" pitchFamily="34" charset="0"/>
                <a:ea typeface="Calibri" panose="020F0502020204030204" pitchFamily="34" charset="0"/>
                <a:cs typeface="Arial" panose="020B0604020202020204" pitchFamily="34" charset="0"/>
              </a:rPr>
              <a:t>Flood Disaster Frequency</a:t>
            </a:r>
            <a:endParaRPr lang="en-US" altLang="en-US" sz="1200" b="1" dirty="0"/>
          </a:p>
        </p:txBody>
      </p:sp>
      <p:sp>
        <p:nvSpPr>
          <p:cNvPr id="17" name="Rounded Rectangle 14"/>
          <p:cNvSpPr>
            <a:spLocks noChangeArrowheads="1"/>
          </p:cNvSpPr>
          <p:nvPr/>
        </p:nvSpPr>
        <p:spPr bwMode="auto">
          <a:xfrm>
            <a:off x="1920135" y="2631979"/>
            <a:ext cx="1146916" cy="568421"/>
          </a:xfrm>
          <a:prstGeom prst="roundRect">
            <a:avLst>
              <a:gd name="adj" fmla="val 16667"/>
            </a:avLst>
          </a:prstGeom>
          <a:solidFill>
            <a:srgbClr val="FADDCA"/>
          </a:solidFill>
          <a:ln w="19050">
            <a:solidFill>
              <a:srgbClr val="F19B61"/>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200" b="1" dirty="0">
                <a:latin typeface="Calibri" panose="020F0502020204030204" pitchFamily="34" charset="0"/>
                <a:ea typeface="Calibri" panose="020F0502020204030204" pitchFamily="34" charset="0"/>
                <a:cs typeface="Arial" panose="020B0604020202020204" pitchFamily="34" charset="0"/>
              </a:rPr>
              <a:t>Building Floodplain Count</a:t>
            </a:r>
            <a:r>
              <a:rPr lang="en-US" altLang="en-US" sz="1200" b="1" baseline="30000" dirty="0">
                <a:latin typeface="Calibri" panose="020F0502020204030204" pitchFamily="34" charset="0"/>
                <a:ea typeface="Calibri" panose="020F0502020204030204" pitchFamily="34" charset="0"/>
                <a:cs typeface="Arial" panose="020B0604020202020204" pitchFamily="34" charset="0"/>
              </a:rPr>
              <a:t>1 2</a:t>
            </a:r>
            <a:endParaRPr lang="en-US" altLang="en-US" sz="1200" b="1" dirty="0">
              <a:latin typeface="Arial" panose="020B0604020202020204" pitchFamily="34" charset="0"/>
            </a:endParaRPr>
          </a:p>
        </p:txBody>
      </p:sp>
      <p:sp>
        <p:nvSpPr>
          <p:cNvPr id="22" name="Rounded Rectangle 19"/>
          <p:cNvSpPr>
            <a:spLocks noChangeArrowheads="1"/>
          </p:cNvSpPr>
          <p:nvPr/>
        </p:nvSpPr>
        <p:spPr bwMode="auto">
          <a:xfrm>
            <a:off x="3329986" y="2628900"/>
            <a:ext cx="1213727" cy="571500"/>
          </a:xfrm>
          <a:prstGeom prst="roundRect">
            <a:avLst>
              <a:gd name="adj" fmla="val 16667"/>
            </a:avLst>
          </a:prstGeom>
          <a:solidFill>
            <a:srgbClr val="FFF8E5"/>
          </a:solidFill>
          <a:ln w="19050">
            <a:solidFill>
              <a:srgbClr val="FFD765"/>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163" b="1" dirty="0">
                <a:latin typeface="Calibri" panose="020F0502020204030204" pitchFamily="34" charset="0"/>
                <a:ea typeface="Calibri" panose="020F0502020204030204" pitchFamily="34" charset="0"/>
                <a:cs typeface="Arial" panose="020B0604020202020204" pitchFamily="34" charset="0"/>
              </a:rPr>
              <a:t>Building Value</a:t>
            </a:r>
            <a:r>
              <a:rPr lang="en-US" altLang="en-US" sz="1200" b="1" baseline="30000" dirty="0">
                <a:latin typeface="Calibri" panose="020F0502020204030204" pitchFamily="34" charset="0"/>
                <a:ea typeface="Calibri" panose="020F0502020204030204" pitchFamily="34" charset="0"/>
                <a:cs typeface="Arial" panose="020B0604020202020204" pitchFamily="34" charset="0"/>
              </a:rPr>
              <a:t>1 2</a:t>
            </a:r>
            <a:endParaRPr lang="en-US" altLang="en-US" sz="1200" b="1" dirty="0">
              <a:latin typeface="Arial" panose="020B0604020202020204" pitchFamily="34" charset="0"/>
            </a:endParaRPr>
          </a:p>
        </p:txBody>
      </p:sp>
      <p:sp>
        <p:nvSpPr>
          <p:cNvPr id="23" name="Rounded Rectangle 20"/>
          <p:cNvSpPr>
            <a:spLocks noChangeArrowheads="1"/>
          </p:cNvSpPr>
          <p:nvPr/>
        </p:nvSpPr>
        <p:spPr bwMode="auto">
          <a:xfrm>
            <a:off x="3329986" y="3314701"/>
            <a:ext cx="1213727" cy="546860"/>
          </a:xfrm>
          <a:prstGeom prst="roundRect">
            <a:avLst>
              <a:gd name="adj" fmla="val 16667"/>
            </a:avLst>
          </a:prstGeom>
          <a:solidFill>
            <a:srgbClr val="FFF8E5"/>
          </a:solidFill>
          <a:ln w="19050">
            <a:solidFill>
              <a:srgbClr val="FFD765"/>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200" b="1" dirty="0">
                <a:latin typeface="Calibri" panose="020F0502020204030204" pitchFamily="34" charset="0"/>
                <a:ea typeface="Calibri" panose="020F0502020204030204" pitchFamily="34" charset="0"/>
                <a:cs typeface="Arial" panose="020B0604020202020204" pitchFamily="34" charset="0"/>
              </a:rPr>
              <a:t>Mobile Homes</a:t>
            </a:r>
            <a:endParaRPr lang="en-US" altLang="en-US" sz="1200" b="1" dirty="0">
              <a:latin typeface="Arial" panose="020B0604020202020204" pitchFamily="34" charset="0"/>
            </a:endParaRPr>
          </a:p>
        </p:txBody>
      </p:sp>
      <p:sp>
        <p:nvSpPr>
          <p:cNvPr id="28" name="Rounded Rectangle 25"/>
          <p:cNvSpPr>
            <a:spLocks noChangeArrowheads="1"/>
          </p:cNvSpPr>
          <p:nvPr/>
        </p:nvSpPr>
        <p:spPr bwMode="auto">
          <a:xfrm>
            <a:off x="4838700" y="2626420"/>
            <a:ext cx="1225524" cy="573980"/>
          </a:xfrm>
          <a:prstGeom prst="roundRect">
            <a:avLst>
              <a:gd name="adj" fmla="val 16667"/>
            </a:avLst>
          </a:prstGeom>
          <a:solidFill>
            <a:srgbClr val="FFEFFF"/>
          </a:solidFill>
          <a:ln w="19050">
            <a:solidFill>
              <a:srgbClr val="FFC9FF"/>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200" b="1" dirty="0">
                <a:latin typeface="Calibri" panose="020F0502020204030204" pitchFamily="34" charset="0"/>
                <a:ea typeface="Times New Roman" panose="02020603050405020304" pitchFamily="18" charset="0"/>
                <a:cs typeface="Calibri" panose="020F0502020204030204" pitchFamily="34" charset="0"/>
              </a:rPr>
              <a:t>Essential Facilities</a:t>
            </a:r>
            <a:endParaRPr lang="en-US" altLang="en-US" sz="1200" b="1" dirty="0">
              <a:latin typeface="Arial" panose="020B0604020202020204" pitchFamily="34" charset="0"/>
            </a:endParaRPr>
          </a:p>
        </p:txBody>
      </p:sp>
      <p:sp>
        <p:nvSpPr>
          <p:cNvPr id="30" name="Rounded Rectangle 27"/>
          <p:cNvSpPr>
            <a:spLocks noChangeArrowheads="1"/>
          </p:cNvSpPr>
          <p:nvPr/>
        </p:nvSpPr>
        <p:spPr bwMode="auto">
          <a:xfrm>
            <a:off x="6353175" y="2630062"/>
            <a:ext cx="1143000" cy="570338"/>
          </a:xfrm>
          <a:prstGeom prst="roundRect">
            <a:avLst>
              <a:gd name="adj" fmla="val 16667"/>
            </a:avLst>
          </a:prstGeom>
          <a:solidFill>
            <a:srgbClr val="E5FFFB"/>
          </a:solidFill>
          <a:ln w="19050">
            <a:solidFill>
              <a:srgbClr val="00E6C0"/>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200" b="1" dirty="0">
                <a:latin typeface="Calibri" panose="020F0502020204030204" pitchFamily="34" charset="0"/>
                <a:ea typeface="Times New Roman" panose="02020603050405020304" pitchFamily="18" charset="0"/>
                <a:cs typeface="Calibri" panose="020F0502020204030204" pitchFamily="34" charset="0"/>
              </a:rPr>
              <a:t>Historical Assets</a:t>
            </a:r>
            <a:endParaRPr lang="en-US" altLang="en-US" sz="1200" b="1" dirty="0">
              <a:latin typeface="Arial" panose="020B0604020202020204" pitchFamily="34" charset="0"/>
            </a:endParaRPr>
          </a:p>
        </p:txBody>
      </p:sp>
      <p:sp>
        <p:nvSpPr>
          <p:cNvPr id="38" name="Rounded Rectangle 109"/>
          <p:cNvSpPr>
            <a:spLocks noChangeArrowheads="1"/>
          </p:cNvSpPr>
          <p:nvPr/>
        </p:nvSpPr>
        <p:spPr bwMode="auto">
          <a:xfrm>
            <a:off x="10696576" y="2631978"/>
            <a:ext cx="1085850" cy="573982"/>
          </a:xfrm>
          <a:prstGeom prst="roundRect">
            <a:avLst>
              <a:gd name="adj" fmla="val 16667"/>
            </a:avLst>
          </a:prstGeom>
          <a:solidFill>
            <a:srgbClr val="BDD6EE"/>
          </a:solidFill>
          <a:ln w="19050">
            <a:solidFill>
              <a:srgbClr val="7EB0DE"/>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200" b="1" dirty="0">
                <a:latin typeface="Calibri" panose="020F0502020204030204" pitchFamily="34" charset="0"/>
                <a:ea typeface="Times New Roman" panose="02020603050405020304" pitchFamily="18" charset="0"/>
                <a:cs typeface="Calibri" panose="020F0502020204030204" pitchFamily="34" charset="0"/>
              </a:rPr>
              <a:t>Dam/Levee Failure</a:t>
            </a:r>
            <a:endParaRPr lang="en-US" altLang="en-US" sz="1200" b="1" dirty="0">
              <a:latin typeface="Arial" panose="020B0604020202020204" pitchFamily="34" charset="0"/>
            </a:endParaRPr>
          </a:p>
        </p:txBody>
      </p:sp>
      <p:sp>
        <p:nvSpPr>
          <p:cNvPr id="42" name="Rectangle 39"/>
          <p:cNvSpPr>
            <a:spLocks noChangeArrowheads="1"/>
          </p:cNvSpPr>
          <p:nvPr/>
        </p:nvSpPr>
        <p:spPr bwMode="auto">
          <a:xfrm>
            <a:off x="-819043" y="2594506"/>
            <a:ext cx="89681" cy="229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4375" tIns="22188" rIns="44375" bIns="22188" numCol="1" anchor="ctr" anchorCtr="0" compatLnSpc="1">
            <a:prstTxWarp prst="textNoShape">
              <a:avLst/>
            </a:prstTxWarp>
            <a:spAutoFit/>
          </a:bodyPr>
          <a:lstStyle/>
          <a:p>
            <a:endParaRPr lang="en-US" sz="1200"/>
          </a:p>
        </p:txBody>
      </p:sp>
      <p:sp>
        <p:nvSpPr>
          <p:cNvPr id="43" name="Rectangle 78"/>
          <p:cNvSpPr>
            <a:spLocks noChangeArrowheads="1"/>
          </p:cNvSpPr>
          <p:nvPr/>
        </p:nvSpPr>
        <p:spPr bwMode="auto">
          <a:xfrm>
            <a:off x="-819043" y="2513548"/>
            <a:ext cx="89681" cy="229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4375" tIns="22188" rIns="44375" bIns="22188" numCol="1" anchor="ctr" anchorCtr="0" compatLnSpc="1">
            <a:prstTxWarp prst="textNoShape">
              <a:avLst/>
            </a:prstTxWarp>
            <a:spAutoFit/>
          </a:bodyPr>
          <a:lstStyle/>
          <a:p>
            <a:endParaRPr lang="en-US" sz="1200"/>
          </a:p>
        </p:txBody>
      </p:sp>
      <p:sp>
        <p:nvSpPr>
          <p:cNvPr id="44" name="Rounded Rectangle 7"/>
          <p:cNvSpPr>
            <a:spLocks noChangeArrowheads="1"/>
          </p:cNvSpPr>
          <p:nvPr/>
        </p:nvSpPr>
        <p:spPr bwMode="auto">
          <a:xfrm>
            <a:off x="7687764" y="1870890"/>
            <a:ext cx="1335619" cy="643710"/>
          </a:xfrm>
          <a:prstGeom prst="roundRect">
            <a:avLst>
              <a:gd name="adj" fmla="val 16667"/>
            </a:avLst>
          </a:prstGeom>
          <a:solidFill>
            <a:srgbClr val="FFFFC5"/>
          </a:solidFill>
          <a:ln w="28575">
            <a:solidFill>
              <a:schemeClr val="accent2">
                <a:lumMod val="60000"/>
                <a:lumOff val="40000"/>
              </a:schemeClr>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350" b="1" dirty="0">
                <a:latin typeface="Calibri" panose="020F0502020204030204" pitchFamily="34" charset="0"/>
                <a:ea typeface="Calibri" panose="020F0502020204030204" pitchFamily="34" charset="0"/>
                <a:cs typeface="Arial" panose="020B0604020202020204" pitchFamily="34" charset="0"/>
              </a:rPr>
              <a:t>(6) BUILDING DAMAGE LOSS</a:t>
            </a:r>
            <a:endParaRPr lang="en-US" altLang="en-US" sz="1350" dirty="0">
              <a:latin typeface="Arial" panose="020B0604020202020204" pitchFamily="34" charset="0"/>
            </a:endParaRPr>
          </a:p>
        </p:txBody>
      </p:sp>
      <p:sp>
        <p:nvSpPr>
          <p:cNvPr id="45" name="Rounded Rectangle 29"/>
          <p:cNvSpPr>
            <a:spLocks noChangeArrowheads="1"/>
          </p:cNvSpPr>
          <p:nvPr/>
        </p:nvSpPr>
        <p:spPr bwMode="auto">
          <a:xfrm>
            <a:off x="7781925" y="2631979"/>
            <a:ext cx="1171576" cy="573981"/>
          </a:xfrm>
          <a:prstGeom prst="roundRect">
            <a:avLst>
              <a:gd name="adj" fmla="val 16667"/>
            </a:avLst>
          </a:prstGeom>
          <a:solidFill>
            <a:srgbClr val="FFFFDD"/>
          </a:solidFill>
          <a:ln w="19050">
            <a:solidFill>
              <a:schemeClr val="accent2">
                <a:lumMod val="60000"/>
                <a:lumOff val="40000"/>
              </a:schemeClr>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200" b="1" dirty="0">
                <a:latin typeface="Calibri" panose="020F0502020204030204" pitchFamily="34" charset="0"/>
                <a:ea typeface="Times New Roman" panose="02020603050405020304" pitchFamily="18" charset="0"/>
                <a:cs typeface="Calibri" panose="020F0502020204030204" pitchFamily="34" charset="0"/>
              </a:rPr>
              <a:t>Substantial Damage Estimates*</a:t>
            </a:r>
            <a:r>
              <a:rPr lang="en-US" altLang="en-US" sz="1200" b="1" baseline="30000" dirty="0">
                <a:latin typeface="Calibri" panose="020F0502020204030204" pitchFamily="34" charset="0"/>
                <a:ea typeface="Calibri" panose="020F0502020204030204" pitchFamily="34" charset="0"/>
                <a:cs typeface="Arial" panose="020B0604020202020204" pitchFamily="34" charset="0"/>
              </a:rPr>
              <a:t>1 2</a:t>
            </a:r>
            <a:endParaRPr lang="en-US" altLang="en-US" sz="1200" b="1" dirty="0">
              <a:latin typeface="Arial" panose="020B0604020202020204" pitchFamily="34" charset="0"/>
            </a:endParaRPr>
          </a:p>
        </p:txBody>
      </p:sp>
      <p:sp>
        <p:nvSpPr>
          <p:cNvPr id="49" name="Rounded Rectangle 14"/>
          <p:cNvSpPr>
            <a:spLocks noChangeArrowheads="1"/>
          </p:cNvSpPr>
          <p:nvPr/>
        </p:nvSpPr>
        <p:spPr bwMode="auto">
          <a:xfrm>
            <a:off x="1927816" y="3314736"/>
            <a:ext cx="1139234" cy="546860"/>
          </a:xfrm>
          <a:prstGeom prst="roundRect">
            <a:avLst>
              <a:gd name="adj" fmla="val 16667"/>
            </a:avLst>
          </a:prstGeom>
          <a:solidFill>
            <a:srgbClr val="FADDCA"/>
          </a:solidFill>
          <a:ln w="19050">
            <a:solidFill>
              <a:srgbClr val="F19B61"/>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200" b="1" dirty="0">
                <a:latin typeface="Calibri" panose="020F0502020204030204" pitchFamily="34" charset="0"/>
                <a:ea typeface="Calibri" panose="020F0502020204030204" pitchFamily="34" charset="0"/>
                <a:cs typeface="Arial" panose="020B0604020202020204" pitchFamily="34" charset="0"/>
              </a:rPr>
              <a:t>Building Floodway Count</a:t>
            </a:r>
            <a:r>
              <a:rPr lang="en-US" altLang="en-US" sz="1200" b="1" baseline="30000" dirty="0">
                <a:latin typeface="Calibri" panose="020F0502020204030204" pitchFamily="34" charset="0"/>
                <a:ea typeface="Calibri" panose="020F0502020204030204" pitchFamily="34" charset="0"/>
                <a:cs typeface="Arial" panose="020B0604020202020204" pitchFamily="34" charset="0"/>
              </a:rPr>
              <a:t>1 2</a:t>
            </a:r>
            <a:endParaRPr lang="en-US" altLang="en-US" sz="1200" b="1" dirty="0">
              <a:latin typeface="Arial" panose="020B0604020202020204" pitchFamily="34" charset="0"/>
            </a:endParaRPr>
          </a:p>
        </p:txBody>
      </p:sp>
      <p:sp>
        <p:nvSpPr>
          <p:cNvPr id="50" name="Rounded Rectangle 14"/>
          <p:cNvSpPr>
            <a:spLocks noChangeArrowheads="1"/>
          </p:cNvSpPr>
          <p:nvPr/>
        </p:nvSpPr>
        <p:spPr bwMode="auto">
          <a:xfrm>
            <a:off x="1920135" y="3978160"/>
            <a:ext cx="1146916" cy="540626"/>
          </a:xfrm>
          <a:prstGeom prst="roundRect">
            <a:avLst>
              <a:gd name="adj" fmla="val 16667"/>
            </a:avLst>
          </a:prstGeom>
          <a:solidFill>
            <a:srgbClr val="FADDCA"/>
          </a:solidFill>
          <a:ln w="19050">
            <a:solidFill>
              <a:srgbClr val="F19B61"/>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200" b="1" dirty="0">
                <a:latin typeface="Calibri" panose="020F0502020204030204" pitchFamily="34" charset="0"/>
                <a:ea typeface="Calibri" panose="020F0502020204030204" pitchFamily="34" charset="0"/>
                <a:cs typeface="Arial" panose="020B0604020202020204" pitchFamily="34" charset="0"/>
              </a:rPr>
              <a:t>Building Floodplain Ratio</a:t>
            </a:r>
            <a:r>
              <a:rPr lang="en-US" altLang="en-US" sz="1200" b="1" baseline="30000" dirty="0">
                <a:latin typeface="Calibri" panose="020F0502020204030204" pitchFamily="34" charset="0"/>
                <a:ea typeface="Calibri" panose="020F0502020204030204" pitchFamily="34" charset="0"/>
                <a:cs typeface="Arial" panose="020B0604020202020204" pitchFamily="34" charset="0"/>
              </a:rPr>
              <a:t>2</a:t>
            </a:r>
            <a:endParaRPr lang="en-US" altLang="en-US" sz="1200" b="1" dirty="0">
              <a:latin typeface="Arial" panose="020B0604020202020204" pitchFamily="34" charset="0"/>
            </a:endParaRPr>
          </a:p>
        </p:txBody>
      </p:sp>
      <p:sp>
        <p:nvSpPr>
          <p:cNvPr id="51" name="Rounded Rectangle 14"/>
          <p:cNvSpPr>
            <a:spLocks noChangeArrowheads="1"/>
          </p:cNvSpPr>
          <p:nvPr/>
        </p:nvSpPr>
        <p:spPr bwMode="auto">
          <a:xfrm>
            <a:off x="1924051" y="4633419"/>
            <a:ext cx="1142999" cy="543664"/>
          </a:xfrm>
          <a:prstGeom prst="roundRect">
            <a:avLst>
              <a:gd name="adj" fmla="val 16667"/>
            </a:avLst>
          </a:prstGeom>
          <a:solidFill>
            <a:srgbClr val="FADDCA"/>
          </a:solidFill>
          <a:ln w="19050">
            <a:solidFill>
              <a:srgbClr val="F19B61"/>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200" b="1" dirty="0">
                <a:latin typeface="Calibri" panose="020F0502020204030204" pitchFamily="34" charset="0"/>
                <a:ea typeface="Calibri" panose="020F0502020204030204" pitchFamily="34" charset="0"/>
                <a:cs typeface="Arial" panose="020B0604020202020204" pitchFamily="34" charset="0"/>
              </a:rPr>
              <a:t>Building Density</a:t>
            </a:r>
            <a:r>
              <a:rPr lang="en-US" altLang="en-US" sz="1200" b="1" baseline="30000" dirty="0">
                <a:latin typeface="Calibri" panose="020F0502020204030204" pitchFamily="34" charset="0"/>
                <a:ea typeface="Calibri" panose="020F0502020204030204" pitchFamily="34" charset="0"/>
                <a:cs typeface="Arial" panose="020B0604020202020204" pitchFamily="34" charset="0"/>
              </a:rPr>
              <a:t>1 2</a:t>
            </a:r>
            <a:endParaRPr lang="en-US" altLang="en-US" sz="1200" b="1" dirty="0">
              <a:latin typeface="Arial" panose="020B0604020202020204" pitchFamily="34" charset="0"/>
            </a:endParaRPr>
          </a:p>
        </p:txBody>
      </p:sp>
      <p:sp>
        <p:nvSpPr>
          <p:cNvPr id="52" name="Rounded Rectangle 20"/>
          <p:cNvSpPr>
            <a:spLocks noChangeArrowheads="1"/>
          </p:cNvSpPr>
          <p:nvPr/>
        </p:nvSpPr>
        <p:spPr bwMode="auto">
          <a:xfrm>
            <a:off x="3329986" y="3978160"/>
            <a:ext cx="1213727" cy="540626"/>
          </a:xfrm>
          <a:prstGeom prst="roundRect">
            <a:avLst>
              <a:gd name="adj" fmla="val 16667"/>
            </a:avLst>
          </a:prstGeom>
          <a:solidFill>
            <a:srgbClr val="FFF8E5"/>
          </a:solidFill>
          <a:ln w="19050">
            <a:solidFill>
              <a:srgbClr val="FFD765"/>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200" b="1" dirty="0">
                <a:latin typeface="Calibri" panose="020F0502020204030204" pitchFamily="34" charset="0"/>
                <a:ea typeface="Calibri" panose="020F0502020204030204" pitchFamily="34" charset="0"/>
                <a:cs typeface="Arial" panose="020B0604020202020204" pitchFamily="34" charset="0"/>
              </a:rPr>
              <a:t>Basement</a:t>
            </a:r>
            <a:endParaRPr lang="en-US" altLang="en-US" sz="1200" b="1" dirty="0">
              <a:latin typeface="Arial" panose="020B0604020202020204" pitchFamily="34" charset="0"/>
            </a:endParaRPr>
          </a:p>
        </p:txBody>
      </p:sp>
      <p:sp>
        <p:nvSpPr>
          <p:cNvPr id="53" name="Rounded Rectangle 20"/>
          <p:cNvSpPr>
            <a:spLocks noChangeArrowheads="1"/>
          </p:cNvSpPr>
          <p:nvPr/>
        </p:nvSpPr>
        <p:spPr bwMode="auto">
          <a:xfrm>
            <a:off x="3329986" y="4633419"/>
            <a:ext cx="1213726" cy="538656"/>
          </a:xfrm>
          <a:prstGeom prst="roundRect">
            <a:avLst>
              <a:gd name="adj" fmla="val 16667"/>
            </a:avLst>
          </a:prstGeom>
          <a:solidFill>
            <a:srgbClr val="FFF8E5"/>
          </a:solidFill>
          <a:ln w="19050">
            <a:solidFill>
              <a:srgbClr val="FFD765"/>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200" b="1" dirty="0">
                <a:latin typeface="Calibri" panose="020F0502020204030204" pitchFamily="34" charset="0"/>
                <a:ea typeface="Calibri" panose="020F0502020204030204" pitchFamily="34" charset="0"/>
                <a:cs typeface="Arial" panose="020B0604020202020204" pitchFamily="34" charset="0"/>
              </a:rPr>
              <a:t>One Story</a:t>
            </a:r>
            <a:endParaRPr lang="en-US" altLang="en-US" sz="1200" b="1" dirty="0">
              <a:latin typeface="Arial" panose="020B0604020202020204" pitchFamily="34" charset="0"/>
            </a:endParaRPr>
          </a:p>
        </p:txBody>
      </p:sp>
      <p:sp>
        <p:nvSpPr>
          <p:cNvPr id="54" name="Rounded Rectangle 20"/>
          <p:cNvSpPr>
            <a:spLocks noChangeArrowheads="1"/>
          </p:cNvSpPr>
          <p:nvPr/>
        </p:nvSpPr>
        <p:spPr bwMode="auto">
          <a:xfrm>
            <a:off x="3329986" y="5286375"/>
            <a:ext cx="1213726" cy="542925"/>
          </a:xfrm>
          <a:prstGeom prst="roundRect">
            <a:avLst>
              <a:gd name="adj" fmla="val 16667"/>
            </a:avLst>
          </a:prstGeom>
          <a:solidFill>
            <a:srgbClr val="FFF8E5"/>
          </a:solidFill>
          <a:ln w="19050">
            <a:solidFill>
              <a:srgbClr val="FFD765"/>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200" b="1" dirty="0">
                <a:latin typeface="Calibri" panose="020F0502020204030204" pitchFamily="34" charset="0"/>
                <a:ea typeface="Calibri" panose="020F0502020204030204" pitchFamily="34" charset="0"/>
                <a:cs typeface="Arial" panose="020B0604020202020204" pitchFamily="34" charset="0"/>
              </a:rPr>
              <a:t>Building Year*</a:t>
            </a:r>
            <a:endParaRPr lang="en-US" altLang="en-US" sz="1200" b="1" dirty="0">
              <a:latin typeface="Arial" panose="020B0604020202020204" pitchFamily="34" charset="0"/>
            </a:endParaRPr>
          </a:p>
        </p:txBody>
      </p:sp>
      <p:sp>
        <p:nvSpPr>
          <p:cNvPr id="2" name="Rounded Rectangle 25">
            <a:extLst>
              <a:ext uri="{FF2B5EF4-FFF2-40B4-BE49-F238E27FC236}">
                <a16:creationId xmlns:a16="http://schemas.microsoft.com/office/drawing/2014/main" id="{04DD381F-5105-1235-BED9-9B1C9B6D7438}"/>
              </a:ext>
            </a:extLst>
          </p:cNvPr>
          <p:cNvSpPr>
            <a:spLocks noChangeArrowheads="1"/>
          </p:cNvSpPr>
          <p:nvPr/>
        </p:nvSpPr>
        <p:spPr bwMode="auto">
          <a:xfrm>
            <a:off x="4838466" y="3314701"/>
            <a:ext cx="1225524" cy="546860"/>
          </a:xfrm>
          <a:prstGeom prst="roundRect">
            <a:avLst>
              <a:gd name="adj" fmla="val 16667"/>
            </a:avLst>
          </a:prstGeom>
          <a:solidFill>
            <a:srgbClr val="FFEFFF"/>
          </a:solidFill>
          <a:ln w="19050">
            <a:solidFill>
              <a:srgbClr val="FFC9FF"/>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200" b="1" dirty="0">
                <a:latin typeface="Calibri" panose="020F0502020204030204" pitchFamily="34" charset="0"/>
                <a:ea typeface="Times New Roman" panose="02020603050405020304" pitchFamily="18" charset="0"/>
                <a:cs typeface="Calibri" panose="020F0502020204030204" pitchFamily="34" charset="0"/>
              </a:rPr>
              <a:t>Roads Inundated</a:t>
            </a:r>
            <a:endParaRPr lang="en-US" altLang="en-US" sz="1200" b="1" dirty="0">
              <a:latin typeface="Arial" panose="020B0604020202020204" pitchFamily="34" charset="0"/>
            </a:endParaRPr>
          </a:p>
        </p:txBody>
      </p:sp>
      <p:sp>
        <p:nvSpPr>
          <p:cNvPr id="18" name="Rounded Rectangle 27">
            <a:extLst>
              <a:ext uri="{FF2B5EF4-FFF2-40B4-BE49-F238E27FC236}">
                <a16:creationId xmlns:a16="http://schemas.microsoft.com/office/drawing/2014/main" id="{14AA9D77-DC77-165F-201F-B4CC52FD8523}"/>
              </a:ext>
            </a:extLst>
          </p:cNvPr>
          <p:cNvSpPr>
            <a:spLocks noChangeArrowheads="1"/>
          </p:cNvSpPr>
          <p:nvPr/>
        </p:nvSpPr>
        <p:spPr bwMode="auto">
          <a:xfrm>
            <a:off x="6353176" y="3323301"/>
            <a:ext cx="1139234" cy="538260"/>
          </a:xfrm>
          <a:prstGeom prst="roundRect">
            <a:avLst>
              <a:gd name="adj" fmla="val 16667"/>
            </a:avLst>
          </a:prstGeom>
          <a:solidFill>
            <a:srgbClr val="E5FFFB"/>
          </a:solidFill>
          <a:ln w="19050">
            <a:solidFill>
              <a:srgbClr val="00E6C0"/>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200" b="1" dirty="0">
                <a:latin typeface="Calibri" panose="020F0502020204030204" pitchFamily="34" charset="0"/>
                <a:ea typeface="Times New Roman" panose="02020603050405020304" pitchFamily="18" charset="0"/>
                <a:cs typeface="Calibri" panose="020F0502020204030204" pitchFamily="34" charset="0"/>
              </a:rPr>
              <a:t>Non-Historical Assets</a:t>
            </a:r>
            <a:endParaRPr lang="en-US" altLang="en-US" sz="1200" b="1" dirty="0">
              <a:latin typeface="Arial" panose="020B0604020202020204" pitchFamily="34" charset="0"/>
            </a:endParaRPr>
          </a:p>
        </p:txBody>
      </p:sp>
      <p:sp>
        <p:nvSpPr>
          <p:cNvPr id="19" name="Rounded Rectangle 29">
            <a:extLst>
              <a:ext uri="{FF2B5EF4-FFF2-40B4-BE49-F238E27FC236}">
                <a16:creationId xmlns:a16="http://schemas.microsoft.com/office/drawing/2014/main" id="{665D4F63-6B59-44ED-CC6A-0CF48B15AB17}"/>
              </a:ext>
            </a:extLst>
          </p:cNvPr>
          <p:cNvSpPr>
            <a:spLocks noChangeArrowheads="1"/>
          </p:cNvSpPr>
          <p:nvPr/>
        </p:nvSpPr>
        <p:spPr bwMode="auto">
          <a:xfrm>
            <a:off x="7781925" y="3314701"/>
            <a:ext cx="1171575" cy="546860"/>
          </a:xfrm>
          <a:prstGeom prst="roundRect">
            <a:avLst>
              <a:gd name="adj" fmla="val 16667"/>
            </a:avLst>
          </a:prstGeom>
          <a:solidFill>
            <a:srgbClr val="FFFFDD"/>
          </a:solidFill>
          <a:ln w="19050">
            <a:solidFill>
              <a:schemeClr val="accent2">
                <a:lumMod val="60000"/>
                <a:lumOff val="40000"/>
              </a:schemeClr>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200" b="1" dirty="0">
                <a:latin typeface="Calibri" panose="020F0502020204030204" pitchFamily="34" charset="0"/>
                <a:ea typeface="Times New Roman" panose="02020603050405020304" pitchFamily="18" charset="0"/>
                <a:cs typeface="Calibri" panose="020F0502020204030204" pitchFamily="34" charset="0"/>
              </a:rPr>
              <a:t>Previous Claims</a:t>
            </a:r>
            <a:endParaRPr lang="en-US" altLang="en-US" sz="1200" b="1" dirty="0">
              <a:latin typeface="Arial" panose="020B0604020202020204" pitchFamily="34" charset="0"/>
            </a:endParaRPr>
          </a:p>
        </p:txBody>
      </p:sp>
      <p:sp>
        <p:nvSpPr>
          <p:cNvPr id="20" name="Rounded Rectangle 29">
            <a:extLst>
              <a:ext uri="{FF2B5EF4-FFF2-40B4-BE49-F238E27FC236}">
                <a16:creationId xmlns:a16="http://schemas.microsoft.com/office/drawing/2014/main" id="{DA467DA1-1659-CB39-9883-C36C397650D4}"/>
              </a:ext>
            </a:extLst>
          </p:cNvPr>
          <p:cNvSpPr>
            <a:spLocks noChangeArrowheads="1"/>
          </p:cNvSpPr>
          <p:nvPr/>
        </p:nvSpPr>
        <p:spPr bwMode="auto">
          <a:xfrm>
            <a:off x="7781925" y="3978160"/>
            <a:ext cx="1171575" cy="540626"/>
          </a:xfrm>
          <a:prstGeom prst="roundRect">
            <a:avLst>
              <a:gd name="adj" fmla="val 16667"/>
            </a:avLst>
          </a:prstGeom>
          <a:solidFill>
            <a:srgbClr val="FFFFDD"/>
          </a:solidFill>
          <a:ln w="19050">
            <a:solidFill>
              <a:schemeClr val="accent2">
                <a:lumMod val="60000"/>
                <a:lumOff val="40000"/>
              </a:schemeClr>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200" b="1" dirty="0">
                <a:latin typeface="Calibri" panose="020F0502020204030204" pitchFamily="34" charset="0"/>
                <a:ea typeface="Times New Roman" panose="02020603050405020304" pitchFamily="18" charset="0"/>
                <a:cs typeface="Calibri" panose="020F0502020204030204" pitchFamily="34" charset="0"/>
              </a:rPr>
              <a:t>Repetitive Losses</a:t>
            </a:r>
            <a:endParaRPr lang="en-US" altLang="en-US" sz="1200" b="1" dirty="0">
              <a:latin typeface="Arial" panose="020B0604020202020204" pitchFamily="34" charset="0"/>
            </a:endParaRPr>
          </a:p>
        </p:txBody>
      </p:sp>
      <p:sp>
        <p:nvSpPr>
          <p:cNvPr id="21" name="Rounded Rectangle 32">
            <a:extLst>
              <a:ext uri="{FF2B5EF4-FFF2-40B4-BE49-F238E27FC236}">
                <a16:creationId xmlns:a16="http://schemas.microsoft.com/office/drawing/2014/main" id="{72ED40EF-D8FB-62E8-B467-17300FE42C2D}"/>
              </a:ext>
            </a:extLst>
          </p:cNvPr>
          <p:cNvSpPr>
            <a:spLocks noChangeArrowheads="1"/>
          </p:cNvSpPr>
          <p:nvPr/>
        </p:nvSpPr>
        <p:spPr bwMode="auto">
          <a:xfrm>
            <a:off x="9239250" y="2628038"/>
            <a:ext cx="1143000" cy="571350"/>
          </a:xfrm>
          <a:prstGeom prst="roundRect">
            <a:avLst>
              <a:gd name="adj" fmla="val 16667"/>
            </a:avLst>
          </a:prstGeom>
          <a:solidFill>
            <a:srgbClr val="F3FFD9"/>
          </a:solidFill>
          <a:ln w="19050">
            <a:solidFill>
              <a:srgbClr val="91DA00"/>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200" b="1" dirty="0">
                <a:latin typeface="Calibri" panose="020F0502020204030204" pitchFamily="34" charset="0"/>
                <a:ea typeface="Times New Roman" panose="02020603050405020304" pitchFamily="18" charset="0"/>
                <a:cs typeface="Calibri" panose="020F0502020204030204" pitchFamily="34" charset="0"/>
              </a:rPr>
              <a:t>Population in Floodplain</a:t>
            </a:r>
            <a:endParaRPr lang="en-US" altLang="en-US" sz="1200" b="1" dirty="0">
              <a:latin typeface="Arial" panose="020B0604020202020204" pitchFamily="34" charset="0"/>
            </a:endParaRPr>
          </a:p>
        </p:txBody>
      </p:sp>
      <p:sp>
        <p:nvSpPr>
          <p:cNvPr id="24" name="Rounded Rectangle 32">
            <a:extLst>
              <a:ext uri="{FF2B5EF4-FFF2-40B4-BE49-F238E27FC236}">
                <a16:creationId xmlns:a16="http://schemas.microsoft.com/office/drawing/2014/main" id="{F5D01781-81D1-400F-FFAD-1E834030E8AE}"/>
              </a:ext>
            </a:extLst>
          </p:cNvPr>
          <p:cNvSpPr>
            <a:spLocks noChangeArrowheads="1"/>
          </p:cNvSpPr>
          <p:nvPr/>
        </p:nvSpPr>
        <p:spPr bwMode="auto">
          <a:xfrm>
            <a:off x="9239251" y="3317415"/>
            <a:ext cx="1139235" cy="544146"/>
          </a:xfrm>
          <a:prstGeom prst="roundRect">
            <a:avLst>
              <a:gd name="adj" fmla="val 16667"/>
            </a:avLst>
          </a:prstGeom>
          <a:solidFill>
            <a:srgbClr val="F3FFD9"/>
          </a:solidFill>
          <a:ln w="19050">
            <a:solidFill>
              <a:srgbClr val="91DA00"/>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200" b="1" dirty="0">
                <a:latin typeface="Calibri" panose="020F0502020204030204" pitchFamily="34" charset="0"/>
                <a:ea typeface="Times New Roman" panose="02020603050405020304" pitchFamily="18" charset="0"/>
                <a:cs typeface="Calibri" panose="020F0502020204030204" pitchFamily="34" charset="0"/>
              </a:rPr>
              <a:t>Population Displaced</a:t>
            </a:r>
            <a:endParaRPr lang="en-US" altLang="en-US" sz="1200" b="1" dirty="0">
              <a:latin typeface="Arial" panose="020B0604020202020204" pitchFamily="34" charset="0"/>
            </a:endParaRPr>
          </a:p>
        </p:txBody>
      </p:sp>
      <p:sp>
        <p:nvSpPr>
          <p:cNvPr id="25" name="Rounded Rectangle 32">
            <a:extLst>
              <a:ext uri="{FF2B5EF4-FFF2-40B4-BE49-F238E27FC236}">
                <a16:creationId xmlns:a16="http://schemas.microsoft.com/office/drawing/2014/main" id="{AA7DFB7A-FC76-D01E-5DD8-9E5D98373C2E}"/>
              </a:ext>
            </a:extLst>
          </p:cNvPr>
          <p:cNvSpPr>
            <a:spLocks noChangeArrowheads="1"/>
          </p:cNvSpPr>
          <p:nvPr/>
        </p:nvSpPr>
        <p:spPr bwMode="auto">
          <a:xfrm>
            <a:off x="9239250" y="3971926"/>
            <a:ext cx="1139235" cy="546860"/>
          </a:xfrm>
          <a:prstGeom prst="roundRect">
            <a:avLst>
              <a:gd name="adj" fmla="val 16667"/>
            </a:avLst>
          </a:prstGeom>
          <a:solidFill>
            <a:srgbClr val="F3FFD9"/>
          </a:solidFill>
          <a:ln w="19050">
            <a:solidFill>
              <a:srgbClr val="91DA00"/>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200" b="1" dirty="0">
                <a:latin typeface="Calibri" panose="020F0502020204030204" pitchFamily="34" charset="0"/>
                <a:ea typeface="Times New Roman" panose="02020603050405020304" pitchFamily="18" charset="0"/>
                <a:cs typeface="Calibri" panose="020F0502020204030204" pitchFamily="34" charset="0"/>
              </a:rPr>
              <a:t>WV Social Vulnerability Index</a:t>
            </a:r>
            <a:endParaRPr lang="en-US" altLang="en-US" sz="1200" b="1" dirty="0">
              <a:latin typeface="Arial" panose="020B0604020202020204" pitchFamily="34" charset="0"/>
            </a:endParaRPr>
          </a:p>
        </p:txBody>
      </p:sp>
      <p:sp>
        <p:nvSpPr>
          <p:cNvPr id="26" name="Rounded Rectangle 109">
            <a:extLst>
              <a:ext uri="{FF2B5EF4-FFF2-40B4-BE49-F238E27FC236}">
                <a16:creationId xmlns:a16="http://schemas.microsoft.com/office/drawing/2014/main" id="{1D7E1095-4B61-0C77-F64A-9A54961D38D7}"/>
              </a:ext>
            </a:extLst>
          </p:cNvPr>
          <p:cNvSpPr>
            <a:spLocks noChangeArrowheads="1"/>
          </p:cNvSpPr>
          <p:nvPr/>
        </p:nvSpPr>
        <p:spPr bwMode="auto">
          <a:xfrm>
            <a:off x="10696576" y="3314736"/>
            <a:ext cx="1085850" cy="549539"/>
          </a:xfrm>
          <a:prstGeom prst="roundRect">
            <a:avLst>
              <a:gd name="adj" fmla="val 16667"/>
            </a:avLst>
          </a:prstGeom>
          <a:solidFill>
            <a:srgbClr val="BDD6EE"/>
          </a:solidFill>
          <a:ln w="19050">
            <a:solidFill>
              <a:srgbClr val="7EB0DE"/>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Landslides</a:t>
            </a:r>
            <a:endParaRPr lang="en-US" altLang="en-US" sz="1200" b="1" dirty="0">
              <a:latin typeface="Arial" panose="020B0604020202020204" pitchFamily="34" charset="0"/>
            </a:endParaRPr>
          </a:p>
        </p:txBody>
      </p:sp>
      <p:sp>
        <p:nvSpPr>
          <p:cNvPr id="27" name="Rounded Rectangle 109">
            <a:extLst>
              <a:ext uri="{FF2B5EF4-FFF2-40B4-BE49-F238E27FC236}">
                <a16:creationId xmlns:a16="http://schemas.microsoft.com/office/drawing/2014/main" id="{4A00E292-670D-19F2-D6F0-2999A63B4F35}"/>
              </a:ext>
            </a:extLst>
          </p:cNvPr>
          <p:cNvSpPr>
            <a:spLocks noChangeArrowheads="1"/>
          </p:cNvSpPr>
          <p:nvPr/>
        </p:nvSpPr>
        <p:spPr bwMode="auto">
          <a:xfrm>
            <a:off x="10696576" y="3984394"/>
            <a:ext cx="1085849" cy="540626"/>
          </a:xfrm>
          <a:prstGeom prst="roundRect">
            <a:avLst>
              <a:gd name="adj" fmla="val 16667"/>
            </a:avLst>
          </a:prstGeom>
          <a:solidFill>
            <a:srgbClr val="BDD6EE"/>
          </a:solidFill>
          <a:ln w="19050">
            <a:solidFill>
              <a:srgbClr val="7EB0DE"/>
            </a:solidFill>
            <a:miter lim="800000"/>
            <a:headEnd/>
            <a:tailEnd/>
          </a:ln>
        </p:spPr>
        <p:txBody>
          <a:bodyPr vert="horz" wrap="square" lIns="44375" tIns="22188" rIns="44375" bIns="22188" numCol="1" anchor="ctr" anchorCtr="0" compatLnSpc="1">
            <a:prstTxWarp prst="textNoShape">
              <a:avLst/>
            </a:prstTxWarp>
          </a:bodyPr>
          <a:lstStyle/>
          <a:p>
            <a:pPr algn="ctr" defTabSz="443799" eaLnBrk="0" fontAlgn="base" hangingPunct="0">
              <a:spcBef>
                <a:spcPct val="0"/>
              </a:spcBef>
              <a:spcAft>
                <a:spcPct val="0"/>
              </a:spcAft>
            </a:pPr>
            <a:r>
              <a:rPr lang="en-US" altLang="en-US" sz="1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Karst</a:t>
            </a:r>
            <a:endParaRPr lang="en-US" altLang="en-US" sz="1200" b="1" dirty="0">
              <a:latin typeface="Arial" panose="020B0604020202020204" pitchFamily="34" charset="0"/>
            </a:endParaRPr>
          </a:p>
        </p:txBody>
      </p:sp>
      <p:sp>
        <p:nvSpPr>
          <p:cNvPr id="55" name="TextBox 54">
            <a:extLst>
              <a:ext uri="{FF2B5EF4-FFF2-40B4-BE49-F238E27FC236}">
                <a16:creationId xmlns:a16="http://schemas.microsoft.com/office/drawing/2014/main" id="{A5150D7B-14C2-4135-9CD1-595AFEC821C1}"/>
              </a:ext>
            </a:extLst>
          </p:cNvPr>
          <p:cNvSpPr txBox="1"/>
          <p:nvPr/>
        </p:nvSpPr>
        <p:spPr>
          <a:xfrm>
            <a:off x="553035" y="6530954"/>
            <a:ext cx="2093119" cy="253916"/>
          </a:xfrm>
          <a:prstGeom prst="rect">
            <a:avLst/>
          </a:prstGeom>
          <a:noFill/>
        </p:spPr>
        <p:txBody>
          <a:bodyPr wrap="square" rtlCol="0">
            <a:spAutoFit/>
          </a:bodyPr>
          <a:lstStyle/>
          <a:p>
            <a:r>
              <a:rPr lang="en-US" sz="1050" b="1" dirty="0"/>
              <a:t>* Multiple Indicators</a:t>
            </a:r>
          </a:p>
        </p:txBody>
      </p:sp>
      <p:sp>
        <p:nvSpPr>
          <p:cNvPr id="56" name="TextBox 55">
            <a:extLst>
              <a:ext uri="{FF2B5EF4-FFF2-40B4-BE49-F238E27FC236}">
                <a16:creationId xmlns:a16="http://schemas.microsoft.com/office/drawing/2014/main" id="{EE62C736-CEC5-ABB2-2A8F-EBA378B17828}"/>
              </a:ext>
            </a:extLst>
          </p:cNvPr>
          <p:cNvSpPr txBox="1"/>
          <p:nvPr/>
        </p:nvSpPr>
        <p:spPr>
          <a:xfrm>
            <a:off x="2550943" y="6456360"/>
            <a:ext cx="34289" cy="230832"/>
          </a:xfrm>
          <a:prstGeom prst="rect">
            <a:avLst/>
          </a:prstGeom>
          <a:noFill/>
        </p:spPr>
        <p:txBody>
          <a:bodyPr wrap="square" rtlCol="0">
            <a:spAutoFit/>
          </a:bodyPr>
          <a:lstStyle/>
          <a:p>
            <a:r>
              <a:rPr lang="en-US" altLang="en-US" sz="900" b="1" dirty="0">
                <a:latin typeface="Calibri" panose="020F0502020204030204" pitchFamily="34" charset="0"/>
                <a:ea typeface="Times New Roman" panose="02020603050405020304" pitchFamily="18" charset="0"/>
                <a:cs typeface="Calibri" panose="020F0502020204030204" pitchFamily="34" charset="0"/>
              </a:rPr>
              <a:t>1</a:t>
            </a:r>
            <a:endParaRPr lang="en-US" sz="900" dirty="0"/>
          </a:p>
        </p:txBody>
      </p:sp>
      <p:sp>
        <p:nvSpPr>
          <p:cNvPr id="58" name="TextBox 57">
            <a:extLst>
              <a:ext uri="{FF2B5EF4-FFF2-40B4-BE49-F238E27FC236}">
                <a16:creationId xmlns:a16="http://schemas.microsoft.com/office/drawing/2014/main" id="{58FBD07B-0EE6-EF53-6A88-F59053553DB0}"/>
              </a:ext>
            </a:extLst>
          </p:cNvPr>
          <p:cNvSpPr txBox="1"/>
          <p:nvPr/>
        </p:nvSpPr>
        <p:spPr>
          <a:xfrm>
            <a:off x="2585232" y="6518842"/>
            <a:ext cx="2093119" cy="253916"/>
          </a:xfrm>
          <a:prstGeom prst="rect">
            <a:avLst/>
          </a:prstGeom>
          <a:noFill/>
        </p:spPr>
        <p:txBody>
          <a:bodyPr wrap="square" rtlCol="0">
            <a:spAutoFit/>
          </a:bodyPr>
          <a:lstStyle/>
          <a:p>
            <a:r>
              <a:rPr lang="en-US" sz="1050" b="1" dirty="0"/>
              <a:t>River/Stream Indicator</a:t>
            </a:r>
          </a:p>
        </p:txBody>
      </p:sp>
      <p:sp>
        <p:nvSpPr>
          <p:cNvPr id="59" name="TextBox 58">
            <a:extLst>
              <a:ext uri="{FF2B5EF4-FFF2-40B4-BE49-F238E27FC236}">
                <a16:creationId xmlns:a16="http://schemas.microsoft.com/office/drawing/2014/main" id="{0C8E10F0-0444-EBF4-1803-254802A84617}"/>
              </a:ext>
            </a:extLst>
          </p:cNvPr>
          <p:cNvSpPr txBox="1"/>
          <p:nvPr/>
        </p:nvSpPr>
        <p:spPr>
          <a:xfrm>
            <a:off x="4631182" y="6467896"/>
            <a:ext cx="34289" cy="230832"/>
          </a:xfrm>
          <a:prstGeom prst="rect">
            <a:avLst/>
          </a:prstGeom>
          <a:noFill/>
        </p:spPr>
        <p:txBody>
          <a:bodyPr wrap="square" rtlCol="0">
            <a:spAutoFit/>
          </a:bodyPr>
          <a:lstStyle/>
          <a:p>
            <a:r>
              <a:rPr lang="en-US" altLang="en-US" sz="900" b="1" dirty="0">
                <a:latin typeface="Calibri" panose="020F0502020204030204" pitchFamily="34" charset="0"/>
                <a:ea typeface="Times New Roman" panose="02020603050405020304" pitchFamily="18" charset="0"/>
                <a:cs typeface="Calibri" panose="020F0502020204030204" pitchFamily="34" charset="0"/>
              </a:rPr>
              <a:t>2</a:t>
            </a:r>
            <a:endParaRPr lang="en-US" sz="900" dirty="0"/>
          </a:p>
        </p:txBody>
      </p:sp>
      <p:sp>
        <p:nvSpPr>
          <p:cNvPr id="60" name="TextBox 59">
            <a:extLst>
              <a:ext uri="{FF2B5EF4-FFF2-40B4-BE49-F238E27FC236}">
                <a16:creationId xmlns:a16="http://schemas.microsoft.com/office/drawing/2014/main" id="{A0916813-A343-2347-6567-AD74BAB2703F}"/>
              </a:ext>
            </a:extLst>
          </p:cNvPr>
          <p:cNvSpPr txBox="1"/>
          <p:nvPr/>
        </p:nvSpPr>
        <p:spPr>
          <a:xfrm>
            <a:off x="4665471" y="6530378"/>
            <a:ext cx="2093119" cy="253916"/>
          </a:xfrm>
          <a:prstGeom prst="rect">
            <a:avLst/>
          </a:prstGeom>
          <a:noFill/>
        </p:spPr>
        <p:txBody>
          <a:bodyPr wrap="square" rtlCol="0">
            <a:spAutoFit/>
          </a:bodyPr>
          <a:lstStyle/>
          <a:p>
            <a:r>
              <a:rPr lang="en-US" sz="1050" b="1" dirty="0"/>
              <a:t>Watershed Indicator</a:t>
            </a:r>
          </a:p>
        </p:txBody>
      </p:sp>
      <p:sp>
        <p:nvSpPr>
          <p:cNvPr id="10" name="Title 1">
            <a:extLst>
              <a:ext uri="{FF2B5EF4-FFF2-40B4-BE49-F238E27FC236}">
                <a16:creationId xmlns:a16="http://schemas.microsoft.com/office/drawing/2014/main" id="{084E154F-25CB-425C-A192-E966FF62BDEF}"/>
              </a:ext>
            </a:extLst>
          </p:cNvPr>
          <p:cNvSpPr txBox="1">
            <a:spLocks/>
          </p:cNvSpPr>
          <p:nvPr/>
        </p:nvSpPr>
        <p:spPr>
          <a:xfrm>
            <a:off x="0" y="2"/>
            <a:ext cx="12192000" cy="840445"/>
          </a:xfrm>
          <a:prstGeom prst="rect">
            <a:avLst/>
          </a:prstGeom>
          <a:solidFill>
            <a:srgbClr val="C0000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endParaRPr lang="en-US" sz="1100" dirty="0">
              <a:solidFill>
                <a:prstClr val="white"/>
              </a:solidFill>
              <a:latin typeface="Calibri Light" panose="020F0302020204030204"/>
            </a:endParaRPr>
          </a:p>
        </p:txBody>
      </p:sp>
      <p:pic>
        <p:nvPicPr>
          <p:cNvPr id="33" name="Picture 32" descr="A white text on a black background&#10;&#10;Description automatically generated">
            <a:extLst>
              <a:ext uri="{FF2B5EF4-FFF2-40B4-BE49-F238E27FC236}">
                <a16:creationId xmlns:a16="http://schemas.microsoft.com/office/drawing/2014/main" id="{1C3A210F-97DA-65C0-13A6-81B045D64B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05" y="11057"/>
            <a:ext cx="4922726" cy="835795"/>
          </a:xfrm>
          <a:prstGeom prst="rect">
            <a:avLst/>
          </a:prstGeom>
        </p:spPr>
      </p:pic>
      <p:sp>
        <p:nvSpPr>
          <p:cNvPr id="35" name="Right Bracket 34">
            <a:extLst>
              <a:ext uri="{FF2B5EF4-FFF2-40B4-BE49-F238E27FC236}">
                <a16:creationId xmlns:a16="http://schemas.microsoft.com/office/drawing/2014/main" id="{60388BA2-B528-0CE4-E1E6-14EC3407A833}"/>
              </a:ext>
            </a:extLst>
          </p:cNvPr>
          <p:cNvSpPr/>
          <p:nvPr/>
        </p:nvSpPr>
        <p:spPr>
          <a:xfrm rot="5400000">
            <a:off x="5241750" y="746295"/>
            <a:ext cx="369332" cy="10084429"/>
          </a:xfrm>
          <a:prstGeom prst="rightBracket">
            <a:avLst/>
          </a:prstGeom>
          <a:ln w="28575">
            <a:solidFill>
              <a:srgbClr val="1F4E7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TextBox 35">
            <a:extLst>
              <a:ext uri="{FF2B5EF4-FFF2-40B4-BE49-F238E27FC236}">
                <a16:creationId xmlns:a16="http://schemas.microsoft.com/office/drawing/2014/main" id="{D6476595-76C7-17DF-9C75-7C844D21837B}"/>
              </a:ext>
            </a:extLst>
          </p:cNvPr>
          <p:cNvSpPr txBox="1"/>
          <p:nvPr/>
        </p:nvSpPr>
        <p:spPr>
          <a:xfrm>
            <a:off x="1459296" y="5962056"/>
            <a:ext cx="7865659" cy="369332"/>
          </a:xfrm>
          <a:prstGeom prst="rect">
            <a:avLst/>
          </a:prstGeom>
          <a:noFill/>
        </p:spPr>
        <p:txBody>
          <a:bodyPr wrap="square" rtlCol="0">
            <a:spAutoFit/>
          </a:bodyPr>
          <a:lstStyle/>
          <a:p>
            <a:pPr algn="ctr"/>
            <a:r>
              <a:rPr lang="en-US" b="1" dirty="0">
                <a:solidFill>
                  <a:schemeClr val="accent1">
                    <a:lumMod val="50000"/>
                  </a:schemeClr>
                </a:solidFill>
              </a:rPr>
              <a:t>Cumulative Flood Risk Index</a:t>
            </a:r>
          </a:p>
        </p:txBody>
      </p:sp>
      <p:sp>
        <p:nvSpPr>
          <p:cNvPr id="31" name="TextBox 30">
            <a:extLst>
              <a:ext uri="{FF2B5EF4-FFF2-40B4-BE49-F238E27FC236}">
                <a16:creationId xmlns:a16="http://schemas.microsoft.com/office/drawing/2014/main" id="{05B8D7B1-2215-4DF7-EAAE-551C86456630}"/>
              </a:ext>
            </a:extLst>
          </p:cNvPr>
          <p:cNvSpPr txBox="1"/>
          <p:nvPr/>
        </p:nvSpPr>
        <p:spPr>
          <a:xfrm>
            <a:off x="8691301" y="6456360"/>
            <a:ext cx="3374368" cy="307777"/>
          </a:xfrm>
          <a:prstGeom prst="rect">
            <a:avLst/>
          </a:prstGeom>
          <a:noFill/>
        </p:spPr>
        <p:txBody>
          <a:bodyPr wrap="square">
            <a:spAutoFit/>
          </a:bodyPr>
          <a:lstStyle/>
          <a:p>
            <a:r>
              <a:rPr lang="en-US" sz="1400" dirty="0">
                <a:solidFill>
                  <a:srgbClr val="0070C0"/>
                </a:solidFill>
                <a:hlinkClick r:id="rId4">
                  <a:extLst>
                    <a:ext uri="{A12FA001-AC4F-418D-AE19-62706E023703}">
                      <ahyp:hlinkClr xmlns:ahyp="http://schemas.microsoft.com/office/drawing/2018/hyperlinkcolor" val="tx"/>
                    </a:ext>
                  </a:extLst>
                </a:hlinkClick>
              </a:rPr>
              <a:t>WV Risk Explorer: https://wvfrf.org/wvre/</a:t>
            </a:r>
            <a:endParaRPr lang="en-US" sz="1400" dirty="0">
              <a:solidFill>
                <a:srgbClr val="0070C0"/>
              </a:solidFill>
            </a:endParaRPr>
          </a:p>
        </p:txBody>
      </p:sp>
      <p:sp>
        <p:nvSpPr>
          <p:cNvPr id="3" name="TextBox 2">
            <a:extLst>
              <a:ext uri="{FF2B5EF4-FFF2-40B4-BE49-F238E27FC236}">
                <a16:creationId xmlns:a16="http://schemas.microsoft.com/office/drawing/2014/main" id="{160970C3-AEAA-262E-8DB4-1ABEBF4EF8EF}"/>
              </a:ext>
            </a:extLst>
          </p:cNvPr>
          <p:cNvSpPr txBox="1"/>
          <p:nvPr/>
        </p:nvSpPr>
        <p:spPr>
          <a:xfrm>
            <a:off x="7781925" y="214357"/>
            <a:ext cx="4395213" cy="584775"/>
          </a:xfrm>
          <a:prstGeom prst="rect">
            <a:avLst/>
          </a:prstGeom>
          <a:noFill/>
        </p:spPr>
        <p:txBody>
          <a:bodyPr wrap="square" rtlCol="0">
            <a:spAutoFit/>
          </a:bodyPr>
          <a:lstStyle/>
          <a:p>
            <a:r>
              <a:rPr lang="en-US" sz="3200" dirty="0">
                <a:highlight>
                  <a:srgbClr val="FFFF00"/>
                </a:highlight>
              </a:rPr>
              <a:t> Jefferson County 2024   </a:t>
            </a:r>
          </a:p>
        </p:txBody>
      </p:sp>
    </p:spTree>
    <p:extLst>
      <p:ext uri="{BB962C8B-B14F-4D97-AF65-F5344CB8AC3E}">
        <p14:creationId xmlns:p14="http://schemas.microsoft.com/office/powerpoint/2010/main" val="2982214502"/>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a:extLst>
              <a:ext uri="{FF2B5EF4-FFF2-40B4-BE49-F238E27FC236}">
                <a16:creationId xmlns:a16="http://schemas.microsoft.com/office/drawing/2014/main" id="{01524E8F-504E-43AB-9990-50EDB3CB7993}"/>
              </a:ext>
            </a:extLst>
          </p:cNvPr>
          <p:cNvSpPr txBox="1">
            <a:spLocks/>
          </p:cNvSpPr>
          <p:nvPr/>
        </p:nvSpPr>
        <p:spPr>
          <a:xfrm>
            <a:off x="0" y="2"/>
            <a:ext cx="12192000" cy="840445"/>
          </a:xfrm>
          <a:prstGeom prst="rect">
            <a:avLst/>
          </a:prstGeom>
          <a:solidFill>
            <a:srgbClr val="C0000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b="1" dirty="0">
                <a:solidFill>
                  <a:prstClr val="white"/>
                </a:solidFill>
                <a:latin typeface="Arial" panose="020B0604020202020204" pitchFamily="34" charset="0"/>
                <a:cs typeface="Arial" panose="020B0604020202020204" pitchFamily="34" charset="0"/>
              </a:rPr>
              <a:t>            Flood Risk Assessment</a:t>
            </a:r>
          </a:p>
          <a:p>
            <a:pPr marL="174625"/>
            <a:r>
              <a:rPr lang="en-US" sz="500" dirty="0">
                <a:solidFill>
                  <a:prstClr val="white"/>
                </a:solidFill>
                <a:latin typeface="Arial" panose="020B0604020202020204" pitchFamily="34" charset="0"/>
                <a:cs typeface="Arial" panose="020B0604020202020204" pitchFamily="34" charset="0"/>
              </a:rPr>
              <a:t> </a:t>
            </a:r>
          </a:p>
          <a:p>
            <a:pPr marL="174625"/>
            <a:r>
              <a:rPr lang="en-US" sz="2400" dirty="0">
                <a:solidFill>
                  <a:prstClr val="white"/>
                </a:solidFill>
                <a:latin typeface="Arial" panose="020B0604020202020204" pitchFamily="34" charset="0"/>
                <a:cs typeface="Arial" panose="020B0604020202020204" pitchFamily="34" charset="0"/>
              </a:rPr>
              <a:t>            Jefferson County</a:t>
            </a:r>
            <a:endParaRPr lang="en-US" sz="1100" dirty="0">
              <a:solidFill>
                <a:prstClr val="white"/>
              </a:solidFill>
              <a:latin typeface="Calibri Light" panose="020F0302020204030204"/>
            </a:endParaRPr>
          </a:p>
        </p:txBody>
      </p:sp>
      <p:sp>
        <p:nvSpPr>
          <p:cNvPr id="56" name="TextBox 55">
            <a:extLst>
              <a:ext uri="{FF2B5EF4-FFF2-40B4-BE49-F238E27FC236}">
                <a16:creationId xmlns:a16="http://schemas.microsoft.com/office/drawing/2014/main" id="{2F4A10ED-9930-4A9F-BCEC-BB34D4E69870}"/>
              </a:ext>
            </a:extLst>
          </p:cNvPr>
          <p:cNvSpPr txBox="1"/>
          <p:nvPr/>
        </p:nvSpPr>
        <p:spPr>
          <a:xfrm>
            <a:off x="941695" y="878461"/>
            <a:ext cx="10009024" cy="584775"/>
          </a:xfrm>
          <a:prstGeom prst="rect">
            <a:avLst/>
          </a:prstGeom>
          <a:solidFill>
            <a:schemeClr val="accent1">
              <a:lumMod val="20000"/>
              <a:lumOff val="80000"/>
            </a:schemeClr>
          </a:solidFill>
        </p:spPr>
        <p:txBody>
          <a:bodyPr wrap="square" rtlCol="0">
            <a:spAutoFit/>
          </a:bodyPr>
          <a:lstStyle/>
          <a:p>
            <a:r>
              <a:rPr lang="en-US" b="1" dirty="0">
                <a:solidFill>
                  <a:schemeClr val="accent1">
                    <a:lumMod val="50000"/>
                  </a:schemeClr>
                </a:solidFill>
              </a:rPr>
              <a:t>Link to </a:t>
            </a:r>
            <a:r>
              <a:rPr lang="en-US" b="1" dirty="0">
                <a:solidFill>
                  <a:srgbClr val="1F4E79"/>
                </a:solidFill>
              </a:rPr>
              <a:t>Flood Risk </a:t>
            </a:r>
            <a:r>
              <a:rPr lang="en-US" b="1" dirty="0">
                <a:solidFill>
                  <a:schemeClr val="accent1">
                    <a:lumMod val="50000"/>
                  </a:schemeClr>
                </a:solidFill>
              </a:rPr>
              <a:t>Comparison Report on WVRE:</a:t>
            </a:r>
          </a:p>
          <a:p>
            <a:r>
              <a:rPr lang="en-US" sz="1400" dirty="0">
                <a:solidFill>
                  <a:srgbClr val="0070C0"/>
                </a:solidFill>
                <a:hlinkClick r:id="rId2">
                  <a:extLst>
                    <a:ext uri="{A12FA001-AC4F-418D-AE19-62706E023703}">
                      <ahyp:hlinkClr xmlns:ahyp="http://schemas.microsoft.com/office/drawing/2018/hyperlinkcolor" val="tx"/>
                    </a:ext>
                  </a:extLst>
                </a:hlinkClick>
              </a:rPr>
              <a:t>https://wvfrf.org/wvre/report/?scaleid=3&amp;entityid=19&amp;type=hierarchy </a:t>
            </a:r>
            <a:endParaRPr lang="en-US" sz="1400" dirty="0">
              <a:solidFill>
                <a:srgbClr val="0070C0"/>
              </a:solidFill>
            </a:endParaRPr>
          </a:p>
        </p:txBody>
      </p:sp>
      <p:pic>
        <p:nvPicPr>
          <p:cNvPr id="59" name="Picture 58" descr="A yellow and blue logo&#10;&#10;Description automatically generated">
            <a:extLst>
              <a:ext uri="{FF2B5EF4-FFF2-40B4-BE49-F238E27FC236}">
                <a16:creationId xmlns:a16="http://schemas.microsoft.com/office/drawing/2014/main" id="{DA3AADBB-C31C-DD34-7D9E-8B6EBBC430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5923" y="45385"/>
            <a:ext cx="839503" cy="749677"/>
          </a:xfrm>
          <a:prstGeom prst="rect">
            <a:avLst/>
          </a:prstGeom>
        </p:spPr>
      </p:pic>
      <p:pic>
        <p:nvPicPr>
          <p:cNvPr id="64" name="Picture 63">
            <a:extLst>
              <a:ext uri="{FF2B5EF4-FFF2-40B4-BE49-F238E27FC236}">
                <a16:creationId xmlns:a16="http://schemas.microsoft.com/office/drawing/2014/main" id="{F7E82452-0815-0B3E-3330-4EF941D244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5426" y="1870581"/>
            <a:ext cx="9895293" cy="3578009"/>
          </a:xfrm>
          <a:prstGeom prst="rect">
            <a:avLst/>
          </a:prstGeom>
        </p:spPr>
      </p:pic>
      <p:pic>
        <p:nvPicPr>
          <p:cNvPr id="66" name="Picture 65">
            <a:extLst>
              <a:ext uri="{FF2B5EF4-FFF2-40B4-BE49-F238E27FC236}">
                <a16:creationId xmlns:a16="http://schemas.microsoft.com/office/drawing/2014/main" id="{310C5E0D-558B-7F3B-B89F-F268E7ED208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6328" y="5559117"/>
            <a:ext cx="9895293" cy="1068799"/>
          </a:xfrm>
          <a:prstGeom prst="rect">
            <a:avLst/>
          </a:prstGeom>
        </p:spPr>
      </p:pic>
      <p:sp>
        <p:nvSpPr>
          <p:cNvPr id="60" name="TextBox 59">
            <a:extLst>
              <a:ext uri="{FF2B5EF4-FFF2-40B4-BE49-F238E27FC236}">
                <a16:creationId xmlns:a16="http://schemas.microsoft.com/office/drawing/2014/main" id="{C02BECAC-5AA7-5616-18EA-3F419BEDF586}"/>
              </a:ext>
            </a:extLst>
          </p:cNvPr>
          <p:cNvSpPr txBox="1"/>
          <p:nvPr/>
        </p:nvSpPr>
        <p:spPr>
          <a:xfrm>
            <a:off x="1744637" y="1685915"/>
            <a:ext cx="7865659" cy="369332"/>
          </a:xfrm>
          <a:prstGeom prst="rect">
            <a:avLst/>
          </a:prstGeom>
          <a:noFill/>
        </p:spPr>
        <p:txBody>
          <a:bodyPr wrap="square" rtlCol="0">
            <a:spAutoFit/>
          </a:bodyPr>
          <a:lstStyle/>
          <a:p>
            <a:pPr algn="ctr"/>
            <a:r>
              <a:rPr lang="en-US" b="1" dirty="0">
                <a:solidFill>
                  <a:schemeClr val="accent1">
                    <a:lumMod val="50000"/>
                  </a:schemeClr>
                </a:solidFill>
              </a:rPr>
              <a:t>Cumulative Flood Risk Index:</a:t>
            </a:r>
          </a:p>
        </p:txBody>
      </p:sp>
    </p:spTree>
    <p:extLst>
      <p:ext uri="{BB962C8B-B14F-4D97-AF65-F5344CB8AC3E}">
        <p14:creationId xmlns:p14="http://schemas.microsoft.com/office/powerpoint/2010/main" val="4018959090"/>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a:extLst>
              <a:ext uri="{FF2B5EF4-FFF2-40B4-BE49-F238E27FC236}">
                <a16:creationId xmlns:a16="http://schemas.microsoft.com/office/drawing/2014/main" id="{01524E8F-504E-43AB-9990-50EDB3CB7993}"/>
              </a:ext>
            </a:extLst>
          </p:cNvPr>
          <p:cNvSpPr txBox="1">
            <a:spLocks/>
          </p:cNvSpPr>
          <p:nvPr/>
        </p:nvSpPr>
        <p:spPr>
          <a:xfrm>
            <a:off x="0" y="2"/>
            <a:ext cx="12192000" cy="840445"/>
          </a:xfrm>
          <a:prstGeom prst="rect">
            <a:avLst/>
          </a:prstGeom>
          <a:solidFill>
            <a:srgbClr val="C0000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b="1" dirty="0">
                <a:solidFill>
                  <a:prstClr val="white"/>
                </a:solidFill>
                <a:latin typeface="Arial" panose="020B0604020202020204" pitchFamily="34" charset="0"/>
                <a:cs typeface="Arial" panose="020B0604020202020204" pitchFamily="34" charset="0"/>
              </a:rPr>
              <a:t>            Flood Risk Assessment</a:t>
            </a:r>
          </a:p>
          <a:p>
            <a:pPr marL="174625"/>
            <a:r>
              <a:rPr lang="en-US" sz="500" dirty="0">
                <a:solidFill>
                  <a:prstClr val="white"/>
                </a:solidFill>
                <a:latin typeface="Arial" panose="020B0604020202020204" pitchFamily="34" charset="0"/>
                <a:cs typeface="Arial" panose="020B0604020202020204" pitchFamily="34" charset="0"/>
              </a:rPr>
              <a:t> </a:t>
            </a:r>
          </a:p>
          <a:p>
            <a:pPr marL="174625"/>
            <a:r>
              <a:rPr lang="en-US" sz="2400" dirty="0">
                <a:solidFill>
                  <a:prstClr val="white"/>
                </a:solidFill>
                <a:latin typeface="Arial" panose="020B0604020202020204" pitchFamily="34" charset="0"/>
                <a:cs typeface="Arial" panose="020B0604020202020204" pitchFamily="34" charset="0"/>
              </a:rPr>
              <a:t>            Jefferson County</a:t>
            </a:r>
            <a:endParaRPr lang="en-US" sz="1100" dirty="0">
              <a:solidFill>
                <a:prstClr val="white"/>
              </a:solidFill>
              <a:latin typeface="Calibri Light" panose="020F0302020204030204"/>
            </a:endParaRPr>
          </a:p>
        </p:txBody>
      </p:sp>
      <p:pic>
        <p:nvPicPr>
          <p:cNvPr id="59" name="Picture 58" descr="A yellow and blue logo&#10;&#10;Description automatically generated">
            <a:extLst>
              <a:ext uri="{FF2B5EF4-FFF2-40B4-BE49-F238E27FC236}">
                <a16:creationId xmlns:a16="http://schemas.microsoft.com/office/drawing/2014/main" id="{DA3AADBB-C31C-DD34-7D9E-8B6EBBC430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923" y="45385"/>
            <a:ext cx="839503" cy="749677"/>
          </a:xfrm>
          <a:prstGeom prst="rect">
            <a:avLst/>
          </a:prstGeom>
        </p:spPr>
      </p:pic>
      <p:grpSp>
        <p:nvGrpSpPr>
          <p:cNvPr id="9" name="Group 8">
            <a:extLst>
              <a:ext uri="{FF2B5EF4-FFF2-40B4-BE49-F238E27FC236}">
                <a16:creationId xmlns:a16="http://schemas.microsoft.com/office/drawing/2014/main" id="{1A6A2896-9449-6C8D-455E-F0F74330E435}"/>
              </a:ext>
            </a:extLst>
          </p:cNvPr>
          <p:cNvGrpSpPr/>
          <p:nvPr/>
        </p:nvGrpSpPr>
        <p:grpSpPr>
          <a:xfrm>
            <a:off x="38099" y="5153311"/>
            <a:ext cx="12115801" cy="1675670"/>
            <a:chOff x="38099" y="5153311"/>
            <a:chExt cx="12115801" cy="1675670"/>
          </a:xfrm>
        </p:grpSpPr>
        <p:grpSp>
          <p:nvGrpSpPr>
            <p:cNvPr id="4" name="Group 3">
              <a:extLst>
                <a:ext uri="{FF2B5EF4-FFF2-40B4-BE49-F238E27FC236}">
                  <a16:creationId xmlns:a16="http://schemas.microsoft.com/office/drawing/2014/main" id="{2C8D1E71-733A-2AD5-7745-0E18203C0438}"/>
                </a:ext>
              </a:extLst>
            </p:cNvPr>
            <p:cNvGrpSpPr/>
            <p:nvPr/>
          </p:nvGrpSpPr>
          <p:grpSpPr>
            <a:xfrm>
              <a:off x="38099" y="5153311"/>
              <a:ext cx="12115801" cy="1659304"/>
              <a:chOff x="38099" y="5439935"/>
              <a:chExt cx="12115801" cy="1659304"/>
            </a:xfrm>
          </p:grpSpPr>
          <p:sp>
            <p:nvSpPr>
              <p:cNvPr id="5" name="TextBox 4">
                <a:extLst>
                  <a:ext uri="{FF2B5EF4-FFF2-40B4-BE49-F238E27FC236}">
                    <a16:creationId xmlns:a16="http://schemas.microsoft.com/office/drawing/2014/main" id="{A37A58BA-1FB9-159D-8689-87399EF0327A}"/>
                  </a:ext>
                </a:extLst>
              </p:cNvPr>
              <p:cNvSpPr txBox="1"/>
              <p:nvPr/>
            </p:nvSpPr>
            <p:spPr>
              <a:xfrm>
                <a:off x="38099" y="5621911"/>
                <a:ext cx="12115801" cy="1477328"/>
              </a:xfrm>
              <a:prstGeom prst="rect">
                <a:avLst/>
              </a:prstGeom>
              <a:solidFill>
                <a:srgbClr val="DEEBF7"/>
              </a:solidFill>
            </p:spPr>
            <p:txBody>
              <a:bodyPr wrap="square" rtlCol="0">
                <a:spAutoFit/>
              </a:bodyPr>
              <a:lstStyle/>
              <a:p>
                <a:r>
                  <a:rPr lang="en-US" sz="900" b="1" i="1" dirty="0"/>
                  <a:t>Floodplain Area: </a:t>
                </a:r>
                <a:r>
                  <a:rPr lang="en-US" sz="900" dirty="0"/>
                  <a:t>Modified Floodplain Area (mSFHA) = Total Special Flood Hazard Area (aSFHA) – [Open water lakes &gt; 10 acres] – [Large rivers bank-to-bank &gt; 500 ft] – [Federal lands &gt; 10 acres]</a:t>
                </a:r>
              </a:p>
              <a:p>
                <a:r>
                  <a:rPr lang="en-US" sz="900" b="1" i="1" dirty="0"/>
                  <a:t>Floodplain Length: </a:t>
                </a:r>
                <a:r>
                  <a:rPr lang="en-US" sz="900" dirty="0"/>
                  <a:t>Total length of the Effective and Advisory Special Flood Hazard floodplains in miles</a:t>
                </a:r>
              </a:p>
              <a:p>
                <a:r>
                  <a:rPr lang="en-US" sz="900" b="1" i="1" u="none" dirty="0"/>
                  <a:t>Floodplain Length Breakdown: </a:t>
                </a:r>
              </a:p>
              <a:p>
                <a:r>
                  <a:rPr lang="en-US" sz="900" b="1" dirty="0">
                    <a:solidFill>
                      <a:srgbClr val="5B739B"/>
                    </a:solidFill>
                  </a:rPr>
                  <a:t>Jefferson County </a:t>
                </a:r>
                <a:r>
                  <a:rPr lang="en-US" sz="900" b="1" dirty="0">
                    <a:sym typeface="Wingdings" panose="05000000000000000000" pitchFamily="2" charset="2"/>
                  </a:rPr>
                  <a:t> </a:t>
                </a:r>
                <a:r>
                  <a:rPr lang="en-US" sz="900" b="1" u="none" dirty="0"/>
                  <a:t>Detailed: </a:t>
                </a:r>
                <a:r>
                  <a:rPr lang="en-US" sz="900" b="1" u="none" dirty="0">
                    <a:solidFill>
                      <a:srgbClr val="5B739B"/>
                    </a:solidFill>
                  </a:rPr>
                  <a:t>34.1%</a:t>
                </a:r>
                <a:r>
                  <a:rPr lang="en-US" sz="900" b="1" u="none" dirty="0"/>
                  <a:t>, Approximate: </a:t>
                </a:r>
                <a:r>
                  <a:rPr lang="en-US" sz="900" b="1" u="none" dirty="0">
                    <a:solidFill>
                      <a:srgbClr val="5B739B"/>
                    </a:solidFill>
                  </a:rPr>
                  <a:t>52.3%</a:t>
                </a:r>
                <a:r>
                  <a:rPr lang="en-US" sz="900" b="1" u="none" dirty="0"/>
                  <a:t>, Advisory: </a:t>
                </a:r>
                <a:r>
                  <a:rPr lang="en-US" sz="900" b="1" u="none" dirty="0">
                    <a:solidFill>
                      <a:srgbClr val="5B739B"/>
                    </a:solidFill>
                  </a:rPr>
                  <a:t>13.6%</a:t>
                </a:r>
                <a:r>
                  <a:rPr lang="en-US" sz="900" b="1" dirty="0">
                    <a:sym typeface="Wingdings" panose="05000000000000000000" pitchFamily="2" charset="2"/>
                  </a:rPr>
                  <a:t> </a:t>
                </a:r>
              </a:p>
              <a:p>
                <a:r>
                  <a:rPr lang="en-US" sz="900" b="1" dirty="0">
                    <a:solidFill>
                      <a:srgbClr val="5B739B"/>
                    </a:solidFill>
                  </a:rPr>
                  <a:t>Harpers Ferry </a:t>
                </a:r>
                <a:r>
                  <a:rPr lang="en-US" sz="900" b="1" dirty="0">
                    <a:sym typeface="Wingdings" panose="05000000000000000000" pitchFamily="2" charset="2"/>
                  </a:rPr>
                  <a:t> </a:t>
                </a:r>
                <a:r>
                  <a:rPr lang="en-US" sz="900" b="1" u="none" dirty="0"/>
                  <a:t>Detailed: </a:t>
                </a:r>
                <a:r>
                  <a:rPr lang="en-US" sz="900" b="1" u="none" dirty="0">
                    <a:solidFill>
                      <a:srgbClr val="5B739B"/>
                    </a:solidFill>
                  </a:rPr>
                  <a:t>0%</a:t>
                </a:r>
                <a:r>
                  <a:rPr lang="en-US" sz="900" b="1" u="none" dirty="0"/>
                  <a:t>, Approximate: </a:t>
                </a:r>
                <a:r>
                  <a:rPr lang="en-US" sz="900" b="1" u="none" dirty="0">
                    <a:solidFill>
                      <a:srgbClr val="5B739B"/>
                    </a:solidFill>
                  </a:rPr>
                  <a:t>68.5%</a:t>
                </a:r>
                <a:r>
                  <a:rPr lang="en-US" sz="900" b="1" u="none" dirty="0"/>
                  <a:t>, Advisory: </a:t>
                </a:r>
                <a:r>
                  <a:rPr lang="en-US" sz="900" b="1" u="none" dirty="0">
                    <a:solidFill>
                      <a:srgbClr val="5B739B"/>
                    </a:solidFill>
                  </a:rPr>
                  <a:t>31.5%</a:t>
                </a:r>
              </a:p>
              <a:p>
                <a:r>
                  <a:rPr lang="en-US" sz="900" b="1" u="none" dirty="0">
                    <a:solidFill>
                      <a:srgbClr val="5B739B"/>
                    </a:solidFill>
                  </a:rPr>
                  <a:t>Shepherdstown </a:t>
                </a:r>
                <a:r>
                  <a:rPr lang="en-US" sz="900" b="1" u="none" dirty="0">
                    <a:sym typeface="Wingdings" panose="05000000000000000000" pitchFamily="2" charset="2"/>
                  </a:rPr>
                  <a:t></a:t>
                </a:r>
                <a:r>
                  <a:rPr lang="en-US" sz="900" b="1" dirty="0">
                    <a:sym typeface="Wingdings" panose="05000000000000000000" pitchFamily="2" charset="2"/>
                  </a:rPr>
                  <a:t> </a:t>
                </a:r>
                <a:r>
                  <a:rPr lang="en-US" sz="900" b="1" u="none" dirty="0"/>
                  <a:t>Detailed: </a:t>
                </a:r>
                <a:r>
                  <a:rPr lang="en-US" sz="900" b="1" u="none" dirty="0">
                    <a:solidFill>
                      <a:srgbClr val="5B739B"/>
                    </a:solidFill>
                  </a:rPr>
                  <a:t>50.7%</a:t>
                </a:r>
                <a:r>
                  <a:rPr lang="en-US" sz="900" b="1" u="none" dirty="0"/>
                  <a:t>, Approximate: </a:t>
                </a:r>
                <a:r>
                  <a:rPr lang="en-US" sz="900" b="1" u="none" dirty="0">
                    <a:solidFill>
                      <a:srgbClr val="5B739B"/>
                    </a:solidFill>
                  </a:rPr>
                  <a:t>8.0%</a:t>
                </a:r>
                <a:r>
                  <a:rPr lang="en-US" sz="900" b="1" u="none" dirty="0"/>
                  <a:t>, Advisory: </a:t>
                </a:r>
                <a:r>
                  <a:rPr lang="en-US" sz="900" b="1" u="none" dirty="0">
                    <a:solidFill>
                      <a:srgbClr val="5B739B"/>
                    </a:solidFill>
                  </a:rPr>
                  <a:t>41.3%</a:t>
                </a:r>
              </a:p>
              <a:p>
                <a:r>
                  <a:rPr lang="en-US" sz="900" b="1" u="none" dirty="0">
                    <a:solidFill>
                      <a:srgbClr val="5B739B"/>
                    </a:solidFill>
                  </a:rPr>
                  <a:t>Bolivar </a:t>
                </a:r>
                <a:r>
                  <a:rPr lang="en-US" sz="900" b="1" u="none" dirty="0">
                    <a:sym typeface="Wingdings" panose="05000000000000000000" pitchFamily="2" charset="2"/>
                  </a:rPr>
                  <a:t></a:t>
                </a:r>
                <a:r>
                  <a:rPr lang="en-US" sz="900" b="1" dirty="0">
                    <a:sym typeface="Wingdings" panose="05000000000000000000" pitchFamily="2" charset="2"/>
                  </a:rPr>
                  <a:t> </a:t>
                </a:r>
                <a:r>
                  <a:rPr lang="en-US" sz="900" b="1" u="none" dirty="0"/>
                  <a:t>Detailed: </a:t>
                </a:r>
                <a:r>
                  <a:rPr lang="en-US" sz="900" b="1" u="none" dirty="0">
                    <a:solidFill>
                      <a:srgbClr val="5B739B"/>
                    </a:solidFill>
                  </a:rPr>
                  <a:t>0%</a:t>
                </a:r>
                <a:r>
                  <a:rPr lang="en-US" sz="900" b="1" u="none" dirty="0"/>
                  <a:t>, Approximate: </a:t>
                </a:r>
                <a:r>
                  <a:rPr lang="en-US" sz="900" b="1" u="none" dirty="0">
                    <a:solidFill>
                      <a:srgbClr val="5B739B"/>
                    </a:solidFill>
                  </a:rPr>
                  <a:t>100%</a:t>
                </a:r>
                <a:r>
                  <a:rPr lang="en-US" sz="900" b="1" u="none" dirty="0"/>
                  <a:t>, Advisory: </a:t>
                </a:r>
                <a:r>
                  <a:rPr lang="en-US" sz="900" b="1" u="none" dirty="0">
                    <a:solidFill>
                      <a:srgbClr val="5B739B"/>
                    </a:solidFill>
                  </a:rPr>
                  <a:t>0%</a:t>
                </a:r>
              </a:p>
              <a:p>
                <a:r>
                  <a:rPr lang="en-US" sz="900" b="1" u="none" dirty="0">
                    <a:solidFill>
                      <a:srgbClr val="5B739B"/>
                    </a:solidFill>
                  </a:rPr>
                  <a:t>Charles Town</a:t>
                </a:r>
                <a:r>
                  <a:rPr lang="en-US" sz="900" b="1" u="none" dirty="0">
                    <a:sym typeface="Wingdings" panose="05000000000000000000" pitchFamily="2" charset="2"/>
                  </a:rPr>
                  <a:t> </a:t>
                </a:r>
                <a:r>
                  <a:rPr lang="en-US" sz="900" b="1" dirty="0">
                    <a:sym typeface="Wingdings" panose="05000000000000000000" pitchFamily="2" charset="2"/>
                  </a:rPr>
                  <a:t> </a:t>
                </a:r>
                <a:r>
                  <a:rPr lang="en-US" sz="900" b="1" u="none" dirty="0"/>
                  <a:t>Detailed: </a:t>
                </a:r>
                <a:r>
                  <a:rPr lang="en-US" sz="900" b="1" u="none" dirty="0">
                    <a:solidFill>
                      <a:srgbClr val="5B739B"/>
                    </a:solidFill>
                  </a:rPr>
                  <a:t>54.9%</a:t>
                </a:r>
                <a:r>
                  <a:rPr lang="en-US" sz="900" b="1" u="none" dirty="0"/>
                  <a:t>, Approximate: </a:t>
                </a:r>
                <a:r>
                  <a:rPr lang="en-US" sz="900" b="1" u="none" dirty="0">
                    <a:solidFill>
                      <a:srgbClr val="5B739B"/>
                    </a:solidFill>
                  </a:rPr>
                  <a:t>43.7%</a:t>
                </a:r>
                <a:r>
                  <a:rPr lang="en-US" sz="900" b="1" u="none" dirty="0"/>
                  <a:t>, Advisory: </a:t>
                </a:r>
                <a:r>
                  <a:rPr lang="en-US" sz="900" b="1" u="none" dirty="0">
                    <a:solidFill>
                      <a:srgbClr val="5B739B"/>
                    </a:solidFill>
                  </a:rPr>
                  <a:t>1.3%</a:t>
                </a:r>
              </a:p>
              <a:p>
                <a:r>
                  <a:rPr lang="en-US" sz="900" b="1" u="none" dirty="0">
                    <a:solidFill>
                      <a:srgbClr val="5B739B"/>
                    </a:solidFill>
                  </a:rPr>
                  <a:t>Ranson </a:t>
                </a:r>
                <a:r>
                  <a:rPr lang="en-US" sz="900" b="1" u="none" dirty="0">
                    <a:sym typeface="Wingdings" panose="05000000000000000000" pitchFamily="2" charset="2"/>
                  </a:rPr>
                  <a:t></a:t>
                </a:r>
                <a:r>
                  <a:rPr lang="en-US" sz="900" b="1" dirty="0">
                    <a:sym typeface="Wingdings" panose="05000000000000000000" pitchFamily="2" charset="2"/>
                  </a:rPr>
                  <a:t> </a:t>
                </a:r>
                <a:r>
                  <a:rPr lang="en-US" sz="900" b="1" u="none" dirty="0"/>
                  <a:t>Detailed: </a:t>
                </a:r>
                <a:r>
                  <a:rPr lang="en-US" sz="900" b="1" u="none" dirty="0">
                    <a:solidFill>
                      <a:srgbClr val="5B739B"/>
                    </a:solidFill>
                  </a:rPr>
                  <a:t>93.6%</a:t>
                </a:r>
                <a:r>
                  <a:rPr lang="en-US" sz="900" b="1" u="none" dirty="0"/>
                  <a:t>, Approximate: </a:t>
                </a:r>
                <a:r>
                  <a:rPr lang="en-US" sz="900" b="1" u="none" dirty="0">
                    <a:solidFill>
                      <a:srgbClr val="5B739B"/>
                    </a:solidFill>
                  </a:rPr>
                  <a:t>5.8%</a:t>
                </a:r>
                <a:r>
                  <a:rPr lang="en-US" sz="900" b="1" u="none" dirty="0"/>
                  <a:t>, Advisory: </a:t>
                </a:r>
                <a:r>
                  <a:rPr lang="en-US" sz="900" b="1" u="none" dirty="0">
                    <a:solidFill>
                      <a:srgbClr val="5B739B"/>
                    </a:solidFill>
                  </a:rPr>
                  <a:t>0.6%</a:t>
                </a:r>
              </a:p>
              <a:p>
                <a:r>
                  <a:rPr lang="en-US" sz="900" b="1" dirty="0">
                    <a:solidFill>
                      <a:srgbClr val="5B739B"/>
                    </a:solidFill>
                  </a:rPr>
                  <a:t>Jefferson Unincorporated Area </a:t>
                </a:r>
                <a:r>
                  <a:rPr lang="en-US" sz="900" b="1" dirty="0">
                    <a:sym typeface="Wingdings" panose="05000000000000000000" pitchFamily="2" charset="2"/>
                  </a:rPr>
                  <a:t></a:t>
                </a:r>
                <a:r>
                  <a:rPr lang="en-US" sz="900" dirty="0">
                    <a:sym typeface="Wingdings" panose="05000000000000000000" pitchFamily="2" charset="2"/>
                  </a:rPr>
                  <a:t> </a:t>
                </a:r>
                <a:r>
                  <a:rPr lang="en-US" sz="900" b="1" u="none" dirty="0"/>
                  <a:t>Detailed: </a:t>
                </a:r>
                <a:r>
                  <a:rPr lang="en-US" sz="900" b="1" u="none" dirty="0">
                    <a:solidFill>
                      <a:srgbClr val="5B739B"/>
                    </a:solidFill>
                  </a:rPr>
                  <a:t>34.2%</a:t>
                </a:r>
                <a:r>
                  <a:rPr lang="en-US" sz="900" b="1" u="none" dirty="0"/>
                  <a:t>, Approximate: </a:t>
                </a:r>
                <a:r>
                  <a:rPr lang="en-US" sz="900" b="1" u="none" dirty="0">
                    <a:solidFill>
                      <a:srgbClr val="5B739B"/>
                    </a:solidFill>
                  </a:rPr>
                  <a:t>54.6%</a:t>
                </a:r>
                <a:r>
                  <a:rPr lang="en-US" sz="900" b="1" u="none" dirty="0"/>
                  <a:t>, Advisory: </a:t>
                </a:r>
                <a:r>
                  <a:rPr lang="en-US" sz="900" b="1" u="none" dirty="0">
                    <a:solidFill>
                      <a:srgbClr val="5B739B"/>
                    </a:solidFill>
                  </a:rPr>
                  <a:t>11.2%</a:t>
                </a:r>
                <a:endParaRPr lang="en-US" sz="900" dirty="0">
                  <a:solidFill>
                    <a:srgbClr val="5B739B"/>
                  </a:solidFill>
                </a:endParaRPr>
              </a:p>
            </p:txBody>
          </p:sp>
          <p:sp>
            <p:nvSpPr>
              <p:cNvPr id="7" name="TextBox 6">
                <a:extLst>
                  <a:ext uri="{FF2B5EF4-FFF2-40B4-BE49-F238E27FC236}">
                    <a16:creationId xmlns:a16="http://schemas.microsoft.com/office/drawing/2014/main" id="{3F743585-0D8D-B722-52FE-F78CEF7C75FD}"/>
                  </a:ext>
                </a:extLst>
              </p:cNvPr>
              <p:cNvSpPr txBox="1"/>
              <p:nvPr/>
            </p:nvSpPr>
            <p:spPr>
              <a:xfrm>
                <a:off x="38099" y="5439935"/>
                <a:ext cx="507811" cy="230832"/>
              </a:xfrm>
              <a:prstGeom prst="rect">
                <a:avLst/>
              </a:prstGeom>
              <a:solidFill>
                <a:srgbClr val="DEEBF7"/>
              </a:solidFill>
              <a:ln>
                <a:noFill/>
              </a:ln>
            </p:spPr>
            <p:txBody>
              <a:bodyPr wrap="square" rtlCol="0" anchor="ctr" anchorCtr="0">
                <a:spAutoFit/>
              </a:bodyPr>
              <a:lstStyle/>
              <a:p>
                <a:r>
                  <a:rPr lang="en-US" sz="900" b="1" dirty="0"/>
                  <a:t>Notes:</a:t>
                </a:r>
              </a:p>
            </p:txBody>
          </p:sp>
        </p:grpSp>
        <p:sp>
          <p:nvSpPr>
            <p:cNvPr id="8" name="TextBox 7">
              <a:extLst>
                <a:ext uri="{FF2B5EF4-FFF2-40B4-BE49-F238E27FC236}">
                  <a16:creationId xmlns:a16="http://schemas.microsoft.com/office/drawing/2014/main" id="{983900B2-79A2-09AC-419F-DAFF41974960}"/>
                </a:ext>
              </a:extLst>
            </p:cNvPr>
            <p:cNvSpPr txBox="1"/>
            <p:nvPr/>
          </p:nvSpPr>
          <p:spPr>
            <a:xfrm>
              <a:off x="6250673" y="5582486"/>
              <a:ext cx="5750257" cy="1246495"/>
            </a:xfrm>
            <a:prstGeom prst="rect">
              <a:avLst/>
            </a:prstGeom>
            <a:noFill/>
          </p:spPr>
          <p:txBody>
            <a:bodyPr wrap="square" rtlCol="0">
              <a:spAutoFit/>
            </a:bodyPr>
            <a:lstStyle/>
            <a:p>
              <a:r>
                <a:rPr lang="en-US" sz="900" b="1" i="1" dirty="0"/>
                <a:t>Floodplain Area Ratio:</a:t>
              </a:r>
              <a:r>
                <a:rPr lang="en-US" sz="900" dirty="0"/>
                <a:t> Ratio of the Modified Special Flood Hazard Area (mSFHA) to total incorporated place area</a:t>
              </a:r>
            </a:p>
            <a:p>
              <a:r>
                <a:rPr lang="en-US" sz="900" b="1" i="1" dirty="0"/>
                <a:t>Floodplain Length Ratio: </a:t>
              </a:r>
              <a:r>
                <a:rPr lang="en-US" sz="900" dirty="0"/>
                <a:t>Ratio of Special Flood Hazard length (Effective and Advisory) to total incorporated place area</a:t>
              </a:r>
            </a:p>
            <a:p>
              <a:endParaRPr lang="en-US" sz="900" dirty="0"/>
            </a:p>
            <a:p>
              <a:r>
                <a:rPr lang="en-US" sz="900" b="1" i="1" dirty="0"/>
                <a:t>Flood Declared Disasters: </a:t>
              </a:r>
              <a:r>
                <a:rPr lang="en-US" sz="900" dirty="0"/>
                <a:t>Number of federally-declared flood disasters in the county since 1953</a:t>
              </a:r>
            </a:p>
            <a:p>
              <a:endParaRPr lang="en-US" sz="900" dirty="0"/>
            </a:p>
            <a:p>
              <a:r>
                <a:rPr lang="en-US" sz="900" b="1" i="1" dirty="0"/>
                <a:t>Flood Depth Median: </a:t>
              </a:r>
              <a:r>
                <a:rPr lang="en-US" sz="900" dirty="0"/>
                <a:t>Median value of flood depths of all primary structures inventoried in the High-Risk* flood zones from FEMA's models</a:t>
              </a:r>
            </a:p>
            <a:p>
              <a:endParaRPr lang="en-US" sz="400" dirty="0"/>
            </a:p>
            <a:p>
              <a:r>
                <a:rPr lang="en-US" sz="800" dirty="0"/>
                <a:t>* High-Risk 100-year floodplain may include both Effective or Advisory Floodplains</a:t>
              </a:r>
            </a:p>
          </p:txBody>
        </p:sp>
      </p:grpSp>
      <p:sp>
        <p:nvSpPr>
          <p:cNvPr id="60" name="TextBox 59">
            <a:extLst>
              <a:ext uri="{FF2B5EF4-FFF2-40B4-BE49-F238E27FC236}">
                <a16:creationId xmlns:a16="http://schemas.microsoft.com/office/drawing/2014/main" id="{C02BECAC-5AA7-5616-18EA-3F419BEDF586}"/>
              </a:ext>
            </a:extLst>
          </p:cNvPr>
          <p:cNvSpPr txBox="1"/>
          <p:nvPr/>
        </p:nvSpPr>
        <p:spPr>
          <a:xfrm>
            <a:off x="2206071" y="855399"/>
            <a:ext cx="7865659" cy="369332"/>
          </a:xfrm>
          <a:prstGeom prst="rect">
            <a:avLst/>
          </a:prstGeom>
          <a:noFill/>
        </p:spPr>
        <p:txBody>
          <a:bodyPr wrap="square" rtlCol="0">
            <a:spAutoFit/>
          </a:bodyPr>
          <a:lstStyle/>
          <a:p>
            <a:pPr algn="ctr"/>
            <a:r>
              <a:rPr lang="en-US" b="1" dirty="0">
                <a:solidFill>
                  <a:schemeClr val="accent1">
                    <a:lumMod val="50000"/>
                  </a:schemeClr>
                </a:solidFill>
              </a:rPr>
              <a:t>(1) Floodplain Characteristics:</a:t>
            </a:r>
          </a:p>
        </p:txBody>
      </p:sp>
      <p:grpSp>
        <p:nvGrpSpPr>
          <p:cNvPr id="23" name="Group 22">
            <a:extLst>
              <a:ext uri="{FF2B5EF4-FFF2-40B4-BE49-F238E27FC236}">
                <a16:creationId xmlns:a16="http://schemas.microsoft.com/office/drawing/2014/main" id="{9B8D4B3A-C9AB-2167-D233-634D261540FD}"/>
              </a:ext>
            </a:extLst>
          </p:cNvPr>
          <p:cNvGrpSpPr/>
          <p:nvPr/>
        </p:nvGrpSpPr>
        <p:grpSpPr>
          <a:xfrm>
            <a:off x="110068" y="1221453"/>
            <a:ext cx="1463975" cy="461665"/>
            <a:chOff x="11031939" y="2788389"/>
            <a:chExt cx="1355349" cy="461665"/>
          </a:xfrm>
        </p:grpSpPr>
        <p:sp>
          <p:nvSpPr>
            <p:cNvPr id="24" name="TextBox 23">
              <a:extLst>
                <a:ext uri="{FF2B5EF4-FFF2-40B4-BE49-F238E27FC236}">
                  <a16:creationId xmlns:a16="http://schemas.microsoft.com/office/drawing/2014/main" id="{6ABF9CB8-368C-98AA-AE01-E46DA85F6C33}"/>
                </a:ext>
              </a:extLst>
            </p:cNvPr>
            <p:cNvSpPr txBox="1"/>
            <p:nvPr/>
          </p:nvSpPr>
          <p:spPr>
            <a:xfrm>
              <a:off x="11031939" y="2788389"/>
              <a:ext cx="1355349" cy="461665"/>
            </a:xfrm>
            <a:prstGeom prst="rect">
              <a:avLst/>
            </a:prstGeom>
            <a:solidFill>
              <a:srgbClr val="E998A9"/>
            </a:solidFill>
            <a:ln>
              <a:noFill/>
            </a:ln>
          </p:spPr>
          <p:txBody>
            <a:bodyPr wrap="square" rtlCol="0" anchor="ctr" anchorCtr="0">
              <a:spAutoFit/>
            </a:bodyPr>
            <a:lstStyle/>
            <a:p>
              <a:pPr algn="r"/>
              <a:r>
                <a:rPr lang="en-US" sz="1200" b="1" dirty="0"/>
                <a:t>Statewide Rank</a:t>
              </a:r>
            </a:p>
            <a:p>
              <a:pPr algn="r"/>
              <a:r>
                <a:rPr lang="en-US" sz="1200" b="1" dirty="0"/>
                <a:t>among the Top 5</a:t>
              </a:r>
            </a:p>
          </p:txBody>
        </p:sp>
        <p:sp>
          <p:nvSpPr>
            <p:cNvPr id="25" name="Star: 10 Points 24">
              <a:extLst>
                <a:ext uri="{FF2B5EF4-FFF2-40B4-BE49-F238E27FC236}">
                  <a16:creationId xmlns:a16="http://schemas.microsoft.com/office/drawing/2014/main" id="{0CEB2159-C07A-6AA5-EF68-9B2AC33A620C}"/>
                </a:ext>
              </a:extLst>
            </p:cNvPr>
            <p:cNvSpPr/>
            <p:nvPr/>
          </p:nvSpPr>
          <p:spPr>
            <a:xfrm>
              <a:off x="11087416" y="2818914"/>
              <a:ext cx="225920" cy="225920"/>
            </a:xfrm>
            <a:prstGeom prst="star10">
              <a:avLst/>
            </a:prstGeom>
            <a:solidFill>
              <a:srgbClr val="FFFF00"/>
            </a:solidFill>
            <a:ln>
              <a:solidFill>
                <a:srgbClr val="FFFF00"/>
              </a:solidFill>
            </a:ln>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C00000"/>
                  </a:solidFill>
                </a:rPr>
                <a:t>#</a:t>
              </a:r>
            </a:p>
          </p:txBody>
        </p:sp>
      </p:grpSp>
      <p:sp>
        <p:nvSpPr>
          <p:cNvPr id="29" name="TextBox 28">
            <a:extLst>
              <a:ext uri="{FF2B5EF4-FFF2-40B4-BE49-F238E27FC236}">
                <a16:creationId xmlns:a16="http://schemas.microsoft.com/office/drawing/2014/main" id="{03644B65-F5F7-EC51-3C2C-39029658D268}"/>
              </a:ext>
            </a:extLst>
          </p:cNvPr>
          <p:cNvSpPr txBox="1"/>
          <p:nvPr/>
        </p:nvSpPr>
        <p:spPr>
          <a:xfrm>
            <a:off x="110068" y="1713643"/>
            <a:ext cx="1463975" cy="1200329"/>
          </a:xfrm>
          <a:prstGeom prst="rect">
            <a:avLst/>
          </a:prstGeom>
          <a:noFill/>
        </p:spPr>
        <p:txBody>
          <a:bodyPr wrap="square" rtlCol="0">
            <a:spAutoFit/>
          </a:bodyPr>
          <a:lstStyle/>
          <a:p>
            <a:r>
              <a:rPr lang="en-US" sz="1200" dirty="0"/>
              <a:t>Rankings done separately for counties, unincorporated areas, and 229 incorporated places</a:t>
            </a:r>
            <a:endParaRPr lang="en-US" sz="1200" u="none" dirty="0"/>
          </a:p>
        </p:txBody>
      </p:sp>
      <p:grpSp>
        <p:nvGrpSpPr>
          <p:cNvPr id="32" name="Group 31">
            <a:extLst>
              <a:ext uri="{FF2B5EF4-FFF2-40B4-BE49-F238E27FC236}">
                <a16:creationId xmlns:a16="http://schemas.microsoft.com/office/drawing/2014/main" id="{8003653C-A152-7D8F-6DAF-494C8B456280}"/>
              </a:ext>
            </a:extLst>
          </p:cNvPr>
          <p:cNvGrpSpPr/>
          <p:nvPr/>
        </p:nvGrpSpPr>
        <p:grpSpPr>
          <a:xfrm>
            <a:off x="1722210" y="1160386"/>
            <a:ext cx="9908940" cy="4009809"/>
            <a:chOff x="1722210" y="1160386"/>
            <a:chExt cx="9908940" cy="4009809"/>
          </a:xfrm>
        </p:grpSpPr>
        <p:grpSp>
          <p:nvGrpSpPr>
            <p:cNvPr id="28" name="Group 27">
              <a:extLst>
                <a:ext uri="{FF2B5EF4-FFF2-40B4-BE49-F238E27FC236}">
                  <a16:creationId xmlns:a16="http://schemas.microsoft.com/office/drawing/2014/main" id="{FB02647A-948F-A93A-81B0-34596E992591}"/>
                </a:ext>
              </a:extLst>
            </p:cNvPr>
            <p:cNvGrpSpPr/>
            <p:nvPr/>
          </p:nvGrpSpPr>
          <p:grpSpPr>
            <a:xfrm>
              <a:off x="1722210" y="1160386"/>
              <a:ext cx="9908940" cy="3854961"/>
              <a:chOff x="1722210" y="1160386"/>
              <a:chExt cx="9908940" cy="3854961"/>
            </a:xfrm>
          </p:grpSpPr>
          <p:grpSp>
            <p:nvGrpSpPr>
              <p:cNvPr id="13" name="Group 12">
                <a:extLst>
                  <a:ext uri="{FF2B5EF4-FFF2-40B4-BE49-F238E27FC236}">
                    <a16:creationId xmlns:a16="http://schemas.microsoft.com/office/drawing/2014/main" id="{1FB5AEE7-C38A-B932-7E0F-04E7190D8670}"/>
                  </a:ext>
                </a:extLst>
              </p:cNvPr>
              <p:cNvGrpSpPr/>
              <p:nvPr/>
            </p:nvGrpSpPr>
            <p:grpSpPr>
              <a:xfrm>
                <a:off x="1722210" y="1160386"/>
                <a:ext cx="9908940" cy="3854961"/>
                <a:chOff x="1041780" y="1243671"/>
                <a:chExt cx="9908940" cy="3854961"/>
              </a:xfrm>
            </p:grpSpPr>
            <p:pic>
              <p:nvPicPr>
                <p:cNvPr id="3" name="Picture 2">
                  <a:extLst>
                    <a:ext uri="{FF2B5EF4-FFF2-40B4-BE49-F238E27FC236}">
                      <a16:creationId xmlns:a16="http://schemas.microsoft.com/office/drawing/2014/main" id="{48E9EE37-F990-40C3-B98C-C43BCFF225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1780" y="1243671"/>
                  <a:ext cx="9908940" cy="3854961"/>
                </a:xfrm>
                <a:prstGeom prst="rect">
                  <a:avLst/>
                </a:prstGeom>
              </p:spPr>
            </p:pic>
            <p:sp>
              <p:nvSpPr>
                <p:cNvPr id="10" name="Star: 10 Points 9">
                  <a:extLst>
                    <a:ext uri="{FF2B5EF4-FFF2-40B4-BE49-F238E27FC236}">
                      <a16:creationId xmlns:a16="http://schemas.microsoft.com/office/drawing/2014/main" id="{D16EAC71-FCC2-F61F-5950-EE08317FFC10}"/>
                    </a:ext>
                  </a:extLst>
                </p:cNvPr>
                <p:cNvSpPr/>
                <p:nvPr/>
              </p:nvSpPr>
              <p:spPr>
                <a:xfrm>
                  <a:off x="9673986" y="2945231"/>
                  <a:ext cx="225920" cy="225920"/>
                </a:xfrm>
                <a:prstGeom prst="star10">
                  <a:avLst/>
                </a:prstGeom>
                <a:solidFill>
                  <a:srgbClr val="FFFF00"/>
                </a:solidFill>
                <a:ln>
                  <a:solidFill>
                    <a:srgbClr val="FFFF00"/>
                  </a:solidFill>
                </a:ln>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C00000"/>
                      </a:solidFill>
                    </a:rPr>
                    <a:t>1</a:t>
                  </a:r>
                </a:p>
              </p:txBody>
            </p:sp>
            <p:sp>
              <p:nvSpPr>
                <p:cNvPr id="12" name="Star: 10 Points 11">
                  <a:extLst>
                    <a:ext uri="{FF2B5EF4-FFF2-40B4-BE49-F238E27FC236}">
                      <a16:creationId xmlns:a16="http://schemas.microsoft.com/office/drawing/2014/main" id="{9753F304-71FC-A9CE-6E14-7B3065B877A4}"/>
                    </a:ext>
                  </a:extLst>
                </p:cNvPr>
                <p:cNvSpPr/>
                <p:nvPr/>
              </p:nvSpPr>
              <p:spPr>
                <a:xfrm>
                  <a:off x="9673986" y="3348455"/>
                  <a:ext cx="225920" cy="225920"/>
                </a:xfrm>
                <a:prstGeom prst="star10">
                  <a:avLst/>
                </a:prstGeom>
                <a:solidFill>
                  <a:srgbClr val="FFFF00"/>
                </a:solidFill>
                <a:ln>
                  <a:solidFill>
                    <a:srgbClr val="FFFF00"/>
                  </a:solidFill>
                </a:ln>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C00000"/>
                      </a:solidFill>
                    </a:rPr>
                    <a:t>2</a:t>
                  </a:r>
                </a:p>
              </p:txBody>
            </p:sp>
          </p:grpSp>
          <p:sp>
            <p:nvSpPr>
              <p:cNvPr id="27" name="Star: 10 Points 26">
                <a:extLst>
                  <a:ext uri="{FF2B5EF4-FFF2-40B4-BE49-F238E27FC236}">
                    <a16:creationId xmlns:a16="http://schemas.microsoft.com/office/drawing/2014/main" id="{6E52A3CC-60E6-83CC-24DE-BFCEF9B026E0}"/>
                  </a:ext>
                </a:extLst>
              </p:cNvPr>
              <p:cNvSpPr/>
              <p:nvPr/>
            </p:nvSpPr>
            <p:spPr>
              <a:xfrm>
                <a:off x="10354416" y="4729326"/>
                <a:ext cx="225920" cy="225920"/>
              </a:xfrm>
              <a:prstGeom prst="star10">
                <a:avLst/>
              </a:prstGeom>
              <a:solidFill>
                <a:srgbClr val="FFFF00"/>
              </a:solidFill>
              <a:ln>
                <a:solidFill>
                  <a:srgbClr val="FFFF00"/>
                </a:solidFill>
              </a:ln>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C00000"/>
                    </a:solidFill>
                  </a:rPr>
                  <a:t>4</a:t>
                </a:r>
              </a:p>
            </p:txBody>
          </p:sp>
        </p:grpSp>
        <p:sp>
          <p:nvSpPr>
            <p:cNvPr id="30" name="Rectangle 29">
              <a:extLst>
                <a:ext uri="{FF2B5EF4-FFF2-40B4-BE49-F238E27FC236}">
                  <a16:creationId xmlns:a16="http://schemas.microsoft.com/office/drawing/2014/main" id="{85CFB25C-DD02-B822-01FE-9FB7832B4057}"/>
                </a:ext>
              </a:extLst>
            </p:cNvPr>
            <p:cNvSpPr/>
            <p:nvPr/>
          </p:nvSpPr>
          <p:spPr>
            <a:xfrm>
              <a:off x="9402052" y="3898427"/>
              <a:ext cx="1214966" cy="190500"/>
            </a:xfrm>
            <a:prstGeom prst="rect">
              <a:avLst/>
            </a:prstGeom>
            <a:solidFill>
              <a:schemeClr val="accent6">
                <a:lumMod val="60000"/>
                <a:lumOff val="40000"/>
              </a:schemeClr>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State Median: 1.8 Ft</a:t>
              </a:r>
            </a:p>
          </p:txBody>
        </p:sp>
        <p:sp>
          <p:nvSpPr>
            <p:cNvPr id="31" name="Rectangle 30">
              <a:extLst>
                <a:ext uri="{FF2B5EF4-FFF2-40B4-BE49-F238E27FC236}">
                  <a16:creationId xmlns:a16="http://schemas.microsoft.com/office/drawing/2014/main" id="{43B3D2E6-8702-8B4C-E7EF-7D4ADFBA2989}"/>
                </a:ext>
              </a:extLst>
            </p:cNvPr>
            <p:cNvSpPr/>
            <p:nvPr/>
          </p:nvSpPr>
          <p:spPr>
            <a:xfrm>
              <a:off x="9373836" y="4979695"/>
              <a:ext cx="1214966" cy="190500"/>
            </a:xfrm>
            <a:prstGeom prst="rect">
              <a:avLst/>
            </a:prstGeom>
            <a:solidFill>
              <a:srgbClr val="E2F0D9"/>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State Median: 2.0 Ft</a:t>
              </a:r>
            </a:p>
          </p:txBody>
        </p:sp>
      </p:grpSp>
    </p:spTree>
    <p:extLst>
      <p:ext uri="{BB962C8B-B14F-4D97-AF65-F5344CB8AC3E}">
        <p14:creationId xmlns:p14="http://schemas.microsoft.com/office/powerpoint/2010/main" val="1632275845"/>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a:extLst>
              <a:ext uri="{FF2B5EF4-FFF2-40B4-BE49-F238E27FC236}">
                <a16:creationId xmlns:a16="http://schemas.microsoft.com/office/drawing/2014/main" id="{01524E8F-504E-43AB-9990-50EDB3CB7993}"/>
              </a:ext>
            </a:extLst>
          </p:cNvPr>
          <p:cNvSpPr txBox="1">
            <a:spLocks/>
          </p:cNvSpPr>
          <p:nvPr/>
        </p:nvSpPr>
        <p:spPr>
          <a:xfrm>
            <a:off x="0" y="2"/>
            <a:ext cx="12192000" cy="840445"/>
          </a:xfrm>
          <a:prstGeom prst="rect">
            <a:avLst/>
          </a:prstGeom>
          <a:solidFill>
            <a:srgbClr val="C0000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b="1" dirty="0">
                <a:solidFill>
                  <a:prstClr val="white"/>
                </a:solidFill>
                <a:latin typeface="Arial" panose="020B0604020202020204" pitchFamily="34" charset="0"/>
                <a:cs typeface="Arial" panose="020B0604020202020204" pitchFamily="34" charset="0"/>
              </a:rPr>
              <a:t>            Flood Risk Assessment</a:t>
            </a:r>
          </a:p>
          <a:p>
            <a:pPr marL="174625"/>
            <a:r>
              <a:rPr lang="en-US" sz="500" dirty="0">
                <a:solidFill>
                  <a:prstClr val="white"/>
                </a:solidFill>
                <a:latin typeface="Arial" panose="020B0604020202020204" pitchFamily="34" charset="0"/>
                <a:cs typeface="Arial" panose="020B0604020202020204" pitchFamily="34" charset="0"/>
              </a:rPr>
              <a:t> </a:t>
            </a:r>
          </a:p>
          <a:p>
            <a:pPr marL="174625"/>
            <a:r>
              <a:rPr lang="en-US" sz="2400" dirty="0">
                <a:solidFill>
                  <a:prstClr val="white"/>
                </a:solidFill>
                <a:latin typeface="Arial" panose="020B0604020202020204" pitchFamily="34" charset="0"/>
                <a:cs typeface="Arial" panose="020B0604020202020204" pitchFamily="34" charset="0"/>
              </a:rPr>
              <a:t>            Jefferson County</a:t>
            </a:r>
            <a:endParaRPr lang="en-US" sz="1100" dirty="0">
              <a:solidFill>
                <a:prstClr val="white"/>
              </a:solidFill>
              <a:latin typeface="Calibri Light" panose="020F0302020204030204"/>
            </a:endParaRPr>
          </a:p>
        </p:txBody>
      </p:sp>
      <p:pic>
        <p:nvPicPr>
          <p:cNvPr id="59" name="Picture 58" descr="A yellow and blue logo&#10;&#10;Description automatically generated">
            <a:extLst>
              <a:ext uri="{FF2B5EF4-FFF2-40B4-BE49-F238E27FC236}">
                <a16:creationId xmlns:a16="http://schemas.microsoft.com/office/drawing/2014/main" id="{DA3AADBB-C31C-DD34-7D9E-8B6EBBC430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923" y="45385"/>
            <a:ext cx="839503" cy="749677"/>
          </a:xfrm>
          <a:prstGeom prst="rect">
            <a:avLst/>
          </a:prstGeom>
        </p:spPr>
      </p:pic>
      <p:grpSp>
        <p:nvGrpSpPr>
          <p:cNvPr id="10" name="Group 9">
            <a:extLst>
              <a:ext uri="{FF2B5EF4-FFF2-40B4-BE49-F238E27FC236}">
                <a16:creationId xmlns:a16="http://schemas.microsoft.com/office/drawing/2014/main" id="{BC88DDB6-D931-DF25-B979-874AFEBB55A7}"/>
              </a:ext>
            </a:extLst>
          </p:cNvPr>
          <p:cNvGrpSpPr/>
          <p:nvPr/>
        </p:nvGrpSpPr>
        <p:grpSpPr>
          <a:xfrm>
            <a:off x="38099" y="5298885"/>
            <a:ext cx="12115801" cy="1520804"/>
            <a:chOff x="38099" y="5298885"/>
            <a:chExt cx="12115801" cy="1520804"/>
          </a:xfrm>
        </p:grpSpPr>
        <p:grpSp>
          <p:nvGrpSpPr>
            <p:cNvPr id="4" name="Group 3">
              <a:extLst>
                <a:ext uri="{FF2B5EF4-FFF2-40B4-BE49-F238E27FC236}">
                  <a16:creationId xmlns:a16="http://schemas.microsoft.com/office/drawing/2014/main" id="{2C8D1E71-733A-2AD5-7745-0E18203C0438}"/>
                </a:ext>
              </a:extLst>
            </p:cNvPr>
            <p:cNvGrpSpPr/>
            <p:nvPr/>
          </p:nvGrpSpPr>
          <p:grpSpPr>
            <a:xfrm>
              <a:off x="38099" y="5298885"/>
              <a:ext cx="12115801" cy="1520804"/>
              <a:chOff x="38099" y="5439935"/>
              <a:chExt cx="12115801" cy="1520804"/>
            </a:xfrm>
          </p:grpSpPr>
          <p:sp>
            <p:nvSpPr>
              <p:cNvPr id="5" name="TextBox 4">
                <a:extLst>
                  <a:ext uri="{FF2B5EF4-FFF2-40B4-BE49-F238E27FC236}">
                    <a16:creationId xmlns:a16="http://schemas.microsoft.com/office/drawing/2014/main" id="{A37A58BA-1FB9-159D-8689-87399EF0327A}"/>
                  </a:ext>
                </a:extLst>
              </p:cNvPr>
              <p:cNvSpPr txBox="1"/>
              <p:nvPr/>
            </p:nvSpPr>
            <p:spPr>
              <a:xfrm>
                <a:off x="38099" y="5621911"/>
                <a:ext cx="12115801" cy="1338828"/>
              </a:xfrm>
              <a:prstGeom prst="rect">
                <a:avLst/>
              </a:prstGeom>
              <a:solidFill>
                <a:srgbClr val="DEEBF7"/>
              </a:solidFill>
            </p:spPr>
            <p:txBody>
              <a:bodyPr wrap="square" rtlCol="0">
                <a:spAutoFit/>
              </a:bodyPr>
              <a:lstStyle/>
              <a:p>
                <a:r>
                  <a:rPr lang="en-US" sz="900" b="1" i="1" u="none" dirty="0"/>
                  <a:t>Building Floodplain Count: </a:t>
                </a:r>
                <a:r>
                  <a:rPr lang="en-US" sz="900" dirty="0"/>
                  <a:t>Building count in Special Flood Hazard Area including Effective, New Preliminary, and Draft floodplains (excluding mapped-out structures)</a:t>
                </a:r>
              </a:p>
              <a:p>
                <a:r>
                  <a:rPr lang="en-US" sz="900" b="1" i="1" u="none" dirty="0"/>
                  <a:t>Buildings in Floodplain Breakdown:</a:t>
                </a:r>
              </a:p>
              <a:p>
                <a:r>
                  <a:rPr lang="en-US" sz="900" b="1" dirty="0">
                    <a:solidFill>
                      <a:srgbClr val="5B739B"/>
                    </a:solidFill>
                  </a:rPr>
                  <a:t>Jefferson County </a:t>
                </a:r>
                <a:r>
                  <a:rPr lang="en-US" sz="900" b="1" dirty="0">
                    <a:sym typeface="Wingdings" panose="05000000000000000000" pitchFamily="2" charset="2"/>
                  </a:rPr>
                  <a:t> </a:t>
                </a:r>
                <a:r>
                  <a:rPr lang="en-US" sz="900" b="1" u="none" dirty="0"/>
                  <a:t>in Effective: </a:t>
                </a:r>
                <a:r>
                  <a:rPr lang="en-US" sz="900" b="1" dirty="0">
                    <a:solidFill>
                      <a:srgbClr val="5B739B"/>
                    </a:solidFill>
                  </a:rPr>
                  <a:t>376</a:t>
                </a:r>
                <a:r>
                  <a:rPr lang="en-US" sz="900" b="1" u="none" dirty="0"/>
                  <a:t>, in Advisory: </a:t>
                </a:r>
                <a:r>
                  <a:rPr lang="en-US" sz="900" b="1" dirty="0">
                    <a:solidFill>
                      <a:srgbClr val="5B739B"/>
                    </a:solidFill>
                  </a:rPr>
                  <a:t>123</a:t>
                </a:r>
                <a:endParaRPr lang="en-US" sz="900" b="1" i="1" u="none" dirty="0"/>
              </a:p>
              <a:p>
                <a:r>
                  <a:rPr lang="en-US" sz="900" b="1" u="none" dirty="0">
                    <a:solidFill>
                      <a:srgbClr val="5B739B"/>
                    </a:solidFill>
                  </a:rPr>
                  <a:t>Shepherdstown </a:t>
                </a:r>
                <a:r>
                  <a:rPr lang="en-US" sz="900" b="1" u="none" dirty="0">
                    <a:sym typeface="Wingdings" panose="05000000000000000000" pitchFamily="2" charset="2"/>
                  </a:rPr>
                  <a:t></a:t>
                </a:r>
                <a:r>
                  <a:rPr lang="en-US" sz="900" b="1" dirty="0">
                    <a:sym typeface="Wingdings" panose="05000000000000000000" pitchFamily="2" charset="2"/>
                  </a:rPr>
                  <a:t> </a:t>
                </a:r>
                <a:r>
                  <a:rPr lang="en-US" sz="900" b="1" u="none" dirty="0"/>
                  <a:t>in Effective: </a:t>
                </a:r>
                <a:r>
                  <a:rPr lang="en-US" sz="900" b="1" dirty="0">
                    <a:solidFill>
                      <a:srgbClr val="5B739B"/>
                    </a:solidFill>
                  </a:rPr>
                  <a:t>47</a:t>
                </a:r>
                <a:r>
                  <a:rPr lang="en-US" sz="900" b="1" u="none" dirty="0"/>
                  <a:t>, in Advisory: </a:t>
                </a:r>
                <a:r>
                  <a:rPr lang="en-US" sz="900" b="1" dirty="0">
                    <a:solidFill>
                      <a:srgbClr val="5B739B"/>
                    </a:solidFill>
                  </a:rPr>
                  <a:t>29</a:t>
                </a:r>
                <a:endParaRPr lang="en-US" sz="900" b="1" dirty="0">
                  <a:sym typeface="Wingdings" panose="05000000000000000000" pitchFamily="2" charset="2"/>
                </a:endParaRPr>
              </a:p>
              <a:p>
                <a:r>
                  <a:rPr lang="en-US" sz="900" b="1" u="none" dirty="0">
                    <a:solidFill>
                      <a:srgbClr val="5B739B"/>
                    </a:solidFill>
                  </a:rPr>
                  <a:t>Ranson </a:t>
                </a:r>
                <a:r>
                  <a:rPr lang="en-US" sz="900" b="1" u="none" dirty="0">
                    <a:sym typeface="Wingdings" panose="05000000000000000000" pitchFamily="2" charset="2"/>
                  </a:rPr>
                  <a:t></a:t>
                </a:r>
                <a:r>
                  <a:rPr lang="en-US" sz="900" b="1" dirty="0">
                    <a:sym typeface="Wingdings" panose="05000000000000000000" pitchFamily="2" charset="2"/>
                  </a:rPr>
                  <a:t> </a:t>
                </a:r>
                <a:r>
                  <a:rPr lang="en-US" sz="900" b="1" u="none" dirty="0"/>
                  <a:t>in Effective: </a:t>
                </a:r>
                <a:r>
                  <a:rPr lang="en-US" sz="900" b="1" u="none" dirty="0">
                    <a:solidFill>
                      <a:srgbClr val="5B739B"/>
                    </a:solidFill>
                  </a:rPr>
                  <a:t>49</a:t>
                </a:r>
                <a:r>
                  <a:rPr lang="en-US" sz="900" b="1" u="none" dirty="0"/>
                  <a:t>, in Advisory: </a:t>
                </a:r>
                <a:r>
                  <a:rPr lang="en-US" sz="900" b="1" dirty="0">
                    <a:solidFill>
                      <a:srgbClr val="5B739B"/>
                    </a:solidFill>
                  </a:rPr>
                  <a:t>1</a:t>
                </a:r>
                <a:endParaRPr lang="en-US" sz="900" b="1" dirty="0">
                  <a:sym typeface="Wingdings" panose="05000000000000000000" pitchFamily="2" charset="2"/>
                </a:endParaRPr>
              </a:p>
              <a:p>
                <a:r>
                  <a:rPr lang="en-US" sz="900" b="1" dirty="0">
                    <a:solidFill>
                      <a:srgbClr val="5B739B"/>
                    </a:solidFill>
                  </a:rPr>
                  <a:t>Harpers Ferry </a:t>
                </a:r>
                <a:r>
                  <a:rPr lang="en-US" sz="900" b="1" dirty="0">
                    <a:sym typeface="Wingdings" panose="05000000000000000000" pitchFamily="2" charset="2"/>
                  </a:rPr>
                  <a:t> </a:t>
                </a:r>
                <a:r>
                  <a:rPr lang="en-US" sz="900" b="1" u="none" dirty="0"/>
                  <a:t>in Effective: </a:t>
                </a:r>
                <a:r>
                  <a:rPr lang="en-US" sz="900" b="1" dirty="0">
                    <a:solidFill>
                      <a:srgbClr val="5B739B"/>
                    </a:solidFill>
                  </a:rPr>
                  <a:t>1</a:t>
                </a:r>
                <a:r>
                  <a:rPr lang="en-US" sz="900" b="1" u="none" dirty="0"/>
                  <a:t>, in Advisory: </a:t>
                </a:r>
                <a:r>
                  <a:rPr lang="en-US" sz="900" b="1" dirty="0">
                    <a:solidFill>
                      <a:srgbClr val="5B739B"/>
                    </a:solidFill>
                  </a:rPr>
                  <a:t>30</a:t>
                </a:r>
                <a:endParaRPr lang="en-US" sz="900" b="1" dirty="0">
                  <a:sym typeface="Wingdings" panose="05000000000000000000" pitchFamily="2" charset="2"/>
                </a:endParaRPr>
              </a:p>
              <a:p>
                <a:r>
                  <a:rPr lang="en-US" sz="900" b="1" u="none" dirty="0">
                    <a:solidFill>
                      <a:srgbClr val="5B739B"/>
                    </a:solidFill>
                  </a:rPr>
                  <a:t>Charles Town</a:t>
                </a:r>
                <a:r>
                  <a:rPr lang="en-US" sz="900" b="1" u="none" dirty="0">
                    <a:sym typeface="Wingdings" panose="05000000000000000000" pitchFamily="2" charset="2"/>
                  </a:rPr>
                  <a:t> </a:t>
                </a:r>
                <a:r>
                  <a:rPr lang="en-US" sz="900" b="1" dirty="0">
                    <a:sym typeface="Wingdings" panose="05000000000000000000" pitchFamily="2" charset="2"/>
                  </a:rPr>
                  <a:t> </a:t>
                </a:r>
                <a:r>
                  <a:rPr lang="en-US" sz="900" b="1" u="none" dirty="0"/>
                  <a:t>in Effective: </a:t>
                </a:r>
                <a:r>
                  <a:rPr lang="en-US" sz="900" b="1" dirty="0">
                    <a:solidFill>
                      <a:srgbClr val="5B739B"/>
                    </a:solidFill>
                  </a:rPr>
                  <a:t>17</a:t>
                </a:r>
                <a:r>
                  <a:rPr lang="en-US" sz="900" b="1" u="none" dirty="0"/>
                  <a:t>, in Advisory: </a:t>
                </a:r>
                <a:r>
                  <a:rPr lang="en-US" sz="900" b="1" dirty="0">
                    <a:solidFill>
                      <a:srgbClr val="5B739B"/>
                    </a:solidFill>
                  </a:rPr>
                  <a:t>4</a:t>
                </a:r>
                <a:endParaRPr lang="en-US" sz="900" b="1" i="1" u="none" dirty="0"/>
              </a:p>
              <a:p>
                <a:r>
                  <a:rPr lang="en-US" sz="900" b="1" u="none" dirty="0">
                    <a:solidFill>
                      <a:srgbClr val="5B739B"/>
                    </a:solidFill>
                  </a:rPr>
                  <a:t>Bolivar </a:t>
                </a:r>
                <a:r>
                  <a:rPr lang="en-US" sz="900" b="1" u="none" dirty="0">
                    <a:sym typeface="Wingdings" panose="05000000000000000000" pitchFamily="2" charset="2"/>
                  </a:rPr>
                  <a:t></a:t>
                </a:r>
                <a:r>
                  <a:rPr lang="en-US" sz="900" b="1" dirty="0">
                    <a:sym typeface="Wingdings" panose="05000000000000000000" pitchFamily="2" charset="2"/>
                  </a:rPr>
                  <a:t> </a:t>
                </a:r>
                <a:r>
                  <a:rPr lang="en-US" sz="900" b="1" u="none" dirty="0"/>
                  <a:t>in Effective: </a:t>
                </a:r>
                <a:r>
                  <a:rPr lang="en-US" sz="900" b="1" dirty="0">
                    <a:solidFill>
                      <a:srgbClr val="5B739B"/>
                    </a:solidFill>
                  </a:rPr>
                  <a:t>0</a:t>
                </a:r>
                <a:r>
                  <a:rPr lang="en-US" sz="900" b="1" u="none" dirty="0"/>
                  <a:t>, in Advisory: </a:t>
                </a:r>
                <a:r>
                  <a:rPr lang="en-US" sz="900" b="1" dirty="0">
                    <a:solidFill>
                      <a:srgbClr val="5B739B"/>
                    </a:solidFill>
                  </a:rPr>
                  <a:t>4</a:t>
                </a:r>
                <a:endParaRPr lang="en-US" sz="900" b="1" dirty="0">
                  <a:sym typeface="Wingdings" panose="05000000000000000000" pitchFamily="2" charset="2"/>
                </a:endParaRPr>
              </a:p>
              <a:p>
                <a:r>
                  <a:rPr lang="en-US" sz="900" b="1" dirty="0">
                    <a:solidFill>
                      <a:srgbClr val="5B739B"/>
                    </a:solidFill>
                  </a:rPr>
                  <a:t>Jefferson Unincorporated Area </a:t>
                </a:r>
                <a:r>
                  <a:rPr lang="en-US" sz="900" b="1" dirty="0">
                    <a:sym typeface="Wingdings" panose="05000000000000000000" pitchFamily="2" charset="2"/>
                  </a:rPr>
                  <a:t> </a:t>
                </a:r>
                <a:r>
                  <a:rPr lang="en-US" sz="900" b="1" u="none" dirty="0"/>
                  <a:t>in Effective: </a:t>
                </a:r>
                <a:r>
                  <a:rPr lang="en-US" sz="900" b="1" dirty="0">
                    <a:solidFill>
                      <a:srgbClr val="5B739B"/>
                    </a:solidFill>
                  </a:rPr>
                  <a:t>262</a:t>
                </a:r>
                <a:r>
                  <a:rPr lang="en-US" sz="900" b="1" u="none" dirty="0"/>
                  <a:t>, in Advisory: </a:t>
                </a:r>
                <a:r>
                  <a:rPr lang="en-US" sz="900" b="1" dirty="0">
                    <a:solidFill>
                      <a:srgbClr val="5B739B"/>
                    </a:solidFill>
                  </a:rPr>
                  <a:t>55</a:t>
                </a:r>
                <a:endParaRPr lang="en-US" sz="900" b="1" dirty="0">
                  <a:sym typeface="Wingdings" panose="05000000000000000000" pitchFamily="2" charset="2"/>
                </a:endParaRPr>
              </a:p>
            </p:txBody>
          </p:sp>
          <p:sp>
            <p:nvSpPr>
              <p:cNvPr id="7" name="TextBox 6">
                <a:extLst>
                  <a:ext uri="{FF2B5EF4-FFF2-40B4-BE49-F238E27FC236}">
                    <a16:creationId xmlns:a16="http://schemas.microsoft.com/office/drawing/2014/main" id="{3F743585-0D8D-B722-52FE-F78CEF7C75FD}"/>
                  </a:ext>
                </a:extLst>
              </p:cNvPr>
              <p:cNvSpPr txBox="1"/>
              <p:nvPr/>
            </p:nvSpPr>
            <p:spPr>
              <a:xfrm>
                <a:off x="38099" y="5439935"/>
                <a:ext cx="507811" cy="230832"/>
              </a:xfrm>
              <a:prstGeom prst="rect">
                <a:avLst/>
              </a:prstGeom>
              <a:solidFill>
                <a:srgbClr val="DEEBF7"/>
              </a:solidFill>
              <a:ln>
                <a:noFill/>
              </a:ln>
            </p:spPr>
            <p:txBody>
              <a:bodyPr wrap="square" rtlCol="0" anchor="ctr" anchorCtr="0">
                <a:spAutoFit/>
              </a:bodyPr>
              <a:lstStyle/>
              <a:p>
                <a:r>
                  <a:rPr lang="en-US" sz="900" b="1" dirty="0"/>
                  <a:t>Notes:</a:t>
                </a:r>
              </a:p>
            </p:txBody>
          </p:sp>
        </p:grpSp>
        <p:sp>
          <p:nvSpPr>
            <p:cNvPr id="8" name="TextBox 7">
              <a:extLst>
                <a:ext uri="{FF2B5EF4-FFF2-40B4-BE49-F238E27FC236}">
                  <a16:creationId xmlns:a16="http://schemas.microsoft.com/office/drawing/2014/main" id="{8D933DD3-5D0D-70C0-E05B-6DAE721C3FED}"/>
                </a:ext>
              </a:extLst>
            </p:cNvPr>
            <p:cNvSpPr txBox="1"/>
            <p:nvPr/>
          </p:nvSpPr>
          <p:spPr>
            <a:xfrm>
              <a:off x="5559188" y="5791748"/>
              <a:ext cx="6487236" cy="969496"/>
            </a:xfrm>
            <a:prstGeom prst="rect">
              <a:avLst/>
            </a:prstGeom>
            <a:noFill/>
          </p:spPr>
          <p:txBody>
            <a:bodyPr wrap="square" rtlCol="0">
              <a:spAutoFit/>
            </a:bodyPr>
            <a:lstStyle/>
            <a:p>
              <a:r>
                <a:rPr lang="en-US" sz="900" b="1" i="1" dirty="0"/>
                <a:t>Building Floodway Count:</a:t>
              </a:r>
              <a:r>
                <a:rPr lang="en-US" sz="900" dirty="0"/>
                <a:t> Building count in Regulatory Floodway</a:t>
              </a:r>
            </a:p>
            <a:p>
              <a:endParaRPr lang="en-US" sz="900" dirty="0"/>
            </a:p>
            <a:p>
              <a:r>
                <a:rPr lang="en-US" sz="900" b="1" i="1" dirty="0"/>
                <a:t>Building Floodplain Ratio: </a:t>
              </a:r>
              <a:r>
                <a:rPr lang="en-US" sz="900" dirty="0"/>
                <a:t>Percentage of floodplain buildings (in High-Risk* (100-yr) Effective or Advisory Floodplains) to total buildings</a:t>
              </a:r>
            </a:p>
            <a:p>
              <a:endParaRPr lang="en-US" sz="900" dirty="0"/>
            </a:p>
            <a:p>
              <a:r>
                <a:rPr lang="en-US" sz="900" b="1" i="1" dirty="0"/>
                <a:t>Building Density: </a:t>
              </a:r>
              <a:r>
                <a:rPr lang="en-US" sz="900" dirty="0"/>
                <a:t>Density of buildings in High-Risk* flood areas to total floodplain acres</a:t>
              </a:r>
            </a:p>
            <a:p>
              <a:endParaRPr lang="en-US" sz="400" dirty="0"/>
            </a:p>
            <a:p>
              <a:r>
                <a:rPr lang="en-US" sz="800" dirty="0"/>
                <a:t>* High-Risk 100-year floodplain may include both Effective or Advisory Floodplains</a:t>
              </a:r>
            </a:p>
          </p:txBody>
        </p:sp>
      </p:grpSp>
      <p:grpSp>
        <p:nvGrpSpPr>
          <p:cNvPr id="14" name="Group 13">
            <a:extLst>
              <a:ext uri="{FF2B5EF4-FFF2-40B4-BE49-F238E27FC236}">
                <a16:creationId xmlns:a16="http://schemas.microsoft.com/office/drawing/2014/main" id="{0D43310E-D185-30F1-4C77-B9AB7158D0B9}"/>
              </a:ext>
            </a:extLst>
          </p:cNvPr>
          <p:cNvGrpSpPr/>
          <p:nvPr/>
        </p:nvGrpSpPr>
        <p:grpSpPr>
          <a:xfrm>
            <a:off x="110068" y="1124091"/>
            <a:ext cx="1463975" cy="461665"/>
            <a:chOff x="11031939" y="2788389"/>
            <a:chExt cx="1355349" cy="461665"/>
          </a:xfrm>
        </p:grpSpPr>
        <p:sp>
          <p:nvSpPr>
            <p:cNvPr id="15" name="TextBox 14">
              <a:extLst>
                <a:ext uri="{FF2B5EF4-FFF2-40B4-BE49-F238E27FC236}">
                  <a16:creationId xmlns:a16="http://schemas.microsoft.com/office/drawing/2014/main" id="{5A7DBE68-33AE-6751-01E3-25F36658B49D}"/>
                </a:ext>
              </a:extLst>
            </p:cNvPr>
            <p:cNvSpPr txBox="1"/>
            <p:nvPr/>
          </p:nvSpPr>
          <p:spPr>
            <a:xfrm>
              <a:off x="11031939" y="2788389"/>
              <a:ext cx="1355349" cy="461665"/>
            </a:xfrm>
            <a:prstGeom prst="rect">
              <a:avLst/>
            </a:prstGeom>
            <a:solidFill>
              <a:srgbClr val="E998A9"/>
            </a:solidFill>
            <a:ln>
              <a:noFill/>
            </a:ln>
          </p:spPr>
          <p:txBody>
            <a:bodyPr wrap="square" rtlCol="0" anchor="ctr" anchorCtr="0">
              <a:spAutoFit/>
            </a:bodyPr>
            <a:lstStyle/>
            <a:p>
              <a:pPr algn="r"/>
              <a:r>
                <a:rPr lang="en-US" sz="1200" b="1" dirty="0"/>
                <a:t>Statewide Rank</a:t>
              </a:r>
            </a:p>
            <a:p>
              <a:pPr algn="r"/>
              <a:r>
                <a:rPr lang="en-US" sz="1200" b="1" dirty="0"/>
                <a:t>among the Top 5</a:t>
              </a:r>
            </a:p>
          </p:txBody>
        </p:sp>
        <p:sp>
          <p:nvSpPr>
            <p:cNvPr id="16" name="Star: 10 Points 15">
              <a:extLst>
                <a:ext uri="{FF2B5EF4-FFF2-40B4-BE49-F238E27FC236}">
                  <a16:creationId xmlns:a16="http://schemas.microsoft.com/office/drawing/2014/main" id="{BAAD8E3B-76AA-6BD2-F15D-190F0151273B}"/>
                </a:ext>
              </a:extLst>
            </p:cNvPr>
            <p:cNvSpPr/>
            <p:nvPr/>
          </p:nvSpPr>
          <p:spPr>
            <a:xfrm>
              <a:off x="11087416" y="2818914"/>
              <a:ext cx="225920" cy="225920"/>
            </a:xfrm>
            <a:prstGeom prst="star10">
              <a:avLst/>
            </a:prstGeom>
            <a:solidFill>
              <a:srgbClr val="FFFF00"/>
            </a:solidFill>
            <a:ln>
              <a:solidFill>
                <a:srgbClr val="FFFF00"/>
              </a:solidFill>
            </a:ln>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C00000"/>
                  </a:solidFill>
                </a:rPr>
                <a:t>#</a:t>
              </a:r>
            </a:p>
          </p:txBody>
        </p:sp>
      </p:grpSp>
      <p:sp>
        <p:nvSpPr>
          <p:cNvPr id="17" name="TextBox 16">
            <a:extLst>
              <a:ext uri="{FF2B5EF4-FFF2-40B4-BE49-F238E27FC236}">
                <a16:creationId xmlns:a16="http://schemas.microsoft.com/office/drawing/2014/main" id="{6AA4D12B-536F-6C5A-852C-923B7D3721CC}"/>
              </a:ext>
            </a:extLst>
          </p:cNvPr>
          <p:cNvSpPr txBox="1"/>
          <p:nvPr/>
        </p:nvSpPr>
        <p:spPr>
          <a:xfrm>
            <a:off x="110068" y="1616281"/>
            <a:ext cx="1463975" cy="1200329"/>
          </a:xfrm>
          <a:prstGeom prst="rect">
            <a:avLst/>
          </a:prstGeom>
          <a:noFill/>
        </p:spPr>
        <p:txBody>
          <a:bodyPr wrap="square" rtlCol="0">
            <a:spAutoFit/>
          </a:bodyPr>
          <a:lstStyle/>
          <a:p>
            <a:r>
              <a:rPr lang="en-US" sz="1200" dirty="0"/>
              <a:t>Rankings done separately for counties, unincorporated areas, and 229 incorporated places</a:t>
            </a:r>
            <a:endParaRPr lang="en-US" sz="1200" u="none" dirty="0"/>
          </a:p>
        </p:txBody>
      </p:sp>
      <p:grpSp>
        <p:nvGrpSpPr>
          <p:cNvPr id="19" name="Group 18">
            <a:extLst>
              <a:ext uri="{FF2B5EF4-FFF2-40B4-BE49-F238E27FC236}">
                <a16:creationId xmlns:a16="http://schemas.microsoft.com/office/drawing/2014/main" id="{CBAADDA0-B47E-094E-EF8A-ABD4C79D07FD}"/>
              </a:ext>
            </a:extLst>
          </p:cNvPr>
          <p:cNvGrpSpPr/>
          <p:nvPr/>
        </p:nvGrpSpPr>
        <p:grpSpPr>
          <a:xfrm>
            <a:off x="1784825" y="1065364"/>
            <a:ext cx="9858234" cy="4117210"/>
            <a:chOff x="1784825" y="1065364"/>
            <a:chExt cx="9858234" cy="4117210"/>
          </a:xfrm>
        </p:grpSpPr>
        <p:grpSp>
          <p:nvGrpSpPr>
            <p:cNvPr id="13" name="Group 12">
              <a:extLst>
                <a:ext uri="{FF2B5EF4-FFF2-40B4-BE49-F238E27FC236}">
                  <a16:creationId xmlns:a16="http://schemas.microsoft.com/office/drawing/2014/main" id="{7C2CE6A3-8F51-629F-059B-B0C870EE004E}"/>
                </a:ext>
              </a:extLst>
            </p:cNvPr>
            <p:cNvGrpSpPr/>
            <p:nvPr/>
          </p:nvGrpSpPr>
          <p:grpSpPr>
            <a:xfrm>
              <a:off x="1784825" y="1065364"/>
              <a:ext cx="9858234" cy="4117210"/>
              <a:chOff x="1073622" y="1065364"/>
              <a:chExt cx="9858234" cy="4117210"/>
            </a:xfrm>
          </p:grpSpPr>
          <p:pic>
            <p:nvPicPr>
              <p:cNvPr id="6" name="Picture 5">
                <a:extLst>
                  <a:ext uri="{FF2B5EF4-FFF2-40B4-BE49-F238E27FC236}">
                    <a16:creationId xmlns:a16="http://schemas.microsoft.com/office/drawing/2014/main" id="{4E65CAC7-D8B0-4081-F58F-8C8436286A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3622" y="1065364"/>
                <a:ext cx="9858234" cy="4117210"/>
              </a:xfrm>
              <a:prstGeom prst="rect">
                <a:avLst/>
              </a:prstGeom>
            </p:spPr>
          </p:pic>
          <p:sp>
            <p:nvSpPr>
              <p:cNvPr id="11" name="Star: 10 Points 10">
                <a:extLst>
                  <a:ext uri="{FF2B5EF4-FFF2-40B4-BE49-F238E27FC236}">
                    <a16:creationId xmlns:a16="http://schemas.microsoft.com/office/drawing/2014/main" id="{296D94C7-80E8-F4EE-F243-974D1A83EF96}"/>
                  </a:ext>
                </a:extLst>
              </p:cNvPr>
              <p:cNvSpPr/>
              <p:nvPr/>
            </p:nvSpPr>
            <p:spPr>
              <a:xfrm>
                <a:off x="9683085" y="3692800"/>
                <a:ext cx="225920" cy="225920"/>
              </a:xfrm>
              <a:prstGeom prst="star10">
                <a:avLst/>
              </a:prstGeom>
              <a:solidFill>
                <a:srgbClr val="FFFF00"/>
              </a:solidFill>
              <a:ln>
                <a:solidFill>
                  <a:srgbClr val="FFFF00"/>
                </a:solidFill>
              </a:ln>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C00000"/>
                    </a:solidFill>
                  </a:rPr>
                  <a:t>2</a:t>
                </a:r>
              </a:p>
            </p:txBody>
          </p:sp>
          <p:sp>
            <p:nvSpPr>
              <p:cNvPr id="12" name="Star: 10 Points 11">
                <a:extLst>
                  <a:ext uri="{FF2B5EF4-FFF2-40B4-BE49-F238E27FC236}">
                    <a16:creationId xmlns:a16="http://schemas.microsoft.com/office/drawing/2014/main" id="{41B158DE-8928-F5D0-0BBD-14A6753D9BA9}"/>
                  </a:ext>
                </a:extLst>
              </p:cNvPr>
              <p:cNvSpPr/>
              <p:nvPr/>
            </p:nvSpPr>
            <p:spPr>
              <a:xfrm>
                <a:off x="9683085" y="2956706"/>
                <a:ext cx="225920" cy="225920"/>
              </a:xfrm>
              <a:prstGeom prst="star10">
                <a:avLst/>
              </a:prstGeom>
              <a:solidFill>
                <a:srgbClr val="FFFF00"/>
              </a:solidFill>
              <a:ln>
                <a:solidFill>
                  <a:srgbClr val="FFFF00"/>
                </a:solidFill>
              </a:ln>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C00000"/>
                    </a:solidFill>
                  </a:rPr>
                  <a:t>3</a:t>
                </a:r>
              </a:p>
            </p:txBody>
          </p:sp>
        </p:grpSp>
        <p:sp>
          <p:nvSpPr>
            <p:cNvPr id="18" name="Rectangle 17">
              <a:extLst>
                <a:ext uri="{FF2B5EF4-FFF2-40B4-BE49-F238E27FC236}">
                  <a16:creationId xmlns:a16="http://schemas.microsoft.com/office/drawing/2014/main" id="{465ACB12-76E2-88BE-8F91-C432ECB84882}"/>
                </a:ext>
              </a:extLst>
            </p:cNvPr>
            <p:cNvSpPr/>
            <p:nvPr/>
          </p:nvSpPr>
          <p:spPr>
            <a:xfrm>
              <a:off x="9453562" y="3958236"/>
              <a:ext cx="1347788" cy="190500"/>
            </a:xfrm>
            <a:prstGeom prst="rect">
              <a:avLst/>
            </a:prstGeom>
            <a:solidFill>
              <a:schemeClr val="accent6">
                <a:lumMod val="60000"/>
                <a:lumOff val="40000"/>
              </a:schemeClr>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State Median: 0.75 /Acre</a:t>
              </a:r>
            </a:p>
          </p:txBody>
        </p:sp>
      </p:grpSp>
      <p:sp>
        <p:nvSpPr>
          <p:cNvPr id="60" name="TextBox 59">
            <a:extLst>
              <a:ext uri="{FF2B5EF4-FFF2-40B4-BE49-F238E27FC236}">
                <a16:creationId xmlns:a16="http://schemas.microsoft.com/office/drawing/2014/main" id="{C02BECAC-5AA7-5616-18EA-3F419BEDF586}"/>
              </a:ext>
            </a:extLst>
          </p:cNvPr>
          <p:cNvSpPr txBox="1"/>
          <p:nvPr/>
        </p:nvSpPr>
        <p:spPr>
          <a:xfrm>
            <a:off x="2163169" y="853404"/>
            <a:ext cx="7865659" cy="369332"/>
          </a:xfrm>
          <a:prstGeom prst="rect">
            <a:avLst/>
          </a:prstGeom>
          <a:noFill/>
        </p:spPr>
        <p:txBody>
          <a:bodyPr wrap="square" rtlCol="0">
            <a:spAutoFit/>
          </a:bodyPr>
          <a:lstStyle/>
          <a:p>
            <a:pPr algn="ctr"/>
            <a:r>
              <a:rPr lang="en-US" b="1" dirty="0">
                <a:solidFill>
                  <a:schemeClr val="accent1">
                    <a:lumMod val="50000"/>
                  </a:schemeClr>
                </a:solidFill>
              </a:rPr>
              <a:t>(2) Building Exposure:</a:t>
            </a:r>
          </a:p>
        </p:txBody>
      </p:sp>
    </p:spTree>
    <p:extLst>
      <p:ext uri="{BB962C8B-B14F-4D97-AF65-F5344CB8AC3E}">
        <p14:creationId xmlns:p14="http://schemas.microsoft.com/office/powerpoint/2010/main" val="1689025580"/>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a:extLst>
              <a:ext uri="{FF2B5EF4-FFF2-40B4-BE49-F238E27FC236}">
                <a16:creationId xmlns:a16="http://schemas.microsoft.com/office/drawing/2014/main" id="{01524E8F-504E-43AB-9990-50EDB3CB7993}"/>
              </a:ext>
            </a:extLst>
          </p:cNvPr>
          <p:cNvSpPr txBox="1">
            <a:spLocks/>
          </p:cNvSpPr>
          <p:nvPr/>
        </p:nvSpPr>
        <p:spPr>
          <a:xfrm>
            <a:off x="0" y="2"/>
            <a:ext cx="12192000" cy="840445"/>
          </a:xfrm>
          <a:prstGeom prst="rect">
            <a:avLst/>
          </a:prstGeom>
          <a:solidFill>
            <a:srgbClr val="C0000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b="1" dirty="0">
                <a:solidFill>
                  <a:prstClr val="white"/>
                </a:solidFill>
                <a:latin typeface="Arial" panose="020B0604020202020204" pitchFamily="34" charset="0"/>
                <a:cs typeface="Arial" panose="020B0604020202020204" pitchFamily="34" charset="0"/>
              </a:rPr>
              <a:t>            Flood Risk Assessment</a:t>
            </a:r>
          </a:p>
          <a:p>
            <a:pPr marL="174625"/>
            <a:r>
              <a:rPr lang="en-US" sz="500" dirty="0">
                <a:solidFill>
                  <a:prstClr val="white"/>
                </a:solidFill>
                <a:latin typeface="Arial" panose="020B0604020202020204" pitchFamily="34" charset="0"/>
                <a:cs typeface="Arial" panose="020B0604020202020204" pitchFamily="34" charset="0"/>
              </a:rPr>
              <a:t> </a:t>
            </a:r>
          </a:p>
          <a:p>
            <a:pPr marL="174625"/>
            <a:r>
              <a:rPr lang="en-US" sz="2400" dirty="0">
                <a:solidFill>
                  <a:prstClr val="white"/>
                </a:solidFill>
                <a:latin typeface="Arial" panose="020B0604020202020204" pitchFamily="34" charset="0"/>
                <a:cs typeface="Arial" panose="020B0604020202020204" pitchFamily="34" charset="0"/>
              </a:rPr>
              <a:t>            Jefferson County</a:t>
            </a:r>
            <a:endParaRPr lang="en-US" sz="1100" dirty="0">
              <a:solidFill>
                <a:prstClr val="white"/>
              </a:solidFill>
              <a:latin typeface="Calibri Light" panose="020F0302020204030204"/>
            </a:endParaRPr>
          </a:p>
        </p:txBody>
      </p:sp>
      <p:pic>
        <p:nvPicPr>
          <p:cNvPr id="59" name="Picture 58" descr="A yellow and blue logo&#10;&#10;Description automatically generated">
            <a:extLst>
              <a:ext uri="{FF2B5EF4-FFF2-40B4-BE49-F238E27FC236}">
                <a16:creationId xmlns:a16="http://schemas.microsoft.com/office/drawing/2014/main" id="{DA3AADBB-C31C-DD34-7D9E-8B6EBBC430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923" y="45385"/>
            <a:ext cx="839503" cy="749677"/>
          </a:xfrm>
          <a:prstGeom prst="rect">
            <a:avLst/>
          </a:prstGeom>
        </p:spPr>
      </p:pic>
      <p:grpSp>
        <p:nvGrpSpPr>
          <p:cNvPr id="10" name="Group 9">
            <a:extLst>
              <a:ext uri="{FF2B5EF4-FFF2-40B4-BE49-F238E27FC236}">
                <a16:creationId xmlns:a16="http://schemas.microsoft.com/office/drawing/2014/main" id="{2127D308-84CE-E324-910C-E1E9384D092B}"/>
              </a:ext>
            </a:extLst>
          </p:cNvPr>
          <p:cNvGrpSpPr/>
          <p:nvPr/>
        </p:nvGrpSpPr>
        <p:grpSpPr>
          <a:xfrm>
            <a:off x="38099" y="5458111"/>
            <a:ext cx="12115801" cy="1382305"/>
            <a:chOff x="38099" y="5439935"/>
            <a:chExt cx="12115801" cy="1382305"/>
          </a:xfrm>
        </p:grpSpPr>
        <p:sp>
          <p:nvSpPr>
            <p:cNvPr id="12" name="TextBox 11">
              <a:extLst>
                <a:ext uri="{FF2B5EF4-FFF2-40B4-BE49-F238E27FC236}">
                  <a16:creationId xmlns:a16="http://schemas.microsoft.com/office/drawing/2014/main" id="{9224A9BC-34CC-56D9-F4FB-DBF6D28D6D04}"/>
                </a:ext>
              </a:extLst>
            </p:cNvPr>
            <p:cNvSpPr txBox="1"/>
            <p:nvPr/>
          </p:nvSpPr>
          <p:spPr>
            <a:xfrm>
              <a:off x="38099" y="5621911"/>
              <a:ext cx="12115801" cy="1200329"/>
            </a:xfrm>
            <a:prstGeom prst="rect">
              <a:avLst/>
            </a:prstGeom>
            <a:solidFill>
              <a:srgbClr val="DEEBF7"/>
            </a:solidFill>
          </p:spPr>
          <p:txBody>
            <a:bodyPr wrap="square" rtlCol="0">
              <a:spAutoFit/>
            </a:bodyPr>
            <a:lstStyle/>
            <a:p>
              <a:r>
                <a:rPr lang="en-US" sz="900" b="1" i="1" u="none" dirty="0"/>
                <a:t>Building Median Value: </a:t>
              </a:r>
              <a:r>
                <a:rPr lang="en-US" sz="900" dirty="0"/>
                <a:t>Median of appraised values of all primary structures in the </a:t>
              </a:r>
            </a:p>
            <a:p>
              <a:r>
                <a:rPr lang="en-US" sz="900" dirty="0"/>
                <a:t>High-Risk* 100-year floodplain from the most recent tax assessment data or other building value data sources for tax-exempt structures</a:t>
              </a:r>
            </a:p>
            <a:p>
              <a:r>
                <a:rPr lang="en-US" sz="900" b="1" i="1" dirty="0"/>
                <a:t>Bldg. Mobile Homes Ratio: </a:t>
              </a:r>
              <a:r>
                <a:rPr lang="en-US" sz="900" dirty="0"/>
                <a:t>Percentage of manufactured buildings (occupancy class code RES2) among all single-family structures (RES1 &amp; RES2) in the High-Risk* 100-year floodplain</a:t>
              </a:r>
            </a:p>
            <a:p>
              <a:r>
                <a:rPr lang="en-US" sz="900" b="1" i="1" dirty="0"/>
                <a:t>Bldg. Subgrade Basements Ratio: </a:t>
              </a:r>
              <a:r>
                <a:rPr lang="en-US" sz="900" dirty="0"/>
                <a:t>Percentage of structures with subgrade basements among all primary structures in the High-Risk* 100-year floodplain (may also include walkout basement enclosures)</a:t>
              </a:r>
            </a:p>
            <a:p>
              <a:r>
                <a:rPr lang="en-US" sz="900" b="1" i="1" dirty="0"/>
                <a:t>Building 1-Story Ratio: </a:t>
              </a:r>
              <a:r>
                <a:rPr lang="en-US" sz="900" dirty="0"/>
                <a:t>Percentage of one-story structures among all primary buildings in the High-Risk* 100-year floodplain</a:t>
              </a:r>
            </a:p>
            <a:p>
              <a:r>
                <a:rPr lang="en-US" sz="900" b="1" i="1" dirty="0"/>
                <a:t>Bldg. Year Pre-FIRM Ratio: </a:t>
              </a:r>
              <a:r>
                <a:rPr lang="en-US" sz="900" dirty="0"/>
                <a:t>Percentage of buildings constructed or substantially improved on or before December 31, 1974, or before the effective date of the initial Flood Insurance Rate Map of the community, whichever is late (also including Post-FIRM construction regulated to Pre-FIRM and Unknown FIRM status) among all primary structures in the High-Risk* 100-year floodplain</a:t>
              </a:r>
            </a:p>
            <a:p>
              <a:r>
                <a:rPr lang="en-US" sz="900" b="1" i="1" dirty="0"/>
                <a:t>Bldg. Year Minus Rated Post-FIRM Ratio: </a:t>
              </a:r>
              <a:r>
                <a:rPr lang="en-US" sz="900" dirty="0"/>
                <a:t>Percentage of structures constructed after the FIRM date of which their first floor is more than one foot below the Base Flood Elevation (BFE) among all primary structures in the High-Risk* 100-year floodplain</a:t>
              </a:r>
              <a:endParaRPr lang="en-US" sz="400" dirty="0"/>
            </a:p>
          </p:txBody>
        </p:sp>
        <p:sp>
          <p:nvSpPr>
            <p:cNvPr id="13" name="TextBox 12">
              <a:extLst>
                <a:ext uri="{FF2B5EF4-FFF2-40B4-BE49-F238E27FC236}">
                  <a16:creationId xmlns:a16="http://schemas.microsoft.com/office/drawing/2014/main" id="{37CF2A11-7E73-A8BD-6693-11AFEB3B84B6}"/>
                </a:ext>
              </a:extLst>
            </p:cNvPr>
            <p:cNvSpPr txBox="1"/>
            <p:nvPr/>
          </p:nvSpPr>
          <p:spPr>
            <a:xfrm>
              <a:off x="38099" y="5439935"/>
              <a:ext cx="507811" cy="230832"/>
            </a:xfrm>
            <a:prstGeom prst="rect">
              <a:avLst/>
            </a:prstGeom>
            <a:solidFill>
              <a:srgbClr val="DEEBF7"/>
            </a:solidFill>
            <a:ln>
              <a:noFill/>
            </a:ln>
          </p:spPr>
          <p:txBody>
            <a:bodyPr wrap="square" rtlCol="0" anchor="ctr" anchorCtr="0">
              <a:spAutoFit/>
            </a:bodyPr>
            <a:lstStyle/>
            <a:p>
              <a:r>
                <a:rPr lang="en-US" sz="900" b="1" dirty="0"/>
                <a:t>Notes:</a:t>
              </a:r>
            </a:p>
          </p:txBody>
        </p:sp>
      </p:grpSp>
      <p:sp>
        <p:nvSpPr>
          <p:cNvPr id="60" name="TextBox 59">
            <a:extLst>
              <a:ext uri="{FF2B5EF4-FFF2-40B4-BE49-F238E27FC236}">
                <a16:creationId xmlns:a16="http://schemas.microsoft.com/office/drawing/2014/main" id="{C02BECAC-5AA7-5616-18EA-3F419BEDF586}"/>
              </a:ext>
            </a:extLst>
          </p:cNvPr>
          <p:cNvSpPr txBox="1"/>
          <p:nvPr/>
        </p:nvSpPr>
        <p:spPr>
          <a:xfrm>
            <a:off x="2426204" y="823597"/>
            <a:ext cx="7865659" cy="369332"/>
          </a:xfrm>
          <a:prstGeom prst="rect">
            <a:avLst/>
          </a:prstGeom>
          <a:noFill/>
        </p:spPr>
        <p:txBody>
          <a:bodyPr wrap="square" rtlCol="0">
            <a:spAutoFit/>
          </a:bodyPr>
          <a:lstStyle/>
          <a:p>
            <a:pPr algn="ctr"/>
            <a:r>
              <a:rPr lang="en-US" b="1" dirty="0">
                <a:solidFill>
                  <a:schemeClr val="accent1">
                    <a:lumMod val="50000"/>
                  </a:schemeClr>
                </a:solidFill>
              </a:rPr>
              <a:t>(3) Building Characteristics:</a:t>
            </a:r>
          </a:p>
        </p:txBody>
      </p:sp>
      <p:grpSp>
        <p:nvGrpSpPr>
          <p:cNvPr id="26" name="Group 25">
            <a:extLst>
              <a:ext uri="{FF2B5EF4-FFF2-40B4-BE49-F238E27FC236}">
                <a16:creationId xmlns:a16="http://schemas.microsoft.com/office/drawing/2014/main" id="{8CF6EDED-1917-87F5-FB02-D368D51043C8}"/>
              </a:ext>
            </a:extLst>
          </p:cNvPr>
          <p:cNvGrpSpPr/>
          <p:nvPr/>
        </p:nvGrpSpPr>
        <p:grpSpPr>
          <a:xfrm>
            <a:off x="110068" y="1026727"/>
            <a:ext cx="1463975" cy="461665"/>
            <a:chOff x="11031939" y="2788389"/>
            <a:chExt cx="1355349" cy="461665"/>
          </a:xfrm>
        </p:grpSpPr>
        <p:sp>
          <p:nvSpPr>
            <p:cNvPr id="27" name="TextBox 26">
              <a:extLst>
                <a:ext uri="{FF2B5EF4-FFF2-40B4-BE49-F238E27FC236}">
                  <a16:creationId xmlns:a16="http://schemas.microsoft.com/office/drawing/2014/main" id="{B711D3FC-8228-6D04-5886-F1874A23BDCC}"/>
                </a:ext>
              </a:extLst>
            </p:cNvPr>
            <p:cNvSpPr txBox="1"/>
            <p:nvPr/>
          </p:nvSpPr>
          <p:spPr>
            <a:xfrm>
              <a:off x="11031939" y="2788389"/>
              <a:ext cx="1355349" cy="461665"/>
            </a:xfrm>
            <a:prstGeom prst="rect">
              <a:avLst/>
            </a:prstGeom>
            <a:solidFill>
              <a:srgbClr val="E998A9"/>
            </a:solidFill>
            <a:ln>
              <a:noFill/>
            </a:ln>
          </p:spPr>
          <p:txBody>
            <a:bodyPr wrap="square" rtlCol="0" anchor="ctr" anchorCtr="0">
              <a:spAutoFit/>
            </a:bodyPr>
            <a:lstStyle/>
            <a:p>
              <a:pPr algn="r"/>
              <a:r>
                <a:rPr lang="en-US" sz="1200" b="1" dirty="0"/>
                <a:t>Statewide Rank</a:t>
              </a:r>
            </a:p>
            <a:p>
              <a:pPr algn="r"/>
              <a:r>
                <a:rPr lang="en-US" sz="1200" b="1" dirty="0"/>
                <a:t>among the Top 5</a:t>
              </a:r>
            </a:p>
          </p:txBody>
        </p:sp>
        <p:sp>
          <p:nvSpPr>
            <p:cNvPr id="28" name="Star: 10 Points 27">
              <a:extLst>
                <a:ext uri="{FF2B5EF4-FFF2-40B4-BE49-F238E27FC236}">
                  <a16:creationId xmlns:a16="http://schemas.microsoft.com/office/drawing/2014/main" id="{9B25F727-4D17-44A7-84C5-283BDA237A28}"/>
                </a:ext>
              </a:extLst>
            </p:cNvPr>
            <p:cNvSpPr/>
            <p:nvPr/>
          </p:nvSpPr>
          <p:spPr>
            <a:xfrm>
              <a:off x="11087416" y="2818914"/>
              <a:ext cx="225920" cy="225920"/>
            </a:xfrm>
            <a:prstGeom prst="star10">
              <a:avLst/>
            </a:prstGeom>
            <a:solidFill>
              <a:srgbClr val="FFFF00"/>
            </a:solidFill>
            <a:ln>
              <a:solidFill>
                <a:srgbClr val="FFFF00"/>
              </a:solidFill>
            </a:ln>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C00000"/>
                  </a:solidFill>
                </a:rPr>
                <a:t>#</a:t>
              </a:r>
            </a:p>
          </p:txBody>
        </p:sp>
      </p:grpSp>
      <p:sp>
        <p:nvSpPr>
          <p:cNvPr id="29" name="TextBox 28">
            <a:extLst>
              <a:ext uri="{FF2B5EF4-FFF2-40B4-BE49-F238E27FC236}">
                <a16:creationId xmlns:a16="http://schemas.microsoft.com/office/drawing/2014/main" id="{0F13AB9F-3766-9CBF-002B-09F79AD50AB6}"/>
              </a:ext>
            </a:extLst>
          </p:cNvPr>
          <p:cNvSpPr txBox="1"/>
          <p:nvPr/>
        </p:nvSpPr>
        <p:spPr>
          <a:xfrm>
            <a:off x="110068" y="1518917"/>
            <a:ext cx="1463975" cy="1200329"/>
          </a:xfrm>
          <a:prstGeom prst="rect">
            <a:avLst/>
          </a:prstGeom>
          <a:noFill/>
        </p:spPr>
        <p:txBody>
          <a:bodyPr wrap="square" rtlCol="0">
            <a:spAutoFit/>
          </a:bodyPr>
          <a:lstStyle/>
          <a:p>
            <a:r>
              <a:rPr lang="en-US" sz="1200" dirty="0"/>
              <a:t>Rankings done separately for counties, unincorporated areas, and 229 incorporated places</a:t>
            </a:r>
            <a:endParaRPr lang="en-US" sz="1200" u="none" dirty="0"/>
          </a:p>
        </p:txBody>
      </p:sp>
      <p:grpSp>
        <p:nvGrpSpPr>
          <p:cNvPr id="37" name="Group 36">
            <a:extLst>
              <a:ext uri="{FF2B5EF4-FFF2-40B4-BE49-F238E27FC236}">
                <a16:creationId xmlns:a16="http://schemas.microsoft.com/office/drawing/2014/main" id="{D9C4F16E-0AE7-B6E9-D1FD-91FA37082745}"/>
              </a:ext>
            </a:extLst>
          </p:cNvPr>
          <p:cNvGrpSpPr/>
          <p:nvPr/>
        </p:nvGrpSpPr>
        <p:grpSpPr>
          <a:xfrm>
            <a:off x="1749123" y="972239"/>
            <a:ext cx="9823358" cy="4843585"/>
            <a:chOff x="1749123" y="972239"/>
            <a:chExt cx="9823358" cy="4843585"/>
          </a:xfrm>
        </p:grpSpPr>
        <p:grpSp>
          <p:nvGrpSpPr>
            <p:cNvPr id="25" name="Group 24">
              <a:extLst>
                <a:ext uri="{FF2B5EF4-FFF2-40B4-BE49-F238E27FC236}">
                  <a16:creationId xmlns:a16="http://schemas.microsoft.com/office/drawing/2014/main" id="{F1AD2DF4-F8F7-BFB6-7D16-D92D89536CC7}"/>
                </a:ext>
              </a:extLst>
            </p:cNvPr>
            <p:cNvGrpSpPr/>
            <p:nvPr/>
          </p:nvGrpSpPr>
          <p:grpSpPr>
            <a:xfrm>
              <a:off x="1749123" y="972239"/>
              <a:ext cx="9823358" cy="4676946"/>
              <a:chOff x="1067556" y="972239"/>
              <a:chExt cx="9823358" cy="4676946"/>
            </a:xfrm>
          </p:grpSpPr>
          <p:grpSp>
            <p:nvGrpSpPr>
              <p:cNvPr id="19" name="Group 18">
                <a:extLst>
                  <a:ext uri="{FF2B5EF4-FFF2-40B4-BE49-F238E27FC236}">
                    <a16:creationId xmlns:a16="http://schemas.microsoft.com/office/drawing/2014/main" id="{F26F257D-DF0A-3B95-661D-55B0E99334E6}"/>
                  </a:ext>
                </a:extLst>
              </p:cNvPr>
              <p:cNvGrpSpPr/>
              <p:nvPr/>
            </p:nvGrpSpPr>
            <p:grpSpPr>
              <a:xfrm>
                <a:off x="1067556" y="972239"/>
                <a:ext cx="9823358" cy="4676946"/>
                <a:chOff x="1067556" y="932973"/>
                <a:chExt cx="9823358" cy="4676946"/>
              </a:xfrm>
            </p:grpSpPr>
            <p:pic>
              <p:nvPicPr>
                <p:cNvPr id="3" name="Picture 2">
                  <a:extLst>
                    <a:ext uri="{FF2B5EF4-FFF2-40B4-BE49-F238E27FC236}">
                      <a16:creationId xmlns:a16="http://schemas.microsoft.com/office/drawing/2014/main" id="{42A9D30D-3C03-AA75-BBAD-6DA8986670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556" y="932973"/>
                  <a:ext cx="9823358" cy="4676946"/>
                </a:xfrm>
                <a:prstGeom prst="rect">
                  <a:avLst/>
                </a:prstGeom>
              </p:spPr>
            </p:pic>
            <p:sp>
              <p:nvSpPr>
                <p:cNvPr id="14" name="Star: 10 Points 13">
                  <a:extLst>
                    <a:ext uri="{FF2B5EF4-FFF2-40B4-BE49-F238E27FC236}">
                      <a16:creationId xmlns:a16="http://schemas.microsoft.com/office/drawing/2014/main" id="{4C60B7CE-C549-5045-0465-6AD11A25471F}"/>
                    </a:ext>
                  </a:extLst>
                </p:cNvPr>
                <p:cNvSpPr/>
                <p:nvPr/>
              </p:nvSpPr>
              <p:spPr>
                <a:xfrm>
                  <a:off x="4906368" y="3203080"/>
                  <a:ext cx="225920" cy="225920"/>
                </a:xfrm>
                <a:prstGeom prst="star10">
                  <a:avLst/>
                </a:prstGeom>
                <a:solidFill>
                  <a:srgbClr val="FFFF00"/>
                </a:solidFill>
                <a:ln>
                  <a:solidFill>
                    <a:srgbClr val="FFFF00"/>
                  </a:solidFill>
                </a:ln>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C00000"/>
                      </a:solidFill>
                    </a:rPr>
                    <a:t>1</a:t>
                  </a:r>
                </a:p>
              </p:txBody>
            </p:sp>
            <p:sp>
              <p:nvSpPr>
                <p:cNvPr id="15" name="Star: 10 Points 14">
                  <a:extLst>
                    <a:ext uri="{FF2B5EF4-FFF2-40B4-BE49-F238E27FC236}">
                      <a16:creationId xmlns:a16="http://schemas.microsoft.com/office/drawing/2014/main" id="{622D5A07-4A22-2182-5B9C-CD460B138E44}"/>
                    </a:ext>
                  </a:extLst>
                </p:cNvPr>
                <p:cNvSpPr/>
                <p:nvPr/>
              </p:nvSpPr>
              <p:spPr>
                <a:xfrm>
                  <a:off x="4906368" y="3579068"/>
                  <a:ext cx="225920" cy="225920"/>
                </a:xfrm>
                <a:prstGeom prst="star10">
                  <a:avLst/>
                </a:prstGeom>
                <a:solidFill>
                  <a:srgbClr val="FFFF00"/>
                </a:solidFill>
                <a:ln>
                  <a:solidFill>
                    <a:srgbClr val="FFFF00"/>
                  </a:solidFill>
                </a:ln>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C00000"/>
                      </a:solidFill>
                    </a:rPr>
                    <a:t>2</a:t>
                  </a:r>
                </a:p>
              </p:txBody>
            </p:sp>
            <p:sp>
              <p:nvSpPr>
                <p:cNvPr id="16" name="Star: 10 Points 15">
                  <a:extLst>
                    <a:ext uri="{FF2B5EF4-FFF2-40B4-BE49-F238E27FC236}">
                      <a16:creationId xmlns:a16="http://schemas.microsoft.com/office/drawing/2014/main" id="{508060CC-5546-5B46-FFCA-85741768814C}"/>
                    </a:ext>
                  </a:extLst>
                </p:cNvPr>
                <p:cNvSpPr/>
                <p:nvPr/>
              </p:nvSpPr>
              <p:spPr>
                <a:xfrm>
                  <a:off x="6903491" y="3579068"/>
                  <a:ext cx="225920" cy="225920"/>
                </a:xfrm>
                <a:prstGeom prst="star10">
                  <a:avLst/>
                </a:prstGeom>
                <a:solidFill>
                  <a:srgbClr val="FFFF00"/>
                </a:solidFill>
                <a:ln>
                  <a:solidFill>
                    <a:srgbClr val="FFFF00"/>
                  </a:solidFill>
                </a:ln>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C00000"/>
                      </a:solidFill>
                    </a:rPr>
                    <a:t>1</a:t>
                  </a:r>
                </a:p>
              </p:txBody>
            </p:sp>
            <p:sp>
              <p:nvSpPr>
                <p:cNvPr id="18" name="Star: 10 Points 17">
                  <a:extLst>
                    <a:ext uri="{FF2B5EF4-FFF2-40B4-BE49-F238E27FC236}">
                      <a16:creationId xmlns:a16="http://schemas.microsoft.com/office/drawing/2014/main" id="{4678ED93-D0D2-DED5-5F23-49883E8D9A47}"/>
                    </a:ext>
                  </a:extLst>
                </p:cNvPr>
                <p:cNvSpPr/>
                <p:nvPr/>
              </p:nvSpPr>
              <p:spPr>
                <a:xfrm>
                  <a:off x="8816085" y="3579068"/>
                  <a:ext cx="225920" cy="225920"/>
                </a:xfrm>
                <a:prstGeom prst="star10">
                  <a:avLst/>
                </a:prstGeom>
                <a:solidFill>
                  <a:srgbClr val="FFFF00"/>
                </a:solidFill>
                <a:ln>
                  <a:solidFill>
                    <a:srgbClr val="FFFF00"/>
                  </a:solidFill>
                </a:ln>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C00000"/>
                      </a:solidFill>
                    </a:rPr>
                    <a:t>1</a:t>
                  </a:r>
                </a:p>
              </p:txBody>
            </p:sp>
          </p:grpSp>
          <p:sp>
            <p:nvSpPr>
              <p:cNvPr id="20" name="Star: 10 Points 19">
                <a:extLst>
                  <a:ext uri="{FF2B5EF4-FFF2-40B4-BE49-F238E27FC236}">
                    <a16:creationId xmlns:a16="http://schemas.microsoft.com/office/drawing/2014/main" id="{D94EE181-73DC-2D7B-D105-A03054234C85}"/>
                  </a:ext>
                </a:extLst>
              </p:cNvPr>
              <p:cNvSpPr/>
              <p:nvPr/>
            </p:nvSpPr>
            <p:spPr>
              <a:xfrm>
                <a:off x="3670234" y="1837959"/>
                <a:ext cx="225920" cy="225920"/>
              </a:xfrm>
              <a:prstGeom prst="star10">
                <a:avLst/>
              </a:prstGeom>
              <a:solidFill>
                <a:srgbClr val="FFFF00"/>
              </a:solidFill>
              <a:ln>
                <a:solidFill>
                  <a:srgbClr val="FFFF00"/>
                </a:solidFill>
              </a:ln>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C00000"/>
                    </a:solidFill>
                  </a:rPr>
                  <a:t>1</a:t>
                </a:r>
              </a:p>
            </p:txBody>
          </p:sp>
          <p:sp>
            <p:nvSpPr>
              <p:cNvPr id="22" name="Star: 10 Points 21">
                <a:extLst>
                  <a:ext uri="{FF2B5EF4-FFF2-40B4-BE49-F238E27FC236}">
                    <a16:creationId xmlns:a16="http://schemas.microsoft.com/office/drawing/2014/main" id="{884D3D80-B5DA-DAB9-E16B-BCC7F0C202DE}"/>
                  </a:ext>
                </a:extLst>
              </p:cNvPr>
              <p:cNvSpPr/>
              <p:nvPr/>
            </p:nvSpPr>
            <p:spPr>
              <a:xfrm>
                <a:off x="6146734" y="1837959"/>
                <a:ext cx="225920" cy="225920"/>
              </a:xfrm>
              <a:prstGeom prst="star10">
                <a:avLst/>
              </a:prstGeom>
              <a:solidFill>
                <a:srgbClr val="FFFF00"/>
              </a:solidFill>
              <a:ln>
                <a:solidFill>
                  <a:srgbClr val="FFFF00"/>
                </a:solidFill>
              </a:ln>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C00000"/>
                    </a:solidFill>
                  </a:rPr>
                  <a:t>4</a:t>
                </a:r>
              </a:p>
            </p:txBody>
          </p:sp>
          <p:sp>
            <p:nvSpPr>
              <p:cNvPr id="23" name="Star: 10 Points 22">
                <a:extLst>
                  <a:ext uri="{FF2B5EF4-FFF2-40B4-BE49-F238E27FC236}">
                    <a16:creationId xmlns:a16="http://schemas.microsoft.com/office/drawing/2014/main" id="{3D66B79F-0843-CDD3-B6D7-954B30249CA0}"/>
                  </a:ext>
                </a:extLst>
              </p:cNvPr>
              <p:cNvSpPr/>
              <p:nvPr/>
            </p:nvSpPr>
            <p:spPr>
              <a:xfrm>
                <a:off x="5132288" y="5326191"/>
                <a:ext cx="225920" cy="225920"/>
              </a:xfrm>
              <a:prstGeom prst="star10">
                <a:avLst/>
              </a:prstGeom>
              <a:solidFill>
                <a:srgbClr val="FFFF00"/>
              </a:solidFill>
              <a:ln>
                <a:solidFill>
                  <a:srgbClr val="FFFF00"/>
                </a:solidFill>
              </a:ln>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C00000"/>
                    </a:solidFill>
                  </a:rPr>
                  <a:t>1</a:t>
                </a:r>
              </a:p>
            </p:txBody>
          </p:sp>
          <p:sp>
            <p:nvSpPr>
              <p:cNvPr id="24" name="Star: 10 Points 23">
                <a:extLst>
                  <a:ext uri="{FF2B5EF4-FFF2-40B4-BE49-F238E27FC236}">
                    <a16:creationId xmlns:a16="http://schemas.microsoft.com/office/drawing/2014/main" id="{FFE8A9F5-A0A5-9C12-504C-1BB8DEF03B77}"/>
                  </a:ext>
                </a:extLst>
              </p:cNvPr>
              <p:cNvSpPr/>
              <p:nvPr/>
            </p:nvSpPr>
            <p:spPr>
              <a:xfrm>
                <a:off x="7069601" y="5326191"/>
                <a:ext cx="225920" cy="225920"/>
              </a:xfrm>
              <a:prstGeom prst="star10">
                <a:avLst/>
              </a:prstGeom>
              <a:solidFill>
                <a:srgbClr val="FFFF00"/>
              </a:solidFill>
              <a:ln>
                <a:solidFill>
                  <a:srgbClr val="FFFF00"/>
                </a:solidFill>
              </a:ln>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C00000"/>
                    </a:solidFill>
                  </a:rPr>
                  <a:t>2</a:t>
                </a:r>
              </a:p>
            </p:txBody>
          </p:sp>
        </p:grpSp>
        <p:sp>
          <p:nvSpPr>
            <p:cNvPr id="30" name="Rectangle 29">
              <a:extLst>
                <a:ext uri="{FF2B5EF4-FFF2-40B4-BE49-F238E27FC236}">
                  <a16:creationId xmlns:a16="http://schemas.microsoft.com/office/drawing/2014/main" id="{CAD7CCDD-62A6-7868-920E-2BC4AA339127}"/>
                </a:ext>
              </a:extLst>
            </p:cNvPr>
            <p:cNvSpPr/>
            <p:nvPr/>
          </p:nvSpPr>
          <p:spPr>
            <a:xfrm>
              <a:off x="4734046" y="4260859"/>
              <a:ext cx="1244962" cy="190500"/>
            </a:xfrm>
            <a:prstGeom prst="rect">
              <a:avLst/>
            </a:prstGeom>
            <a:solidFill>
              <a:schemeClr val="accent6">
                <a:lumMod val="60000"/>
                <a:lumOff val="40000"/>
              </a:schemeClr>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State Median: $41,500</a:t>
              </a:r>
            </a:p>
          </p:txBody>
        </p:sp>
        <p:sp>
          <p:nvSpPr>
            <p:cNvPr id="31" name="Rectangle 30">
              <a:extLst>
                <a:ext uri="{FF2B5EF4-FFF2-40B4-BE49-F238E27FC236}">
                  <a16:creationId xmlns:a16="http://schemas.microsoft.com/office/drawing/2014/main" id="{CAB753FD-79E5-C104-954B-022D10FCC7A8}"/>
                </a:ext>
              </a:extLst>
            </p:cNvPr>
            <p:cNvSpPr/>
            <p:nvPr/>
          </p:nvSpPr>
          <p:spPr>
            <a:xfrm>
              <a:off x="6727785" y="4258859"/>
              <a:ext cx="1167414" cy="190500"/>
            </a:xfrm>
            <a:prstGeom prst="rect">
              <a:avLst/>
            </a:prstGeom>
            <a:solidFill>
              <a:schemeClr val="accent6">
                <a:lumMod val="60000"/>
                <a:lumOff val="40000"/>
              </a:schemeClr>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State Median: 25.5%</a:t>
              </a:r>
            </a:p>
          </p:txBody>
        </p:sp>
        <p:sp>
          <p:nvSpPr>
            <p:cNvPr id="32" name="Rectangle 31">
              <a:extLst>
                <a:ext uri="{FF2B5EF4-FFF2-40B4-BE49-F238E27FC236}">
                  <a16:creationId xmlns:a16="http://schemas.microsoft.com/office/drawing/2014/main" id="{30F37712-2ED5-D81E-D385-198379705B03}"/>
                </a:ext>
              </a:extLst>
            </p:cNvPr>
            <p:cNvSpPr/>
            <p:nvPr/>
          </p:nvSpPr>
          <p:spPr>
            <a:xfrm>
              <a:off x="8718049" y="4258859"/>
              <a:ext cx="1167415" cy="190500"/>
            </a:xfrm>
            <a:prstGeom prst="rect">
              <a:avLst/>
            </a:prstGeom>
            <a:solidFill>
              <a:schemeClr val="accent6">
                <a:lumMod val="60000"/>
                <a:lumOff val="40000"/>
              </a:schemeClr>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State Median: 86.6%</a:t>
              </a:r>
            </a:p>
          </p:txBody>
        </p:sp>
        <p:sp>
          <p:nvSpPr>
            <p:cNvPr id="33" name="Rectangle 32">
              <a:extLst>
                <a:ext uri="{FF2B5EF4-FFF2-40B4-BE49-F238E27FC236}">
                  <a16:creationId xmlns:a16="http://schemas.microsoft.com/office/drawing/2014/main" id="{203DA552-7912-F3D8-D035-836F70ED4461}"/>
                </a:ext>
              </a:extLst>
            </p:cNvPr>
            <p:cNvSpPr/>
            <p:nvPr/>
          </p:nvSpPr>
          <p:spPr>
            <a:xfrm>
              <a:off x="4965454" y="5625324"/>
              <a:ext cx="1244962" cy="190500"/>
            </a:xfrm>
            <a:prstGeom prst="rect">
              <a:avLst/>
            </a:prstGeom>
            <a:solidFill>
              <a:srgbClr val="E2F0D9"/>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State Median: $37,350</a:t>
              </a:r>
            </a:p>
          </p:txBody>
        </p:sp>
        <p:sp>
          <p:nvSpPr>
            <p:cNvPr id="34" name="Rectangle 33">
              <a:extLst>
                <a:ext uri="{FF2B5EF4-FFF2-40B4-BE49-F238E27FC236}">
                  <a16:creationId xmlns:a16="http://schemas.microsoft.com/office/drawing/2014/main" id="{CD096F71-EDFC-21B3-D456-D276597DC01B}"/>
                </a:ext>
              </a:extLst>
            </p:cNvPr>
            <p:cNvSpPr/>
            <p:nvPr/>
          </p:nvSpPr>
          <p:spPr>
            <a:xfrm>
              <a:off x="6912979" y="5625324"/>
              <a:ext cx="1144907" cy="190500"/>
            </a:xfrm>
            <a:prstGeom prst="rect">
              <a:avLst/>
            </a:prstGeom>
            <a:solidFill>
              <a:srgbClr val="E2F0D9"/>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State Median: 19.5%</a:t>
              </a:r>
            </a:p>
          </p:txBody>
        </p:sp>
        <p:sp>
          <p:nvSpPr>
            <p:cNvPr id="35" name="Rectangle 34">
              <a:extLst>
                <a:ext uri="{FF2B5EF4-FFF2-40B4-BE49-F238E27FC236}">
                  <a16:creationId xmlns:a16="http://schemas.microsoft.com/office/drawing/2014/main" id="{A98AA73C-B9C9-EE51-E798-570058EF1315}"/>
                </a:ext>
              </a:extLst>
            </p:cNvPr>
            <p:cNvSpPr/>
            <p:nvPr/>
          </p:nvSpPr>
          <p:spPr>
            <a:xfrm>
              <a:off x="3470644" y="2135268"/>
              <a:ext cx="1239356" cy="190500"/>
            </a:xfrm>
            <a:prstGeom prst="rect">
              <a:avLst/>
            </a:prstGeom>
            <a:solidFill>
              <a:srgbClr val="367131"/>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bg1"/>
                  </a:solidFill>
                </a:rPr>
                <a:t>State Median: $42,200</a:t>
              </a:r>
            </a:p>
          </p:txBody>
        </p:sp>
        <p:sp>
          <p:nvSpPr>
            <p:cNvPr id="36" name="Rectangle 35">
              <a:extLst>
                <a:ext uri="{FF2B5EF4-FFF2-40B4-BE49-F238E27FC236}">
                  <a16:creationId xmlns:a16="http://schemas.microsoft.com/office/drawing/2014/main" id="{CB4F8398-6C8C-0DF8-472E-50BC3DE2DC24}"/>
                </a:ext>
              </a:extLst>
            </p:cNvPr>
            <p:cNvSpPr/>
            <p:nvPr/>
          </p:nvSpPr>
          <p:spPr>
            <a:xfrm>
              <a:off x="5749725" y="2135268"/>
              <a:ext cx="1397643" cy="190500"/>
            </a:xfrm>
            <a:prstGeom prst="rect">
              <a:avLst/>
            </a:prstGeom>
            <a:solidFill>
              <a:srgbClr val="367131"/>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bg1"/>
                  </a:solidFill>
                </a:rPr>
                <a:t>State Median: 21.6%</a:t>
              </a:r>
            </a:p>
          </p:txBody>
        </p:sp>
      </p:grpSp>
    </p:spTree>
    <p:extLst>
      <p:ext uri="{BB962C8B-B14F-4D97-AF65-F5344CB8AC3E}">
        <p14:creationId xmlns:p14="http://schemas.microsoft.com/office/powerpoint/2010/main" val="2365546376"/>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a:extLst>
              <a:ext uri="{FF2B5EF4-FFF2-40B4-BE49-F238E27FC236}">
                <a16:creationId xmlns:a16="http://schemas.microsoft.com/office/drawing/2014/main" id="{01524E8F-504E-43AB-9990-50EDB3CB7993}"/>
              </a:ext>
            </a:extLst>
          </p:cNvPr>
          <p:cNvSpPr txBox="1">
            <a:spLocks/>
          </p:cNvSpPr>
          <p:nvPr/>
        </p:nvSpPr>
        <p:spPr>
          <a:xfrm>
            <a:off x="0" y="2"/>
            <a:ext cx="12192000" cy="840445"/>
          </a:xfrm>
          <a:prstGeom prst="rect">
            <a:avLst/>
          </a:prstGeom>
          <a:solidFill>
            <a:srgbClr val="C0000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b="1" dirty="0">
                <a:solidFill>
                  <a:prstClr val="white"/>
                </a:solidFill>
                <a:latin typeface="Arial" panose="020B0604020202020204" pitchFamily="34" charset="0"/>
                <a:cs typeface="Arial" panose="020B0604020202020204" pitchFamily="34" charset="0"/>
              </a:rPr>
              <a:t>            Flood Risk Assessment</a:t>
            </a:r>
          </a:p>
          <a:p>
            <a:pPr marL="174625"/>
            <a:r>
              <a:rPr lang="en-US" sz="500" dirty="0">
                <a:solidFill>
                  <a:prstClr val="white"/>
                </a:solidFill>
                <a:latin typeface="Arial" panose="020B0604020202020204" pitchFamily="34" charset="0"/>
                <a:cs typeface="Arial" panose="020B0604020202020204" pitchFamily="34" charset="0"/>
              </a:rPr>
              <a:t> </a:t>
            </a:r>
          </a:p>
          <a:p>
            <a:pPr marL="174625"/>
            <a:r>
              <a:rPr lang="en-US" sz="2400" dirty="0">
                <a:solidFill>
                  <a:prstClr val="white"/>
                </a:solidFill>
                <a:latin typeface="Arial" panose="020B0604020202020204" pitchFamily="34" charset="0"/>
                <a:cs typeface="Arial" panose="020B0604020202020204" pitchFamily="34" charset="0"/>
              </a:rPr>
              <a:t>            Jefferson County</a:t>
            </a:r>
            <a:endParaRPr lang="en-US" sz="1100" dirty="0">
              <a:solidFill>
                <a:prstClr val="white"/>
              </a:solidFill>
              <a:latin typeface="Calibri Light" panose="020F0302020204030204"/>
            </a:endParaRPr>
          </a:p>
        </p:txBody>
      </p:sp>
      <p:pic>
        <p:nvPicPr>
          <p:cNvPr id="59" name="Picture 58" descr="A yellow and blue logo&#10;&#10;Description automatically generated">
            <a:extLst>
              <a:ext uri="{FF2B5EF4-FFF2-40B4-BE49-F238E27FC236}">
                <a16:creationId xmlns:a16="http://schemas.microsoft.com/office/drawing/2014/main" id="{DA3AADBB-C31C-DD34-7D9E-8B6EBBC430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923" y="45385"/>
            <a:ext cx="839503" cy="749677"/>
          </a:xfrm>
          <a:prstGeom prst="rect">
            <a:avLst/>
          </a:prstGeom>
        </p:spPr>
      </p:pic>
      <p:sp>
        <p:nvSpPr>
          <p:cNvPr id="60" name="TextBox 59">
            <a:extLst>
              <a:ext uri="{FF2B5EF4-FFF2-40B4-BE49-F238E27FC236}">
                <a16:creationId xmlns:a16="http://schemas.microsoft.com/office/drawing/2014/main" id="{C02BECAC-5AA7-5616-18EA-3F419BEDF586}"/>
              </a:ext>
            </a:extLst>
          </p:cNvPr>
          <p:cNvSpPr txBox="1"/>
          <p:nvPr/>
        </p:nvSpPr>
        <p:spPr>
          <a:xfrm>
            <a:off x="1744637" y="915264"/>
            <a:ext cx="7865659" cy="369332"/>
          </a:xfrm>
          <a:prstGeom prst="rect">
            <a:avLst/>
          </a:prstGeom>
          <a:noFill/>
        </p:spPr>
        <p:txBody>
          <a:bodyPr wrap="square" rtlCol="0">
            <a:spAutoFit/>
          </a:bodyPr>
          <a:lstStyle/>
          <a:p>
            <a:pPr algn="ctr"/>
            <a:r>
              <a:rPr lang="en-US" b="1" dirty="0">
                <a:solidFill>
                  <a:schemeClr val="accent1">
                    <a:lumMod val="50000"/>
                  </a:schemeClr>
                </a:solidFill>
              </a:rPr>
              <a:t>(4) Critical Infrastructure:</a:t>
            </a:r>
          </a:p>
        </p:txBody>
      </p:sp>
      <p:pic>
        <p:nvPicPr>
          <p:cNvPr id="3" name="Picture 2">
            <a:extLst>
              <a:ext uri="{FF2B5EF4-FFF2-40B4-BE49-F238E27FC236}">
                <a16:creationId xmlns:a16="http://schemas.microsoft.com/office/drawing/2014/main" id="{1E41C1B1-0408-D18C-DAC6-840530F339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3266" y="1359413"/>
            <a:ext cx="9858234" cy="3501801"/>
          </a:xfrm>
          <a:prstGeom prst="rect">
            <a:avLst/>
          </a:prstGeom>
        </p:spPr>
      </p:pic>
      <p:grpSp>
        <p:nvGrpSpPr>
          <p:cNvPr id="9" name="Group 8">
            <a:extLst>
              <a:ext uri="{FF2B5EF4-FFF2-40B4-BE49-F238E27FC236}">
                <a16:creationId xmlns:a16="http://schemas.microsoft.com/office/drawing/2014/main" id="{81F81310-D075-7F6F-D404-67E686DB2B48}"/>
              </a:ext>
            </a:extLst>
          </p:cNvPr>
          <p:cNvGrpSpPr/>
          <p:nvPr/>
        </p:nvGrpSpPr>
        <p:grpSpPr>
          <a:xfrm>
            <a:off x="38099" y="5984308"/>
            <a:ext cx="12115801" cy="828307"/>
            <a:chOff x="38099" y="5439935"/>
            <a:chExt cx="12115801" cy="828307"/>
          </a:xfrm>
        </p:grpSpPr>
        <p:sp>
          <p:nvSpPr>
            <p:cNvPr id="11" name="TextBox 10">
              <a:extLst>
                <a:ext uri="{FF2B5EF4-FFF2-40B4-BE49-F238E27FC236}">
                  <a16:creationId xmlns:a16="http://schemas.microsoft.com/office/drawing/2014/main" id="{EA8E8B88-B179-E76B-23C2-328F75180A10}"/>
                </a:ext>
              </a:extLst>
            </p:cNvPr>
            <p:cNvSpPr txBox="1"/>
            <p:nvPr/>
          </p:nvSpPr>
          <p:spPr>
            <a:xfrm>
              <a:off x="38099" y="5621911"/>
              <a:ext cx="12115801" cy="646331"/>
            </a:xfrm>
            <a:prstGeom prst="rect">
              <a:avLst/>
            </a:prstGeom>
            <a:solidFill>
              <a:srgbClr val="DEEBF7"/>
            </a:solidFill>
          </p:spPr>
          <p:txBody>
            <a:bodyPr wrap="square" rtlCol="0">
              <a:spAutoFit/>
            </a:bodyPr>
            <a:lstStyle/>
            <a:p>
              <a:r>
                <a:rPr lang="en-US" sz="900" b="1" i="1" u="none" dirty="0"/>
                <a:t>Essential Facilities: </a:t>
              </a:r>
              <a:r>
                <a:rPr lang="en-US" sz="900" dirty="0"/>
                <a:t>Number of essential facilities (including schools, hospitals, nursing homes, police stations, fire department buildings, &amp; E-911 emergency operations centers) which provide critical services to the community in the high (100-year), moderate (500-year), and reduced risk flood zones</a:t>
              </a:r>
            </a:p>
            <a:p>
              <a:endParaRPr lang="en-US" sz="900" dirty="0"/>
            </a:p>
            <a:p>
              <a:r>
                <a:rPr lang="en-US" sz="900" b="1" i="1" dirty="0"/>
                <a:t>Roads Inundated Ratio: </a:t>
              </a:r>
              <a:r>
                <a:rPr lang="en-US" sz="900" dirty="0"/>
                <a:t>Percentage of roads inundated by flood waters of 1 foot or more by a high-risk 1% annual chance (100-year) flood event</a:t>
              </a:r>
            </a:p>
          </p:txBody>
        </p:sp>
        <p:sp>
          <p:nvSpPr>
            <p:cNvPr id="12" name="TextBox 11">
              <a:extLst>
                <a:ext uri="{FF2B5EF4-FFF2-40B4-BE49-F238E27FC236}">
                  <a16:creationId xmlns:a16="http://schemas.microsoft.com/office/drawing/2014/main" id="{CC2EBC1B-FB73-6A98-C96A-586F7DD329E0}"/>
                </a:ext>
              </a:extLst>
            </p:cNvPr>
            <p:cNvSpPr txBox="1"/>
            <p:nvPr/>
          </p:nvSpPr>
          <p:spPr>
            <a:xfrm>
              <a:off x="38099" y="5439935"/>
              <a:ext cx="507811" cy="230832"/>
            </a:xfrm>
            <a:prstGeom prst="rect">
              <a:avLst/>
            </a:prstGeom>
            <a:solidFill>
              <a:srgbClr val="DEEBF7"/>
            </a:solidFill>
            <a:ln>
              <a:noFill/>
            </a:ln>
          </p:spPr>
          <p:txBody>
            <a:bodyPr wrap="square" rtlCol="0" anchor="ctr" anchorCtr="0">
              <a:spAutoFit/>
            </a:bodyPr>
            <a:lstStyle/>
            <a:p>
              <a:r>
                <a:rPr lang="en-US" sz="900" b="1" dirty="0"/>
                <a:t>Notes:</a:t>
              </a:r>
            </a:p>
          </p:txBody>
        </p:sp>
      </p:grpSp>
    </p:spTree>
    <p:extLst>
      <p:ext uri="{BB962C8B-B14F-4D97-AF65-F5344CB8AC3E}">
        <p14:creationId xmlns:p14="http://schemas.microsoft.com/office/powerpoint/2010/main" val="3229923094"/>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a:extLst>
              <a:ext uri="{FF2B5EF4-FFF2-40B4-BE49-F238E27FC236}">
                <a16:creationId xmlns:a16="http://schemas.microsoft.com/office/drawing/2014/main" id="{01524E8F-504E-43AB-9990-50EDB3CB7993}"/>
              </a:ext>
            </a:extLst>
          </p:cNvPr>
          <p:cNvSpPr txBox="1">
            <a:spLocks/>
          </p:cNvSpPr>
          <p:nvPr/>
        </p:nvSpPr>
        <p:spPr>
          <a:xfrm>
            <a:off x="0" y="2"/>
            <a:ext cx="12192000" cy="840445"/>
          </a:xfrm>
          <a:prstGeom prst="rect">
            <a:avLst/>
          </a:prstGeom>
          <a:solidFill>
            <a:srgbClr val="C0000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b="1" dirty="0">
                <a:solidFill>
                  <a:prstClr val="white"/>
                </a:solidFill>
                <a:latin typeface="Arial" panose="020B0604020202020204" pitchFamily="34" charset="0"/>
                <a:cs typeface="Arial" panose="020B0604020202020204" pitchFamily="34" charset="0"/>
              </a:rPr>
              <a:t>            Flood Risk Assessment</a:t>
            </a:r>
          </a:p>
          <a:p>
            <a:pPr marL="174625"/>
            <a:r>
              <a:rPr lang="en-US" sz="500" dirty="0">
                <a:solidFill>
                  <a:prstClr val="white"/>
                </a:solidFill>
                <a:latin typeface="Arial" panose="020B0604020202020204" pitchFamily="34" charset="0"/>
                <a:cs typeface="Arial" panose="020B0604020202020204" pitchFamily="34" charset="0"/>
              </a:rPr>
              <a:t> </a:t>
            </a:r>
          </a:p>
          <a:p>
            <a:pPr marL="174625"/>
            <a:r>
              <a:rPr lang="en-US" sz="2400" dirty="0">
                <a:solidFill>
                  <a:prstClr val="white"/>
                </a:solidFill>
                <a:latin typeface="Arial" panose="020B0604020202020204" pitchFamily="34" charset="0"/>
                <a:cs typeface="Arial" panose="020B0604020202020204" pitchFamily="34" charset="0"/>
              </a:rPr>
              <a:t>            Jefferson County</a:t>
            </a:r>
            <a:endParaRPr lang="en-US" sz="1100" dirty="0">
              <a:solidFill>
                <a:prstClr val="white"/>
              </a:solidFill>
              <a:latin typeface="Calibri Light" panose="020F0302020204030204"/>
            </a:endParaRPr>
          </a:p>
        </p:txBody>
      </p:sp>
      <p:pic>
        <p:nvPicPr>
          <p:cNvPr id="59" name="Picture 58" descr="A yellow and blue logo&#10;&#10;Description automatically generated">
            <a:extLst>
              <a:ext uri="{FF2B5EF4-FFF2-40B4-BE49-F238E27FC236}">
                <a16:creationId xmlns:a16="http://schemas.microsoft.com/office/drawing/2014/main" id="{DA3AADBB-C31C-DD34-7D9E-8B6EBBC430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923" y="45385"/>
            <a:ext cx="839503" cy="749677"/>
          </a:xfrm>
          <a:prstGeom prst="rect">
            <a:avLst/>
          </a:prstGeom>
        </p:spPr>
      </p:pic>
      <p:sp>
        <p:nvSpPr>
          <p:cNvPr id="60" name="TextBox 59">
            <a:extLst>
              <a:ext uri="{FF2B5EF4-FFF2-40B4-BE49-F238E27FC236}">
                <a16:creationId xmlns:a16="http://schemas.microsoft.com/office/drawing/2014/main" id="{C02BECAC-5AA7-5616-18EA-3F419BEDF586}"/>
              </a:ext>
            </a:extLst>
          </p:cNvPr>
          <p:cNvSpPr txBox="1"/>
          <p:nvPr/>
        </p:nvSpPr>
        <p:spPr>
          <a:xfrm>
            <a:off x="2590670" y="915264"/>
            <a:ext cx="7865659" cy="369332"/>
          </a:xfrm>
          <a:prstGeom prst="rect">
            <a:avLst/>
          </a:prstGeom>
          <a:noFill/>
        </p:spPr>
        <p:txBody>
          <a:bodyPr wrap="square" rtlCol="0">
            <a:spAutoFit/>
          </a:bodyPr>
          <a:lstStyle/>
          <a:p>
            <a:pPr algn="ctr"/>
            <a:r>
              <a:rPr lang="en-US" b="1" dirty="0">
                <a:solidFill>
                  <a:schemeClr val="accent1">
                    <a:lumMod val="50000"/>
                  </a:schemeClr>
                </a:solidFill>
              </a:rPr>
              <a:t>(5) Community Assets:</a:t>
            </a:r>
          </a:p>
        </p:txBody>
      </p:sp>
      <p:grpSp>
        <p:nvGrpSpPr>
          <p:cNvPr id="9" name="Group 8">
            <a:extLst>
              <a:ext uri="{FF2B5EF4-FFF2-40B4-BE49-F238E27FC236}">
                <a16:creationId xmlns:a16="http://schemas.microsoft.com/office/drawing/2014/main" id="{81F81310-D075-7F6F-D404-67E686DB2B48}"/>
              </a:ext>
            </a:extLst>
          </p:cNvPr>
          <p:cNvGrpSpPr/>
          <p:nvPr/>
        </p:nvGrpSpPr>
        <p:grpSpPr>
          <a:xfrm>
            <a:off x="38099" y="5942736"/>
            <a:ext cx="12115801" cy="874473"/>
            <a:chOff x="38099" y="5439935"/>
            <a:chExt cx="12115801" cy="874473"/>
          </a:xfrm>
        </p:grpSpPr>
        <p:sp>
          <p:nvSpPr>
            <p:cNvPr id="11" name="TextBox 10">
              <a:extLst>
                <a:ext uri="{FF2B5EF4-FFF2-40B4-BE49-F238E27FC236}">
                  <a16:creationId xmlns:a16="http://schemas.microsoft.com/office/drawing/2014/main" id="{EA8E8B88-B179-E76B-23C2-328F75180A10}"/>
                </a:ext>
              </a:extLst>
            </p:cNvPr>
            <p:cNvSpPr txBox="1"/>
            <p:nvPr/>
          </p:nvSpPr>
          <p:spPr>
            <a:xfrm>
              <a:off x="38099" y="5621911"/>
              <a:ext cx="12115801" cy="692497"/>
            </a:xfrm>
            <a:prstGeom prst="rect">
              <a:avLst/>
            </a:prstGeom>
            <a:solidFill>
              <a:srgbClr val="DEEBF7"/>
            </a:solidFill>
          </p:spPr>
          <p:txBody>
            <a:bodyPr wrap="square" rtlCol="0">
              <a:spAutoFit/>
            </a:bodyPr>
            <a:lstStyle/>
            <a:p>
              <a:r>
                <a:rPr lang="en-US" sz="900" b="1" i="1" u="none" dirty="0"/>
                <a:t>Community Assets Historical: </a:t>
              </a:r>
              <a:r>
                <a:rPr lang="en-US" sz="900" dirty="0"/>
                <a:t>Number of historical community assets listed on the National Register of Historic Places or buildings within the Historic Districts constructed before 1930 in the High-Risk* 100-year floodplain </a:t>
              </a:r>
            </a:p>
            <a:p>
              <a:endParaRPr lang="en-US" sz="900" dirty="0"/>
            </a:p>
            <a:p>
              <a:r>
                <a:rPr lang="en-US" sz="900" b="1" i="1" dirty="0"/>
                <a:t>Community Assets Non-Historical: </a:t>
              </a:r>
              <a:r>
                <a:rPr lang="en-US" sz="900" dirty="0"/>
                <a:t>Number of non-historical community assets including utilities, post-secondary educational facilities, EMS, government buildings providing public services, and religious buildings in the High-Risk* 100-year floodplain</a:t>
              </a:r>
            </a:p>
            <a:p>
              <a:endParaRPr lang="en-US" sz="400" dirty="0"/>
            </a:p>
            <a:p>
              <a:r>
                <a:rPr lang="en-US" sz="800" dirty="0"/>
                <a:t>* High-Risk 100-year floodplain may include both Effective or Advisory Floodplains</a:t>
              </a:r>
            </a:p>
          </p:txBody>
        </p:sp>
        <p:sp>
          <p:nvSpPr>
            <p:cNvPr id="12" name="TextBox 11">
              <a:extLst>
                <a:ext uri="{FF2B5EF4-FFF2-40B4-BE49-F238E27FC236}">
                  <a16:creationId xmlns:a16="http://schemas.microsoft.com/office/drawing/2014/main" id="{CC2EBC1B-FB73-6A98-C96A-586F7DD329E0}"/>
                </a:ext>
              </a:extLst>
            </p:cNvPr>
            <p:cNvSpPr txBox="1"/>
            <p:nvPr/>
          </p:nvSpPr>
          <p:spPr>
            <a:xfrm>
              <a:off x="38099" y="5439935"/>
              <a:ext cx="507811" cy="230832"/>
            </a:xfrm>
            <a:prstGeom prst="rect">
              <a:avLst/>
            </a:prstGeom>
            <a:solidFill>
              <a:srgbClr val="DEEBF7"/>
            </a:solidFill>
            <a:ln>
              <a:noFill/>
            </a:ln>
          </p:spPr>
          <p:txBody>
            <a:bodyPr wrap="square" rtlCol="0" anchor="ctr" anchorCtr="0">
              <a:spAutoFit/>
            </a:bodyPr>
            <a:lstStyle/>
            <a:p>
              <a:r>
                <a:rPr lang="en-US" sz="900" b="1" dirty="0"/>
                <a:t>Notes:</a:t>
              </a:r>
            </a:p>
          </p:txBody>
        </p:sp>
      </p:grpSp>
      <p:grpSp>
        <p:nvGrpSpPr>
          <p:cNvPr id="7" name="Group 6">
            <a:extLst>
              <a:ext uri="{FF2B5EF4-FFF2-40B4-BE49-F238E27FC236}">
                <a16:creationId xmlns:a16="http://schemas.microsoft.com/office/drawing/2014/main" id="{8E0709B2-65D5-D88C-2B13-0C1C032BCD86}"/>
              </a:ext>
            </a:extLst>
          </p:cNvPr>
          <p:cNvGrpSpPr/>
          <p:nvPr/>
        </p:nvGrpSpPr>
        <p:grpSpPr>
          <a:xfrm>
            <a:off x="110068" y="1124091"/>
            <a:ext cx="1463975" cy="461665"/>
            <a:chOff x="11031939" y="2788389"/>
            <a:chExt cx="1355349" cy="461665"/>
          </a:xfrm>
        </p:grpSpPr>
        <p:sp>
          <p:nvSpPr>
            <p:cNvPr id="8" name="TextBox 7">
              <a:extLst>
                <a:ext uri="{FF2B5EF4-FFF2-40B4-BE49-F238E27FC236}">
                  <a16:creationId xmlns:a16="http://schemas.microsoft.com/office/drawing/2014/main" id="{DA0A2089-1567-D9ED-16F4-88A2CD8EFEE9}"/>
                </a:ext>
              </a:extLst>
            </p:cNvPr>
            <p:cNvSpPr txBox="1"/>
            <p:nvPr/>
          </p:nvSpPr>
          <p:spPr>
            <a:xfrm>
              <a:off x="11031939" y="2788389"/>
              <a:ext cx="1355349" cy="461665"/>
            </a:xfrm>
            <a:prstGeom prst="rect">
              <a:avLst/>
            </a:prstGeom>
            <a:solidFill>
              <a:srgbClr val="E998A9"/>
            </a:solidFill>
            <a:ln>
              <a:noFill/>
            </a:ln>
          </p:spPr>
          <p:txBody>
            <a:bodyPr wrap="square" rtlCol="0" anchor="ctr" anchorCtr="0">
              <a:spAutoFit/>
            </a:bodyPr>
            <a:lstStyle/>
            <a:p>
              <a:pPr algn="r"/>
              <a:r>
                <a:rPr lang="en-US" sz="1200" b="1" dirty="0"/>
                <a:t>Statewide Rank</a:t>
              </a:r>
            </a:p>
            <a:p>
              <a:pPr algn="r"/>
              <a:r>
                <a:rPr lang="en-US" sz="1200" b="1" dirty="0"/>
                <a:t>among the Top 5</a:t>
              </a:r>
            </a:p>
          </p:txBody>
        </p:sp>
        <p:sp>
          <p:nvSpPr>
            <p:cNvPr id="10" name="Star: 10 Points 9">
              <a:extLst>
                <a:ext uri="{FF2B5EF4-FFF2-40B4-BE49-F238E27FC236}">
                  <a16:creationId xmlns:a16="http://schemas.microsoft.com/office/drawing/2014/main" id="{7F79D514-AE26-1F14-59FD-09B738A9B87C}"/>
                </a:ext>
              </a:extLst>
            </p:cNvPr>
            <p:cNvSpPr/>
            <p:nvPr/>
          </p:nvSpPr>
          <p:spPr>
            <a:xfrm>
              <a:off x="11087416" y="2818914"/>
              <a:ext cx="225920" cy="225920"/>
            </a:xfrm>
            <a:prstGeom prst="star10">
              <a:avLst/>
            </a:prstGeom>
            <a:solidFill>
              <a:srgbClr val="FFFF00"/>
            </a:solidFill>
            <a:ln>
              <a:solidFill>
                <a:srgbClr val="FFFF00"/>
              </a:solidFill>
            </a:ln>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C00000"/>
                  </a:solidFill>
                </a:rPr>
                <a:t>#</a:t>
              </a:r>
            </a:p>
          </p:txBody>
        </p:sp>
      </p:grpSp>
      <p:sp>
        <p:nvSpPr>
          <p:cNvPr id="14" name="TextBox 13">
            <a:extLst>
              <a:ext uri="{FF2B5EF4-FFF2-40B4-BE49-F238E27FC236}">
                <a16:creationId xmlns:a16="http://schemas.microsoft.com/office/drawing/2014/main" id="{A136A523-B8E1-92FC-7669-4ECFF7C2CD07}"/>
              </a:ext>
            </a:extLst>
          </p:cNvPr>
          <p:cNvSpPr txBox="1"/>
          <p:nvPr/>
        </p:nvSpPr>
        <p:spPr>
          <a:xfrm>
            <a:off x="110068" y="1616281"/>
            <a:ext cx="1463975" cy="1200329"/>
          </a:xfrm>
          <a:prstGeom prst="rect">
            <a:avLst/>
          </a:prstGeom>
          <a:noFill/>
        </p:spPr>
        <p:txBody>
          <a:bodyPr wrap="square" rtlCol="0">
            <a:spAutoFit/>
          </a:bodyPr>
          <a:lstStyle/>
          <a:p>
            <a:r>
              <a:rPr lang="en-US" sz="1200" dirty="0"/>
              <a:t>Rankings done separately for counties, unincorporated areas, and 229 incorporated places</a:t>
            </a:r>
            <a:endParaRPr lang="en-US" sz="1200" u="none" dirty="0"/>
          </a:p>
        </p:txBody>
      </p:sp>
      <p:grpSp>
        <p:nvGrpSpPr>
          <p:cNvPr id="19" name="Group 18">
            <a:extLst>
              <a:ext uri="{FF2B5EF4-FFF2-40B4-BE49-F238E27FC236}">
                <a16:creationId xmlns:a16="http://schemas.microsoft.com/office/drawing/2014/main" id="{FD2CF8A4-696E-94D5-D610-B033447A99DD}"/>
              </a:ext>
            </a:extLst>
          </p:cNvPr>
          <p:cNvGrpSpPr/>
          <p:nvPr/>
        </p:nvGrpSpPr>
        <p:grpSpPr>
          <a:xfrm>
            <a:off x="1791762" y="1419316"/>
            <a:ext cx="9812742" cy="3717782"/>
            <a:chOff x="1791762" y="1419316"/>
            <a:chExt cx="9812742" cy="3717782"/>
          </a:xfrm>
        </p:grpSpPr>
        <p:grpSp>
          <p:nvGrpSpPr>
            <p:cNvPr id="13" name="Group 12">
              <a:extLst>
                <a:ext uri="{FF2B5EF4-FFF2-40B4-BE49-F238E27FC236}">
                  <a16:creationId xmlns:a16="http://schemas.microsoft.com/office/drawing/2014/main" id="{836C3D75-B1F8-5690-E2AB-86398CAF0932}"/>
                </a:ext>
              </a:extLst>
            </p:cNvPr>
            <p:cNvGrpSpPr/>
            <p:nvPr/>
          </p:nvGrpSpPr>
          <p:grpSpPr>
            <a:xfrm>
              <a:off x="1791762" y="1419316"/>
              <a:ext cx="9812742" cy="3527282"/>
              <a:chOff x="1080562" y="1419316"/>
              <a:chExt cx="9812742" cy="3527282"/>
            </a:xfrm>
          </p:grpSpPr>
          <p:pic>
            <p:nvPicPr>
              <p:cNvPr id="4" name="Picture 3">
                <a:extLst>
                  <a:ext uri="{FF2B5EF4-FFF2-40B4-BE49-F238E27FC236}">
                    <a16:creationId xmlns:a16="http://schemas.microsoft.com/office/drawing/2014/main" id="{818A8A52-5D2E-849D-04C3-8304D8AFC3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0562" y="1419316"/>
                <a:ext cx="9812742" cy="3527282"/>
              </a:xfrm>
              <a:prstGeom prst="rect">
                <a:avLst/>
              </a:prstGeom>
            </p:spPr>
          </p:pic>
          <p:sp>
            <p:nvSpPr>
              <p:cNvPr id="5" name="Star: 10 Points 4">
                <a:extLst>
                  <a:ext uri="{FF2B5EF4-FFF2-40B4-BE49-F238E27FC236}">
                    <a16:creationId xmlns:a16="http://schemas.microsoft.com/office/drawing/2014/main" id="{0BE3108D-AE74-D00A-B597-F8A835FB0B6E}"/>
                  </a:ext>
                </a:extLst>
              </p:cNvPr>
              <p:cNvSpPr/>
              <p:nvPr/>
            </p:nvSpPr>
            <p:spPr>
              <a:xfrm>
                <a:off x="5812300" y="2053859"/>
                <a:ext cx="225920" cy="225920"/>
              </a:xfrm>
              <a:prstGeom prst="star10">
                <a:avLst/>
              </a:prstGeom>
              <a:solidFill>
                <a:srgbClr val="FFFF00"/>
              </a:solidFill>
              <a:ln>
                <a:solidFill>
                  <a:srgbClr val="FFFF00"/>
                </a:solidFill>
              </a:ln>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C00000"/>
                    </a:solidFill>
                  </a:rPr>
                  <a:t>4</a:t>
                </a:r>
              </a:p>
            </p:txBody>
          </p:sp>
          <p:sp>
            <p:nvSpPr>
              <p:cNvPr id="6" name="Star: 10 Points 5">
                <a:extLst>
                  <a:ext uri="{FF2B5EF4-FFF2-40B4-BE49-F238E27FC236}">
                    <a16:creationId xmlns:a16="http://schemas.microsoft.com/office/drawing/2014/main" id="{67BF8AB1-53F2-CD24-17E3-E5FAD23166DD}"/>
                  </a:ext>
                </a:extLst>
              </p:cNvPr>
              <p:cNvSpPr/>
              <p:nvPr/>
            </p:nvSpPr>
            <p:spPr>
              <a:xfrm>
                <a:off x="6709768" y="4697524"/>
                <a:ext cx="225920" cy="225920"/>
              </a:xfrm>
              <a:prstGeom prst="star10">
                <a:avLst/>
              </a:prstGeom>
              <a:solidFill>
                <a:srgbClr val="FFFF00"/>
              </a:solidFill>
              <a:ln>
                <a:solidFill>
                  <a:srgbClr val="FFFF00"/>
                </a:solidFill>
              </a:ln>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C00000"/>
                    </a:solidFill>
                  </a:rPr>
                  <a:t>1</a:t>
                </a:r>
              </a:p>
            </p:txBody>
          </p:sp>
        </p:grpSp>
        <p:sp>
          <p:nvSpPr>
            <p:cNvPr id="17" name="Rectangle 16">
              <a:extLst>
                <a:ext uri="{FF2B5EF4-FFF2-40B4-BE49-F238E27FC236}">
                  <a16:creationId xmlns:a16="http://schemas.microsoft.com/office/drawing/2014/main" id="{822F89D5-B15B-3C9F-D7B3-47B08A71576C}"/>
                </a:ext>
              </a:extLst>
            </p:cNvPr>
            <p:cNvSpPr/>
            <p:nvPr/>
          </p:nvSpPr>
          <p:spPr>
            <a:xfrm>
              <a:off x="5792015" y="4946598"/>
              <a:ext cx="2158864" cy="190500"/>
            </a:xfrm>
            <a:prstGeom prst="rect">
              <a:avLst/>
            </a:prstGeom>
            <a:solidFill>
              <a:srgbClr val="E2F0D9"/>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State Median: 1</a:t>
              </a:r>
            </a:p>
          </p:txBody>
        </p:sp>
        <p:sp>
          <p:nvSpPr>
            <p:cNvPr id="18" name="Rectangle 17">
              <a:extLst>
                <a:ext uri="{FF2B5EF4-FFF2-40B4-BE49-F238E27FC236}">
                  <a16:creationId xmlns:a16="http://schemas.microsoft.com/office/drawing/2014/main" id="{F608F2B7-4EE1-4782-54FB-A91C7E473D2D}"/>
                </a:ext>
              </a:extLst>
            </p:cNvPr>
            <p:cNvSpPr/>
            <p:nvPr/>
          </p:nvSpPr>
          <p:spPr>
            <a:xfrm>
              <a:off x="4493763" y="2319249"/>
              <a:ext cx="2657857" cy="190500"/>
            </a:xfrm>
            <a:prstGeom prst="rect">
              <a:avLst/>
            </a:prstGeom>
            <a:solidFill>
              <a:srgbClr val="367131"/>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t>State Median: 7</a:t>
              </a:r>
            </a:p>
          </p:txBody>
        </p:sp>
      </p:grpSp>
    </p:spTree>
    <p:extLst>
      <p:ext uri="{BB962C8B-B14F-4D97-AF65-F5344CB8AC3E}">
        <p14:creationId xmlns:p14="http://schemas.microsoft.com/office/powerpoint/2010/main" val="2013005239"/>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a:extLst>
              <a:ext uri="{FF2B5EF4-FFF2-40B4-BE49-F238E27FC236}">
                <a16:creationId xmlns:a16="http://schemas.microsoft.com/office/drawing/2014/main" id="{01524E8F-504E-43AB-9990-50EDB3CB7993}"/>
              </a:ext>
            </a:extLst>
          </p:cNvPr>
          <p:cNvSpPr txBox="1">
            <a:spLocks/>
          </p:cNvSpPr>
          <p:nvPr/>
        </p:nvSpPr>
        <p:spPr>
          <a:xfrm>
            <a:off x="0" y="2"/>
            <a:ext cx="12192000" cy="840445"/>
          </a:xfrm>
          <a:prstGeom prst="rect">
            <a:avLst/>
          </a:prstGeom>
          <a:solidFill>
            <a:srgbClr val="C0000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b="1" dirty="0">
                <a:solidFill>
                  <a:prstClr val="white"/>
                </a:solidFill>
                <a:latin typeface="Arial" panose="020B0604020202020204" pitchFamily="34" charset="0"/>
                <a:cs typeface="Arial" panose="020B0604020202020204" pitchFamily="34" charset="0"/>
              </a:rPr>
              <a:t>            Flood Risk Assessment</a:t>
            </a:r>
          </a:p>
          <a:p>
            <a:pPr marL="174625"/>
            <a:r>
              <a:rPr lang="en-US" sz="500" dirty="0">
                <a:solidFill>
                  <a:prstClr val="white"/>
                </a:solidFill>
                <a:latin typeface="Arial" panose="020B0604020202020204" pitchFamily="34" charset="0"/>
                <a:cs typeface="Arial" panose="020B0604020202020204" pitchFamily="34" charset="0"/>
              </a:rPr>
              <a:t> </a:t>
            </a:r>
          </a:p>
          <a:p>
            <a:pPr marL="174625"/>
            <a:r>
              <a:rPr lang="en-US" sz="2400" dirty="0">
                <a:solidFill>
                  <a:prstClr val="white"/>
                </a:solidFill>
                <a:latin typeface="Arial" panose="020B0604020202020204" pitchFamily="34" charset="0"/>
                <a:cs typeface="Arial" panose="020B0604020202020204" pitchFamily="34" charset="0"/>
              </a:rPr>
              <a:t>            Jefferson County</a:t>
            </a:r>
            <a:endParaRPr lang="en-US" sz="1100" dirty="0">
              <a:solidFill>
                <a:prstClr val="white"/>
              </a:solidFill>
              <a:latin typeface="Calibri Light" panose="020F0302020204030204"/>
            </a:endParaRPr>
          </a:p>
        </p:txBody>
      </p:sp>
      <p:pic>
        <p:nvPicPr>
          <p:cNvPr id="59" name="Picture 58" descr="A yellow and blue logo&#10;&#10;Description automatically generated">
            <a:extLst>
              <a:ext uri="{FF2B5EF4-FFF2-40B4-BE49-F238E27FC236}">
                <a16:creationId xmlns:a16="http://schemas.microsoft.com/office/drawing/2014/main" id="{DA3AADBB-C31C-DD34-7D9E-8B6EBBC430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923" y="45385"/>
            <a:ext cx="839503" cy="749677"/>
          </a:xfrm>
          <a:prstGeom prst="rect">
            <a:avLst/>
          </a:prstGeom>
        </p:spPr>
      </p:pic>
      <p:sp>
        <p:nvSpPr>
          <p:cNvPr id="60" name="TextBox 59">
            <a:extLst>
              <a:ext uri="{FF2B5EF4-FFF2-40B4-BE49-F238E27FC236}">
                <a16:creationId xmlns:a16="http://schemas.microsoft.com/office/drawing/2014/main" id="{C02BECAC-5AA7-5616-18EA-3F419BEDF586}"/>
              </a:ext>
            </a:extLst>
          </p:cNvPr>
          <p:cNvSpPr txBox="1"/>
          <p:nvPr/>
        </p:nvSpPr>
        <p:spPr>
          <a:xfrm>
            <a:off x="2455837" y="915264"/>
            <a:ext cx="7865659" cy="369332"/>
          </a:xfrm>
          <a:prstGeom prst="rect">
            <a:avLst/>
          </a:prstGeom>
          <a:noFill/>
        </p:spPr>
        <p:txBody>
          <a:bodyPr wrap="square" rtlCol="0">
            <a:spAutoFit/>
          </a:bodyPr>
          <a:lstStyle/>
          <a:p>
            <a:pPr algn="ctr"/>
            <a:r>
              <a:rPr lang="en-US" b="1" dirty="0">
                <a:solidFill>
                  <a:schemeClr val="accent1">
                    <a:lumMod val="50000"/>
                  </a:schemeClr>
                </a:solidFill>
              </a:rPr>
              <a:t>(6) Building Damage Loss:</a:t>
            </a:r>
          </a:p>
        </p:txBody>
      </p:sp>
      <p:grpSp>
        <p:nvGrpSpPr>
          <p:cNvPr id="9" name="Group 8">
            <a:extLst>
              <a:ext uri="{FF2B5EF4-FFF2-40B4-BE49-F238E27FC236}">
                <a16:creationId xmlns:a16="http://schemas.microsoft.com/office/drawing/2014/main" id="{81F81310-D075-7F6F-D404-67E686DB2B48}"/>
              </a:ext>
            </a:extLst>
          </p:cNvPr>
          <p:cNvGrpSpPr/>
          <p:nvPr/>
        </p:nvGrpSpPr>
        <p:grpSpPr>
          <a:xfrm>
            <a:off x="38099" y="5845809"/>
            <a:ext cx="12115801" cy="966806"/>
            <a:chOff x="38099" y="5439935"/>
            <a:chExt cx="12115801" cy="966806"/>
          </a:xfrm>
        </p:grpSpPr>
        <p:sp>
          <p:nvSpPr>
            <p:cNvPr id="11" name="TextBox 10">
              <a:extLst>
                <a:ext uri="{FF2B5EF4-FFF2-40B4-BE49-F238E27FC236}">
                  <a16:creationId xmlns:a16="http://schemas.microsoft.com/office/drawing/2014/main" id="{EA8E8B88-B179-E76B-23C2-328F75180A10}"/>
                </a:ext>
              </a:extLst>
            </p:cNvPr>
            <p:cNvSpPr txBox="1"/>
            <p:nvPr/>
          </p:nvSpPr>
          <p:spPr>
            <a:xfrm>
              <a:off x="38099" y="5621911"/>
              <a:ext cx="12115801" cy="784830"/>
            </a:xfrm>
            <a:prstGeom prst="rect">
              <a:avLst/>
            </a:prstGeom>
            <a:solidFill>
              <a:srgbClr val="DEEBF7"/>
            </a:solidFill>
          </p:spPr>
          <p:txBody>
            <a:bodyPr wrap="square" rtlCol="0">
              <a:spAutoFit/>
            </a:bodyPr>
            <a:lstStyle/>
            <a:p>
              <a:r>
                <a:rPr lang="en-US" sz="900" b="1" i="1" u="none" dirty="0"/>
                <a:t>Bldg. Substantial Damage Count: </a:t>
              </a:r>
              <a:r>
                <a:rPr lang="en-US" sz="900" dirty="0"/>
                <a:t>Estimated number of primary structures substantially damaged from a 1% annual chance (100-year) flood for which the estimated flood loss is 50% or greater of the building appraised value</a:t>
              </a:r>
            </a:p>
            <a:p>
              <a:r>
                <a:rPr lang="en-US" sz="900" b="1" i="1" dirty="0"/>
                <a:t>Bldg. Substantial Damage Ratio: </a:t>
              </a:r>
              <a:r>
                <a:rPr lang="en-US" sz="900" dirty="0"/>
                <a:t>Percentage of substantially damaged structures to total floodplain structures</a:t>
              </a:r>
            </a:p>
            <a:p>
              <a:endParaRPr lang="en-US" sz="900" dirty="0"/>
            </a:p>
            <a:p>
              <a:r>
                <a:rPr lang="en-US" sz="900" b="1" i="1" dirty="0"/>
                <a:t>Bldg. Previous Damage Claims: </a:t>
              </a:r>
              <a:r>
                <a:rPr lang="en-US" sz="900" dirty="0"/>
                <a:t>Number of previous flood-related insurance claims</a:t>
              </a:r>
            </a:p>
            <a:p>
              <a:r>
                <a:rPr lang="en-US" sz="900" b="1" i="1" dirty="0"/>
                <a:t>Bldg. Repetitive Loss Structures: </a:t>
              </a:r>
              <a:r>
                <a:rPr lang="en-US" sz="900" dirty="0"/>
                <a:t>Number of NFIP-insured structures that have had at least 2 paid flood losses of more than $1,000 each in any 10-year period since 1978</a:t>
              </a:r>
            </a:p>
          </p:txBody>
        </p:sp>
        <p:sp>
          <p:nvSpPr>
            <p:cNvPr id="12" name="TextBox 11">
              <a:extLst>
                <a:ext uri="{FF2B5EF4-FFF2-40B4-BE49-F238E27FC236}">
                  <a16:creationId xmlns:a16="http://schemas.microsoft.com/office/drawing/2014/main" id="{CC2EBC1B-FB73-6A98-C96A-586F7DD329E0}"/>
                </a:ext>
              </a:extLst>
            </p:cNvPr>
            <p:cNvSpPr txBox="1"/>
            <p:nvPr/>
          </p:nvSpPr>
          <p:spPr>
            <a:xfrm>
              <a:off x="38099" y="5439935"/>
              <a:ext cx="507811" cy="230832"/>
            </a:xfrm>
            <a:prstGeom prst="rect">
              <a:avLst/>
            </a:prstGeom>
            <a:solidFill>
              <a:srgbClr val="DEEBF7"/>
            </a:solidFill>
            <a:ln>
              <a:noFill/>
            </a:ln>
          </p:spPr>
          <p:txBody>
            <a:bodyPr wrap="square" rtlCol="0" anchor="ctr" anchorCtr="0">
              <a:spAutoFit/>
            </a:bodyPr>
            <a:lstStyle/>
            <a:p>
              <a:r>
                <a:rPr lang="en-US" sz="900" b="1" dirty="0"/>
                <a:t>Notes:</a:t>
              </a:r>
            </a:p>
          </p:txBody>
        </p:sp>
      </p:grpSp>
      <p:grpSp>
        <p:nvGrpSpPr>
          <p:cNvPr id="15" name="Group 14">
            <a:extLst>
              <a:ext uri="{FF2B5EF4-FFF2-40B4-BE49-F238E27FC236}">
                <a16:creationId xmlns:a16="http://schemas.microsoft.com/office/drawing/2014/main" id="{292DB3DC-CDFD-7CB3-88FF-F1316BC7A402}"/>
              </a:ext>
            </a:extLst>
          </p:cNvPr>
          <p:cNvGrpSpPr/>
          <p:nvPr/>
        </p:nvGrpSpPr>
        <p:grpSpPr>
          <a:xfrm>
            <a:off x="110068" y="1397559"/>
            <a:ext cx="1463975" cy="461665"/>
            <a:chOff x="11031939" y="2788389"/>
            <a:chExt cx="1355349" cy="461665"/>
          </a:xfrm>
        </p:grpSpPr>
        <p:sp>
          <p:nvSpPr>
            <p:cNvPr id="16" name="TextBox 15">
              <a:extLst>
                <a:ext uri="{FF2B5EF4-FFF2-40B4-BE49-F238E27FC236}">
                  <a16:creationId xmlns:a16="http://schemas.microsoft.com/office/drawing/2014/main" id="{B7F5FC56-30EE-A76F-22E4-F8A6C607EF2E}"/>
                </a:ext>
              </a:extLst>
            </p:cNvPr>
            <p:cNvSpPr txBox="1"/>
            <p:nvPr/>
          </p:nvSpPr>
          <p:spPr>
            <a:xfrm>
              <a:off x="11031939" y="2788389"/>
              <a:ext cx="1355349" cy="461665"/>
            </a:xfrm>
            <a:prstGeom prst="rect">
              <a:avLst/>
            </a:prstGeom>
            <a:solidFill>
              <a:srgbClr val="E998A9"/>
            </a:solidFill>
            <a:ln>
              <a:noFill/>
            </a:ln>
          </p:spPr>
          <p:txBody>
            <a:bodyPr wrap="square" rtlCol="0" anchor="ctr" anchorCtr="0">
              <a:spAutoFit/>
            </a:bodyPr>
            <a:lstStyle/>
            <a:p>
              <a:pPr algn="r"/>
              <a:r>
                <a:rPr lang="en-US" sz="1200" b="1" dirty="0"/>
                <a:t>Statewide Rank</a:t>
              </a:r>
            </a:p>
            <a:p>
              <a:pPr algn="r"/>
              <a:r>
                <a:rPr lang="en-US" sz="1200" b="1" dirty="0"/>
                <a:t>among the Top 5</a:t>
              </a:r>
            </a:p>
          </p:txBody>
        </p:sp>
        <p:sp>
          <p:nvSpPr>
            <p:cNvPr id="17" name="Star: 10 Points 16">
              <a:extLst>
                <a:ext uri="{FF2B5EF4-FFF2-40B4-BE49-F238E27FC236}">
                  <a16:creationId xmlns:a16="http://schemas.microsoft.com/office/drawing/2014/main" id="{ADA87897-DE09-748C-9889-FB98549767AF}"/>
                </a:ext>
              </a:extLst>
            </p:cNvPr>
            <p:cNvSpPr/>
            <p:nvPr/>
          </p:nvSpPr>
          <p:spPr>
            <a:xfrm>
              <a:off x="11087416" y="2818914"/>
              <a:ext cx="225920" cy="225920"/>
            </a:xfrm>
            <a:prstGeom prst="star10">
              <a:avLst/>
            </a:prstGeom>
            <a:solidFill>
              <a:srgbClr val="FFFF00"/>
            </a:solidFill>
            <a:ln>
              <a:solidFill>
                <a:srgbClr val="FFFF00"/>
              </a:solidFill>
            </a:ln>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C00000"/>
                  </a:solidFill>
                </a:rPr>
                <a:t>#</a:t>
              </a:r>
            </a:p>
          </p:txBody>
        </p:sp>
      </p:grpSp>
      <p:sp>
        <p:nvSpPr>
          <p:cNvPr id="19" name="TextBox 18">
            <a:extLst>
              <a:ext uri="{FF2B5EF4-FFF2-40B4-BE49-F238E27FC236}">
                <a16:creationId xmlns:a16="http://schemas.microsoft.com/office/drawing/2014/main" id="{5FA50226-1227-E972-A17C-6959DCB6784A}"/>
              </a:ext>
            </a:extLst>
          </p:cNvPr>
          <p:cNvSpPr txBox="1"/>
          <p:nvPr/>
        </p:nvSpPr>
        <p:spPr>
          <a:xfrm>
            <a:off x="110068" y="1889749"/>
            <a:ext cx="1463975" cy="1200329"/>
          </a:xfrm>
          <a:prstGeom prst="rect">
            <a:avLst/>
          </a:prstGeom>
          <a:noFill/>
        </p:spPr>
        <p:txBody>
          <a:bodyPr wrap="square" rtlCol="0">
            <a:spAutoFit/>
          </a:bodyPr>
          <a:lstStyle/>
          <a:p>
            <a:r>
              <a:rPr lang="en-US" sz="1200" dirty="0"/>
              <a:t>Rankings done separately for counties, unincorporated areas, and 229 incorporated places</a:t>
            </a:r>
            <a:endParaRPr lang="en-US" sz="1200" u="none" dirty="0"/>
          </a:p>
        </p:txBody>
      </p:sp>
      <p:grpSp>
        <p:nvGrpSpPr>
          <p:cNvPr id="25" name="Group 24">
            <a:extLst>
              <a:ext uri="{FF2B5EF4-FFF2-40B4-BE49-F238E27FC236}">
                <a16:creationId xmlns:a16="http://schemas.microsoft.com/office/drawing/2014/main" id="{525F428F-D310-8497-F501-FE08B20AF0DF}"/>
              </a:ext>
            </a:extLst>
          </p:cNvPr>
          <p:cNvGrpSpPr/>
          <p:nvPr/>
        </p:nvGrpSpPr>
        <p:grpSpPr>
          <a:xfrm>
            <a:off x="1766626" y="1397559"/>
            <a:ext cx="9812742" cy="4062882"/>
            <a:chOff x="1766626" y="1397559"/>
            <a:chExt cx="9812742" cy="4062882"/>
          </a:xfrm>
        </p:grpSpPr>
        <p:grpSp>
          <p:nvGrpSpPr>
            <p:cNvPr id="18" name="Group 17">
              <a:extLst>
                <a:ext uri="{FF2B5EF4-FFF2-40B4-BE49-F238E27FC236}">
                  <a16:creationId xmlns:a16="http://schemas.microsoft.com/office/drawing/2014/main" id="{CD7F6836-A548-DA7B-E4B9-72525BDAAB21}"/>
                </a:ext>
              </a:extLst>
            </p:cNvPr>
            <p:cNvGrpSpPr/>
            <p:nvPr/>
          </p:nvGrpSpPr>
          <p:grpSpPr>
            <a:xfrm>
              <a:off x="1766626" y="1397559"/>
              <a:ext cx="9812742" cy="4062882"/>
              <a:chOff x="1055426" y="1397559"/>
              <a:chExt cx="9812742" cy="4062882"/>
            </a:xfrm>
          </p:grpSpPr>
          <p:grpSp>
            <p:nvGrpSpPr>
              <p:cNvPr id="14" name="Group 13">
                <a:extLst>
                  <a:ext uri="{FF2B5EF4-FFF2-40B4-BE49-F238E27FC236}">
                    <a16:creationId xmlns:a16="http://schemas.microsoft.com/office/drawing/2014/main" id="{B262634B-F9FF-4F1A-A6F4-6F146F841C81}"/>
                  </a:ext>
                </a:extLst>
              </p:cNvPr>
              <p:cNvGrpSpPr/>
              <p:nvPr/>
            </p:nvGrpSpPr>
            <p:grpSpPr>
              <a:xfrm>
                <a:off x="1055426" y="1397559"/>
                <a:ext cx="9812742" cy="4062882"/>
                <a:chOff x="1055426" y="1397559"/>
                <a:chExt cx="9812742" cy="4062882"/>
              </a:xfrm>
            </p:grpSpPr>
            <p:pic>
              <p:nvPicPr>
                <p:cNvPr id="3" name="Picture 2">
                  <a:extLst>
                    <a:ext uri="{FF2B5EF4-FFF2-40B4-BE49-F238E27FC236}">
                      <a16:creationId xmlns:a16="http://schemas.microsoft.com/office/drawing/2014/main" id="{93170B1E-DA80-7619-4D24-7614B477FE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426" y="1397559"/>
                  <a:ext cx="9812742" cy="4062882"/>
                </a:xfrm>
                <a:prstGeom prst="rect">
                  <a:avLst/>
                </a:prstGeom>
              </p:spPr>
            </p:pic>
            <p:pic>
              <p:nvPicPr>
                <p:cNvPr id="10" name="Picture 9">
                  <a:extLst>
                    <a:ext uri="{FF2B5EF4-FFF2-40B4-BE49-F238E27FC236}">
                      <a16:creationId xmlns:a16="http://schemas.microsoft.com/office/drawing/2014/main" id="{7446F602-0688-2CF4-FDC8-64F3436E9DA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5750066" y="3467521"/>
                  <a:ext cx="1452668" cy="173803"/>
                </a:xfrm>
                <a:prstGeom prst="rect">
                  <a:avLst/>
                </a:prstGeom>
              </p:spPr>
            </p:pic>
          </p:grpSp>
          <p:sp>
            <p:nvSpPr>
              <p:cNvPr id="5" name="Star: 10 Points 4">
                <a:extLst>
                  <a:ext uri="{FF2B5EF4-FFF2-40B4-BE49-F238E27FC236}">
                    <a16:creationId xmlns:a16="http://schemas.microsoft.com/office/drawing/2014/main" id="{A6E54292-EB76-03EE-5321-65B10631EF47}"/>
                  </a:ext>
                </a:extLst>
              </p:cNvPr>
              <p:cNvSpPr/>
              <p:nvPr/>
            </p:nvSpPr>
            <p:spPr>
              <a:xfrm>
                <a:off x="6739591" y="3241601"/>
                <a:ext cx="225920" cy="225920"/>
              </a:xfrm>
              <a:prstGeom prst="star10">
                <a:avLst/>
              </a:prstGeom>
              <a:solidFill>
                <a:srgbClr val="FFFF00"/>
              </a:solidFill>
              <a:ln>
                <a:solidFill>
                  <a:srgbClr val="FFFF00"/>
                </a:solidFill>
              </a:ln>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C00000"/>
                    </a:solidFill>
                  </a:rPr>
                  <a:t>1</a:t>
                </a:r>
              </a:p>
            </p:txBody>
          </p:sp>
        </p:grpSp>
        <p:sp>
          <p:nvSpPr>
            <p:cNvPr id="23" name="Rectangle 22">
              <a:extLst>
                <a:ext uri="{FF2B5EF4-FFF2-40B4-BE49-F238E27FC236}">
                  <a16:creationId xmlns:a16="http://schemas.microsoft.com/office/drawing/2014/main" id="{99ECF2E4-6E3A-97C1-A176-B4AA36982EBC}"/>
                </a:ext>
              </a:extLst>
            </p:cNvPr>
            <p:cNvSpPr/>
            <p:nvPr/>
          </p:nvSpPr>
          <p:spPr>
            <a:xfrm>
              <a:off x="6461266" y="4243128"/>
              <a:ext cx="1452668" cy="190500"/>
            </a:xfrm>
            <a:prstGeom prst="rect">
              <a:avLst/>
            </a:prstGeom>
            <a:solidFill>
              <a:schemeClr val="accent6">
                <a:lumMod val="60000"/>
                <a:lumOff val="40000"/>
              </a:schemeClr>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State Median: 0.9%</a:t>
              </a:r>
            </a:p>
          </p:txBody>
        </p:sp>
      </p:grpSp>
    </p:spTree>
    <p:extLst>
      <p:ext uri="{BB962C8B-B14F-4D97-AF65-F5344CB8AC3E}">
        <p14:creationId xmlns:p14="http://schemas.microsoft.com/office/powerpoint/2010/main" val="1411974705"/>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a:extLst>
              <a:ext uri="{FF2B5EF4-FFF2-40B4-BE49-F238E27FC236}">
                <a16:creationId xmlns:a16="http://schemas.microsoft.com/office/drawing/2014/main" id="{01524E8F-504E-43AB-9990-50EDB3CB7993}"/>
              </a:ext>
            </a:extLst>
          </p:cNvPr>
          <p:cNvSpPr txBox="1">
            <a:spLocks/>
          </p:cNvSpPr>
          <p:nvPr/>
        </p:nvSpPr>
        <p:spPr>
          <a:xfrm>
            <a:off x="0" y="2"/>
            <a:ext cx="12192000" cy="840445"/>
          </a:xfrm>
          <a:prstGeom prst="rect">
            <a:avLst/>
          </a:prstGeom>
          <a:solidFill>
            <a:srgbClr val="C0000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b="1" dirty="0">
                <a:solidFill>
                  <a:prstClr val="white"/>
                </a:solidFill>
                <a:latin typeface="Arial" panose="020B0604020202020204" pitchFamily="34" charset="0"/>
                <a:cs typeface="Arial" panose="020B0604020202020204" pitchFamily="34" charset="0"/>
              </a:rPr>
              <a:t>            Flood Risk Assessment</a:t>
            </a:r>
          </a:p>
          <a:p>
            <a:pPr marL="174625"/>
            <a:r>
              <a:rPr lang="en-US" sz="500" dirty="0">
                <a:solidFill>
                  <a:prstClr val="white"/>
                </a:solidFill>
                <a:latin typeface="Arial" panose="020B0604020202020204" pitchFamily="34" charset="0"/>
                <a:cs typeface="Arial" panose="020B0604020202020204" pitchFamily="34" charset="0"/>
              </a:rPr>
              <a:t> </a:t>
            </a:r>
          </a:p>
          <a:p>
            <a:pPr marL="174625"/>
            <a:r>
              <a:rPr lang="en-US" sz="2400" dirty="0">
                <a:solidFill>
                  <a:prstClr val="white"/>
                </a:solidFill>
                <a:latin typeface="Arial" panose="020B0604020202020204" pitchFamily="34" charset="0"/>
                <a:cs typeface="Arial" panose="020B0604020202020204" pitchFamily="34" charset="0"/>
              </a:rPr>
              <a:t>            Jefferson County</a:t>
            </a:r>
            <a:endParaRPr lang="en-US" sz="1100" dirty="0">
              <a:solidFill>
                <a:prstClr val="white"/>
              </a:solidFill>
              <a:latin typeface="Calibri Light" panose="020F0302020204030204"/>
            </a:endParaRPr>
          </a:p>
        </p:txBody>
      </p:sp>
      <p:pic>
        <p:nvPicPr>
          <p:cNvPr id="59" name="Picture 58" descr="A yellow and blue logo&#10;&#10;Description automatically generated">
            <a:extLst>
              <a:ext uri="{FF2B5EF4-FFF2-40B4-BE49-F238E27FC236}">
                <a16:creationId xmlns:a16="http://schemas.microsoft.com/office/drawing/2014/main" id="{DA3AADBB-C31C-DD34-7D9E-8B6EBBC430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923" y="45385"/>
            <a:ext cx="839503" cy="749677"/>
          </a:xfrm>
          <a:prstGeom prst="rect">
            <a:avLst/>
          </a:prstGeom>
        </p:spPr>
      </p:pic>
      <p:sp>
        <p:nvSpPr>
          <p:cNvPr id="60" name="TextBox 59">
            <a:extLst>
              <a:ext uri="{FF2B5EF4-FFF2-40B4-BE49-F238E27FC236}">
                <a16:creationId xmlns:a16="http://schemas.microsoft.com/office/drawing/2014/main" id="{C02BECAC-5AA7-5616-18EA-3F419BEDF586}"/>
              </a:ext>
            </a:extLst>
          </p:cNvPr>
          <p:cNvSpPr txBox="1"/>
          <p:nvPr/>
        </p:nvSpPr>
        <p:spPr>
          <a:xfrm>
            <a:off x="1744637" y="915264"/>
            <a:ext cx="7865659" cy="369332"/>
          </a:xfrm>
          <a:prstGeom prst="rect">
            <a:avLst/>
          </a:prstGeom>
          <a:noFill/>
        </p:spPr>
        <p:txBody>
          <a:bodyPr wrap="square" rtlCol="0">
            <a:spAutoFit/>
          </a:bodyPr>
          <a:lstStyle/>
          <a:p>
            <a:pPr algn="ctr"/>
            <a:r>
              <a:rPr lang="en-US" b="1" dirty="0">
                <a:solidFill>
                  <a:schemeClr val="accent1">
                    <a:lumMod val="50000"/>
                  </a:schemeClr>
                </a:solidFill>
              </a:rPr>
              <a:t>(7) People / Social Vulnerabilities:</a:t>
            </a:r>
          </a:p>
        </p:txBody>
      </p:sp>
      <p:grpSp>
        <p:nvGrpSpPr>
          <p:cNvPr id="9" name="Group 8">
            <a:extLst>
              <a:ext uri="{FF2B5EF4-FFF2-40B4-BE49-F238E27FC236}">
                <a16:creationId xmlns:a16="http://schemas.microsoft.com/office/drawing/2014/main" id="{81F81310-D075-7F6F-D404-67E686DB2B48}"/>
              </a:ext>
            </a:extLst>
          </p:cNvPr>
          <p:cNvGrpSpPr/>
          <p:nvPr/>
        </p:nvGrpSpPr>
        <p:grpSpPr>
          <a:xfrm>
            <a:off x="38099" y="5707309"/>
            <a:ext cx="12115801" cy="1105306"/>
            <a:chOff x="38099" y="5439935"/>
            <a:chExt cx="12115801" cy="1105306"/>
          </a:xfrm>
        </p:grpSpPr>
        <p:sp>
          <p:nvSpPr>
            <p:cNvPr id="11" name="TextBox 10">
              <a:extLst>
                <a:ext uri="{FF2B5EF4-FFF2-40B4-BE49-F238E27FC236}">
                  <a16:creationId xmlns:a16="http://schemas.microsoft.com/office/drawing/2014/main" id="{EA8E8B88-B179-E76B-23C2-328F75180A10}"/>
                </a:ext>
              </a:extLst>
            </p:cNvPr>
            <p:cNvSpPr txBox="1"/>
            <p:nvPr/>
          </p:nvSpPr>
          <p:spPr>
            <a:xfrm>
              <a:off x="38099" y="5621911"/>
              <a:ext cx="12115801" cy="923330"/>
            </a:xfrm>
            <a:prstGeom prst="rect">
              <a:avLst/>
            </a:prstGeom>
            <a:solidFill>
              <a:srgbClr val="DEEBF7"/>
            </a:solidFill>
          </p:spPr>
          <p:txBody>
            <a:bodyPr wrap="square" rtlCol="0">
              <a:spAutoFit/>
            </a:bodyPr>
            <a:lstStyle/>
            <a:p>
              <a:r>
                <a:rPr lang="en-US" sz="900" b="1" i="1" u="none" dirty="0"/>
                <a:t>Population in Floodplain Ratio: </a:t>
              </a:r>
              <a:r>
                <a:rPr lang="en-US" sz="900" dirty="0"/>
                <a:t>Percentage of population residing in the High-Risk* Special Flood Hazard Area to total population</a:t>
              </a:r>
              <a:endParaRPr lang="en-US" sz="900" b="1" i="1" dirty="0"/>
            </a:p>
            <a:p>
              <a:r>
                <a:rPr lang="en-US" sz="900" b="1" i="1" dirty="0"/>
                <a:t>Population Displaced Ratio: </a:t>
              </a:r>
              <a:r>
                <a:rPr lang="en-US" sz="900" dirty="0"/>
                <a:t>Estimated percentage of population displaced by a major storm of a 1% annual chance (100-year) probability to total population</a:t>
              </a:r>
            </a:p>
            <a:p>
              <a:r>
                <a:rPr lang="en-US" sz="900" b="1" i="1" dirty="0"/>
                <a:t>WV Social Vulnerability Index: </a:t>
              </a:r>
              <a:r>
                <a:rPr lang="en-US" sz="900" dirty="0"/>
                <a:t>Social vulnerability index developed for West Virginia based on the eight following socioeconomic and demographic indicators:</a:t>
              </a:r>
            </a:p>
            <a:p>
              <a:r>
                <a:rPr lang="en-US" sz="900" dirty="0"/>
                <a:t>Poverty Rate, Unemployment Rate, No High School Diploma Ratio, Vulnerable Ages Ratio, Disability Ratio, Population Change Ratio, Median Housing Value, and Mobile Homes Ratio in Total Area</a:t>
              </a:r>
            </a:p>
            <a:p>
              <a:endParaRPr lang="en-US" sz="800" dirty="0"/>
            </a:p>
            <a:p>
              <a:r>
                <a:rPr lang="en-US" sz="800" dirty="0"/>
                <a:t>* High-Risk 100-year floodplain may include both Effective or Advisory Floodplains</a:t>
              </a:r>
            </a:p>
          </p:txBody>
        </p:sp>
        <p:sp>
          <p:nvSpPr>
            <p:cNvPr id="12" name="TextBox 11">
              <a:extLst>
                <a:ext uri="{FF2B5EF4-FFF2-40B4-BE49-F238E27FC236}">
                  <a16:creationId xmlns:a16="http://schemas.microsoft.com/office/drawing/2014/main" id="{CC2EBC1B-FB73-6A98-C96A-586F7DD329E0}"/>
                </a:ext>
              </a:extLst>
            </p:cNvPr>
            <p:cNvSpPr txBox="1"/>
            <p:nvPr/>
          </p:nvSpPr>
          <p:spPr>
            <a:xfrm>
              <a:off x="38099" y="5439935"/>
              <a:ext cx="507811" cy="230832"/>
            </a:xfrm>
            <a:prstGeom prst="rect">
              <a:avLst/>
            </a:prstGeom>
            <a:solidFill>
              <a:srgbClr val="DEEBF7"/>
            </a:solidFill>
            <a:ln>
              <a:noFill/>
            </a:ln>
          </p:spPr>
          <p:txBody>
            <a:bodyPr wrap="square" rtlCol="0" anchor="ctr" anchorCtr="0">
              <a:spAutoFit/>
            </a:bodyPr>
            <a:lstStyle/>
            <a:p>
              <a:r>
                <a:rPr lang="en-US" sz="900" b="1" dirty="0"/>
                <a:t>Notes:</a:t>
              </a:r>
            </a:p>
          </p:txBody>
        </p:sp>
      </p:grpSp>
      <p:pic>
        <p:nvPicPr>
          <p:cNvPr id="4" name="Picture 3">
            <a:extLst>
              <a:ext uri="{FF2B5EF4-FFF2-40B4-BE49-F238E27FC236}">
                <a16:creationId xmlns:a16="http://schemas.microsoft.com/office/drawing/2014/main" id="{1D7D0D0B-4720-9361-CC60-7A711CDB87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7081" y="1359413"/>
            <a:ext cx="9791087" cy="3803223"/>
          </a:xfrm>
          <a:prstGeom prst="rect">
            <a:avLst/>
          </a:prstGeom>
        </p:spPr>
      </p:pic>
    </p:spTree>
    <p:extLst>
      <p:ext uri="{BB962C8B-B14F-4D97-AF65-F5344CB8AC3E}">
        <p14:creationId xmlns:p14="http://schemas.microsoft.com/office/powerpoint/2010/main" val="1620707852"/>
      </p:ext>
    </p:extLst>
  </p:cSld>
  <p:clrMapOvr>
    <a:masterClrMapping/>
  </p:clrMapOvr>
  <mc:AlternateContent xmlns:mc="http://schemas.openxmlformats.org/markup-compatibility/2006" xmlns:p14="http://schemas.microsoft.com/office/powerpoint/2010/main">
    <mc:Choice Requires="p14">
      <p:transition spd="slow" p14:dur="10000"/>
    </mc:Choice>
    <mc:Fallback xmlns="">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TotalTime>
  <Words>1495</Words>
  <Application>Microsoft Office PowerPoint</Application>
  <PresentationFormat>Widescreen</PresentationFormat>
  <Paragraphs>194</Paragraphs>
  <Slides>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Aptos</vt:lpstr>
      <vt:lpstr>Aptos Display</vt: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Kurt Donaldson</dc:creator>
  <cp:lastModifiedBy>Kurt Donaldson</cp:lastModifiedBy>
  <cp:revision>4</cp:revision>
  <dcterms:created xsi:type="dcterms:W3CDTF">2024-12-06T05:02:16Z</dcterms:created>
  <dcterms:modified xsi:type="dcterms:W3CDTF">2024-12-06T13:42:31Z</dcterms:modified>
</cp:coreProperties>
</file>