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350" r:id="rId2"/>
    <p:sldId id="267" r:id="rId3"/>
    <p:sldId id="325" r:id="rId4"/>
    <p:sldId id="343" r:id="rId5"/>
    <p:sldId id="344" r:id="rId6"/>
    <p:sldId id="339" r:id="rId7"/>
    <p:sldId id="275" r:id="rId8"/>
    <p:sldId id="336" r:id="rId9"/>
    <p:sldId id="276" r:id="rId10"/>
    <p:sldId id="266" r:id="rId11"/>
    <p:sldId id="324" r:id="rId12"/>
    <p:sldId id="256" r:id="rId13"/>
    <p:sldId id="329" r:id="rId14"/>
    <p:sldId id="326" r:id="rId15"/>
    <p:sldId id="327" r:id="rId16"/>
    <p:sldId id="330" r:id="rId17"/>
    <p:sldId id="334" r:id="rId18"/>
    <p:sldId id="341" r:id="rId19"/>
    <p:sldId id="342" r:id="rId20"/>
    <p:sldId id="335" r:id="rId21"/>
    <p:sldId id="299" r:id="rId22"/>
    <p:sldId id="292" r:id="rId23"/>
    <p:sldId id="340" r:id="rId24"/>
    <p:sldId id="306" r:id="rId25"/>
    <p:sldId id="337" r:id="rId26"/>
    <p:sldId id="338" r:id="rId27"/>
    <p:sldId id="328" r:id="rId28"/>
    <p:sldId id="347" r:id="rId29"/>
    <p:sldId id="351" r:id="rId30"/>
    <p:sldId id="258" r:id="rId31"/>
    <p:sldId id="309" r:id="rId32"/>
    <p:sldId id="316" r:id="rId33"/>
    <p:sldId id="317" r:id="rId34"/>
    <p:sldId id="318" r:id="rId35"/>
    <p:sldId id="319" r:id="rId36"/>
    <p:sldId id="320" r:id="rId37"/>
    <p:sldId id="321" r:id="rId38"/>
    <p:sldId id="322"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969"/>
    <a:srgbClr val="034586"/>
    <a:srgbClr val="000000"/>
    <a:srgbClr val="1F4E79"/>
    <a:srgbClr val="0B3041"/>
    <a:srgbClr val="E8E8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817" autoAdjust="0"/>
    <p:restoredTop sz="83260" autoAdjust="0"/>
  </p:normalViewPr>
  <p:slideViewPr>
    <p:cSldViewPr snapToGrid="0">
      <p:cViewPr varScale="1">
        <p:scale>
          <a:sx n="73" d="100"/>
          <a:sy n="73" d="100"/>
        </p:scale>
        <p:origin x="1506" y="9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94" d="100"/>
          <a:sy n="94" d="100"/>
        </p:scale>
        <p:origin x="2826" y="-150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D9E164-5954-44CC-B8F6-A6FC7F5CE6EF}" type="datetimeFigureOut">
              <a:rPr lang="en-US" smtClean="0"/>
              <a:t>12/19/2024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CCCB51-2C28-4E96-96E4-9587A5CD5789}" type="slidenum">
              <a:rPr lang="en-US" smtClean="0"/>
              <a:t>‹#›</a:t>
            </a:fld>
            <a:endParaRPr lang="en-US"/>
          </a:p>
        </p:txBody>
      </p:sp>
    </p:spTree>
    <p:extLst>
      <p:ext uri="{BB962C8B-B14F-4D97-AF65-F5344CB8AC3E}">
        <p14:creationId xmlns:p14="http://schemas.microsoft.com/office/powerpoint/2010/main" val="1082057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data.wvgis.wvu.edu/pub/RA/_resources/Historic/FEMA_bulletin_historic_structures_2008.pdf"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mapwv.gov/Flood"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fema.gov/sites/default/files/documents/fema_region-6_risk-communications-guidebook_112023.pdf#page=25"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algn="l">
              <a:spcBef>
                <a:spcPts val="0"/>
              </a:spcBef>
              <a:spcAft>
                <a:spcPts val="0"/>
              </a:spcAft>
            </a:pPr>
            <a:r>
              <a:rPr lang="en-US" sz="1200" b="0" i="0" dirty="0">
                <a:solidFill>
                  <a:srgbClr val="242424"/>
                </a:solidFill>
                <a:effectLst/>
                <a:latin typeface="+mn-lt"/>
              </a:rPr>
              <a:t>Risk MAP (Mapping, Assessment, Supplemental) Slides prepared by the WV GIS Technical Center at West Virginia University for the </a:t>
            </a:r>
            <a:r>
              <a:rPr lang="en-US" sz="1200" b="1" i="0" dirty="0">
                <a:solidFill>
                  <a:srgbClr val="242424"/>
                </a:solidFill>
                <a:effectLst/>
                <a:latin typeface="+mn-lt"/>
              </a:rPr>
              <a:t>Community Coordination and Outreach </a:t>
            </a:r>
            <a:r>
              <a:rPr lang="en-US" sz="1200" b="0" i="0" dirty="0">
                <a:solidFill>
                  <a:srgbClr val="242424"/>
                </a:solidFill>
                <a:effectLst/>
                <a:latin typeface="+mn-lt"/>
              </a:rPr>
              <a:t>(CCO) meeting to discuss the new preliminary Flood Insurance Study (FIS) and Flood Insurance Rate Maps (FIRMs) for Jefferson County, WV, issued on September 24, 2024.  The CCO meeting was held on December 11, 2024, at the Jefferson County Office of Homeland Security and Emergency Management, 28 Industrial Boulevard, Kearneysville West Virginia, 25430. </a:t>
            </a:r>
          </a:p>
          <a:p>
            <a:pPr algn="l"/>
            <a:r>
              <a:rPr lang="en-US" b="0" i="0" dirty="0">
                <a:solidFill>
                  <a:srgbClr val="242424"/>
                </a:solidFill>
                <a:effectLst/>
                <a:latin typeface="+mn-lt"/>
              </a:rPr>
              <a:t>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96D2ED-501B-4749-A3F4-4AC2549A15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98125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the preliminary FIRMS become effective, property owners with structures that are mapped out of the SFHA (yellow square symbols on WV Flood Tool’s RiskMAP View) may be eligible for a</a:t>
            </a:r>
            <a:r>
              <a:rPr lang="en-US" b="1" dirty="0"/>
              <a:t> LiDAR Letter of Map Amendment</a:t>
            </a:r>
            <a:r>
              <a:rPr lang="en-US" dirty="0"/>
              <a:t> (LOMA).</a:t>
            </a:r>
          </a:p>
          <a:p>
            <a:endParaRPr lang="en-US" dirty="0"/>
          </a:p>
          <a:p>
            <a:r>
              <a:rPr lang="en-US" dirty="0"/>
              <a:t>It is estimated that 276 structures are mapped out of the SFHA for the entire county.  If applicable, LiDAR data can replace the requirement to submit certified elevation information for LOMAs, which can create a cost savings for property owners requiring mandatory flood insurance.  If property owners want to expedite the removal of their structure from the SFHA, then refer to the information links regarding LiDAR LOMAs for more guidance.  </a:t>
            </a:r>
          </a:p>
        </p:txBody>
      </p:sp>
      <p:sp>
        <p:nvSpPr>
          <p:cNvPr id="4" name="Slide Number Placeholder 3"/>
          <p:cNvSpPr>
            <a:spLocks noGrp="1"/>
          </p:cNvSpPr>
          <p:nvPr>
            <p:ph type="sldNum" sz="quarter" idx="5"/>
          </p:nvPr>
        </p:nvSpPr>
        <p:spPr/>
        <p:txBody>
          <a:bodyPr/>
          <a:lstStyle/>
          <a:p>
            <a:fld id="{2DCCCB51-2C28-4E96-96E4-9587A5CD5789}" type="slidenum">
              <a:rPr lang="en-US" smtClean="0"/>
              <a:t>10</a:t>
            </a:fld>
            <a:endParaRPr lang="en-US"/>
          </a:p>
        </p:txBody>
      </p:sp>
    </p:spTree>
    <p:extLst>
      <p:ext uri="{BB962C8B-B14F-4D97-AF65-F5344CB8AC3E}">
        <p14:creationId xmlns:p14="http://schemas.microsoft.com/office/powerpoint/2010/main" val="42502945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Risk assessment results of 156 major rivers/streams in the state reveal that </a:t>
            </a:r>
            <a:r>
              <a:rPr lang="en-US" b="1" dirty="0"/>
              <a:t>Town Run </a:t>
            </a:r>
            <a:r>
              <a:rPr lang="en-US" dirty="0"/>
              <a:t>and </a:t>
            </a:r>
            <a:r>
              <a:rPr lang="en-US" b="1" dirty="0"/>
              <a:t>Shenandoah River </a:t>
            </a:r>
            <a:r>
              <a:rPr lang="en-US" dirty="0"/>
              <a:t>have high building values and thus more dollar exposure to flood damage. Both the </a:t>
            </a:r>
            <a:r>
              <a:rPr lang="en-US" b="1" dirty="0"/>
              <a:t>Shenandoah</a:t>
            </a:r>
            <a:r>
              <a:rPr lang="en-US" dirty="0"/>
              <a:t> and </a:t>
            </a:r>
            <a:r>
              <a:rPr lang="en-US" b="1" dirty="0"/>
              <a:t>Potomac Rivers </a:t>
            </a:r>
            <a:r>
              <a:rPr lang="en-US" dirty="0"/>
              <a:t>have high flood depth medians values (&gt; 4.5 feet) for a 1%-annual-chance (100-yr) flood which translates to a potential for higher damage losses and loss of life.  </a:t>
            </a:r>
          </a:p>
        </p:txBody>
      </p:sp>
      <p:sp>
        <p:nvSpPr>
          <p:cNvPr id="4" name="Slide Number Placeholder 3"/>
          <p:cNvSpPr>
            <a:spLocks noGrp="1"/>
          </p:cNvSpPr>
          <p:nvPr>
            <p:ph type="sldNum" sz="quarter" idx="5"/>
          </p:nvPr>
        </p:nvSpPr>
        <p:spPr/>
        <p:txBody>
          <a:bodyPr/>
          <a:lstStyle/>
          <a:p>
            <a:fld id="{2DCCCB51-2C28-4E96-96E4-9587A5CD5789}" type="slidenum">
              <a:rPr lang="en-US" smtClean="0"/>
              <a:t>11</a:t>
            </a:fld>
            <a:endParaRPr lang="en-US"/>
          </a:p>
        </p:txBody>
      </p:sp>
    </p:spTree>
    <p:extLst>
      <p:ext uri="{BB962C8B-B14F-4D97-AF65-F5344CB8AC3E}">
        <p14:creationId xmlns:p14="http://schemas.microsoft.com/office/powerpoint/2010/main" val="25493274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river/stream building risk assessment for Region 9 and Jefferson County reveals that the </a:t>
            </a:r>
            <a:r>
              <a:rPr lang="en-US" b="1" dirty="0"/>
              <a:t>Potomac River </a:t>
            </a:r>
            <a:r>
              <a:rPr lang="en-US" dirty="0"/>
              <a:t>has the most structures mapped in the SFHA while </a:t>
            </a:r>
            <a:r>
              <a:rPr lang="en-US" b="1" dirty="0"/>
              <a:t>Town Run </a:t>
            </a:r>
            <a:r>
              <a:rPr lang="en-US" dirty="0"/>
              <a:t>has fewer structures but the largest cumulative building value.</a:t>
            </a:r>
          </a:p>
        </p:txBody>
      </p:sp>
      <p:sp>
        <p:nvSpPr>
          <p:cNvPr id="4" name="Slide Number Placeholder 3"/>
          <p:cNvSpPr>
            <a:spLocks noGrp="1"/>
          </p:cNvSpPr>
          <p:nvPr>
            <p:ph type="sldNum" sz="quarter" idx="5"/>
          </p:nvPr>
        </p:nvSpPr>
        <p:spPr/>
        <p:txBody>
          <a:bodyPr/>
          <a:lstStyle/>
          <a:p>
            <a:fld id="{2DCCCB51-2C28-4E96-96E4-9587A5CD5789}" type="slidenum">
              <a:rPr lang="en-US" smtClean="0"/>
              <a:t>12</a:t>
            </a:fld>
            <a:endParaRPr lang="en-US"/>
          </a:p>
        </p:txBody>
      </p:sp>
    </p:spTree>
    <p:extLst>
      <p:ext uri="{BB962C8B-B14F-4D97-AF65-F5344CB8AC3E}">
        <p14:creationId xmlns:p14="http://schemas.microsoft.com/office/powerpoint/2010/main" val="6065131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Top 20% Risk Indicators Report reveals that </a:t>
            </a:r>
            <a:r>
              <a:rPr lang="en-US" b="1" dirty="0"/>
              <a:t>Jefferson County </a:t>
            </a:r>
            <a:r>
              <a:rPr lang="en-US" dirty="0"/>
              <a:t>and </a:t>
            </a:r>
            <a:r>
              <a:rPr lang="en-US" b="1" dirty="0"/>
              <a:t>Jefferson County Unincorporated </a:t>
            </a:r>
            <a:r>
              <a:rPr lang="en-US" dirty="0"/>
              <a:t>have structures in the high-risk flood zones that are of high appraisal value and which reside in historical districts.  View the WV Risk Explorer report for more information about these risk factors specific to Jefferson County including rationales and recommendations. </a:t>
            </a:r>
          </a:p>
        </p:txBody>
      </p:sp>
      <p:sp>
        <p:nvSpPr>
          <p:cNvPr id="4" name="Slide Number Placeholder 3"/>
          <p:cNvSpPr>
            <a:spLocks noGrp="1"/>
          </p:cNvSpPr>
          <p:nvPr>
            <p:ph type="sldNum" sz="quarter" idx="5"/>
          </p:nvPr>
        </p:nvSpPr>
        <p:spPr/>
        <p:txBody>
          <a:bodyPr/>
          <a:lstStyle/>
          <a:p>
            <a:fld id="{2DCCCB51-2C28-4E96-96E4-9587A5CD5789}" type="slidenum">
              <a:rPr lang="en-US" smtClean="0"/>
              <a:t>13</a:t>
            </a:fld>
            <a:endParaRPr lang="en-US"/>
          </a:p>
        </p:txBody>
      </p:sp>
    </p:spTree>
    <p:extLst>
      <p:ext uri="{BB962C8B-B14F-4D97-AF65-F5344CB8AC3E}">
        <p14:creationId xmlns:p14="http://schemas.microsoft.com/office/powerpoint/2010/main" val="26735986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compared to all 55 counties in the state, for the </a:t>
            </a:r>
            <a:r>
              <a:rPr lang="en-US" b="1" dirty="0"/>
              <a:t>Jefferson County </a:t>
            </a:r>
            <a:r>
              <a:rPr lang="en-US" dirty="0"/>
              <a:t>structures located in the Special Flood Hazard Area, these inventoried buildings have high appraisal values, and a large number are designated by the National Register of Historic Places.  Graphics of these risk indicators affecting Jefferson County can be discovered from the WV Hazard Library.</a:t>
            </a:r>
          </a:p>
        </p:txBody>
      </p:sp>
      <p:sp>
        <p:nvSpPr>
          <p:cNvPr id="4" name="Slide Number Placeholder 3"/>
          <p:cNvSpPr>
            <a:spLocks noGrp="1"/>
          </p:cNvSpPr>
          <p:nvPr>
            <p:ph type="sldNum" sz="quarter" idx="5"/>
          </p:nvPr>
        </p:nvSpPr>
        <p:spPr/>
        <p:txBody>
          <a:bodyPr/>
          <a:lstStyle/>
          <a:p>
            <a:fld id="{2DCCCB51-2C28-4E96-96E4-9587A5CD5789}" type="slidenum">
              <a:rPr lang="en-US" smtClean="0"/>
              <a:t>14</a:t>
            </a:fld>
            <a:endParaRPr lang="en-US"/>
          </a:p>
        </p:txBody>
      </p:sp>
    </p:spTree>
    <p:extLst>
      <p:ext uri="{BB962C8B-B14F-4D97-AF65-F5344CB8AC3E}">
        <p14:creationId xmlns:p14="http://schemas.microsoft.com/office/powerpoint/2010/main" val="25664431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Jefferson County </a:t>
            </a:r>
            <a:r>
              <a:rPr lang="en-US" dirty="0"/>
              <a:t>is more resilient to flooding than most other counties in the state because the county has:</a:t>
            </a:r>
            <a:br>
              <a:rPr lang="en-US" dirty="0"/>
            </a:b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No </a:t>
            </a:r>
            <a:r>
              <a:rPr lang="en-US" b="1" dirty="0"/>
              <a:t>Essential Facilities </a:t>
            </a:r>
            <a:r>
              <a:rPr lang="en-US" dirty="0"/>
              <a:t>in high (100-yr) or moderate (500-yr) risk floodplains.</a:t>
            </a:r>
          </a:p>
          <a:p>
            <a:r>
              <a:rPr lang="en-US" dirty="0"/>
              <a:t>• The lowest </a:t>
            </a:r>
            <a:r>
              <a:rPr lang="en-US" b="1" dirty="0"/>
              <a:t>Social Vulnerability Index </a:t>
            </a:r>
            <a:r>
              <a:rPr lang="en-US" dirty="0"/>
              <a:t>in the state.</a:t>
            </a:r>
          </a:p>
          <a:p>
            <a:r>
              <a:rPr lang="en-US" dirty="0"/>
              <a:t>• Higher </a:t>
            </a:r>
            <a:r>
              <a:rPr lang="en-US" b="1" dirty="0"/>
              <a:t>NFIP Insurance Penetration Rate </a:t>
            </a:r>
            <a:r>
              <a:rPr lang="en-US" dirty="0"/>
              <a:t>coverage than other counties.</a:t>
            </a:r>
          </a:p>
          <a:p>
            <a:endParaRPr lang="en-US" dirty="0"/>
          </a:p>
        </p:txBody>
      </p:sp>
      <p:sp>
        <p:nvSpPr>
          <p:cNvPr id="4" name="Slide Number Placeholder 3"/>
          <p:cNvSpPr>
            <a:spLocks noGrp="1"/>
          </p:cNvSpPr>
          <p:nvPr>
            <p:ph type="sldNum" sz="quarter" idx="5"/>
          </p:nvPr>
        </p:nvSpPr>
        <p:spPr/>
        <p:txBody>
          <a:bodyPr/>
          <a:lstStyle/>
          <a:p>
            <a:fld id="{2DCCCB51-2C28-4E96-96E4-9587A5CD5789}" type="slidenum">
              <a:rPr lang="en-US" smtClean="0"/>
              <a:t>15</a:t>
            </a:fld>
            <a:endParaRPr lang="en-US"/>
          </a:p>
        </p:txBody>
      </p:sp>
    </p:spTree>
    <p:extLst>
      <p:ext uri="{BB962C8B-B14F-4D97-AF65-F5344CB8AC3E}">
        <p14:creationId xmlns:p14="http://schemas.microsoft.com/office/powerpoint/2010/main" val="1681869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Jefferson County Unincorporated </a:t>
            </a:r>
            <a:r>
              <a:rPr lang="en-US" dirty="0"/>
              <a:t>implements higher standards for floodplain management than all the other 284 incorporated and unincorporated communities in the state</a:t>
            </a:r>
          </a:p>
        </p:txBody>
      </p:sp>
      <p:sp>
        <p:nvSpPr>
          <p:cNvPr id="4" name="Slide Number Placeholder 3"/>
          <p:cNvSpPr>
            <a:spLocks noGrp="1"/>
          </p:cNvSpPr>
          <p:nvPr>
            <p:ph type="sldNum" sz="quarter" idx="5"/>
          </p:nvPr>
        </p:nvSpPr>
        <p:spPr/>
        <p:txBody>
          <a:bodyPr/>
          <a:lstStyle/>
          <a:p>
            <a:fld id="{2DCCCB51-2C28-4E96-96E4-9587A5CD5789}" type="slidenum">
              <a:rPr lang="en-US" smtClean="0"/>
              <a:t>16</a:t>
            </a:fld>
            <a:endParaRPr lang="en-US"/>
          </a:p>
        </p:txBody>
      </p:sp>
    </p:spTree>
    <p:extLst>
      <p:ext uri="{BB962C8B-B14F-4D97-AF65-F5344CB8AC3E}">
        <p14:creationId xmlns:p14="http://schemas.microsoft.com/office/powerpoint/2010/main" val="2761602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61435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kern="100" dirty="0">
                <a:effectLst/>
                <a:latin typeface="+mn-lt"/>
                <a:ea typeface="Aptos" panose="020B0004020202020204" pitchFamily="34" charset="0"/>
                <a:cs typeface="Times New Roman" panose="02020603050405020304" pitchFamily="18" charset="0"/>
              </a:rPr>
              <a:t>Shepherdstown</a:t>
            </a:r>
            <a:r>
              <a:rPr lang="en-US" kern="100" dirty="0">
                <a:effectLst/>
                <a:latin typeface="+mn-lt"/>
                <a:ea typeface="Aptos" panose="020B0004020202020204" pitchFamily="34" charset="0"/>
                <a:cs typeface="Times New Roman" panose="02020603050405020304" pitchFamily="18" charset="0"/>
              </a:rPr>
              <a:t> has a high density of 76 buildings in the high-risk floodplain, nearly all of which are pre-FIRM and within the Shepherdstown Historic District.  </a:t>
            </a:r>
            <a:r>
              <a:rPr lang="en-US" dirty="0">
                <a:latin typeface="+mn-lt"/>
              </a:rPr>
              <a:t>Shepherdstown ranks very high for the following building risk factors: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rPr>
              <a:t>High </a:t>
            </a:r>
            <a:r>
              <a:rPr lang="en-US" b="1" dirty="0">
                <a:latin typeface="+mn-lt"/>
              </a:rPr>
              <a:t>Building Dollar Value </a:t>
            </a:r>
            <a:r>
              <a:rPr lang="en-US" dirty="0">
                <a:latin typeface="+mn-lt"/>
              </a:rPr>
              <a:t>and </a:t>
            </a:r>
            <a:r>
              <a:rPr lang="en-US" b="1" dirty="0">
                <a:latin typeface="+mn-lt"/>
              </a:rPr>
              <a:t>Density of Structures</a:t>
            </a:r>
            <a:r>
              <a:rPr lang="en-US" dirty="0">
                <a:latin typeface="+mn-lt"/>
              </a:rPr>
              <a:t>. A higher total building value in floodplains can lead to increased insurance costs, while a higher density of buildings per acre in the floodplain signifies a greater physical and human exposure to flooding.</a:t>
            </a:r>
          </a:p>
          <a:p>
            <a:pPr marL="171450" indent="-171450">
              <a:buFont typeface="Arial" panose="020B0604020202020204" pitchFamily="34" charset="0"/>
              <a:buChar char="•"/>
            </a:pPr>
            <a:r>
              <a:rPr lang="en-US" dirty="0">
                <a:latin typeface="+mn-lt"/>
              </a:rPr>
              <a:t>High number of </a:t>
            </a:r>
            <a:r>
              <a:rPr lang="en-US" b="1" dirty="0">
                <a:latin typeface="+mn-lt"/>
              </a:rPr>
              <a:t>Pre-FIRM Structures with Basements</a:t>
            </a:r>
            <a:r>
              <a:rPr lang="en-US" dirty="0">
                <a:latin typeface="+mn-lt"/>
              </a:rPr>
              <a:t>.  Pre-FIRM structures are more vulnerable to flooding because they were constructed when a Flood Insurance Rate Map (FIRM) was not in effect and thus were not built according to the regulations and building codes for floodplain development.  Subgrade basements can flood quickly, especially in the event of flash floods, leading to structural damage, property loss, and increased recovery costs. Additionally, electrical equipment in basements can increase the risk of electrocution while flooding.</a:t>
            </a:r>
          </a:p>
          <a:p>
            <a:pPr marL="171450" indent="-171450">
              <a:buFont typeface="Arial" panose="020B0604020202020204" pitchFamily="34" charset="0"/>
              <a:buChar char="•"/>
            </a:pPr>
            <a:r>
              <a:rPr lang="en-US" dirty="0">
                <a:latin typeface="+mn-lt"/>
              </a:rPr>
              <a:t>Higher number of </a:t>
            </a:r>
            <a:r>
              <a:rPr lang="en-US" b="1" dirty="0">
                <a:latin typeface="+mn-lt"/>
              </a:rPr>
              <a:t>Historical Buildings</a:t>
            </a:r>
            <a:r>
              <a:rPr lang="en-US" dirty="0">
                <a:latin typeface="+mn-lt"/>
              </a:rPr>
              <a:t>. Historical assets often have significant cultural value, so it is crucial to know how many historical assets are in floodprone areas to aid in allocating resources for flood resilience and emergency response. A designated historic structure can obtain the benefit of subsidized flood insurance through the NFIP even if it has been substantially improved or substantially damaged so long as the building maintains its historic designation.  Refer to FEMA’s Floodplain Management bulletin of Historic Structures for more information. </a:t>
            </a:r>
            <a:r>
              <a:rPr lang="en-US" dirty="0">
                <a:latin typeface="+mn-lt"/>
                <a:hlinkClick r:id="rId3"/>
              </a:rPr>
              <a:t>https://data.wvgis.wvu.edu/pub/RA/_resources/Historic/FEMA_bulletin_historic_structures_2008.pdf</a:t>
            </a:r>
            <a:endParaRPr lang="en-US" dirty="0">
              <a:latin typeface="+mn-lt"/>
            </a:endParaRPr>
          </a:p>
          <a:p>
            <a:pPr marL="171450" indent="-171450">
              <a:buFont typeface="Arial" panose="020B0604020202020204" pitchFamily="34" charset="0"/>
              <a:buChar char="•"/>
            </a:pPr>
            <a:endParaRPr lang="en-US" dirty="0">
              <a:latin typeface="+mn-lt"/>
            </a:endParaRPr>
          </a:p>
        </p:txBody>
      </p:sp>
      <p:sp>
        <p:nvSpPr>
          <p:cNvPr id="4" name="Slide Number Placeholder 3"/>
          <p:cNvSpPr>
            <a:spLocks noGrp="1"/>
          </p:cNvSpPr>
          <p:nvPr>
            <p:ph type="sldNum" sz="quarter" idx="5"/>
          </p:nvPr>
        </p:nvSpPr>
        <p:spPr/>
        <p:txBody>
          <a:bodyPr/>
          <a:lstStyle/>
          <a:p>
            <a:fld id="{2DCCCB51-2C28-4E96-96E4-9587A5CD5789}" type="slidenum">
              <a:rPr lang="en-US" smtClean="0"/>
              <a:t>17</a:t>
            </a:fld>
            <a:endParaRPr lang="en-US"/>
          </a:p>
        </p:txBody>
      </p:sp>
    </p:spTree>
    <p:extLst>
      <p:ext uri="{BB962C8B-B14F-4D97-AF65-F5344CB8AC3E}">
        <p14:creationId xmlns:p14="http://schemas.microsoft.com/office/powerpoint/2010/main" val="2799133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View the narrated 3D flood visualization movie of</a:t>
            </a:r>
            <a:r>
              <a:rPr lang="en-US" b="1" dirty="0"/>
              <a:t> Shepherdstown </a:t>
            </a:r>
            <a:r>
              <a:rPr lang="en-US" dirty="0"/>
              <a:t>as an effective way of communicating flood risk and high building values for a major 1%-annual-chance (100-yr) flood event. </a:t>
            </a:r>
            <a:r>
              <a:rPr lang="en-US" kern="100" dirty="0">
                <a:effectLst/>
                <a:ea typeface="Aptos" panose="020B0004020202020204" pitchFamily="34" charset="0"/>
                <a:cs typeface="Times New Roman" panose="02020603050405020304" pitchFamily="18" charset="0"/>
              </a:rPr>
              <a:t>Shepherdstown, the oldest town in West Virginia, faces flooding from two primary sources: Town Run and the backwater of the Potomac River. The Potomac River borders the eastern edge of the community, while Town Run flows through the town, winding under the historic district.  The 1936 flood on Town Run caused maximum flood heights ranging from 1.5 to 2.0 feet in some areas of the town.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2DCCCB51-2C28-4E96-96E4-9587A5CD5789}" type="slidenum">
              <a:rPr lang="en-US" smtClean="0"/>
              <a:t>18</a:t>
            </a:fld>
            <a:endParaRPr lang="en-US"/>
          </a:p>
        </p:txBody>
      </p:sp>
    </p:spTree>
    <p:extLst>
      <p:ext uri="{BB962C8B-B14F-4D97-AF65-F5344CB8AC3E}">
        <p14:creationId xmlns:p14="http://schemas.microsoft.com/office/powerpoint/2010/main" val="42889895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2021 Morgantown urban flooding along Popenoe Run on Patterson Driver may occur similarly on Town Run in </a:t>
            </a:r>
            <a:r>
              <a:rPr lang="en-US" b="1" dirty="0"/>
              <a:t>Shepherdstown</a:t>
            </a:r>
            <a:r>
              <a:rPr lang="en-US" dirty="0"/>
              <a:t>.  According to FEMA’s FIS report, f</a:t>
            </a:r>
            <a:r>
              <a:rPr lang="en-US" kern="100" dirty="0">
                <a:effectLst/>
                <a:ea typeface="Aptos" panose="020B0004020202020204" pitchFamily="34" charset="0"/>
                <a:cs typeface="Times New Roman" panose="02020603050405020304" pitchFamily="18" charset="0"/>
              </a:rPr>
              <a:t>looding from Town Run typically results in shallow overland flow depths of less than 3 feet. However, when the channel capacity is exceeded, floodwaters follow through streets and low-lying areas, and impact regions not directly adjacent to the stream channel.  Like the 2021 urban flooding in Morgantown, primary roads in Shepherdstown will likely be flooded during a major storm event. Understanding the town's vulnerabilities, such as the impact of floods on primary roads and high-value structures, is essential for effective flood preparedness and resiliency efforts.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US" dirty="0"/>
              <a:t> </a:t>
            </a:r>
          </a:p>
        </p:txBody>
      </p:sp>
      <p:sp>
        <p:nvSpPr>
          <p:cNvPr id="4" name="Slide Number Placeholder 3"/>
          <p:cNvSpPr>
            <a:spLocks noGrp="1"/>
          </p:cNvSpPr>
          <p:nvPr>
            <p:ph type="sldNum" sz="quarter" idx="5"/>
          </p:nvPr>
        </p:nvSpPr>
        <p:spPr/>
        <p:txBody>
          <a:bodyPr/>
          <a:lstStyle/>
          <a:p>
            <a:fld id="{2DCCCB51-2C28-4E96-96E4-9587A5CD5789}" type="slidenum">
              <a:rPr lang="en-US" smtClean="0"/>
              <a:t>19</a:t>
            </a:fld>
            <a:endParaRPr lang="en-US"/>
          </a:p>
        </p:txBody>
      </p:sp>
    </p:spTree>
    <p:extLst>
      <p:ext uri="{BB962C8B-B14F-4D97-AF65-F5344CB8AC3E}">
        <p14:creationId xmlns:p14="http://schemas.microsoft.com/office/powerpoint/2010/main" val="239425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614359"/>
          </a:xfrm>
        </p:spPr>
        <p:txBody>
          <a:bodyPr/>
          <a:lstStyle/>
          <a:p>
            <a:r>
              <a:rPr lang="en-US" b="0" i="0" dirty="0">
                <a:solidFill>
                  <a:srgbClr val="242424"/>
                </a:solidFill>
                <a:effectLst/>
                <a:latin typeface="+mn-lt"/>
              </a:rPr>
              <a:t>This CCO meeting is an opportunity for local government representatives to work with FEMA Region 3, state government representatives, and members of the project team on strategies and resources for public outreach, how to provide comments/appeals to the preliminary information, the ordinance update and adoption process, and other questions/answers related to the National Flood Insurance Program (NFIP) and getting the new FIRMs to effective status.</a:t>
            </a:r>
            <a:br>
              <a:rPr lang="en-US" b="0" i="0" dirty="0">
                <a:solidFill>
                  <a:srgbClr val="242424"/>
                </a:solidFill>
                <a:effectLst/>
                <a:latin typeface="+mn-lt"/>
              </a:rPr>
            </a:br>
            <a:endParaRPr lang="en-US" b="0" i="0" dirty="0">
              <a:solidFill>
                <a:srgbClr val="242424"/>
              </a:solidFill>
              <a:effectLst/>
              <a:latin typeface="+mn-lt"/>
            </a:endParaRPr>
          </a:p>
          <a:p>
            <a:r>
              <a:rPr lang="en-US" dirty="0">
                <a:latin typeface="+mn-lt"/>
              </a:rPr>
              <a:t>This CCO meeting is organized by the National Flood Insurance Program (NFIP), a voluntary program that works to reduce future flood losses by guiding development away from hazardous areas, and by encouraging communities to:</a:t>
            </a:r>
          </a:p>
          <a:p>
            <a:r>
              <a:rPr lang="en-US" dirty="0">
                <a:latin typeface="+mn-lt"/>
              </a:rPr>
              <a:t>• Know Your Risk: Identify flood hazards through mapping.</a:t>
            </a:r>
          </a:p>
          <a:p>
            <a:r>
              <a:rPr lang="en-US" dirty="0">
                <a:latin typeface="+mn-lt"/>
              </a:rPr>
              <a:t>• Insure Your Risk: Provide insurance and outreach measures.</a:t>
            </a:r>
          </a:p>
          <a:p>
            <a:r>
              <a:rPr lang="en-US" dirty="0">
                <a:latin typeface="+mn-lt"/>
              </a:rPr>
              <a:t>• Reduce Your Risk: Manage floodplains through ordinances, mitigation practice and resiliency efforts.</a:t>
            </a:r>
            <a:endParaRPr lang="en-US" b="0" i="0" dirty="0">
              <a:solidFill>
                <a:srgbClr val="242424"/>
              </a:solidFill>
              <a:effectLst/>
              <a:latin typeface="+mn-lt"/>
            </a:endParaRPr>
          </a:p>
          <a:p>
            <a:endParaRPr lang="en-US" b="0" i="0" dirty="0">
              <a:solidFill>
                <a:srgbClr val="242424"/>
              </a:solidFill>
              <a:effectLst/>
              <a:latin typeface="+mn-lt"/>
            </a:endParaRPr>
          </a:p>
          <a:p>
            <a:r>
              <a:rPr lang="en-US" dirty="0">
                <a:latin typeface="+mn-lt"/>
              </a:rPr>
              <a:t>Community To-Do List</a:t>
            </a:r>
          </a:p>
          <a:p>
            <a:r>
              <a:rPr lang="en-US" dirty="0">
                <a:latin typeface="+mn-lt"/>
              </a:rPr>
              <a:t>• Review the preliminary FIRM. Make corrections, share comments and submit appeals to FEMA through the community Chief Executive Officer (CEO), when appropriate.</a:t>
            </a:r>
          </a:p>
          <a:p>
            <a:r>
              <a:rPr lang="en-US" dirty="0">
                <a:latin typeface="+mn-lt"/>
              </a:rPr>
              <a:t>• Reach out to notify residents, businesses and property owners affected by the changes on the FIRM.</a:t>
            </a:r>
          </a:p>
        </p:txBody>
      </p:sp>
      <p:sp>
        <p:nvSpPr>
          <p:cNvPr id="4" name="Slide Number Placeholder 3"/>
          <p:cNvSpPr>
            <a:spLocks noGrp="1"/>
          </p:cNvSpPr>
          <p:nvPr>
            <p:ph type="sldNum" sz="quarter" idx="5"/>
          </p:nvPr>
        </p:nvSpPr>
        <p:spPr/>
        <p:txBody>
          <a:bodyPr/>
          <a:lstStyle/>
          <a:p>
            <a:fld id="{2DCCCB51-2C28-4E96-96E4-9587A5CD5789}" type="slidenum">
              <a:rPr lang="en-US" sz="1100" smtClean="0"/>
              <a:t>2</a:t>
            </a:fld>
            <a:endParaRPr lang="en-US" sz="1100" dirty="0"/>
          </a:p>
        </p:txBody>
      </p:sp>
    </p:spTree>
    <p:extLst>
      <p:ext uri="{BB962C8B-B14F-4D97-AF65-F5344CB8AC3E}">
        <p14:creationId xmlns:p14="http://schemas.microsoft.com/office/powerpoint/2010/main" val="27334617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historical buildings located in </a:t>
            </a:r>
            <a:r>
              <a:rPr lang="en-US" b="1" dirty="0"/>
              <a:t>Harpers Ferry </a:t>
            </a:r>
            <a:r>
              <a:rPr lang="en-US" dirty="0"/>
              <a:t>are subject to very high flood depths (second floor flooding) and damage from a major flood storm.  Fortunately, the historical masonry buildings of Harpers Ferry are more</a:t>
            </a:r>
            <a:r>
              <a:rPr lang="en-US" b="0" i="0" dirty="0">
                <a:solidFill>
                  <a:srgbClr val="474747"/>
                </a:solidFill>
                <a:effectLst/>
                <a:latin typeface="Google Sans"/>
              </a:rPr>
              <a:t> durable and resistant to water damage than other construction materials.</a:t>
            </a:r>
            <a:endParaRPr lang="en-US" dirty="0"/>
          </a:p>
          <a:p>
            <a:endParaRPr lang="en-US" dirty="0"/>
          </a:p>
        </p:txBody>
      </p:sp>
      <p:sp>
        <p:nvSpPr>
          <p:cNvPr id="4" name="Slide Number Placeholder 3"/>
          <p:cNvSpPr>
            <a:spLocks noGrp="1"/>
          </p:cNvSpPr>
          <p:nvPr>
            <p:ph type="sldNum" sz="quarter" idx="5"/>
          </p:nvPr>
        </p:nvSpPr>
        <p:spPr/>
        <p:txBody>
          <a:bodyPr/>
          <a:lstStyle/>
          <a:p>
            <a:fld id="{2DCCCB51-2C28-4E96-96E4-9587A5CD5789}" type="slidenum">
              <a:rPr lang="en-US" smtClean="0"/>
              <a:t>20</a:t>
            </a:fld>
            <a:endParaRPr lang="en-US"/>
          </a:p>
        </p:txBody>
      </p:sp>
    </p:spTree>
    <p:extLst>
      <p:ext uri="{BB962C8B-B14F-4D97-AF65-F5344CB8AC3E}">
        <p14:creationId xmlns:p14="http://schemas.microsoft.com/office/powerpoint/2010/main" val="5748292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rPr>
              <a:t>Although the damage loss estimates for the structures in </a:t>
            </a:r>
            <a:r>
              <a:rPr lang="en-US" b="1" dirty="0">
                <a:solidFill>
                  <a:srgbClr val="000000"/>
                </a:solidFill>
              </a:rPr>
              <a:t>Harpers Ferry </a:t>
            </a:r>
            <a:r>
              <a:rPr lang="en-US" dirty="0">
                <a:solidFill>
                  <a:srgbClr val="000000"/>
                </a:solidFill>
              </a:rPr>
              <a:t>will decrease with the new preliminary flood maps, Harpers Ferry is the lowest point in the state and the town repeatedly floods at the confluence of the Shenandoah and Potomac Rivers.  The worst known flood was on </a:t>
            </a:r>
            <a:r>
              <a:rPr lang="en-US" b="0" i="0" dirty="0">
                <a:solidFill>
                  <a:srgbClr val="000000"/>
                </a:solidFill>
                <a:effectLst/>
              </a:rPr>
              <a:t>March 19, 1936, when the Potomac crested at a record 36.5 feet, more than 18 feet above flood stage.</a:t>
            </a:r>
            <a:endParaRPr lang="en-US" dirty="0">
              <a:solidFill>
                <a:srgbClr val="000000"/>
              </a:solidFill>
            </a:endParaRPr>
          </a:p>
        </p:txBody>
      </p:sp>
      <p:sp>
        <p:nvSpPr>
          <p:cNvPr id="4" name="Slide Number Placeholder 3"/>
          <p:cNvSpPr>
            <a:spLocks noGrp="1"/>
          </p:cNvSpPr>
          <p:nvPr>
            <p:ph type="sldNum" sz="quarter" idx="5"/>
          </p:nvPr>
        </p:nvSpPr>
        <p:spPr/>
        <p:txBody>
          <a:bodyPr/>
          <a:lstStyle/>
          <a:p>
            <a:fld id="{2DCCCB51-2C28-4E96-96E4-9587A5CD5789}" type="slidenum">
              <a:rPr lang="en-US" smtClean="0"/>
              <a:t>21</a:t>
            </a:fld>
            <a:endParaRPr lang="en-US"/>
          </a:p>
        </p:txBody>
      </p:sp>
    </p:spTree>
    <p:extLst>
      <p:ext uri="{BB962C8B-B14F-4D97-AF65-F5344CB8AC3E}">
        <p14:creationId xmlns:p14="http://schemas.microsoft.com/office/powerpoint/2010/main" val="12222946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recorded history, severe floods have ravaged </a:t>
            </a:r>
            <a:r>
              <a:rPr lang="en-US" b="1" dirty="0"/>
              <a:t>Harpers Ferry.  </a:t>
            </a:r>
            <a:r>
              <a:rPr lang="en-US" dirty="0"/>
              <a:t>The flood of 1870 resulted in the Shenandoah River rising so rapidly that residents were trapped on Virginius Island. Floodwaters swept away much of the island's homes and industry and claimed 42 lives at Harpers Ferry.</a:t>
            </a:r>
          </a:p>
        </p:txBody>
      </p:sp>
      <p:sp>
        <p:nvSpPr>
          <p:cNvPr id="4" name="Slide Number Placeholder 3"/>
          <p:cNvSpPr>
            <a:spLocks noGrp="1"/>
          </p:cNvSpPr>
          <p:nvPr>
            <p:ph type="sldNum" sz="quarter" idx="5"/>
          </p:nvPr>
        </p:nvSpPr>
        <p:spPr/>
        <p:txBody>
          <a:bodyPr/>
          <a:lstStyle/>
          <a:p>
            <a:fld id="{2DCCCB51-2C28-4E96-96E4-9587A5CD5789}" type="slidenum">
              <a:rPr lang="en-US" smtClean="0"/>
              <a:t>22</a:t>
            </a:fld>
            <a:endParaRPr lang="en-US"/>
          </a:p>
        </p:txBody>
      </p:sp>
    </p:spTree>
    <p:extLst>
      <p:ext uri="{BB962C8B-B14F-4D97-AF65-F5344CB8AC3E}">
        <p14:creationId xmlns:p14="http://schemas.microsoft.com/office/powerpoint/2010/main" val="17008012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View the narrated 3D flood visualization movie of </a:t>
            </a:r>
            <a:r>
              <a:rPr lang="en-US" b="1" dirty="0"/>
              <a:t>Harpers Ferry </a:t>
            </a:r>
            <a:r>
              <a:rPr lang="en-US" dirty="0"/>
              <a:t>as an effective way of communicating flood risk and high building values for a major 1%-annual-chance (100-yr) flood event occurring at Harpers Ferry.  The movies shows damage loss estimates for a 100-year flood event based on FEMA’s 2009 flood model.</a:t>
            </a:r>
          </a:p>
        </p:txBody>
      </p:sp>
      <p:sp>
        <p:nvSpPr>
          <p:cNvPr id="4" name="Slide Number Placeholder 3"/>
          <p:cNvSpPr>
            <a:spLocks noGrp="1"/>
          </p:cNvSpPr>
          <p:nvPr>
            <p:ph type="sldNum" sz="quarter" idx="5"/>
          </p:nvPr>
        </p:nvSpPr>
        <p:spPr/>
        <p:txBody>
          <a:bodyPr/>
          <a:lstStyle/>
          <a:p>
            <a:fld id="{2DCCCB51-2C28-4E96-96E4-9587A5CD5789}" type="slidenum">
              <a:rPr lang="en-US" smtClean="0"/>
              <a:t>23</a:t>
            </a:fld>
            <a:endParaRPr lang="en-US"/>
          </a:p>
        </p:txBody>
      </p:sp>
    </p:spTree>
    <p:extLst>
      <p:ext uri="{BB962C8B-B14F-4D97-AF65-F5344CB8AC3E}">
        <p14:creationId xmlns:p14="http://schemas.microsoft.com/office/powerpoint/2010/main" val="14372984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Water and wastewater treatment </a:t>
            </a:r>
            <a:r>
              <a:rPr lang="en-US" b="1" dirty="0"/>
              <a:t>utilities</a:t>
            </a:r>
            <a:r>
              <a:rPr lang="en-US" dirty="0"/>
              <a:t> of Jefferson County are high-value assets that provide vital services to nearby communities.  These utilities are typically close to flood sources and thus communities should floodproof these structures to minimize damage from future floods.  </a:t>
            </a:r>
            <a:r>
              <a:rPr lang="en-US" dirty="0">
                <a:effectLst/>
                <a:ea typeface="Calibri" panose="020F0502020204030204" pitchFamily="34" charset="0"/>
                <a:cs typeface="Times New Roman" panose="02020603050405020304" pitchFamily="18" charset="0"/>
              </a:rPr>
              <a:t>Examples of mitigation measures for </a:t>
            </a:r>
            <a:r>
              <a:rPr lang="en-US" i="1" dirty="0">
                <a:effectLst/>
                <a:ea typeface="Calibri" panose="020F0502020204030204" pitchFamily="34" charset="0"/>
                <a:cs typeface="Times New Roman" panose="02020603050405020304" pitchFamily="18" charset="0"/>
              </a:rPr>
              <a:t>utilities </a:t>
            </a:r>
            <a:r>
              <a:rPr lang="en-US" dirty="0">
                <a:effectLst/>
                <a:ea typeface="Calibri" panose="020F0502020204030204" pitchFamily="34" charset="0"/>
                <a:cs typeface="Times New Roman" panose="02020603050405020304" pitchFamily="18" charset="0"/>
              </a:rPr>
              <a:t>include: </a:t>
            </a:r>
          </a:p>
          <a:p>
            <a:pPr marL="342900" marR="0" lvl="0" indent="-342900">
              <a:lnSpc>
                <a:spcPct val="107000"/>
              </a:lnSpc>
              <a:spcBef>
                <a:spcPts val="0"/>
              </a:spcBef>
              <a:spcAft>
                <a:spcPts val="0"/>
              </a:spcAft>
              <a:buFont typeface="Symbol" panose="05050102010706020507" pitchFamily="18" charset="2"/>
              <a:buChar char=""/>
            </a:pPr>
            <a:r>
              <a:rPr lang="en-US" dirty="0">
                <a:effectLst/>
                <a:ea typeface="Calibri" panose="020F0502020204030204" pitchFamily="34" charset="0"/>
                <a:cs typeface="Times New Roman" panose="02020603050405020304" pitchFamily="18" charset="0"/>
              </a:rPr>
              <a:t>Emergency response plan</a:t>
            </a:r>
          </a:p>
          <a:p>
            <a:pPr marL="342900" marR="0" lvl="0" indent="-342900">
              <a:lnSpc>
                <a:spcPct val="107000"/>
              </a:lnSpc>
              <a:spcBef>
                <a:spcPts val="0"/>
              </a:spcBef>
              <a:spcAft>
                <a:spcPts val="0"/>
              </a:spcAft>
              <a:buFont typeface="Symbol" panose="05050102010706020507" pitchFamily="18" charset="2"/>
              <a:buChar char=""/>
            </a:pPr>
            <a:r>
              <a:rPr lang="en-US" dirty="0">
                <a:effectLst/>
                <a:ea typeface="Calibri" panose="020F0502020204030204" pitchFamily="34" charset="0"/>
                <a:cs typeface="Times New Roman" panose="02020603050405020304" pitchFamily="18" charset="0"/>
              </a:rPr>
              <a:t>Barriers around key assets</a:t>
            </a:r>
          </a:p>
          <a:p>
            <a:pPr marL="342900" marR="0" lvl="0" indent="-342900">
              <a:lnSpc>
                <a:spcPct val="107000"/>
              </a:lnSpc>
              <a:spcBef>
                <a:spcPts val="0"/>
              </a:spcBef>
              <a:spcAft>
                <a:spcPts val="0"/>
              </a:spcAft>
              <a:buFont typeface="Symbol" panose="05050102010706020507" pitchFamily="18" charset="2"/>
              <a:buChar char=""/>
            </a:pPr>
            <a:r>
              <a:rPr lang="en-US" dirty="0">
                <a:effectLst/>
                <a:ea typeface="Calibri" panose="020F0502020204030204" pitchFamily="34" charset="0"/>
                <a:cs typeface="Times New Roman" panose="02020603050405020304" pitchFamily="18" charset="0"/>
              </a:rPr>
              <a:t>Elevated electrical equipment</a:t>
            </a:r>
          </a:p>
          <a:p>
            <a:pPr marL="342900" marR="0" lvl="0" indent="-342900">
              <a:lnSpc>
                <a:spcPct val="107000"/>
              </a:lnSpc>
              <a:spcBef>
                <a:spcPts val="0"/>
              </a:spcBef>
              <a:spcAft>
                <a:spcPts val="0"/>
              </a:spcAft>
              <a:buFont typeface="Symbol" panose="05050102010706020507" pitchFamily="18" charset="2"/>
              <a:buChar char=""/>
            </a:pPr>
            <a:r>
              <a:rPr lang="en-US" dirty="0">
                <a:effectLst/>
                <a:ea typeface="Calibri" panose="020F0502020204030204" pitchFamily="34" charset="0"/>
                <a:cs typeface="Times New Roman" panose="02020603050405020304" pitchFamily="18" charset="0"/>
              </a:rPr>
              <a:t>Emergency generators</a:t>
            </a:r>
          </a:p>
          <a:p>
            <a:pPr marL="342900" marR="0" lvl="0" indent="-342900">
              <a:lnSpc>
                <a:spcPct val="107000"/>
              </a:lnSpc>
              <a:spcBef>
                <a:spcPts val="0"/>
              </a:spcBef>
              <a:spcAft>
                <a:spcPts val="0"/>
              </a:spcAft>
              <a:buFont typeface="Symbol" panose="05050102010706020507" pitchFamily="18" charset="2"/>
              <a:buChar char=""/>
            </a:pPr>
            <a:r>
              <a:rPr lang="en-US" dirty="0">
                <a:effectLst/>
                <a:ea typeface="Calibri" panose="020F0502020204030204" pitchFamily="34" charset="0"/>
                <a:cs typeface="Times New Roman" panose="02020603050405020304" pitchFamily="18" charset="0"/>
              </a:rPr>
              <a:t>Bolted down chemical tanks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96D2ED-501B-4749-A3F4-4AC2549A15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6950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592726"/>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ea typeface="Calibri" panose="020F0502020204030204" pitchFamily="34" charset="0"/>
                <a:cs typeface="Calibri" panose="020F0502020204030204" pitchFamily="34" charset="0"/>
              </a:rPr>
              <a:t>An unmitigated residential structure built in 1985 is located along </a:t>
            </a:r>
            <a:r>
              <a:rPr lang="en-US" b="1" dirty="0">
                <a:effectLst/>
                <a:ea typeface="Calibri" panose="020F0502020204030204" pitchFamily="34" charset="0"/>
                <a:cs typeface="Calibri" panose="020F0502020204030204" pitchFamily="34" charset="0"/>
              </a:rPr>
              <a:t>Shenandoah River</a:t>
            </a:r>
            <a:r>
              <a:rPr lang="en-US" dirty="0">
                <a:effectLst/>
                <a:ea typeface="Calibri" panose="020F0502020204030204" pitchFamily="34" charset="0"/>
                <a:cs typeface="Calibri" panose="020F0502020204030204" pitchFamily="34" charset="0"/>
              </a:rPr>
              <a:t> at 89 RIVERMIST LN, Harpers Ferry, WV, 25425.  Based on the new flood study, the flood elevations range from 13.6 feet to 19.6 feet for the 1%-annual-chance(100-yr) and 0.2%-annual-chance (500-yr) flood events.  </a:t>
            </a:r>
            <a:r>
              <a:rPr lang="en-US" dirty="0">
                <a:ea typeface="Calibri" panose="020F0502020204030204" pitchFamily="34" charset="0"/>
                <a:cs typeface="Calibri" panose="020F0502020204030204" pitchFamily="34" charset="0"/>
              </a:rPr>
              <a:t>The new Flood Study Profile reveals the following flood elevations for the 100-yr and 500-yr flood frequencies:</a:t>
            </a:r>
            <a:endParaRPr lang="en-US" dirty="0">
              <a:effectLst/>
              <a:ea typeface="Calibri" panose="020F050202020403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100" dirty="0">
                <a:effectLst/>
                <a:ea typeface="Calibri" panose="020F0502020204030204" pitchFamily="34" charset="0"/>
                <a:cs typeface="Calibri" panose="020F0502020204030204" pitchFamily="34" charset="0"/>
              </a:rPr>
              <a:t>13.6 feet for a major 1% annual chance (100-yr) flood event.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100" dirty="0">
                <a:effectLst/>
                <a:ea typeface="Calibri" panose="020F0502020204030204" pitchFamily="34" charset="0"/>
                <a:cs typeface="Calibri" panose="020F0502020204030204" pitchFamily="34" charset="0"/>
              </a:rPr>
              <a:t>16.6 feet for a 1-percent plus annual chance (100-yr) flood. The 1-percent plus flood elevation for a study utilizing rainfall-runoff methodology is defined as a flood elevation derived by using discharges at the upper 84-percent confidence limit for the 1-percent-annual-chance flood.  </a:t>
            </a:r>
            <a:r>
              <a:rPr lang="en-US" sz="1100" dirty="0">
                <a:effectLst/>
                <a:ea typeface="Calibri" panose="020F0502020204030204" pitchFamily="34" charset="0"/>
              </a:rPr>
              <a:t>FEMA captures this statistical uncertainty in its 1%+ flood elevations representing the higher 84-percent confidence limit of the statistical error for calculating the 1%-annual-chance event. </a:t>
            </a:r>
            <a:endParaRPr lang="en-US" sz="1100" dirty="0">
              <a:effectLst/>
              <a:ea typeface="Calibri" panose="020F050202020403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100" dirty="0">
                <a:effectLst/>
                <a:ea typeface="Calibri" panose="020F0502020204030204" pitchFamily="34" charset="0"/>
                <a:cs typeface="Calibri" panose="020F0502020204030204" pitchFamily="34" charset="0"/>
              </a:rPr>
              <a:t>19.6 feet for a catastrophic 0.2%-annual-chance (500-yr) flood event.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ea typeface="Calibri" panose="020F0502020204030204" pitchFamily="34" charset="0"/>
                <a:cs typeface="Calibri" panose="020F0502020204030204" pitchFamily="34" charset="0"/>
              </a:rPr>
              <a:t> </a:t>
            </a:r>
          </a:p>
          <a:p>
            <a:r>
              <a:rPr lang="en-US" dirty="0"/>
              <a:t>This structure is a very vulnerable flood risk area along the Shenandoah River.  This area has been mapped on the WV Flood Tool’s RiskMAP View as a REPETITIVE LOSS AREA /  AREA OF MITIGATION INTEREST (AoMI) based on the following criteria:</a:t>
            </a:r>
          </a:p>
          <a:p>
            <a:pPr marL="171450" indent="-171450">
              <a:buFont typeface="Arial" panose="020B0604020202020204" pitchFamily="34" charset="0"/>
              <a:buChar char="•"/>
            </a:pPr>
            <a:r>
              <a:rPr lang="en-US" sz="1100" dirty="0"/>
              <a:t>Repetitive Loss Structures</a:t>
            </a:r>
          </a:p>
          <a:p>
            <a:pPr marL="171450" indent="-171450">
              <a:buFont typeface="Arial" panose="020B0604020202020204" pitchFamily="34" charset="0"/>
              <a:buChar char="•"/>
            </a:pPr>
            <a:r>
              <a:rPr lang="en-US" sz="1100" dirty="0"/>
              <a:t>Substantial Damage Estimates</a:t>
            </a:r>
          </a:p>
          <a:p>
            <a:pPr marL="171450" indent="-171450">
              <a:buFont typeface="Arial" panose="020B0604020202020204" pitchFamily="34" charset="0"/>
              <a:buChar char="•"/>
            </a:pPr>
            <a:r>
              <a:rPr lang="en-US" sz="1100" dirty="0"/>
              <a:t>Mitigated Properties</a:t>
            </a:r>
          </a:p>
          <a:p>
            <a:pPr marL="171450" indent="-171450">
              <a:buFont typeface="Arial" panose="020B0604020202020204" pitchFamily="34" charset="0"/>
              <a:buChar char="•"/>
            </a:pPr>
            <a:r>
              <a:rPr lang="en-US" sz="1100" dirty="0"/>
              <a:t>High Flood Depths</a:t>
            </a:r>
          </a:p>
          <a:p>
            <a:pPr marL="171450" indent="-171450">
              <a:buFont typeface="Arial" panose="020B0604020202020204" pitchFamily="34" charset="0"/>
              <a:buChar char="•"/>
            </a:pPr>
            <a:r>
              <a:rPr lang="en-US" sz="1100" dirty="0"/>
              <a:t>High Water Marks</a:t>
            </a:r>
          </a:p>
          <a:p>
            <a:pPr marL="171450" indent="-171450">
              <a:buFont typeface="Arial" panose="020B0604020202020204" pitchFamily="34" charset="0"/>
              <a:buChar char="•"/>
            </a:pPr>
            <a:r>
              <a:rPr lang="en-US" sz="1100" dirty="0"/>
              <a:t>Similar Topography</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96D2ED-501B-4749-A3F4-4AC2549A15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34582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one-store residential Pre-FIRM structure located at 97 RIVERMIST LN, Harpers Ferry, WV, 25425 is in the Regulatory Floodway of the </a:t>
            </a:r>
            <a:r>
              <a:rPr lang="en-US" b="1" dirty="0"/>
              <a:t>Shenandoah River </a:t>
            </a:r>
            <a:r>
              <a:rPr lang="en-US" dirty="0"/>
              <a:t>and subject to extreme flood depths of 13.7 feet and 19.7 feet for the 1%-annual-chance event (100-yr) and 0.2%-annual-chance event (500-yr) flood events, respectively.  To avoid loss of life during a major flood event, residents at this home must evacuate to higher ground away from the structure.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96D2ED-501B-4749-A3F4-4AC2549A15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07235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Built in 2011, this mitigated residential structure at 781 AVON BEND RD, Charles Town, WV, 25414, is elevated to the Design Flood Elevation (DFE) of the FEMA 1%-annual-chance (100-yr) base flood elevation plus 3 feet of freeboard.  However, this home is still vulnerable to extreme flooding from a rare, catastrophic 0.2%-annual-chance flood depth of 19 feet.  The building appraisal value of this structure is $265,000 on the 2024 tax assessment database, while the total tax appraisal value (building and land) is $406,200 compared to $554,000 on Zillow.</a:t>
            </a:r>
            <a:br>
              <a:rPr lang="en-US" dirty="0"/>
            </a:b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96D2ED-501B-4749-A3F4-4AC2549A15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39396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Contact information if one has questions about the risk assessment slides.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96D2ED-501B-4749-A3F4-4AC2549A15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47209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Jefferson County risk assessment using the </a:t>
            </a:r>
            <a:r>
              <a:rPr lang="en-US" b="1" dirty="0"/>
              <a:t>WV Risk Explorer</a:t>
            </a:r>
            <a:r>
              <a:rPr lang="en-US" dirty="0"/>
              <a:t>, a risk tool of the WV Flood Resiliency Framework (www.WVFRF.org)</a:t>
            </a:r>
          </a:p>
        </p:txBody>
      </p:sp>
      <p:sp>
        <p:nvSpPr>
          <p:cNvPr id="4" name="Slide Number Placeholder 3"/>
          <p:cNvSpPr>
            <a:spLocks noGrp="1"/>
          </p:cNvSpPr>
          <p:nvPr>
            <p:ph type="sldNum" sz="quarter" idx="5"/>
          </p:nvPr>
        </p:nvSpPr>
        <p:spPr/>
        <p:txBody>
          <a:bodyPr/>
          <a:lstStyle/>
          <a:p>
            <a:fld id="{BC741C0A-487D-4495-9093-0D6017D623E3}" type="slidenum">
              <a:rPr lang="en-US" smtClean="0"/>
              <a:t>29</a:t>
            </a:fld>
            <a:endParaRPr lang="en-US"/>
          </a:p>
        </p:txBody>
      </p:sp>
    </p:spTree>
    <p:extLst>
      <p:ext uri="{BB962C8B-B14F-4D97-AF65-F5344CB8AC3E}">
        <p14:creationId xmlns:p14="http://schemas.microsoft.com/office/powerpoint/2010/main" val="2771028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baseline="0" dirty="0">
                <a:solidFill>
                  <a:srgbClr val="363636"/>
                </a:solidFill>
              </a:rPr>
              <a:t>The preliminary FIRM shows flood risk zones in a community, including Special Flood Hazard Areas (SFHAs), subject to inundation by the base (1%-percent-annual-chance) flood. The 1%-annual-chance flood is also referred to as the 100-year flood.</a:t>
            </a:r>
          </a:p>
          <a:p>
            <a:endParaRPr lang="en-US" dirty="0">
              <a:solidFill>
                <a:srgbClr val="363636"/>
              </a:solidFill>
            </a:endParaRPr>
          </a:p>
          <a:p>
            <a:r>
              <a:rPr lang="en-US" b="0" i="0" u="none" strike="noStrike" baseline="0" dirty="0">
                <a:solidFill>
                  <a:srgbClr val="363636"/>
                </a:solidFill>
              </a:rPr>
              <a:t>Communities like </a:t>
            </a:r>
            <a:r>
              <a:rPr lang="en-US" b="1" i="0" u="none" strike="noStrike" baseline="0" dirty="0">
                <a:solidFill>
                  <a:srgbClr val="363636"/>
                </a:solidFill>
              </a:rPr>
              <a:t>Harpers Ferry </a:t>
            </a:r>
            <a:r>
              <a:rPr lang="en-US" b="0" i="0" u="none" strike="noStrike" baseline="0" dirty="0">
                <a:solidFill>
                  <a:srgbClr val="363636"/>
                </a:solidFill>
              </a:rPr>
              <a:t>should review its preliminary Flood Insurance Rate Map (FIRM) where structures are being mapped into a high-risk Special Flood Hazard Area, and where the base flood elevation is decreasing by 24 feet due to the revised 1%-annual-chance backwater effect where Shenandoah River meets the larger Potomac River.</a:t>
            </a:r>
            <a:endParaRPr lang="en-US" dirty="0"/>
          </a:p>
        </p:txBody>
      </p:sp>
      <p:sp>
        <p:nvSpPr>
          <p:cNvPr id="4" name="Slide Number Placeholder 3"/>
          <p:cNvSpPr>
            <a:spLocks noGrp="1"/>
          </p:cNvSpPr>
          <p:nvPr>
            <p:ph type="sldNum" sz="quarter" idx="5"/>
          </p:nvPr>
        </p:nvSpPr>
        <p:spPr/>
        <p:txBody>
          <a:bodyPr/>
          <a:lstStyle/>
          <a:p>
            <a:fld id="{2DCCCB51-2C28-4E96-96E4-9587A5CD5789}" type="slidenum">
              <a:rPr lang="en-US" smtClean="0"/>
              <a:t>3</a:t>
            </a:fld>
            <a:endParaRPr lang="en-US" dirty="0"/>
          </a:p>
        </p:txBody>
      </p:sp>
    </p:spTree>
    <p:extLst>
      <p:ext uri="{BB962C8B-B14F-4D97-AF65-F5344CB8AC3E}">
        <p14:creationId xmlns:p14="http://schemas.microsoft.com/office/powerpoint/2010/main" val="28903657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25 Flood Risk Indicators</a:t>
            </a:r>
            <a:r>
              <a:rPr lang="en-US" dirty="0"/>
              <a:t> quantify the overall cumulative risk index of each community.  Refer to the WV Risk Explorer Tool for rationales and recommendations of each risk factor.</a:t>
            </a:r>
          </a:p>
        </p:txBody>
      </p:sp>
      <p:sp>
        <p:nvSpPr>
          <p:cNvPr id="4" name="Slide Number Placeholder 3"/>
          <p:cNvSpPr>
            <a:spLocks noGrp="1"/>
          </p:cNvSpPr>
          <p:nvPr>
            <p:ph type="sldNum" sz="quarter" idx="5"/>
          </p:nvPr>
        </p:nvSpPr>
        <p:spPr/>
        <p:txBody>
          <a:bodyPr/>
          <a:lstStyle/>
          <a:p>
            <a:fld id="{BC741C0A-487D-4495-9093-0D6017D623E3}" type="slidenum">
              <a:rPr lang="en-US" smtClean="0"/>
              <a:t>30</a:t>
            </a:fld>
            <a:endParaRPr lang="en-US"/>
          </a:p>
        </p:txBody>
      </p:sp>
    </p:spTree>
    <p:extLst>
      <p:ext uri="{BB962C8B-B14F-4D97-AF65-F5344CB8AC3E}">
        <p14:creationId xmlns:p14="http://schemas.microsoft.com/office/powerpoint/2010/main" val="8309699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Cumulative Flood Risk Index </a:t>
            </a:r>
            <a:r>
              <a:rPr lang="en-US" dirty="0"/>
              <a:t>report for Jefferson County, Jefferson County Unincorporated, and Incorporated Places.  View online report using the WV Risk Explorer Tool.</a:t>
            </a:r>
          </a:p>
        </p:txBody>
      </p:sp>
      <p:sp>
        <p:nvSpPr>
          <p:cNvPr id="4" name="Slide Number Placeholder 3"/>
          <p:cNvSpPr>
            <a:spLocks noGrp="1"/>
          </p:cNvSpPr>
          <p:nvPr>
            <p:ph type="sldNum" sz="quarter" idx="5"/>
          </p:nvPr>
        </p:nvSpPr>
        <p:spPr/>
        <p:txBody>
          <a:bodyPr/>
          <a:lstStyle/>
          <a:p>
            <a:fld id="{2DCCCB51-2C28-4E96-96E4-9587A5CD5789}" type="slidenum">
              <a:rPr lang="en-US" smtClean="0"/>
              <a:t>31</a:t>
            </a:fld>
            <a:endParaRPr lang="en-US"/>
          </a:p>
        </p:txBody>
      </p:sp>
    </p:spTree>
    <p:extLst>
      <p:ext uri="{BB962C8B-B14F-4D97-AF65-F5344CB8AC3E}">
        <p14:creationId xmlns:p14="http://schemas.microsoft.com/office/powerpoint/2010/main" val="30014149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Floodplain Characteristics Category.  </a:t>
            </a:r>
            <a:r>
              <a:rPr lang="en-US" dirty="0"/>
              <a:t>Harpers Ferry and Bolivar have high median flood depths for structures located in the Special Flood Hazard Area.</a:t>
            </a:r>
          </a:p>
        </p:txBody>
      </p:sp>
      <p:sp>
        <p:nvSpPr>
          <p:cNvPr id="4" name="Slide Number Placeholder 3"/>
          <p:cNvSpPr>
            <a:spLocks noGrp="1"/>
          </p:cNvSpPr>
          <p:nvPr>
            <p:ph type="sldNum" sz="quarter" idx="5"/>
          </p:nvPr>
        </p:nvSpPr>
        <p:spPr/>
        <p:txBody>
          <a:bodyPr/>
          <a:lstStyle/>
          <a:p>
            <a:fld id="{2DCCCB51-2C28-4E96-96E4-9587A5CD5789}" type="slidenum">
              <a:rPr lang="en-US" smtClean="0"/>
              <a:t>32</a:t>
            </a:fld>
            <a:endParaRPr lang="en-US"/>
          </a:p>
        </p:txBody>
      </p:sp>
    </p:spTree>
    <p:extLst>
      <p:ext uri="{BB962C8B-B14F-4D97-AF65-F5344CB8AC3E}">
        <p14:creationId xmlns:p14="http://schemas.microsoft.com/office/powerpoint/2010/main" val="41451416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Building Exposure Category.  </a:t>
            </a:r>
            <a:r>
              <a:rPr lang="en-US" dirty="0"/>
              <a:t>Bolivar and Shepherdstown have a high density of structures in the Special Flood Hazard Area.</a:t>
            </a:r>
          </a:p>
        </p:txBody>
      </p:sp>
      <p:sp>
        <p:nvSpPr>
          <p:cNvPr id="4" name="Slide Number Placeholder 3"/>
          <p:cNvSpPr>
            <a:spLocks noGrp="1"/>
          </p:cNvSpPr>
          <p:nvPr>
            <p:ph type="sldNum" sz="quarter" idx="5"/>
          </p:nvPr>
        </p:nvSpPr>
        <p:spPr/>
        <p:txBody>
          <a:bodyPr/>
          <a:lstStyle/>
          <a:p>
            <a:fld id="{2DCCCB51-2C28-4E96-96E4-9587A5CD5789}" type="slidenum">
              <a:rPr lang="en-US" smtClean="0"/>
              <a:t>33</a:t>
            </a:fld>
            <a:endParaRPr lang="en-US"/>
          </a:p>
        </p:txBody>
      </p:sp>
    </p:spTree>
    <p:extLst>
      <p:ext uri="{BB962C8B-B14F-4D97-AF65-F5344CB8AC3E}">
        <p14:creationId xmlns:p14="http://schemas.microsoft.com/office/powerpoint/2010/main" val="32202317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Building Characteristics Category.  </a:t>
            </a:r>
            <a:r>
              <a:rPr lang="en-US" dirty="0"/>
              <a:t>Although Bolivar was not ranked because it only has four structures in the high-risk flood zones, all communities in Jefferson County have high building values.  </a:t>
            </a:r>
          </a:p>
          <a:p>
            <a:endParaRPr lang="en-US" dirty="0"/>
          </a:p>
          <a:p>
            <a:r>
              <a:rPr lang="en-US" dirty="0"/>
              <a:t>Since Shepherdstown and Harpers Ferry are designated historic districts, nearly all these structures are Pre-FIRM or built before there were effective Flood Insurance Rate Maps.</a:t>
            </a:r>
          </a:p>
          <a:p>
            <a:endParaRPr lang="en-US" dirty="0"/>
          </a:p>
          <a:p>
            <a:r>
              <a:rPr lang="en-US" dirty="0"/>
              <a:t>Based on the tax assessment data, Jefferson County has a percentage of structures with basements, but some of these structures are “walkout” basements instead of “subgrade” basements. </a:t>
            </a:r>
          </a:p>
        </p:txBody>
      </p:sp>
      <p:sp>
        <p:nvSpPr>
          <p:cNvPr id="4" name="Slide Number Placeholder 3"/>
          <p:cNvSpPr>
            <a:spLocks noGrp="1"/>
          </p:cNvSpPr>
          <p:nvPr>
            <p:ph type="sldNum" sz="quarter" idx="5"/>
          </p:nvPr>
        </p:nvSpPr>
        <p:spPr/>
        <p:txBody>
          <a:bodyPr/>
          <a:lstStyle/>
          <a:p>
            <a:fld id="{2DCCCB51-2C28-4E96-96E4-9587A5CD5789}" type="slidenum">
              <a:rPr lang="en-US" smtClean="0"/>
              <a:t>34</a:t>
            </a:fld>
            <a:endParaRPr lang="en-US"/>
          </a:p>
        </p:txBody>
      </p:sp>
    </p:spTree>
    <p:extLst>
      <p:ext uri="{BB962C8B-B14F-4D97-AF65-F5344CB8AC3E}">
        <p14:creationId xmlns:p14="http://schemas.microsoft.com/office/powerpoint/2010/main" val="18529505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Critical Infrastructure.  </a:t>
            </a:r>
            <a:r>
              <a:rPr lang="en-US" dirty="0"/>
              <a:t>Jefferson County has no essential facilities in the high and moderate flood risk zones.</a:t>
            </a:r>
          </a:p>
        </p:txBody>
      </p:sp>
      <p:sp>
        <p:nvSpPr>
          <p:cNvPr id="4" name="Slide Number Placeholder 3"/>
          <p:cNvSpPr>
            <a:spLocks noGrp="1"/>
          </p:cNvSpPr>
          <p:nvPr>
            <p:ph type="sldNum" sz="quarter" idx="5"/>
          </p:nvPr>
        </p:nvSpPr>
        <p:spPr/>
        <p:txBody>
          <a:bodyPr/>
          <a:lstStyle/>
          <a:p>
            <a:fld id="{2DCCCB51-2C28-4E96-96E4-9587A5CD5789}" type="slidenum">
              <a:rPr lang="en-US" smtClean="0"/>
              <a:t>35</a:t>
            </a:fld>
            <a:endParaRPr lang="en-US"/>
          </a:p>
        </p:txBody>
      </p:sp>
    </p:spTree>
    <p:extLst>
      <p:ext uri="{BB962C8B-B14F-4D97-AF65-F5344CB8AC3E}">
        <p14:creationId xmlns:p14="http://schemas.microsoft.com/office/powerpoint/2010/main" val="29896178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Community Assets.  </a:t>
            </a:r>
            <a:r>
              <a:rPr lang="en-US" dirty="0"/>
              <a:t>Jefferson County has a high number of historical structures in the SFHA that are vulnerable to flooding.  Jefferson County Unincorporated ranks 1</a:t>
            </a:r>
            <a:r>
              <a:rPr lang="en-US" baseline="30000" dirty="0"/>
              <a:t>st</a:t>
            </a:r>
            <a:r>
              <a:rPr lang="en-US" dirty="0"/>
              <a:t> of all other 55 unincorporated areas in the state.</a:t>
            </a:r>
          </a:p>
        </p:txBody>
      </p:sp>
      <p:sp>
        <p:nvSpPr>
          <p:cNvPr id="4" name="Slide Number Placeholder 3"/>
          <p:cNvSpPr>
            <a:spLocks noGrp="1"/>
          </p:cNvSpPr>
          <p:nvPr>
            <p:ph type="sldNum" sz="quarter" idx="5"/>
          </p:nvPr>
        </p:nvSpPr>
        <p:spPr/>
        <p:txBody>
          <a:bodyPr/>
          <a:lstStyle/>
          <a:p>
            <a:fld id="{2DCCCB51-2C28-4E96-96E4-9587A5CD5789}" type="slidenum">
              <a:rPr lang="en-US" smtClean="0"/>
              <a:t>36</a:t>
            </a:fld>
            <a:endParaRPr lang="en-US"/>
          </a:p>
        </p:txBody>
      </p:sp>
    </p:spTree>
    <p:extLst>
      <p:ext uri="{BB962C8B-B14F-4D97-AF65-F5344CB8AC3E}">
        <p14:creationId xmlns:p14="http://schemas.microsoft.com/office/powerpoint/2010/main" val="17470666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Building Damage Loss.  </a:t>
            </a:r>
            <a:r>
              <a:rPr lang="en-US" dirty="0"/>
              <a:t>Harpers Ferry has high substantial damage estimates (more than 50% damage to structure) because of high flood depths for a major 1%-annual-chance storm.</a:t>
            </a:r>
          </a:p>
        </p:txBody>
      </p:sp>
      <p:sp>
        <p:nvSpPr>
          <p:cNvPr id="4" name="Slide Number Placeholder 3"/>
          <p:cNvSpPr>
            <a:spLocks noGrp="1"/>
          </p:cNvSpPr>
          <p:nvPr>
            <p:ph type="sldNum" sz="quarter" idx="5"/>
          </p:nvPr>
        </p:nvSpPr>
        <p:spPr/>
        <p:txBody>
          <a:bodyPr/>
          <a:lstStyle/>
          <a:p>
            <a:fld id="{2DCCCB51-2C28-4E96-96E4-9587A5CD5789}" type="slidenum">
              <a:rPr lang="en-US" smtClean="0"/>
              <a:t>37</a:t>
            </a:fld>
            <a:endParaRPr lang="en-US"/>
          </a:p>
        </p:txBody>
      </p:sp>
    </p:spTree>
    <p:extLst>
      <p:ext uri="{BB962C8B-B14F-4D97-AF65-F5344CB8AC3E}">
        <p14:creationId xmlns:p14="http://schemas.microsoft.com/office/powerpoint/2010/main" val="6960161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People / Social Vulnerabilities.  </a:t>
            </a:r>
            <a:r>
              <a:rPr lang="en-US" dirty="0"/>
              <a:t>Jefferson County has the lowest WV Social Vulnerability Index in the state and thus should be able to recover more quickly from a major flood disaster than most counties in the state.</a:t>
            </a:r>
          </a:p>
        </p:txBody>
      </p:sp>
      <p:sp>
        <p:nvSpPr>
          <p:cNvPr id="4" name="Slide Number Placeholder 3"/>
          <p:cNvSpPr>
            <a:spLocks noGrp="1"/>
          </p:cNvSpPr>
          <p:nvPr>
            <p:ph type="sldNum" sz="quarter" idx="5"/>
          </p:nvPr>
        </p:nvSpPr>
        <p:spPr/>
        <p:txBody>
          <a:bodyPr/>
          <a:lstStyle/>
          <a:p>
            <a:fld id="{2DCCCB51-2C28-4E96-96E4-9587A5CD5789}" type="slidenum">
              <a:rPr lang="en-US" smtClean="0"/>
              <a:t>38</a:t>
            </a:fld>
            <a:endParaRPr lang="en-US"/>
          </a:p>
        </p:txBody>
      </p:sp>
    </p:spTree>
    <p:extLst>
      <p:ext uri="{BB962C8B-B14F-4D97-AF65-F5344CB8AC3E}">
        <p14:creationId xmlns:p14="http://schemas.microsoft.com/office/powerpoint/2010/main" val="3975499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Preliminary maps show the high-risk floodplain of </a:t>
            </a:r>
            <a:r>
              <a:rPr lang="en-US" b="1" dirty="0"/>
              <a:t>Shepherdstown</a:t>
            </a:r>
            <a:r>
              <a:rPr lang="en-US" dirty="0"/>
              <a:t> is changing dramatically, and consequently these floodplain boundary changes between the current 2009 effective and 2024 preliminary flood maps should be viewed using the WV Flood Tool’s Risk MAP View (SFHA Building Changes - Building Changes Since Last FIRM) and FEMA’s Changes Since Last FIRM (CSLF) Viewer.  </a:t>
            </a:r>
            <a:r>
              <a:rPr lang="en-US" b="1" dirty="0"/>
              <a:t>Shepherdstown </a:t>
            </a:r>
            <a:r>
              <a:rPr lang="en-US" dirty="0"/>
              <a:t>has nearly 30 structures being mapped into the updated Special Flood Hazard Area, and so it is the community’s responsibility to notify property owners and other stakeholders that they will be affected by the map changes.  </a:t>
            </a:r>
          </a:p>
        </p:txBody>
      </p:sp>
      <p:sp>
        <p:nvSpPr>
          <p:cNvPr id="4" name="Slide Number Placeholder 3"/>
          <p:cNvSpPr>
            <a:spLocks noGrp="1"/>
          </p:cNvSpPr>
          <p:nvPr>
            <p:ph type="sldNum" sz="quarter" idx="5"/>
          </p:nvPr>
        </p:nvSpPr>
        <p:spPr/>
        <p:txBody>
          <a:bodyPr/>
          <a:lstStyle/>
          <a:p>
            <a:fld id="{2DCCCB51-2C28-4E96-96E4-9587A5CD5789}" type="slidenum">
              <a:rPr lang="en-US" smtClean="0"/>
              <a:t>4</a:t>
            </a:fld>
            <a:endParaRPr lang="en-US"/>
          </a:p>
        </p:txBody>
      </p:sp>
    </p:spTree>
    <p:extLst>
      <p:ext uri="{BB962C8B-B14F-4D97-AF65-F5344CB8AC3E}">
        <p14:creationId xmlns:p14="http://schemas.microsoft.com/office/powerpoint/2010/main" val="1374808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Preliminary map changes for </a:t>
            </a:r>
            <a:r>
              <a:rPr lang="en-US" b="1" dirty="0"/>
              <a:t>Jefferson County Unincorporated </a:t>
            </a:r>
            <a:r>
              <a:rPr lang="en-US" dirty="0"/>
              <a:t>show “mapped-in structures” (orange symbol color) along streams where studies have been extended; or “mapped-out” structures (yellow symbol color) along existing streams due to more accurate topographic data and updated hydrologic/hydraulic flood studies.</a:t>
            </a:r>
          </a:p>
        </p:txBody>
      </p:sp>
      <p:sp>
        <p:nvSpPr>
          <p:cNvPr id="4" name="Slide Number Placeholder 3"/>
          <p:cNvSpPr>
            <a:spLocks noGrp="1"/>
          </p:cNvSpPr>
          <p:nvPr>
            <p:ph type="sldNum" sz="quarter" idx="5"/>
          </p:nvPr>
        </p:nvSpPr>
        <p:spPr/>
        <p:txBody>
          <a:bodyPr/>
          <a:lstStyle/>
          <a:p>
            <a:fld id="{2DCCCB51-2C28-4E96-96E4-9587A5CD5789}" type="slidenum">
              <a:rPr lang="en-US" smtClean="0"/>
              <a:t>5</a:t>
            </a:fld>
            <a:endParaRPr lang="en-US"/>
          </a:p>
        </p:txBody>
      </p:sp>
    </p:spTree>
    <p:extLst>
      <p:ext uri="{BB962C8B-B14F-4D97-AF65-F5344CB8AC3E}">
        <p14:creationId xmlns:p14="http://schemas.microsoft.com/office/powerpoint/2010/main" val="14918732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WV Flood Tool’s Risk MAP View shows the future building status change according to the new flood maps:</a:t>
            </a:r>
            <a:br>
              <a:rPr lang="en-US" dirty="0"/>
            </a:br>
            <a:endParaRPr lang="en-US" dirty="0"/>
          </a:p>
          <a:p>
            <a:pPr marR="0" lvl="0" algn="l" defTabSz="914400" rtl="0" eaLnBrk="1" fontAlgn="auto" latinLnBrk="0" hangingPunct="1">
              <a:lnSpc>
                <a:spcPct val="100000"/>
              </a:lnSpc>
              <a:spcBef>
                <a:spcPts val="0"/>
              </a:spcBef>
              <a:spcAft>
                <a:spcPts val="0"/>
              </a:spcAft>
              <a:buClrTx/>
              <a:buSzTx/>
              <a:tabLst/>
              <a:defRPr/>
            </a:pPr>
            <a:r>
              <a:rPr lang="en-US" dirty="0">
                <a:latin typeface="+mn-lt"/>
              </a:rPr>
              <a:t>• </a:t>
            </a:r>
            <a:r>
              <a:rPr lang="en-US" b="1" dirty="0"/>
              <a:t>Mapped Out SFHA </a:t>
            </a:r>
            <a:r>
              <a:rPr lang="en-US" dirty="0"/>
              <a:t>(yellow square symbol). Communities should notify property owners of map-in SFHA changes.  Additionally, these structures may be candidates for LiDAR LOMAS. </a:t>
            </a:r>
          </a:p>
          <a:p>
            <a:r>
              <a:rPr lang="en-US" dirty="0">
                <a:latin typeface="+mn-lt"/>
              </a:rPr>
              <a:t>• </a:t>
            </a:r>
            <a:r>
              <a:rPr lang="en-US" b="1" dirty="0"/>
              <a:t>Mapped In SFHA </a:t>
            </a:r>
            <a:r>
              <a:rPr lang="en-US" dirty="0"/>
              <a:t>(orange circle symbol).  Communities should notify property owners of map-out SFHA changes. </a:t>
            </a:r>
          </a:p>
          <a:p>
            <a:r>
              <a:rPr lang="en-US" dirty="0">
                <a:latin typeface="+mn-lt"/>
              </a:rPr>
              <a:t>• </a:t>
            </a:r>
            <a:r>
              <a:rPr lang="en-US" b="1" dirty="0"/>
              <a:t>No Change </a:t>
            </a:r>
            <a:r>
              <a:rPr lang="en-US" dirty="0"/>
              <a:t>- Remains Same in SFHA (red hexagon symbol).</a:t>
            </a:r>
          </a:p>
          <a:p>
            <a:r>
              <a:rPr lang="en-US" dirty="0">
                <a:latin typeface="+mn-lt"/>
              </a:rPr>
              <a:t>• </a:t>
            </a:r>
            <a:r>
              <a:rPr lang="en-US" b="1" dirty="0"/>
              <a:t>Floodway</a:t>
            </a:r>
            <a:r>
              <a:rPr lang="en-US" dirty="0"/>
              <a:t> (star symbol)</a:t>
            </a:r>
          </a:p>
        </p:txBody>
      </p:sp>
      <p:sp>
        <p:nvSpPr>
          <p:cNvPr id="4" name="Slide Number Placeholder 3"/>
          <p:cNvSpPr>
            <a:spLocks noGrp="1"/>
          </p:cNvSpPr>
          <p:nvPr>
            <p:ph type="sldNum" sz="quarter" idx="5"/>
          </p:nvPr>
        </p:nvSpPr>
        <p:spPr/>
        <p:txBody>
          <a:bodyPr/>
          <a:lstStyle/>
          <a:p>
            <a:fld id="{2DCCCB51-2C28-4E96-96E4-9587A5CD5789}" type="slidenum">
              <a:rPr lang="en-US" smtClean="0"/>
              <a:t>6</a:t>
            </a:fld>
            <a:endParaRPr lang="en-US"/>
          </a:p>
        </p:txBody>
      </p:sp>
    </p:spTree>
    <p:extLst>
      <p:ext uri="{BB962C8B-B14F-4D97-AF65-F5344CB8AC3E}">
        <p14:creationId xmlns:p14="http://schemas.microsoft.com/office/powerpoint/2010/main" val="3598694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Tax assessment records and aerial imagery allow for a more detailed inventory of primary buildings within the Special Flood Hazard Area and Regulatory Floodway.  For </a:t>
            </a:r>
            <a:r>
              <a:rPr lang="en-US" b="1" dirty="0"/>
              <a:t>Jefferson county</a:t>
            </a:r>
            <a:r>
              <a:rPr lang="en-US" dirty="0"/>
              <a:t>, the preliminary flood maps reveal a net total of 499 structures in the preliminary SFHA, with 123 structures mapped-in the SFHA and 276 structures (more than double) mapped out.  The countywide building net change is minus 153 and minus 14 structures in the preliminary SFHA and Floodway, respectively.  Communities should contact the State NFIP Office for technical assistance in mailing notification letters to property owners that will be affected by these map changes.   </a:t>
            </a:r>
          </a:p>
        </p:txBody>
      </p:sp>
      <p:sp>
        <p:nvSpPr>
          <p:cNvPr id="4" name="Slide Number Placeholder 3"/>
          <p:cNvSpPr>
            <a:spLocks noGrp="1"/>
          </p:cNvSpPr>
          <p:nvPr>
            <p:ph type="sldNum" sz="quarter" idx="5"/>
          </p:nvPr>
        </p:nvSpPr>
        <p:spPr/>
        <p:txBody>
          <a:bodyPr/>
          <a:lstStyle/>
          <a:p>
            <a:fld id="{2DCCCB51-2C28-4E96-96E4-9587A5CD5789}" type="slidenum">
              <a:rPr lang="en-US" smtClean="0"/>
              <a:t>7</a:t>
            </a:fld>
            <a:endParaRPr lang="en-US"/>
          </a:p>
        </p:txBody>
      </p:sp>
    </p:spTree>
    <p:extLst>
      <p:ext uri="{BB962C8B-B14F-4D97-AF65-F5344CB8AC3E}">
        <p14:creationId xmlns:p14="http://schemas.microsoft.com/office/powerpoint/2010/main" val="3656435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Communities should also notify property owners being mapped into </a:t>
            </a:r>
            <a:r>
              <a:rPr lang="en-US" dirty="0">
                <a:effectLst/>
                <a:ea typeface="Times New Roman" panose="02020603050405020304" pitchFamily="18" charset="0"/>
                <a:cs typeface="Calibri" panose="020F0502020204030204" pitchFamily="34" charset="0"/>
              </a:rPr>
              <a:t>a much higher risk flood zone of the Special Flood Hazard Area (SFHA), known as the </a:t>
            </a:r>
            <a:r>
              <a:rPr lang="en-US" b="1" dirty="0">
                <a:effectLst/>
                <a:ea typeface="Times New Roman" panose="02020603050405020304" pitchFamily="18" charset="0"/>
                <a:cs typeface="Times New Roman" panose="02020603050405020304" pitchFamily="18" charset="0"/>
              </a:rPr>
              <a:t>Regulatory</a:t>
            </a:r>
            <a:r>
              <a:rPr lang="en-US" b="1" dirty="0">
                <a:effectLst/>
                <a:ea typeface="Times New Roman" panose="02020603050405020304" pitchFamily="18" charset="0"/>
                <a:cs typeface="Calibri" panose="020F0502020204030204" pitchFamily="34" charset="0"/>
              </a:rPr>
              <a:t> Floodway</a:t>
            </a:r>
            <a:r>
              <a:rPr lang="en-US" dirty="0">
                <a:effectLst/>
                <a:ea typeface="Times New Roman" panose="02020603050405020304" pitchFamily="18" charset="0"/>
                <a:cs typeface="Calibri" panose="020F0502020204030204" pitchFamily="34" charset="0"/>
              </a:rPr>
              <a:t>, or </a:t>
            </a:r>
            <a:r>
              <a:rPr lang="en-US" dirty="0">
                <a:effectLst/>
                <a:ea typeface="Times New Roman" panose="02020603050405020304" pitchFamily="18" charset="0"/>
                <a:cs typeface="Times New Roman" panose="02020603050405020304" pitchFamily="18" charset="0"/>
              </a:rPr>
              <a:t>the main channel of the river/stream where floodwaters are likely the deepest and with the highest velocities</a:t>
            </a:r>
            <a:r>
              <a:rPr lang="en-US" dirty="0">
                <a:effectLst/>
                <a:ea typeface="Times New Roman" panose="02020603050405020304" pitchFamily="18" charset="0"/>
                <a:cs typeface="Calibri" panose="020F0502020204030204" pitchFamily="34" charset="0"/>
              </a:rPr>
              <a:t>. Before a local permit can be issued for proposed development in the floodway, a “No-Rise/No Impact” certification must be submitted by a professional engineer licensed in West Virginia to ensure a proposed project won’t increase flood levels.</a:t>
            </a:r>
            <a:endParaRPr lang="en-US" dirty="0">
              <a:effectLst/>
              <a:ea typeface="Times New Roman" panose="02020603050405020304" pitchFamily="18" charset="0"/>
              <a:cs typeface="Times New Roman" panose="02020603050405020304" pitchFamily="18" charset="0"/>
            </a:endParaRPr>
          </a:p>
          <a:p>
            <a:r>
              <a:rPr lang="en-US" dirty="0"/>
              <a:t>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96D2ED-501B-4749-A3F4-4AC2549A15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8692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001172"/>
          </a:xfrm>
        </p:spPr>
        <p:txBody>
          <a:bodyPr/>
          <a:lstStyle/>
          <a:p>
            <a:r>
              <a:rPr lang="en-US" dirty="0"/>
              <a:t>Communities should contact the State NFIP Office for technical support in creating outreach letters for property owners affected by the map changes.  Based on mail merge templates, outreach letters on community letterhead</a:t>
            </a:r>
            <a:r>
              <a:rPr lang="en-US" b="0" i="0" dirty="0">
                <a:solidFill>
                  <a:srgbClr val="000000"/>
                </a:solidFill>
                <a:effectLst/>
              </a:rPr>
              <a:t> can be generated for all (1) SFHA Mapped-In, (2) Mapped-In Floodway,  and (3) SFHA Mapped-Out structures shown on the WV Flood Tool’s RiskMAP View (</a:t>
            </a:r>
            <a:r>
              <a:rPr lang="en-US" b="0" i="0" u="sng" dirty="0">
                <a:solidFill>
                  <a:srgbClr val="0000FF"/>
                </a:solidFill>
                <a:effectLst/>
                <a:hlinkClick r:id="rId3" tooltip="http://www.mapwv.gov/Flood"/>
              </a:rPr>
              <a:t>www.mapwv.gov/Flood</a:t>
            </a:r>
            <a:r>
              <a:rPr lang="en-US" b="0" i="0" dirty="0">
                <a:solidFill>
                  <a:srgbClr val="000000"/>
                </a:solidFill>
                <a:effectLst/>
              </a:rPr>
              <a:t>).  All the communities must do is </a:t>
            </a:r>
            <a:r>
              <a:rPr lang="en-US" b="1" i="0" dirty="0">
                <a:solidFill>
                  <a:srgbClr val="000000"/>
                </a:solidFill>
                <a:effectLst/>
              </a:rPr>
              <a:t>download the files, then print, validate, and mail the letters</a:t>
            </a:r>
            <a:r>
              <a:rPr lang="en-US" b="0" i="0" dirty="0">
                <a:solidFill>
                  <a:srgbClr val="000000"/>
                </a:solidFill>
                <a:effectLst/>
              </a:rPr>
              <a:t>.  CRS communities like Jefferson County Unincorporated should be eligible for credit points for this outreach activity. </a:t>
            </a:r>
          </a:p>
          <a:p>
            <a:endParaRPr lang="en-US" b="0" i="0" dirty="0">
              <a:solidFill>
                <a:srgbClr val="000000"/>
              </a:solidFill>
              <a:effectLst/>
            </a:endParaRPr>
          </a:p>
          <a:p>
            <a:pPr marL="0" marR="0" fontAlgn="base">
              <a:spcBef>
                <a:spcPts val="0"/>
              </a:spcBef>
              <a:spcAft>
                <a:spcPts val="800"/>
              </a:spcAft>
            </a:pPr>
            <a:r>
              <a:rPr lang="en-US" dirty="0">
                <a:solidFill>
                  <a:srgbClr val="000000"/>
                </a:solidFill>
                <a:effectLst/>
              </a:rPr>
              <a:t>For the SFHA mapped-out letters, it is important to have this text included in the letter template:  "If you do currently have flood insurance, you should not cancel your flood insurance before the new flood maps are officially adopted by the community. Moreover, if you have a federally-backed mortgage, NEVER cancel your flood insurance before consulting your mortgage lender!“</a:t>
            </a:r>
          </a:p>
          <a:p>
            <a:pPr marL="0" marR="0" fontAlgn="base">
              <a:spcBef>
                <a:spcPts val="0"/>
              </a:spcBef>
              <a:spcAft>
                <a:spcPts val="800"/>
              </a:spcAft>
            </a:pPr>
            <a:r>
              <a:rPr lang="en-US" dirty="0">
                <a:solidFill>
                  <a:srgbClr val="000000"/>
                </a:solidFill>
                <a:effectLst/>
              </a:rPr>
              <a:t>Another useful resource about the Regulatory Update is FEMA’s Risk Communication Guidebook for Local Officials.</a:t>
            </a:r>
            <a:br>
              <a:rPr lang="en-US" dirty="0">
                <a:solidFill>
                  <a:srgbClr val="000000"/>
                </a:solidFill>
                <a:effectLst/>
              </a:rPr>
            </a:br>
            <a:r>
              <a:rPr lang="en-US" dirty="0">
                <a:solidFill>
                  <a:srgbClr val="000000"/>
                </a:solidFill>
                <a:effectLst/>
                <a:hlinkClick r:id="rId4"/>
              </a:rPr>
              <a:t>https://www.fema.gov/sites/default/files/documents/fema_region-6_risk-communications-guidebook_112023.pdf#page=25</a:t>
            </a:r>
            <a:endParaRPr lang="en-US" dirty="0">
              <a:solidFill>
                <a:srgbClr val="000000"/>
              </a:solidFill>
              <a:effectLst/>
            </a:endParaRPr>
          </a:p>
          <a:p>
            <a:pPr marL="0" marR="0" fontAlgn="base">
              <a:spcBef>
                <a:spcPts val="0"/>
              </a:spcBef>
              <a:spcAft>
                <a:spcPts val="800"/>
              </a:spcAft>
            </a:pPr>
            <a:endParaRPr lang="en-US" dirty="0">
              <a:solidFill>
                <a:srgbClr val="000000"/>
              </a:solidFill>
              <a:effectLst/>
            </a:endParaRPr>
          </a:p>
          <a:p>
            <a:pPr marL="0" marR="0" fontAlgn="base">
              <a:spcBef>
                <a:spcPts val="0"/>
              </a:spcBef>
              <a:spcAft>
                <a:spcPts val="800"/>
              </a:spcAft>
            </a:pPr>
            <a:endParaRPr lang="en-US" sz="1800" dirty="0">
              <a:solidFill>
                <a:srgbClr val="000000"/>
              </a:solidFill>
              <a:effectLst/>
              <a:latin typeface="Aptos" panose="020B0004020202020204" pitchFamily="34" charset="0"/>
            </a:endParaRPr>
          </a:p>
          <a:p>
            <a:pPr marL="0" marR="0" fontAlgn="base">
              <a:spcBef>
                <a:spcPts val="0"/>
              </a:spcBef>
              <a:spcAft>
                <a:spcPts val="800"/>
              </a:spcAft>
            </a:pPr>
            <a:endParaRPr lang="en-US" sz="1800" dirty="0">
              <a:solidFill>
                <a:srgbClr val="000000"/>
              </a:solidFill>
              <a:effectLst/>
              <a:latin typeface="Aptos" panose="020B0004020202020204" pitchFamily="34" charset="0"/>
            </a:endParaRPr>
          </a:p>
          <a:p>
            <a:br>
              <a:rPr lang="en-US" sz="1800" dirty="0">
                <a:solidFill>
                  <a:srgbClr val="000000"/>
                </a:solidFill>
                <a:effectLst/>
                <a:latin typeface="Aptos" panose="020B0004020202020204" pitchFamily="34" charset="0"/>
              </a:rPr>
            </a:br>
            <a:r>
              <a:rPr lang="en-US" b="0" i="0" dirty="0">
                <a:solidFill>
                  <a:srgbClr val="000000"/>
                </a:solidFill>
                <a:effectLst/>
                <a:latin typeface="Aptos" panose="020B0004020202020204" pitchFamily="34" charset="0"/>
              </a:rPr>
              <a:t> </a:t>
            </a:r>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9</a:t>
            </a:fld>
            <a:endParaRPr lang="en-US"/>
          </a:p>
        </p:txBody>
      </p:sp>
    </p:spTree>
    <p:extLst>
      <p:ext uri="{BB962C8B-B14F-4D97-AF65-F5344CB8AC3E}">
        <p14:creationId xmlns:p14="http://schemas.microsoft.com/office/powerpoint/2010/main" val="37252368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B13F1-1524-32D9-7825-E82E7F56BF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D50AA71-3E1D-BBFB-79B8-2E73EE0B9A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0B0C14-0216-2EC1-2A94-1EA8634C3CF7}"/>
              </a:ext>
            </a:extLst>
          </p:cNvPr>
          <p:cNvSpPr>
            <a:spLocks noGrp="1"/>
          </p:cNvSpPr>
          <p:nvPr>
            <p:ph type="dt" sz="half" idx="10"/>
          </p:nvPr>
        </p:nvSpPr>
        <p:spPr/>
        <p:txBody>
          <a:bodyPr/>
          <a:lstStyle/>
          <a:p>
            <a:fld id="{6AB0D69B-C2C8-4FAF-AA40-36E8628FC979}" type="datetimeFigureOut">
              <a:rPr lang="en-US" smtClean="0"/>
              <a:t>12/19/2024</a:t>
            </a:fld>
            <a:endParaRPr lang="en-US"/>
          </a:p>
        </p:txBody>
      </p:sp>
      <p:sp>
        <p:nvSpPr>
          <p:cNvPr id="5" name="Footer Placeholder 4">
            <a:extLst>
              <a:ext uri="{FF2B5EF4-FFF2-40B4-BE49-F238E27FC236}">
                <a16:creationId xmlns:a16="http://schemas.microsoft.com/office/drawing/2014/main" id="{4EB5ABAA-DE0E-8BDB-9523-D8D43DD7E6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6077F4-3C5A-7475-7109-7DD5B414574D}"/>
              </a:ext>
            </a:extLst>
          </p:cNvPr>
          <p:cNvSpPr>
            <a:spLocks noGrp="1"/>
          </p:cNvSpPr>
          <p:nvPr>
            <p:ph type="sldNum" sz="quarter" idx="12"/>
          </p:nvPr>
        </p:nvSpPr>
        <p:spPr/>
        <p:txBody>
          <a:bodyPr/>
          <a:lstStyle/>
          <a:p>
            <a:fld id="{2839A2C1-883A-4410-9A0D-079942CF6FB6}" type="slidenum">
              <a:rPr lang="en-US" smtClean="0"/>
              <a:t>‹#›</a:t>
            </a:fld>
            <a:endParaRPr lang="en-US"/>
          </a:p>
        </p:txBody>
      </p:sp>
    </p:spTree>
    <p:extLst>
      <p:ext uri="{BB962C8B-B14F-4D97-AF65-F5344CB8AC3E}">
        <p14:creationId xmlns:p14="http://schemas.microsoft.com/office/powerpoint/2010/main" val="40192708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67417-5F4A-BF2E-C031-38C64F96BD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48D1E7-833F-62F9-13F4-80A09DC66C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4C150F-7023-F6B2-6E02-9F59C66BC6E4}"/>
              </a:ext>
            </a:extLst>
          </p:cNvPr>
          <p:cNvSpPr>
            <a:spLocks noGrp="1"/>
          </p:cNvSpPr>
          <p:nvPr>
            <p:ph type="dt" sz="half" idx="10"/>
          </p:nvPr>
        </p:nvSpPr>
        <p:spPr/>
        <p:txBody>
          <a:bodyPr/>
          <a:lstStyle/>
          <a:p>
            <a:fld id="{6AB0D69B-C2C8-4FAF-AA40-36E8628FC979}" type="datetimeFigureOut">
              <a:rPr lang="en-US" smtClean="0"/>
              <a:t>12/19/2024</a:t>
            </a:fld>
            <a:endParaRPr lang="en-US"/>
          </a:p>
        </p:txBody>
      </p:sp>
      <p:sp>
        <p:nvSpPr>
          <p:cNvPr id="5" name="Footer Placeholder 4">
            <a:extLst>
              <a:ext uri="{FF2B5EF4-FFF2-40B4-BE49-F238E27FC236}">
                <a16:creationId xmlns:a16="http://schemas.microsoft.com/office/drawing/2014/main" id="{0591417D-7270-ECDD-3963-D29F5ED016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7D3D46-24C9-0ECD-D570-1BC59ECAC4A6}"/>
              </a:ext>
            </a:extLst>
          </p:cNvPr>
          <p:cNvSpPr>
            <a:spLocks noGrp="1"/>
          </p:cNvSpPr>
          <p:nvPr>
            <p:ph type="sldNum" sz="quarter" idx="12"/>
          </p:nvPr>
        </p:nvSpPr>
        <p:spPr/>
        <p:txBody>
          <a:bodyPr/>
          <a:lstStyle/>
          <a:p>
            <a:fld id="{2839A2C1-883A-4410-9A0D-079942CF6FB6}" type="slidenum">
              <a:rPr lang="en-US" smtClean="0"/>
              <a:t>‹#›</a:t>
            </a:fld>
            <a:endParaRPr lang="en-US"/>
          </a:p>
        </p:txBody>
      </p:sp>
    </p:spTree>
    <p:extLst>
      <p:ext uri="{BB962C8B-B14F-4D97-AF65-F5344CB8AC3E}">
        <p14:creationId xmlns:p14="http://schemas.microsoft.com/office/powerpoint/2010/main" val="30123223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B42092-51BA-579E-4193-22BFD1073C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95AE573-844A-EE6B-4A06-D56C370995C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A19C35-6325-4051-90F3-3CA4291F6925}"/>
              </a:ext>
            </a:extLst>
          </p:cNvPr>
          <p:cNvSpPr>
            <a:spLocks noGrp="1"/>
          </p:cNvSpPr>
          <p:nvPr>
            <p:ph type="dt" sz="half" idx="10"/>
          </p:nvPr>
        </p:nvSpPr>
        <p:spPr/>
        <p:txBody>
          <a:bodyPr/>
          <a:lstStyle/>
          <a:p>
            <a:fld id="{6AB0D69B-C2C8-4FAF-AA40-36E8628FC979}" type="datetimeFigureOut">
              <a:rPr lang="en-US" smtClean="0"/>
              <a:t>12/19/2024</a:t>
            </a:fld>
            <a:endParaRPr lang="en-US"/>
          </a:p>
        </p:txBody>
      </p:sp>
      <p:sp>
        <p:nvSpPr>
          <p:cNvPr id="5" name="Footer Placeholder 4">
            <a:extLst>
              <a:ext uri="{FF2B5EF4-FFF2-40B4-BE49-F238E27FC236}">
                <a16:creationId xmlns:a16="http://schemas.microsoft.com/office/drawing/2014/main" id="{1C6E3C64-27B8-4D47-BE71-D5A94514B3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AE75CB-6F05-AED4-2D0B-AEC2010DFD86}"/>
              </a:ext>
            </a:extLst>
          </p:cNvPr>
          <p:cNvSpPr>
            <a:spLocks noGrp="1"/>
          </p:cNvSpPr>
          <p:nvPr>
            <p:ph type="sldNum" sz="quarter" idx="12"/>
          </p:nvPr>
        </p:nvSpPr>
        <p:spPr/>
        <p:txBody>
          <a:bodyPr/>
          <a:lstStyle/>
          <a:p>
            <a:fld id="{2839A2C1-883A-4410-9A0D-079942CF6FB6}" type="slidenum">
              <a:rPr lang="en-US" smtClean="0"/>
              <a:t>‹#›</a:t>
            </a:fld>
            <a:endParaRPr lang="en-US"/>
          </a:p>
        </p:txBody>
      </p:sp>
    </p:spTree>
    <p:extLst>
      <p:ext uri="{BB962C8B-B14F-4D97-AF65-F5344CB8AC3E}">
        <p14:creationId xmlns:p14="http://schemas.microsoft.com/office/powerpoint/2010/main" val="2106077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3E090-7348-B56C-7287-DD74FBBFC3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00ECF4-1BB6-60D7-8090-8288B96796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B89ED9-EE93-E28C-F6F7-9791CCE02BDE}"/>
              </a:ext>
            </a:extLst>
          </p:cNvPr>
          <p:cNvSpPr>
            <a:spLocks noGrp="1"/>
          </p:cNvSpPr>
          <p:nvPr>
            <p:ph type="dt" sz="half" idx="10"/>
          </p:nvPr>
        </p:nvSpPr>
        <p:spPr/>
        <p:txBody>
          <a:bodyPr/>
          <a:lstStyle/>
          <a:p>
            <a:fld id="{6AB0D69B-C2C8-4FAF-AA40-36E8628FC979}" type="datetimeFigureOut">
              <a:rPr lang="en-US" smtClean="0"/>
              <a:t>12/19/2024</a:t>
            </a:fld>
            <a:endParaRPr lang="en-US"/>
          </a:p>
        </p:txBody>
      </p:sp>
      <p:sp>
        <p:nvSpPr>
          <p:cNvPr id="5" name="Footer Placeholder 4">
            <a:extLst>
              <a:ext uri="{FF2B5EF4-FFF2-40B4-BE49-F238E27FC236}">
                <a16:creationId xmlns:a16="http://schemas.microsoft.com/office/drawing/2014/main" id="{406B9882-A003-D924-D4B8-C25076617A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A9FF69-B21B-1A5B-2F46-EA0A7223A8B2}"/>
              </a:ext>
            </a:extLst>
          </p:cNvPr>
          <p:cNvSpPr>
            <a:spLocks noGrp="1"/>
          </p:cNvSpPr>
          <p:nvPr>
            <p:ph type="sldNum" sz="quarter" idx="12"/>
          </p:nvPr>
        </p:nvSpPr>
        <p:spPr/>
        <p:txBody>
          <a:bodyPr/>
          <a:lstStyle/>
          <a:p>
            <a:fld id="{2839A2C1-883A-4410-9A0D-079942CF6FB6}" type="slidenum">
              <a:rPr lang="en-US" smtClean="0"/>
              <a:t>‹#›</a:t>
            </a:fld>
            <a:endParaRPr lang="en-US"/>
          </a:p>
        </p:txBody>
      </p:sp>
    </p:spTree>
    <p:extLst>
      <p:ext uri="{BB962C8B-B14F-4D97-AF65-F5344CB8AC3E}">
        <p14:creationId xmlns:p14="http://schemas.microsoft.com/office/powerpoint/2010/main" val="3335427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66130-560E-9214-4C61-3194377F813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E38CAD5-9FD5-55ED-B622-A17006EE7D7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A49E11-9F27-D730-C3EF-48C21D1CC0BD}"/>
              </a:ext>
            </a:extLst>
          </p:cNvPr>
          <p:cNvSpPr>
            <a:spLocks noGrp="1"/>
          </p:cNvSpPr>
          <p:nvPr>
            <p:ph type="dt" sz="half" idx="10"/>
          </p:nvPr>
        </p:nvSpPr>
        <p:spPr/>
        <p:txBody>
          <a:bodyPr/>
          <a:lstStyle/>
          <a:p>
            <a:fld id="{6AB0D69B-C2C8-4FAF-AA40-36E8628FC979}" type="datetimeFigureOut">
              <a:rPr lang="en-US" smtClean="0"/>
              <a:t>12/19/2024</a:t>
            </a:fld>
            <a:endParaRPr lang="en-US"/>
          </a:p>
        </p:txBody>
      </p:sp>
      <p:sp>
        <p:nvSpPr>
          <p:cNvPr id="5" name="Footer Placeholder 4">
            <a:extLst>
              <a:ext uri="{FF2B5EF4-FFF2-40B4-BE49-F238E27FC236}">
                <a16:creationId xmlns:a16="http://schemas.microsoft.com/office/drawing/2014/main" id="{F3B6304D-D9C8-41D8-7C07-A409C8BA12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3C2472-03F2-378E-1959-19EDE89A6FE6}"/>
              </a:ext>
            </a:extLst>
          </p:cNvPr>
          <p:cNvSpPr>
            <a:spLocks noGrp="1"/>
          </p:cNvSpPr>
          <p:nvPr>
            <p:ph type="sldNum" sz="quarter" idx="12"/>
          </p:nvPr>
        </p:nvSpPr>
        <p:spPr/>
        <p:txBody>
          <a:bodyPr/>
          <a:lstStyle/>
          <a:p>
            <a:fld id="{2839A2C1-883A-4410-9A0D-079942CF6FB6}" type="slidenum">
              <a:rPr lang="en-US" smtClean="0"/>
              <a:t>‹#›</a:t>
            </a:fld>
            <a:endParaRPr lang="en-US"/>
          </a:p>
        </p:txBody>
      </p:sp>
    </p:spTree>
    <p:extLst>
      <p:ext uri="{BB962C8B-B14F-4D97-AF65-F5344CB8AC3E}">
        <p14:creationId xmlns:p14="http://schemas.microsoft.com/office/powerpoint/2010/main" val="29625357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D4FF3-FFAE-F7E3-85F9-2FFBCB6634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785B2A-D69D-0D68-C937-5F859F6C537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44C1D31-B16E-833D-E558-2C37BD9C090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C52A572-0938-9063-554F-B65CFB796E70}"/>
              </a:ext>
            </a:extLst>
          </p:cNvPr>
          <p:cNvSpPr>
            <a:spLocks noGrp="1"/>
          </p:cNvSpPr>
          <p:nvPr>
            <p:ph type="dt" sz="half" idx="10"/>
          </p:nvPr>
        </p:nvSpPr>
        <p:spPr/>
        <p:txBody>
          <a:bodyPr/>
          <a:lstStyle/>
          <a:p>
            <a:fld id="{6AB0D69B-C2C8-4FAF-AA40-36E8628FC979}" type="datetimeFigureOut">
              <a:rPr lang="en-US" smtClean="0"/>
              <a:t>12/19/2024</a:t>
            </a:fld>
            <a:endParaRPr lang="en-US"/>
          </a:p>
        </p:txBody>
      </p:sp>
      <p:sp>
        <p:nvSpPr>
          <p:cNvPr id="6" name="Footer Placeholder 5">
            <a:extLst>
              <a:ext uri="{FF2B5EF4-FFF2-40B4-BE49-F238E27FC236}">
                <a16:creationId xmlns:a16="http://schemas.microsoft.com/office/drawing/2014/main" id="{2A3972DE-55D1-4BF5-72A1-58F0D1AA4C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74952F-2458-CF35-0088-5190B543DB69}"/>
              </a:ext>
            </a:extLst>
          </p:cNvPr>
          <p:cNvSpPr>
            <a:spLocks noGrp="1"/>
          </p:cNvSpPr>
          <p:nvPr>
            <p:ph type="sldNum" sz="quarter" idx="12"/>
          </p:nvPr>
        </p:nvSpPr>
        <p:spPr/>
        <p:txBody>
          <a:bodyPr/>
          <a:lstStyle/>
          <a:p>
            <a:fld id="{2839A2C1-883A-4410-9A0D-079942CF6FB6}" type="slidenum">
              <a:rPr lang="en-US" smtClean="0"/>
              <a:t>‹#›</a:t>
            </a:fld>
            <a:endParaRPr lang="en-US"/>
          </a:p>
        </p:txBody>
      </p:sp>
    </p:spTree>
    <p:extLst>
      <p:ext uri="{BB962C8B-B14F-4D97-AF65-F5344CB8AC3E}">
        <p14:creationId xmlns:p14="http://schemas.microsoft.com/office/powerpoint/2010/main" val="36402943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94BC8-0D1A-6EAD-979E-7A1CC233481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5024C37-DF77-EF30-0166-4CC66A6027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C75295-5D8D-BEC8-17BD-7A2B39649D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55ADE6-A242-9FDE-D327-8828494FED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4D4E3A-66EF-81DD-FCEB-1FA227F0DC4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4F116BB-0FBD-68E8-A13B-7E92629E1F5A}"/>
              </a:ext>
            </a:extLst>
          </p:cNvPr>
          <p:cNvSpPr>
            <a:spLocks noGrp="1"/>
          </p:cNvSpPr>
          <p:nvPr>
            <p:ph type="dt" sz="half" idx="10"/>
          </p:nvPr>
        </p:nvSpPr>
        <p:spPr/>
        <p:txBody>
          <a:bodyPr/>
          <a:lstStyle/>
          <a:p>
            <a:fld id="{6AB0D69B-C2C8-4FAF-AA40-36E8628FC979}" type="datetimeFigureOut">
              <a:rPr lang="en-US" smtClean="0"/>
              <a:t>12/19/2024</a:t>
            </a:fld>
            <a:endParaRPr lang="en-US"/>
          </a:p>
        </p:txBody>
      </p:sp>
      <p:sp>
        <p:nvSpPr>
          <p:cNvPr id="8" name="Footer Placeholder 7">
            <a:extLst>
              <a:ext uri="{FF2B5EF4-FFF2-40B4-BE49-F238E27FC236}">
                <a16:creationId xmlns:a16="http://schemas.microsoft.com/office/drawing/2014/main" id="{A9B08618-FE05-B8B0-CA40-7D93E6C43CC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09F1BF-9755-3203-C966-1B99DCD3CA1C}"/>
              </a:ext>
            </a:extLst>
          </p:cNvPr>
          <p:cNvSpPr>
            <a:spLocks noGrp="1"/>
          </p:cNvSpPr>
          <p:nvPr>
            <p:ph type="sldNum" sz="quarter" idx="12"/>
          </p:nvPr>
        </p:nvSpPr>
        <p:spPr/>
        <p:txBody>
          <a:bodyPr/>
          <a:lstStyle/>
          <a:p>
            <a:fld id="{2839A2C1-883A-4410-9A0D-079942CF6FB6}" type="slidenum">
              <a:rPr lang="en-US" smtClean="0"/>
              <a:t>‹#›</a:t>
            </a:fld>
            <a:endParaRPr lang="en-US"/>
          </a:p>
        </p:txBody>
      </p:sp>
    </p:spTree>
    <p:extLst>
      <p:ext uri="{BB962C8B-B14F-4D97-AF65-F5344CB8AC3E}">
        <p14:creationId xmlns:p14="http://schemas.microsoft.com/office/powerpoint/2010/main" val="16699412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C734E-84B1-8DE7-78BE-F45B961BCB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9B3A817-9946-92A5-2DF1-6CD5BF084042}"/>
              </a:ext>
            </a:extLst>
          </p:cNvPr>
          <p:cNvSpPr>
            <a:spLocks noGrp="1"/>
          </p:cNvSpPr>
          <p:nvPr>
            <p:ph type="dt" sz="half" idx="10"/>
          </p:nvPr>
        </p:nvSpPr>
        <p:spPr/>
        <p:txBody>
          <a:bodyPr/>
          <a:lstStyle/>
          <a:p>
            <a:fld id="{6AB0D69B-C2C8-4FAF-AA40-36E8628FC979}" type="datetimeFigureOut">
              <a:rPr lang="en-US" smtClean="0"/>
              <a:t>12/19/2024</a:t>
            </a:fld>
            <a:endParaRPr lang="en-US"/>
          </a:p>
        </p:txBody>
      </p:sp>
      <p:sp>
        <p:nvSpPr>
          <p:cNvPr id="4" name="Footer Placeholder 3">
            <a:extLst>
              <a:ext uri="{FF2B5EF4-FFF2-40B4-BE49-F238E27FC236}">
                <a16:creationId xmlns:a16="http://schemas.microsoft.com/office/drawing/2014/main" id="{9E60C6E5-102B-3537-878E-E46F33EDB5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5F880F0-6EB3-34EC-A09C-1565B35E170B}"/>
              </a:ext>
            </a:extLst>
          </p:cNvPr>
          <p:cNvSpPr>
            <a:spLocks noGrp="1"/>
          </p:cNvSpPr>
          <p:nvPr>
            <p:ph type="sldNum" sz="quarter" idx="12"/>
          </p:nvPr>
        </p:nvSpPr>
        <p:spPr/>
        <p:txBody>
          <a:bodyPr/>
          <a:lstStyle/>
          <a:p>
            <a:fld id="{2839A2C1-883A-4410-9A0D-079942CF6FB6}" type="slidenum">
              <a:rPr lang="en-US" smtClean="0"/>
              <a:t>‹#›</a:t>
            </a:fld>
            <a:endParaRPr lang="en-US"/>
          </a:p>
        </p:txBody>
      </p:sp>
    </p:spTree>
    <p:extLst>
      <p:ext uri="{BB962C8B-B14F-4D97-AF65-F5344CB8AC3E}">
        <p14:creationId xmlns:p14="http://schemas.microsoft.com/office/powerpoint/2010/main" val="2120906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EF3802-8835-999D-1888-2E11C2771195}"/>
              </a:ext>
            </a:extLst>
          </p:cNvPr>
          <p:cNvSpPr>
            <a:spLocks noGrp="1"/>
          </p:cNvSpPr>
          <p:nvPr>
            <p:ph type="dt" sz="half" idx="10"/>
          </p:nvPr>
        </p:nvSpPr>
        <p:spPr/>
        <p:txBody>
          <a:bodyPr/>
          <a:lstStyle/>
          <a:p>
            <a:fld id="{6AB0D69B-C2C8-4FAF-AA40-36E8628FC979}" type="datetimeFigureOut">
              <a:rPr lang="en-US" smtClean="0"/>
              <a:t>12/19/2024</a:t>
            </a:fld>
            <a:endParaRPr lang="en-US"/>
          </a:p>
        </p:txBody>
      </p:sp>
      <p:sp>
        <p:nvSpPr>
          <p:cNvPr id="3" name="Footer Placeholder 2">
            <a:extLst>
              <a:ext uri="{FF2B5EF4-FFF2-40B4-BE49-F238E27FC236}">
                <a16:creationId xmlns:a16="http://schemas.microsoft.com/office/drawing/2014/main" id="{177B450C-7ECB-10F7-604C-945FDB23C4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EE4894A-64D1-20B0-04C7-B79CE107BD02}"/>
              </a:ext>
            </a:extLst>
          </p:cNvPr>
          <p:cNvSpPr>
            <a:spLocks noGrp="1"/>
          </p:cNvSpPr>
          <p:nvPr>
            <p:ph type="sldNum" sz="quarter" idx="12"/>
          </p:nvPr>
        </p:nvSpPr>
        <p:spPr/>
        <p:txBody>
          <a:bodyPr/>
          <a:lstStyle/>
          <a:p>
            <a:fld id="{2839A2C1-883A-4410-9A0D-079942CF6FB6}" type="slidenum">
              <a:rPr lang="en-US" smtClean="0"/>
              <a:t>‹#›</a:t>
            </a:fld>
            <a:endParaRPr lang="en-US"/>
          </a:p>
        </p:txBody>
      </p:sp>
    </p:spTree>
    <p:extLst>
      <p:ext uri="{BB962C8B-B14F-4D97-AF65-F5344CB8AC3E}">
        <p14:creationId xmlns:p14="http://schemas.microsoft.com/office/powerpoint/2010/main" val="2362186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7CC49-90A4-41FE-A6F7-B1F0F4B47E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45A613-F13A-03F2-56F2-8CBFA15BB8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59F628-8A55-5B49-6AFE-16CE1235AA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5000A8-BDF0-4F4B-A73D-27A0452ED00A}"/>
              </a:ext>
            </a:extLst>
          </p:cNvPr>
          <p:cNvSpPr>
            <a:spLocks noGrp="1"/>
          </p:cNvSpPr>
          <p:nvPr>
            <p:ph type="dt" sz="half" idx="10"/>
          </p:nvPr>
        </p:nvSpPr>
        <p:spPr/>
        <p:txBody>
          <a:bodyPr/>
          <a:lstStyle/>
          <a:p>
            <a:fld id="{6AB0D69B-C2C8-4FAF-AA40-36E8628FC979}" type="datetimeFigureOut">
              <a:rPr lang="en-US" smtClean="0"/>
              <a:t>12/19/2024</a:t>
            </a:fld>
            <a:endParaRPr lang="en-US"/>
          </a:p>
        </p:txBody>
      </p:sp>
      <p:sp>
        <p:nvSpPr>
          <p:cNvPr id="6" name="Footer Placeholder 5">
            <a:extLst>
              <a:ext uri="{FF2B5EF4-FFF2-40B4-BE49-F238E27FC236}">
                <a16:creationId xmlns:a16="http://schemas.microsoft.com/office/drawing/2014/main" id="{BA68F6EF-E21E-82AA-75AE-5B760E0C16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EE7F6C-8E4B-363F-EFD9-E90A8DE100AF}"/>
              </a:ext>
            </a:extLst>
          </p:cNvPr>
          <p:cNvSpPr>
            <a:spLocks noGrp="1"/>
          </p:cNvSpPr>
          <p:nvPr>
            <p:ph type="sldNum" sz="quarter" idx="12"/>
          </p:nvPr>
        </p:nvSpPr>
        <p:spPr/>
        <p:txBody>
          <a:bodyPr/>
          <a:lstStyle/>
          <a:p>
            <a:fld id="{2839A2C1-883A-4410-9A0D-079942CF6FB6}" type="slidenum">
              <a:rPr lang="en-US" smtClean="0"/>
              <a:t>‹#›</a:t>
            </a:fld>
            <a:endParaRPr lang="en-US"/>
          </a:p>
        </p:txBody>
      </p:sp>
    </p:spTree>
    <p:extLst>
      <p:ext uri="{BB962C8B-B14F-4D97-AF65-F5344CB8AC3E}">
        <p14:creationId xmlns:p14="http://schemas.microsoft.com/office/powerpoint/2010/main" val="1859205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78980-6387-57CB-98B3-E2FE2AE548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5DEA5A2-1CB6-8629-EB48-FDFA1BE4E3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AAD75C0-70B6-5FA1-7862-A403CE273B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6E371E-EC9A-8FAC-AA1F-F697C62FA8E6}"/>
              </a:ext>
            </a:extLst>
          </p:cNvPr>
          <p:cNvSpPr>
            <a:spLocks noGrp="1"/>
          </p:cNvSpPr>
          <p:nvPr>
            <p:ph type="dt" sz="half" idx="10"/>
          </p:nvPr>
        </p:nvSpPr>
        <p:spPr/>
        <p:txBody>
          <a:bodyPr/>
          <a:lstStyle/>
          <a:p>
            <a:fld id="{6AB0D69B-C2C8-4FAF-AA40-36E8628FC979}" type="datetimeFigureOut">
              <a:rPr lang="en-US" smtClean="0"/>
              <a:t>12/19/2024</a:t>
            </a:fld>
            <a:endParaRPr lang="en-US"/>
          </a:p>
        </p:txBody>
      </p:sp>
      <p:sp>
        <p:nvSpPr>
          <p:cNvPr id="6" name="Footer Placeholder 5">
            <a:extLst>
              <a:ext uri="{FF2B5EF4-FFF2-40B4-BE49-F238E27FC236}">
                <a16:creationId xmlns:a16="http://schemas.microsoft.com/office/drawing/2014/main" id="{55A4CC84-E7C7-74FD-AC14-48E1CDE4F2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CA88A4-83DC-3A7B-5DF7-08F2BD3101CC}"/>
              </a:ext>
            </a:extLst>
          </p:cNvPr>
          <p:cNvSpPr>
            <a:spLocks noGrp="1"/>
          </p:cNvSpPr>
          <p:nvPr>
            <p:ph type="sldNum" sz="quarter" idx="12"/>
          </p:nvPr>
        </p:nvSpPr>
        <p:spPr/>
        <p:txBody>
          <a:bodyPr/>
          <a:lstStyle/>
          <a:p>
            <a:fld id="{2839A2C1-883A-4410-9A0D-079942CF6FB6}" type="slidenum">
              <a:rPr lang="en-US" smtClean="0"/>
              <a:t>‹#›</a:t>
            </a:fld>
            <a:endParaRPr lang="en-US"/>
          </a:p>
        </p:txBody>
      </p:sp>
    </p:spTree>
    <p:extLst>
      <p:ext uri="{BB962C8B-B14F-4D97-AF65-F5344CB8AC3E}">
        <p14:creationId xmlns:p14="http://schemas.microsoft.com/office/powerpoint/2010/main" val="24433262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72550B-B015-AB28-374E-3073E5CFAA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A5BF63F-AB1B-9A08-9BAF-035D4C4FD8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0D1FB7-730B-7073-2D21-A6CC6DA892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AB0D69B-C2C8-4FAF-AA40-36E8628FC979}" type="datetimeFigureOut">
              <a:rPr lang="en-US" smtClean="0"/>
              <a:t>12/19/2024</a:t>
            </a:fld>
            <a:endParaRPr lang="en-US"/>
          </a:p>
        </p:txBody>
      </p:sp>
      <p:sp>
        <p:nvSpPr>
          <p:cNvPr id="5" name="Footer Placeholder 4">
            <a:extLst>
              <a:ext uri="{FF2B5EF4-FFF2-40B4-BE49-F238E27FC236}">
                <a16:creationId xmlns:a16="http://schemas.microsoft.com/office/drawing/2014/main" id="{4C55EB02-438E-2161-23D7-B7D04979C4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7EB54C4-DF7B-06D3-D895-C4FA93D5A0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839A2C1-883A-4410-9A0D-079942CF6FB6}" type="slidenum">
              <a:rPr lang="en-US" smtClean="0"/>
              <a:t>‹#›</a:t>
            </a:fld>
            <a:endParaRPr lang="en-US"/>
          </a:p>
        </p:txBody>
      </p:sp>
    </p:spTree>
    <p:extLst>
      <p:ext uri="{BB962C8B-B14F-4D97-AF65-F5344CB8AC3E}">
        <p14:creationId xmlns:p14="http://schemas.microsoft.com/office/powerpoint/2010/main" val="23428093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8" Type="http://schemas.openxmlformats.org/officeDocument/2006/relationships/hyperlink" Target="https://data.wvgis.wvu.edu/pub/RA/_resources/LOMA/WV_Flood_Tool_LiDAR_for_LOMA_Guide.pdf" TargetMode="External"/><Relationship Id="rId3" Type="http://schemas.openxmlformats.org/officeDocument/2006/relationships/image" Target="../media/image20.png"/><Relationship Id="rId7" Type="http://schemas.openxmlformats.org/officeDocument/2006/relationships/hyperlink" Target="https://data.wvgis.wvu.edu/pub/RA/_resources/LOMA/WV_Flood_Tool-LIDAR_for_LOMA_instructions.pdf"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8.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hyperlink" Target="https://wvfrf.org/wvre/report/?scaleid=8&amp;entityid=494&amp;type=all" TargetMode="External"/><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hyperlink" Target="https://wvfrf.org/wvre/report/?scaleid=8&amp;entityid=469,479,494&amp;type=comparison" TargetMode="External"/><Relationship Id="rId5" Type="http://schemas.openxmlformats.org/officeDocument/2006/relationships/hyperlink" Target="https://wvfrf.org/wvre/report/?scaleid=8&amp;entityid=469&amp;type=all" TargetMode="External"/><Relationship Id="rId4" Type="http://schemas.openxmlformats.org/officeDocument/2006/relationships/hyperlink" Target="https://wvfrf.org/wvre/report/?scaleid=8&amp;entityid=479&amp;type=al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hyperlink" Target="https://data.wvgis.wvu.edu/pub/RA/HL/RA-S/RF2_BE1_2RC-3_Region9-Bldg_SFHA_Stream_Count-Val_TopRnk_2024.pdf" TargetMode="Externa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hyperlink" Target="https://data.wvgis.wvu.edu/pub/RA/RI/WVRE/DOCS/WVRE_TechnicalDoc.pdf#page=15" TargetMode="External"/><Relationship Id="rId3" Type="http://schemas.openxmlformats.org/officeDocument/2006/relationships/hyperlink" Target="https://data.wvgis.wvu.edu/pub/RA/RI/WVRE/DOCS/WVRE_TechnicalDoc.pdf#page=18" TargetMode="External"/><Relationship Id="rId7" Type="http://schemas.openxmlformats.org/officeDocument/2006/relationships/hyperlink" Target="https://wvfrf.org/wvre/report/?scaleid=6&amp;entityid=87&amp;type=top20"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hyperlink" Target="https://wvfrf.org/wvre/report/?scaleid=3&amp;entityid=19&amp;type=top20" TargetMode="External"/><Relationship Id="rId5" Type="http://schemas.openxmlformats.org/officeDocument/2006/relationships/hyperlink" Target="https://data.wvgis.wvu.edu/pub/RA/RI/WVRE/DOCS/WVRE_TechnicalDoc.pdf#page=24" TargetMode="External"/><Relationship Id="rId4" Type="http://schemas.openxmlformats.org/officeDocument/2006/relationships/hyperlink" Target="https://data.wvgis.wvu.edu/pub/RA/RI/WVRE/DOCS/WVRE_TechnicalDoc.pdf#page=20"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6.png"/><Relationship Id="rId7"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hyperlink" Target="https://data.wvgis.wvu.edu/pub/RA/HL/RA-S/RF3_BC1_4CID-1_Bldg_Val_Median_NatBrk_2021.pdf" TargetMode="External"/><Relationship Id="rId5" Type="http://schemas.openxmlformats.org/officeDocument/2006/relationships/image" Target="../media/image27.png"/><Relationship Id="rId4" Type="http://schemas.openxmlformats.org/officeDocument/2006/relationships/hyperlink" Target="https://data.wvgis.wvu.edu/pub/RA/HL/RA-S/RF5_CA1_1WV-1_Historical_Assets_Density_2024.pdf"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hyperlink" Target="https://data.wvgis.wvu.edu/pub/RA/HL/MIT/Insurance/1A_NFIP-policy-penetration-rate_NatBrk_county-scale_2024.pdf" TargetMode="External"/><Relationship Id="rId7"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hyperlink" Target="https://wvfrf.org/wvre/report/?scaleid=3&amp;entityid=all&amp;type=comparison&amp;highlight=19#Table5_19" TargetMode="External"/><Relationship Id="rId5" Type="http://schemas.openxmlformats.org/officeDocument/2006/relationships/image" Target="../media/image29.png"/><Relationship Id="rId4" Type="http://schemas.openxmlformats.org/officeDocument/2006/relationships/hyperlink" Target="https://data.wvgis.wvu.edu/pub/RA/HL/RA-S/RF7_PS3_3CTY-1_WV_SVI_PCTrnk_2023.pdf"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data.wvgis.wvu.edu/pub/RA/_resources/Status/Freeboard.pdf" TargetMode="External"/><Relationship Id="rId7"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hyperlink" Target="https://data.wvgis.wvu.edu/pub/RA/_resources/CRS/WV_CRS_8X11_20191210.pdf" TargetMode="External"/><Relationship Id="rId4" Type="http://schemas.openxmlformats.org/officeDocument/2006/relationships/hyperlink" Target="https://data.wvgis.wvu.edu/pub/RA/_resources/CRS/WV_CRS_Participants.pdf"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hyperlink" Target="https://wvfrf.org/wvre/report/?scaleid=5&amp;entityid=308&amp;type=all" TargetMode="External"/><Relationship Id="rId5" Type="http://schemas.openxmlformats.org/officeDocument/2006/relationships/image" Target="../media/image36.png"/><Relationship Id="rId10" Type="http://schemas.openxmlformats.org/officeDocument/2006/relationships/hyperlink" Target="https://www.mapwv.gov/flood/map/?wkid=102100&amp;x=-8661128&amp;y=4783474&amp;l=12&amp;v=2" TargetMode="External"/><Relationship Id="rId4" Type="http://schemas.openxmlformats.org/officeDocument/2006/relationships/image" Target="../media/image35.png"/><Relationship Id="rId9"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hyperlink" Target="https://data.wvgis.wvu.edu/pub/RA/HL/RA-L/MOVIE/3DMovie_Shepherdstown_2024.mp4" TargetMode="Externa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hyperlink" Target="https://data.wvgis.wvu.edu/pub/RA/HL/FD/media/Morgantown/2021/"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openxmlformats.org/officeDocument/2006/relationships/hyperlink" Target="https://data.wvgis.wvu.edu/pub/RA/HL/RA-L/STUDY/Jefferson/" TargetMode="External"/><Relationship Id="rId3" Type="http://schemas.openxmlformats.org/officeDocument/2006/relationships/image" Target="../media/image3.png"/><Relationship Id="rId7" Type="http://schemas.openxmlformats.org/officeDocument/2006/relationships/hyperlink" Target="https://www.wvfrf.org/"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data.wvgis.wvu.edu/pub/RA/State/CL/Stream_Name/Zone_A_Structure_Analysis/Zone_A_cluster_analysis_5-10-15ft_20220220.pdf" TargetMode="External"/><Relationship Id="rId5" Type="http://schemas.openxmlformats.org/officeDocument/2006/relationships/hyperlink" Target="https://data.wvgis.wvu.edu/pub/RA/_engage/Local/SDE/" TargetMode="Externa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5.png"/><Relationship Id="rId7"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hyperlink" Target="https://www.mapwv.gov/flood/map/?wkid=102100&amp;x=-8652935&amp;y=4767965&amp;l=12&amp;v=2" TargetMode="External"/><Relationship Id="rId10" Type="http://schemas.openxmlformats.org/officeDocument/2006/relationships/hyperlink" Target="https://wvfrf.org/wvre/report/?scaleid=5&amp;entityid=213&amp;type=all" TargetMode="External"/><Relationship Id="rId4" Type="http://schemas.openxmlformats.org/officeDocument/2006/relationships/image" Target="../media/image46.png"/><Relationship Id="rId9"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www.mapwv.gov/flood/map/?wkid=102100&amp;x=-8915918&amp;y=4610970&amp;l=14&amp;v=1" TargetMode="External"/><Relationship Id="rId5" Type="http://schemas.openxmlformats.org/officeDocument/2006/relationships/hyperlink" Target="https://www.mapwv.gov/flood/map/?wkid=102100&amp;x=-8652939&amp;y=4767952&amp;l=13&amp;v=2" TargetMode="External"/><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51.png"/><Relationship Id="rId7" Type="http://schemas.openxmlformats.org/officeDocument/2006/relationships/hyperlink" Target="https://yesterdaysamerica.com/disaster-and-recovery-the-great-virginia-flood-of-1870/"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52.png"/><Relationship Id="rId4" Type="http://schemas.microsoft.com/office/2007/relationships/hdphoto" Target="../media/hdphoto5.wdp"/><Relationship Id="rId9" Type="http://schemas.openxmlformats.org/officeDocument/2006/relationships/hyperlink" Target="https://wvfrf.org/wvre/dashboard/?link=https://www.arcgis.com/apps/dashboards/a339ee6ee8d84a48b152c6089ddcdae9"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hyperlink" Target="https://data.wvgis.wvu.edu/pub/RA/HL/RA-L/MOVIE/3Dmovie_HarpersFerry_2021.mp4" TargetMode="External"/><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8" Type="http://schemas.openxmlformats.org/officeDocument/2006/relationships/hyperlink" Target="http://www.wvinfrastructure.com/projects/projectDetails.php?projectID=2014S-1487" TargetMode="External"/><Relationship Id="rId13" Type="http://schemas.openxmlformats.org/officeDocument/2006/relationships/image" Target="../media/image58.png"/><Relationship Id="rId18" Type="http://schemas.openxmlformats.org/officeDocument/2006/relationships/hyperlink" Target="https://atsinnovawatertreatment.com/blog/flood-proof-wastewater-treatment-plant/" TargetMode="External"/><Relationship Id="rId3" Type="http://schemas.openxmlformats.org/officeDocument/2006/relationships/hyperlink" Target="https://mapwv.gov/flood/map/?wkid=102100&amp;x=-8666931&amp;y=4761753&amp;l=12&amp;v=2" TargetMode="External"/><Relationship Id="rId7" Type="http://schemas.openxmlformats.org/officeDocument/2006/relationships/hyperlink" Target="https://mapwv.gov/flood/map/?wkid=102100&amp;x=-8654817&amp;y=4767629&amp;l=12&amp;v=2" TargetMode="External"/><Relationship Id="rId12" Type="http://schemas.openxmlformats.org/officeDocument/2006/relationships/image" Target="../media/image57.png"/><Relationship Id="rId17" Type="http://schemas.openxmlformats.org/officeDocument/2006/relationships/hyperlink" Target="https://www.epa.gov/sites/default/files/2015-08/documents/flood_resilience_guide.pdf" TargetMode="External"/><Relationship Id="rId2" Type="http://schemas.openxmlformats.org/officeDocument/2006/relationships/notesSlide" Target="../notesSlides/notesSlide24.xml"/><Relationship Id="rId16" Type="http://schemas.openxmlformats.org/officeDocument/2006/relationships/image" Target="../media/image61.png"/><Relationship Id="rId1" Type="http://schemas.openxmlformats.org/officeDocument/2006/relationships/slideLayout" Target="../slideLayouts/slideLayout1.xml"/><Relationship Id="rId6" Type="http://schemas.openxmlformats.org/officeDocument/2006/relationships/hyperlink" Target="https://wvwda.maps.arcgis.com/apps/webappviewer/index.html?id=9a3b20d1d38642a2b2388a7134a34771" TargetMode="External"/><Relationship Id="rId11" Type="http://schemas.microsoft.com/office/2007/relationships/hdphoto" Target="../media/hdphoto6.wdp"/><Relationship Id="rId5" Type="http://schemas.openxmlformats.org/officeDocument/2006/relationships/hyperlink" Target="https://mapwv.gov/flood/map/?wkid=102100&amp;x=-8660894&amp;y=4783954&amp;l=12&amp;v=2" TargetMode="External"/><Relationship Id="rId15" Type="http://schemas.openxmlformats.org/officeDocument/2006/relationships/image" Target="../media/image60.png"/><Relationship Id="rId10" Type="http://schemas.openxmlformats.org/officeDocument/2006/relationships/image" Target="../media/image56.png"/><Relationship Id="rId19" Type="http://schemas.openxmlformats.org/officeDocument/2006/relationships/hyperlink" Target="https://www.burnsmcd.com/projects/flood-resistant-wastewater-treatment-plant" TargetMode="External"/><Relationship Id="rId4" Type="http://schemas.openxmlformats.org/officeDocument/2006/relationships/hyperlink" Target="http://gis.wvinfrastructure.com/" TargetMode="External"/><Relationship Id="rId9" Type="http://schemas.openxmlformats.org/officeDocument/2006/relationships/image" Target="../media/image55.png"/><Relationship Id="rId14" Type="http://schemas.openxmlformats.org/officeDocument/2006/relationships/image" Target="../media/image59.png"/></Relationships>
</file>

<file path=ppt/slides/_rels/slide2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2.png"/><Relationship Id="rId7"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hyperlink" Target="https://mapwv.gov/flood/map/?wkid=102100&amp;x=-8659222&amp;y=4763003&amp;l=12&amp;v=2" TargetMode="External"/><Relationship Id="rId5" Type="http://schemas.microsoft.com/office/2007/relationships/hdphoto" Target="../media/hdphoto7.wdp"/><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hyperlink" Target="https://mapwv.gov/flood/map/?wkid=102100&amp;x=-8659272&amp;y=4763071&amp;l=12&amp;v=2" TargetMode="External"/><Relationship Id="rId4" Type="http://schemas.microsoft.com/office/2007/relationships/hdphoto" Target="../media/hdphoto7.wdp"/></Relationships>
</file>

<file path=ppt/slides/_rels/slide2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8.png"/><Relationship Id="rId7" Type="http://schemas.openxmlformats.org/officeDocument/2006/relationships/image" Target="../media/image70.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hyperlink" Target="https://mapwv.gov/flood/map/?wkid=102100&amp;x=-8664165&amp;y=4753091&amp;l=12&amp;v=2" TargetMode="External"/><Relationship Id="rId4" Type="http://schemas.microsoft.com/office/2007/relationships/hdphoto" Target="../media/hdphoto8.wdp"/></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2.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hyperlink" Target="mailto:anm0050@mail.wvu.edu" TargetMode="External"/><Relationship Id="rId5" Type="http://schemas.openxmlformats.org/officeDocument/2006/relationships/hyperlink" Target="mailto:behrang.bidadian@mail.wvu.edu" TargetMode="External"/><Relationship Id="rId4" Type="http://schemas.openxmlformats.org/officeDocument/2006/relationships/hyperlink" Target="mailto:kurt.donaldson@mail.wvu.edu"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hyperlink" Target="https://wvfrf.org/wvr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www.mapwv.gov/flood/map/?wkid=102100&amp;x=-8652937&amp;y=4767965&amp;l=11&amp;v=2" TargetMode="Externa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hyperlink" Target="https://wvfrf.org/wvre/"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wvfrf.org/wvre/report/?scaleid=3&amp;entityid=19&amp;type=hierarchy" TargetMode="External"/><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78.png"/></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79.png"/></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80.png"/></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81.png"/></Relationships>
</file>

<file path=ppt/slides/_rels/slide3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82.png"/></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84.png"/><Relationship Id="rId4" Type="http://schemas.openxmlformats.org/officeDocument/2006/relationships/image" Target="../media/image83.png"/></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85.png"/></Relationships>
</file>

<file path=ppt/slides/_rels/slide4.xml.rels><?xml version="1.0" encoding="UTF-8" standalone="yes"?>
<Relationships xmlns="http://schemas.openxmlformats.org/package/2006/relationships"><Relationship Id="rId8" Type="http://schemas.openxmlformats.org/officeDocument/2006/relationships/hyperlink" Target="https://www.mapwv.gov/flood/map/?wkid=102100&amp;x=-8661207&amp;y=4783322&amp;l=10&amp;v=2" TargetMode="External"/><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hazards-fema.maps.arcgis.com/apps/webappviewer/index.html?id=5852ea902db44e55bfce395799315f9c&amp;extent=-8661917.397840908,4782972.517052416,-8660268.03009008,4783727.3327066675,102100&amp;level=17" TargetMode="External"/><Relationship Id="rId5" Type="http://schemas.openxmlformats.org/officeDocument/2006/relationships/hyperlink" Target="https://www.mapwv.gov/flood/map/?wkid=102100&amp;x=-8652937&amp;y=4767965&amp;l=11&amp;v=2" TargetMode="External"/><Relationship Id="rId4" Type="http://schemas.openxmlformats.org/officeDocument/2006/relationships/image" Target="../media/image4.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www.mapwv.gov/flood/map/?wkid=102100&amp;x=-8680855&amp;y=4763844&amp;l=7&amp;v=0" TargetMode="External"/><Relationship Id="rId5" Type="http://schemas.openxmlformats.org/officeDocument/2006/relationships/hyperlink" Target="https://www.mapwv.gov/flood/map/?wkid=102100&amp;x=-8680721&amp;y=4764540&amp;l=8&amp;v=2" TargetMode="Externa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6.png"/><Relationship Id="rId3" Type="http://schemas.openxmlformats.org/officeDocument/2006/relationships/hyperlink" Target="https://mapwv.gov/flood/map/?wkid=102100&amp;x=-8668072&amp;y=4763766&amp;l=12&amp;v=2" TargetMode="External"/><Relationship Id="rId7" Type="http://schemas.openxmlformats.org/officeDocument/2006/relationships/image" Target="../media/image13.png"/><Relationship Id="rId12" Type="http://schemas.microsoft.com/office/2007/relationships/hdphoto" Target="../media/hdphoto3.wdp"/><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5.png"/><Relationship Id="rId5" Type="http://schemas.openxmlformats.org/officeDocument/2006/relationships/hyperlink" Target="https://mapwv.gov/flood/map/?wkid=102100&amp;x=-8665775&amp;y=4749842&amp;l=12&amp;v=2" TargetMode="External"/><Relationship Id="rId15" Type="http://schemas.openxmlformats.org/officeDocument/2006/relationships/image" Target="../media/image17.png"/><Relationship Id="rId10" Type="http://schemas.microsoft.com/office/2007/relationships/hdphoto" Target="../media/hdphoto2.wdp"/><Relationship Id="rId4" Type="http://schemas.openxmlformats.org/officeDocument/2006/relationships/hyperlink" Target="https://mapwv.gov/flood/map/?wkid=102100&amp;x=-8660772&amp;y=4758858&amp;l=12&amp;v=2" TargetMode="External"/><Relationship Id="rId9" Type="http://schemas.openxmlformats.org/officeDocument/2006/relationships/image" Target="../media/image14.png"/><Relationship Id="rId1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data.wvgis.wvu.edu/pub/RA/_engage/Local/SFHA_Change" TargetMode="External"/><Relationship Id="rId5" Type="http://schemas.openxmlformats.org/officeDocument/2006/relationships/hyperlink" Target="https://data.wvgis.wvu.edu/pub/RA/_engage/Local/SFHA_Change/Documentation/FEMA_R3_Local_Officials_Toolkit.pdf" TargetMode="Externa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C73B641-B03C-BCBD-8176-7662EE0CEB14}"/>
              </a:ext>
            </a:extLst>
          </p:cNvPr>
          <p:cNvPicPr>
            <a:picLocks noChangeAspect="1"/>
          </p:cNvPicPr>
          <p:nvPr/>
        </p:nvPicPr>
        <p:blipFill>
          <a:blip r:embed="rId3"/>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8C0E8D10-22BB-504D-C2FB-6EE19641F52B}"/>
              </a:ext>
            </a:extLst>
          </p:cNvPr>
          <p:cNvSpPr txBox="1"/>
          <p:nvPr/>
        </p:nvSpPr>
        <p:spPr>
          <a:xfrm>
            <a:off x="-460" y="6150114"/>
            <a:ext cx="12192000" cy="707886"/>
          </a:xfrm>
          <a:prstGeom prst="rect">
            <a:avLst/>
          </a:prstGeom>
          <a:solidFill>
            <a:schemeClr val="bg1">
              <a:lumMod val="50000"/>
            </a:schemeClr>
          </a:solidFill>
        </p:spPr>
        <p:txBody>
          <a:bodyPr wrap="square">
            <a:spAutoFit/>
          </a:bodyPr>
          <a:lstStyle/>
          <a:p>
            <a:r>
              <a:rPr lang="en-US" sz="2000" b="1" i="0" u="none" strike="noStrike" baseline="0" dirty="0">
                <a:solidFill>
                  <a:srgbClr val="FFFFFF"/>
                </a:solidFill>
                <a:latin typeface="Arial" panose="020B0604020202020204" pitchFamily="34" charset="0"/>
              </a:rPr>
              <a:t>Community Coordination and Outreach (CCO) Meeting, 12/11/2024</a:t>
            </a:r>
            <a:br>
              <a:rPr lang="en-US" sz="2000" b="1" i="0" u="none" strike="noStrike" baseline="0" dirty="0">
                <a:solidFill>
                  <a:srgbClr val="FFFFFF"/>
                </a:solidFill>
                <a:latin typeface="Arial" panose="020B0604020202020204" pitchFamily="34" charset="0"/>
              </a:rPr>
            </a:br>
            <a:r>
              <a:rPr lang="en-US" sz="2000" b="1" i="0" u="none" strike="noStrike" baseline="0" dirty="0">
                <a:solidFill>
                  <a:srgbClr val="FFFFFF"/>
                </a:solidFill>
                <a:latin typeface="Arial" panose="020B0604020202020204" pitchFamily="34" charset="0"/>
              </a:rPr>
              <a:t>Jefferson County, WV and Incorporated Areas </a:t>
            </a:r>
            <a:endParaRPr lang="en-US" sz="2000" b="1" dirty="0">
              <a:solidFill>
                <a:schemeClr val="bg1"/>
              </a:solidFill>
              <a:latin typeface="Aptos Black" panose="020B0004020202020204" pitchFamily="34" charset="0"/>
            </a:endParaRPr>
          </a:p>
        </p:txBody>
      </p:sp>
      <p:sp>
        <p:nvSpPr>
          <p:cNvPr id="13" name="TextBox 12">
            <a:extLst>
              <a:ext uri="{FF2B5EF4-FFF2-40B4-BE49-F238E27FC236}">
                <a16:creationId xmlns:a16="http://schemas.microsoft.com/office/drawing/2014/main" id="{E06C6413-7377-1751-6CB0-B0ED0B98A6FB}"/>
              </a:ext>
            </a:extLst>
          </p:cNvPr>
          <p:cNvSpPr txBox="1"/>
          <p:nvPr/>
        </p:nvSpPr>
        <p:spPr>
          <a:xfrm>
            <a:off x="460" y="-8331"/>
            <a:ext cx="12192000" cy="707886"/>
          </a:xfrm>
          <a:prstGeom prst="rect">
            <a:avLst/>
          </a:prstGeom>
          <a:solidFill>
            <a:srgbClr val="034586"/>
          </a:solidFill>
        </p:spPr>
        <p:txBody>
          <a:bodyPr wrap="square">
            <a:spAutoFit/>
          </a:bodyPr>
          <a:lstStyle/>
          <a:p>
            <a:r>
              <a:rPr lang="en-US" sz="4000" b="1" dirty="0">
                <a:solidFill>
                  <a:srgbClr val="FFFFFF"/>
                </a:solidFill>
                <a:latin typeface="Arial" panose="020B0604020202020204" pitchFamily="34" charset="0"/>
              </a:rPr>
              <a:t>Supplemental Slides (Risk MAP Study)</a:t>
            </a:r>
            <a:endParaRPr lang="en-US" sz="3200" b="1" dirty="0">
              <a:solidFill>
                <a:schemeClr val="bg1"/>
              </a:solidFill>
              <a:latin typeface="Aptos Black" panose="020B0004020202020204" pitchFamily="34" charset="0"/>
            </a:endParaRPr>
          </a:p>
        </p:txBody>
      </p:sp>
      <p:pic>
        <p:nvPicPr>
          <p:cNvPr id="1026" name="Picture 2" descr="West Virginia GIS Technical Center">
            <a:extLst>
              <a:ext uri="{FF2B5EF4-FFF2-40B4-BE49-F238E27FC236}">
                <a16:creationId xmlns:a16="http://schemas.microsoft.com/office/drawing/2014/main" id="{205B6D96-4119-2768-AD39-E8A111BBC3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27341" y="13845"/>
            <a:ext cx="1850752" cy="685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8318655"/>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A8BA8A-31C5-1752-0470-976FAE6E0722}"/>
              </a:ext>
            </a:extLst>
          </p:cNvPr>
          <p:cNvGrpSpPr/>
          <p:nvPr/>
        </p:nvGrpSpPr>
        <p:grpSpPr>
          <a:xfrm>
            <a:off x="350897" y="1023582"/>
            <a:ext cx="4898061" cy="5705720"/>
            <a:chOff x="2709375" y="1023582"/>
            <a:chExt cx="4898061" cy="5705720"/>
          </a:xfrm>
        </p:grpSpPr>
        <p:pic>
          <p:nvPicPr>
            <p:cNvPr id="7" name="Picture 6">
              <a:extLst>
                <a:ext uri="{FF2B5EF4-FFF2-40B4-BE49-F238E27FC236}">
                  <a16:creationId xmlns:a16="http://schemas.microsoft.com/office/drawing/2014/main" id="{B90AB1E9-A8F4-CF6F-2401-3F12469550FB}"/>
                </a:ext>
              </a:extLst>
            </p:cNvPr>
            <p:cNvPicPr>
              <a:picLocks noChangeAspect="1"/>
            </p:cNvPicPr>
            <p:nvPr/>
          </p:nvPicPr>
          <p:blipFill>
            <a:blip r:embed="rId3"/>
            <a:stretch>
              <a:fillRect/>
            </a:stretch>
          </p:blipFill>
          <p:spPr>
            <a:xfrm>
              <a:off x="2709375" y="1023582"/>
              <a:ext cx="4898061" cy="5705720"/>
            </a:xfrm>
            <a:prstGeom prst="rect">
              <a:avLst/>
            </a:prstGeom>
            <a:ln>
              <a:solidFill>
                <a:srgbClr val="1F4E79"/>
              </a:solidFill>
            </a:ln>
          </p:spPr>
        </p:pic>
        <p:sp>
          <p:nvSpPr>
            <p:cNvPr id="17" name="TextBox 16"/>
            <p:cNvSpPr txBox="1"/>
            <p:nvPr/>
          </p:nvSpPr>
          <p:spPr>
            <a:xfrm>
              <a:off x="6091940" y="4882429"/>
              <a:ext cx="1325855" cy="923330"/>
            </a:xfrm>
            <a:prstGeom prst="rect">
              <a:avLst/>
            </a:prstGeom>
            <a:noFill/>
          </p:spPr>
          <p:txBody>
            <a:bodyPr wrap="square" rtlCol="0">
              <a:spAutoFit/>
            </a:bodyPr>
            <a:lstStyle/>
            <a:p>
              <a:pPr algn="ctr"/>
              <a:r>
                <a:rPr lang="en-US" b="1" dirty="0">
                  <a:solidFill>
                    <a:srgbClr val="FFFF00"/>
                  </a:solidFill>
                </a:rPr>
                <a:t>276</a:t>
              </a:r>
            </a:p>
            <a:p>
              <a:pPr algn="ctr"/>
              <a:r>
                <a:rPr lang="en-US" b="1" dirty="0">
                  <a:solidFill>
                    <a:srgbClr val="FFFF00"/>
                  </a:solidFill>
                </a:rPr>
                <a:t>Mapped Out SFHA</a:t>
              </a:r>
            </a:p>
          </p:txBody>
        </p:sp>
      </p:grpSp>
      <p:sp>
        <p:nvSpPr>
          <p:cNvPr id="6" name="Title 1"/>
          <p:cNvSpPr txBox="1">
            <a:spLocks/>
          </p:cNvSpPr>
          <p:nvPr/>
        </p:nvSpPr>
        <p:spPr>
          <a:xfrm>
            <a:off x="0" y="-36095"/>
            <a:ext cx="12192000" cy="914399"/>
          </a:xfrm>
          <a:prstGeom prst="rect">
            <a:avLst/>
          </a:prstGeom>
          <a:solidFill>
            <a:schemeClr val="tx2">
              <a:lumMod val="75000"/>
              <a:lumOff val="25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SFHA Buildings Changes: LOMAs for Mapped Out</a:t>
            </a:r>
          </a:p>
        </p:txBody>
      </p:sp>
      <p:pic>
        <p:nvPicPr>
          <p:cNvPr id="12" name="Picture 11"/>
          <p:cNvPicPr>
            <a:picLocks noChangeAspect="1"/>
          </p:cNvPicPr>
          <p:nvPr/>
        </p:nvPicPr>
        <p:blipFill>
          <a:blip r:embed="rId4"/>
          <a:stretch>
            <a:fillRect/>
          </a:stretch>
        </p:blipFill>
        <p:spPr>
          <a:xfrm>
            <a:off x="10600679" y="6297989"/>
            <a:ext cx="1382162" cy="431313"/>
          </a:xfrm>
          <a:prstGeom prst="rect">
            <a:avLst/>
          </a:prstGeom>
        </p:spPr>
      </p:pic>
      <p:sp>
        <p:nvSpPr>
          <p:cNvPr id="13" name="TextBox 12"/>
          <p:cNvSpPr txBox="1"/>
          <p:nvPr/>
        </p:nvSpPr>
        <p:spPr>
          <a:xfrm>
            <a:off x="3420656" y="1404542"/>
            <a:ext cx="1913021" cy="646331"/>
          </a:xfrm>
          <a:prstGeom prst="rect">
            <a:avLst/>
          </a:prstGeom>
          <a:noFill/>
        </p:spPr>
        <p:txBody>
          <a:bodyPr wrap="square" rtlCol="0">
            <a:spAutoFit/>
          </a:bodyPr>
          <a:lstStyle/>
          <a:p>
            <a:pPr algn="ctr"/>
            <a:r>
              <a:rPr lang="en-US" b="1" dirty="0">
                <a:solidFill>
                  <a:schemeClr val="bg1"/>
                </a:solidFill>
              </a:rPr>
              <a:t>Jefferson County</a:t>
            </a:r>
          </a:p>
        </p:txBody>
      </p:sp>
      <p:sp>
        <p:nvSpPr>
          <p:cNvPr id="29" name="TextBox 28"/>
          <p:cNvSpPr txBox="1"/>
          <p:nvPr/>
        </p:nvSpPr>
        <p:spPr>
          <a:xfrm>
            <a:off x="837971" y="6153257"/>
            <a:ext cx="3763904" cy="461665"/>
          </a:xfrm>
          <a:prstGeom prst="rect">
            <a:avLst/>
          </a:prstGeom>
          <a:solidFill>
            <a:schemeClr val="tx1">
              <a:lumMod val="50000"/>
              <a:lumOff val="50000"/>
            </a:schemeClr>
          </a:solidFill>
        </p:spPr>
        <p:txBody>
          <a:bodyPr wrap="square" rtlCol="0">
            <a:spAutoFit/>
          </a:bodyPr>
          <a:lstStyle/>
          <a:p>
            <a:pPr algn="ctr"/>
            <a:r>
              <a:rPr lang="en-US" sz="1200" dirty="0">
                <a:solidFill>
                  <a:schemeClr val="bg1"/>
                </a:solidFill>
              </a:rPr>
              <a:t>All building symbols in the floodplain fringe will become “</a:t>
            </a:r>
            <a:r>
              <a:rPr lang="en-US" sz="1200" b="1" dirty="0">
                <a:solidFill>
                  <a:srgbClr val="FF0000"/>
                </a:solidFill>
              </a:rPr>
              <a:t>red color</a:t>
            </a:r>
            <a:r>
              <a:rPr lang="en-US" sz="1200" dirty="0">
                <a:solidFill>
                  <a:schemeClr val="bg1"/>
                </a:solidFill>
              </a:rPr>
              <a:t>” once flood maps are effective</a:t>
            </a:r>
          </a:p>
        </p:txBody>
      </p:sp>
      <p:grpSp>
        <p:nvGrpSpPr>
          <p:cNvPr id="30" name="Group 29"/>
          <p:cNvGrpSpPr/>
          <p:nvPr/>
        </p:nvGrpSpPr>
        <p:grpSpPr>
          <a:xfrm>
            <a:off x="506760" y="1197657"/>
            <a:ext cx="2213163" cy="1237936"/>
            <a:chOff x="7094136" y="4340888"/>
            <a:chExt cx="2766152" cy="1547251"/>
          </a:xfrm>
        </p:grpSpPr>
        <p:pic>
          <p:nvPicPr>
            <p:cNvPr id="31" name="Picture 30"/>
            <p:cNvPicPr/>
            <p:nvPr/>
          </p:nvPicPr>
          <p:blipFill>
            <a:blip r:embed="rId5" cstate="email">
              <a:extLst>
                <a:ext uri="{28A0092B-C50C-407E-A947-70E740481C1C}">
                  <a14:useLocalDpi xmlns:a14="http://schemas.microsoft.com/office/drawing/2010/main"/>
                </a:ext>
              </a:extLst>
            </a:blip>
            <a:stretch>
              <a:fillRect/>
            </a:stretch>
          </p:blipFill>
          <p:spPr>
            <a:xfrm>
              <a:off x="7094136" y="4340888"/>
              <a:ext cx="2766152" cy="1547251"/>
            </a:xfrm>
            <a:prstGeom prst="rect">
              <a:avLst/>
            </a:prstGeom>
            <a:ln>
              <a:solidFill>
                <a:schemeClr val="tx1"/>
              </a:solidFill>
            </a:ln>
          </p:spPr>
        </p:pic>
        <p:sp>
          <p:nvSpPr>
            <p:cNvPr id="32" name="TextBox 31"/>
            <p:cNvSpPr txBox="1"/>
            <p:nvPr/>
          </p:nvSpPr>
          <p:spPr>
            <a:xfrm>
              <a:off x="7375738" y="5412032"/>
              <a:ext cx="1426866" cy="317626"/>
            </a:xfrm>
            <a:prstGeom prst="rect">
              <a:avLst/>
            </a:prstGeom>
            <a:solidFill>
              <a:schemeClr val="bg1"/>
            </a:solidFill>
          </p:spPr>
          <p:txBody>
            <a:bodyPr wrap="square" rtlCol="0">
              <a:spAutoFit/>
            </a:bodyPr>
            <a:lstStyle/>
            <a:p>
              <a:r>
                <a:rPr lang="en-US" sz="1200" b="1" dirty="0">
                  <a:solidFill>
                    <a:schemeClr val="tx1">
                      <a:lumMod val="65000"/>
                      <a:lumOff val="35000"/>
                    </a:schemeClr>
                  </a:solidFill>
                </a:rPr>
                <a:t>Floodway</a:t>
              </a:r>
            </a:p>
          </p:txBody>
        </p:sp>
      </p:grpSp>
      <p:pic>
        <p:nvPicPr>
          <p:cNvPr id="4" name="Picture 3">
            <a:extLst>
              <a:ext uri="{FF2B5EF4-FFF2-40B4-BE49-F238E27FC236}">
                <a16:creationId xmlns:a16="http://schemas.microsoft.com/office/drawing/2014/main" id="{4BBA71B0-D953-4AA1-0E47-8D1AD8489907}"/>
              </a:ext>
            </a:extLst>
          </p:cNvPr>
          <p:cNvPicPr>
            <a:picLocks noChangeAspect="1"/>
          </p:cNvPicPr>
          <p:nvPr/>
        </p:nvPicPr>
        <p:blipFill>
          <a:blip r:embed="rId6"/>
          <a:stretch>
            <a:fillRect/>
          </a:stretch>
        </p:blipFill>
        <p:spPr>
          <a:xfrm>
            <a:off x="7638875" y="959233"/>
            <a:ext cx="4372522" cy="5770069"/>
          </a:xfrm>
          <a:prstGeom prst="rect">
            <a:avLst/>
          </a:prstGeom>
        </p:spPr>
      </p:pic>
      <p:sp>
        <p:nvSpPr>
          <p:cNvPr id="5" name="Arrow: Right 4">
            <a:extLst>
              <a:ext uri="{FF2B5EF4-FFF2-40B4-BE49-F238E27FC236}">
                <a16:creationId xmlns:a16="http://schemas.microsoft.com/office/drawing/2014/main" id="{29DB8C5D-2CB4-67FF-6523-BEF026DC3299}"/>
              </a:ext>
            </a:extLst>
          </p:cNvPr>
          <p:cNvSpPr/>
          <p:nvPr/>
        </p:nvSpPr>
        <p:spPr>
          <a:xfrm>
            <a:off x="5777186" y="2900864"/>
            <a:ext cx="1222624" cy="788542"/>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8" name="TextBox 7">
            <a:extLst>
              <a:ext uri="{FF2B5EF4-FFF2-40B4-BE49-F238E27FC236}">
                <a16:creationId xmlns:a16="http://schemas.microsoft.com/office/drawing/2014/main" id="{AEF9763A-E374-88C6-CFC6-5CADAB6722F8}"/>
              </a:ext>
            </a:extLst>
          </p:cNvPr>
          <p:cNvSpPr txBox="1"/>
          <p:nvPr/>
        </p:nvSpPr>
        <p:spPr>
          <a:xfrm>
            <a:off x="5545633" y="1289509"/>
            <a:ext cx="1529098" cy="1477328"/>
          </a:xfrm>
          <a:prstGeom prst="rect">
            <a:avLst/>
          </a:prstGeom>
          <a:noFill/>
        </p:spPr>
        <p:txBody>
          <a:bodyPr wrap="square" rtlCol="0">
            <a:spAutoFit/>
          </a:bodyPr>
          <a:lstStyle/>
          <a:p>
            <a:pPr algn="ctr"/>
            <a:r>
              <a:rPr lang="en-US" dirty="0"/>
              <a:t>Mapped-out structures of the SFHA may qualify for LOMAs</a:t>
            </a:r>
          </a:p>
        </p:txBody>
      </p:sp>
      <p:sp>
        <p:nvSpPr>
          <p:cNvPr id="11" name="TextBox 10">
            <a:extLst>
              <a:ext uri="{FF2B5EF4-FFF2-40B4-BE49-F238E27FC236}">
                <a16:creationId xmlns:a16="http://schemas.microsoft.com/office/drawing/2014/main" id="{61124758-B7EB-4C36-0956-D89C7586D1DA}"/>
              </a:ext>
            </a:extLst>
          </p:cNvPr>
          <p:cNvSpPr txBox="1"/>
          <p:nvPr/>
        </p:nvSpPr>
        <p:spPr>
          <a:xfrm>
            <a:off x="5591348" y="5344094"/>
            <a:ext cx="1750852" cy="954107"/>
          </a:xfrm>
          <a:prstGeom prst="rect">
            <a:avLst/>
          </a:prstGeom>
          <a:noFill/>
        </p:spPr>
        <p:txBody>
          <a:bodyPr wrap="square">
            <a:spAutoFit/>
          </a:bodyPr>
          <a:lstStyle/>
          <a:p>
            <a:pPr algn="ctr"/>
            <a:r>
              <a:rPr lang="en-US" sz="1400" b="0" i="0" dirty="0">
                <a:solidFill>
                  <a:srgbClr val="333333"/>
                </a:solidFill>
                <a:effectLst/>
                <a:latin typeface="Roboto" panose="02000000000000000000" pitchFamily="2" charset="0"/>
              </a:rPr>
              <a:t>WV Flood Tool LiDAR LOMA:</a:t>
            </a:r>
            <a:br>
              <a:rPr lang="en-US" sz="1400" b="0" i="0" dirty="0">
                <a:solidFill>
                  <a:srgbClr val="333333"/>
                </a:solidFill>
                <a:effectLst/>
                <a:latin typeface="Roboto" panose="02000000000000000000" pitchFamily="2" charset="0"/>
              </a:rPr>
            </a:br>
            <a:br>
              <a:rPr lang="en-US" sz="1400" b="0" i="0" dirty="0">
                <a:solidFill>
                  <a:srgbClr val="333333"/>
                </a:solidFill>
                <a:effectLst/>
                <a:latin typeface="Roboto" panose="02000000000000000000" pitchFamily="2" charset="0"/>
              </a:rPr>
            </a:br>
            <a:r>
              <a:rPr lang="en-US" sz="1400" b="0" i="0" u="none" strike="noStrike" dirty="0">
                <a:solidFill>
                  <a:srgbClr val="0070C0"/>
                </a:solidFill>
                <a:effectLst/>
                <a:latin typeface="Roboto" panose="02000000000000000000" pitchFamily="2" charset="0"/>
                <a:hlinkClick r:id="rId7">
                  <a:extLst>
                    <a:ext uri="{A12FA001-AC4F-418D-AE19-62706E023703}">
                      <ahyp:hlinkClr xmlns:ahyp="http://schemas.microsoft.com/office/drawing/2018/hyperlinkcolor" val="tx"/>
                    </a:ext>
                  </a:extLst>
                </a:hlinkClick>
              </a:rPr>
              <a:t>Instructions</a:t>
            </a:r>
            <a:r>
              <a:rPr lang="en-US" sz="1400" b="0" i="0" dirty="0">
                <a:solidFill>
                  <a:srgbClr val="333333"/>
                </a:solidFill>
                <a:effectLst/>
                <a:latin typeface="Roboto" panose="02000000000000000000" pitchFamily="2" charset="0"/>
              </a:rPr>
              <a:t> | </a:t>
            </a:r>
            <a:r>
              <a:rPr lang="en-US" sz="1400" b="0" i="0" u="none" strike="noStrike" dirty="0">
                <a:solidFill>
                  <a:srgbClr val="0070C0"/>
                </a:solidFill>
                <a:effectLst/>
                <a:latin typeface="Roboto" panose="02000000000000000000" pitchFamily="2" charset="0"/>
                <a:hlinkClick r:id="rId8">
                  <a:extLst>
                    <a:ext uri="{A12FA001-AC4F-418D-AE19-62706E023703}">
                      <ahyp:hlinkClr xmlns:ahyp="http://schemas.microsoft.com/office/drawing/2018/hyperlinkcolor" val="tx"/>
                    </a:ext>
                  </a:extLst>
                </a:hlinkClick>
              </a:rPr>
              <a:t>Guide</a:t>
            </a:r>
            <a:endParaRPr lang="en-US" sz="1400" b="0" i="0" dirty="0">
              <a:solidFill>
                <a:srgbClr val="0070C0"/>
              </a:solidFill>
              <a:effectLst/>
              <a:latin typeface="Roboto" panose="02000000000000000000" pitchFamily="2" charset="0"/>
            </a:endParaRPr>
          </a:p>
        </p:txBody>
      </p:sp>
    </p:spTree>
    <p:extLst>
      <p:ext uri="{BB962C8B-B14F-4D97-AF65-F5344CB8AC3E}">
        <p14:creationId xmlns:p14="http://schemas.microsoft.com/office/powerpoint/2010/main" val="2168576170"/>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802A1D07-69E9-95E9-01F2-391352920749}"/>
              </a:ext>
            </a:extLst>
          </p:cNvPr>
          <p:cNvSpPr txBox="1"/>
          <p:nvPr/>
        </p:nvSpPr>
        <p:spPr>
          <a:xfrm>
            <a:off x="1628997" y="3640194"/>
            <a:ext cx="10347163" cy="646331"/>
          </a:xfrm>
          <a:prstGeom prst="rect">
            <a:avLst/>
          </a:prstGeom>
          <a:solidFill>
            <a:schemeClr val="accent2">
              <a:lumMod val="20000"/>
              <a:lumOff val="80000"/>
            </a:schemeClr>
          </a:solidFill>
        </p:spPr>
        <p:txBody>
          <a:bodyPr wrap="square" rtlCol="0">
            <a:spAutoFit/>
          </a:bodyPr>
          <a:lstStyle/>
          <a:p>
            <a:r>
              <a:rPr lang="en-US" dirty="0"/>
              <a:t>FLOOD DEPTH MEDIAN:  Floodplain structures along the </a:t>
            </a:r>
            <a:r>
              <a:rPr lang="en-US" b="1" dirty="0"/>
              <a:t>Shenandoah River </a:t>
            </a:r>
            <a:r>
              <a:rPr lang="en-US" dirty="0"/>
              <a:t>have high flood depths compared to 156 other major rivers/streams in the state.</a:t>
            </a:r>
          </a:p>
        </p:txBody>
      </p:sp>
      <p:sp>
        <p:nvSpPr>
          <p:cNvPr id="8" name="TextBox 7">
            <a:extLst>
              <a:ext uri="{FF2B5EF4-FFF2-40B4-BE49-F238E27FC236}">
                <a16:creationId xmlns:a16="http://schemas.microsoft.com/office/drawing/2014/main" id="{FE072D20-CF1B-399C-52F8-88D88DD89C2A}"/>
              </a:ext>
            </a:extLst>
          </p:cNvPr>
          <p:cNvSpPr txBox="1"/>
          <p:nvPr/>
        </p:nvSpPr>
        <p:spPr>
          <a:xfrm>
            <a:off x="1628999" y="1000170"/>
            <a:ext cx="10347161" cy="646331"/>
          </a:xfrm>
          <a:prstGeom prst="rect">
            <a:avLst/>
          </a:prstGeom>
          <a:solidFill>
            <a:schemeClr val="accent2">
              <a:lumMod val="20000"/>
              <a:lumOff val="80000"/>
            </a:schemeClr>
          </a:solidFill>
          <a:ln>
            <a:noFill/>
          </a:ln>
        </p:spPr>
        <p:txBody>
          <a:bodyPr wrap="square" rtlCol="0">
            <a:spAutoFit/>
          </a:bodyPr>
          <a:lstStyle/>
          <a:p>
            <a:r>
              <a:rPr lang="en-US" dirty="0"/>
              <a:t>MEDIAN BUILDING VALUE: </a:t>
            </a:r>
            <a:r>
              <a:rPr lang="en-US" b="1" dirty="0"/>
              <a:t>Town Run </a:t>
            </a:r>
            <a:r>
              <a:rPr lang="en-US" dirty="0"/>
              <a:t>and </a:t>
            </a:r>
            <a:r>
              <a:rPr lang="en-US" b="1" dirty="0"/>
              <a:t>Shenandoah River </a:t>
            </a:r>
            <a:r>
              <a:rPr lang="en-US" dirty="0"/>
              <a:t>rank first and fourth, respectively, of 156 major rivers/streams in the state with the highest median value of structures in high-risk flood areas. </a:t>
            </a:r>
          </a:p>
        </p:txBody>
      </p:sp>
      <p:sp>
        <p:nvSpPr>
          <p:cNvPr id="6" name="Title 1"/>
          <p:cNvSpPr txBox="1">
            <a:spLocks/>
          </p:cNvSpPr>
          <p:nvPr/>
        </p:nvSpPr>
        <p:spPr>
          <a:xfrm>
            <a:off x="0" y="-36095"/>
            <a:ext cx="12192000" cy="914399"/>
          </a:xfrm>
          <a:prstGeom prst="rect">
            <a:avLst/>
          </a:prstGeom>
          <a:solidFill>
            <a:srgbClr val="C000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River/Stream Building Risk Assessment</a:t>
            </a:r>
          </a:p>
        </p:txBody>
      </p:sp>
      <p:graphicFrame>
        <p:nvGraphicFramePr>
          <p:cNvPr id="2" name="Table 1">
            <a:extLst>
              <a:ext uri="{FF2B5EF4-FFF2-40B4-BE49-F238E27FC236}">
                <a16:creationId xmlns:a16="http://schemas.microsoft.com/office/drawing/2014/main" id="{A9B417E5-30C5-FC3D-0B08-869570E4DF17}"/>
              </a:ext>
            </a:extLst>
          </p:cNvPr>
          <p:cNvGraphicFramePr>
            <a:graphicFrameLocks noGrp="1"/>
          </p:cNvGraphicFramePr>
          <p:nvPr>
            <p:extLst>
              <p:ext uri="{D42A27DB-BD31-4B8C-83A1-F6EECF244321}">
                <p14:modId xmlns:p14="http://schemas.microsoft.com/office/powerpoint/2010/main" val="429443097"/>
              </p:ext>
            </p:extLst>
          </p:nvPr>
        </p:nvGraphicFramePr>
        <p:xfrm>
          <a:off x="1629002" y="1625723"/>
          <a:ext cx="10347163" cy="1511627"/>
        </p:xfrm>
        <a:graphic>
          <a:graphicData uri="http://schemas.openxmlformats.org/drawingml/2006/table">
            <a:tbl>
              <a:tblPr/>
              <a:tblGrid>
                <a:gridCol w="1596275">
                  <a:extLst>
                    <a:ext uri="{9D8B030D-6E8A-4147-A177-3AD203B41FA5}">
                      <a16:colId xmlns:a16="http://schemas.microsoft.com/office/drawing/2014/main" val="995351985"/>
                    </a:ext>
                  </a:extLst>
                </a:gridCol>
                <a:gridCol w="1650816">
                  <a:extLst>
                    <a:ext uri="{9D8B030D-6E8A-4147-A177-3AD203B41FA5}">
                      <a16:colId xmlns:a16="http://schemas.microsoft.com/office/drawing/2014/main" val="3063033851"/>
                    </a:ext>
                  </a:extLst>
                </a:gridCol>
                <a:gridCol w="2961205">
                  <a:extLst>
                    <a:ext uri="{9D8B030D-6E8A-4147-A177-3AD203B41FA5}">
                      <a16:colId xmlns:a16="http://schemas.microsoft.com/office/drawing/2014/main" val="82294026"/>
                    </a:ext>
                  </a:extLst>
                </a:gridCol>
                <a:gridCol w="2353197">
                  <a:extLst>
                    <a:ext uri="{9D8B030D-6E8A-4147-A177-3AD203B41FA5}">
                      <a16:colId xmlns:a16="http://schemas.microsoft.com/office/drawing/2014/main" val="2720181018"/>
                    </a:ext>
                  </a:extLst>
                </a:gridCol>
                <a:gridCol w="1785670">
                  <a:extLst>
                    <a:ext uri="{9D8B030D-6E8A-4147-A177-3AD203B41FA5}">
                      <a16:colId xmlns:a16="http://schemas.microsoft.com/office/drawing/2014/main" val="3785249042"/>
                    </a:ext>
                  </a:extLst>
                </a:gridCol>
              </a:tblGrid>
              <a:tr h="330527">
                <a:tc rowSpan="2">
                  <a:txBody>
                    <a:bodyPr/>
                    <a:lstStyle/>
                    <a:p>
                      <a:pPr algn="ctr"/>
                      <a:r>
                        <a:rPr lang="en-US" sz="1400" b="0" i="1" dirty="0">
                          <a:effectLst/>
                          <a:latin typeface="Arial" panose="020B0604020202020204" pitchFamily="34" charset="0"/>
                          <a:cs typeface="Arial" panose="020B0604020202020204" pitchFamily="34" charset="0"/>
                        </a:rPr>
                        <a:t>#</a:t>
                      </a: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2F2F2"/>
                    </a:solidFill>
                  </a:tcPr>
                </a:tc>
                <a:tc rowSpan="2">
                  <a:txBody>
                    <a:bodyPr/>
                    <a:lstStyle/>
                    <a:p>
                      <a:pPr algn="ctr"/>
                      <a:r>
                        <a:rPr lang="en-US" sz="1400" b="0" i="1" dirty="0">
                          <a:effectLst/>
                          <a:latin typeface="Arial" panose="020B0604020202020204" pitchFamily="34" charset="0"/>
                          <a:cs typeface="Arial" panose="020B0604020202020204" pitchFamily="34" charset="0"/>
                        </a:rPr>
                        <a:t>STATE CATEGORY RANK</a:t>
                      </a:r>
                    </a:p>
                  </a:txBody>
                  <a:tcPr marL="57150" marR="19050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2F2F2"/>
                    </a:solidFill>
                  </a:tcPr>
                </a:tc>
                <a:tc rowSpan="2">
                  <a:txBody>
                    <a:bodyPr/>
                    <a:lstStyle/>
                    <a:p>
                      <a:pPr algn="l"/>
                      <a:r>
                        <a:rPr lang="en-US" sz="1400" b="0" dirty="0">
                          <a:effectLst/>
                          <a:latin typeface="Arial" panose="020B0604020202020204" pitchFamily="34" charset="0"/>
                          <a:cs typeface="Arial" panose="020B0604020202020204" pitchFamily="34" charset="0"/>
                        </a:rPr>
                        <a:t>River/Stream Floodplain</a:t>
                      </a:r>
                    </a:p>
                  </a:txBody>
                  <a:tcPr marL="57150" marR="19050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2F2F2"/>
                    </a:solidFill>
                  </a:tcPr>
                </a:tc>
                <a:tc>
                  <a:txBody>
                    <a:bodyPr/>
                    <a:lstStyle/>
                    <a:p>
                      <a:pPr algn="ctr"/>
                      <a:r>
                        <a:rPr lang="en-US" sz="1400">
                          <a:effectLst/>
                          <a:latin typeface="Arial" panose="020B0604020202020204" pitchFamily="34" charset="0"/>
                          <a:cs typeface="Arial" panose="020B0604020202020204" pitchFamily="34" charset="0"/>
                        </a:rPr>
                        <a:t>Building Characteristics</a:t>
                      </a: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2F2F2"/>
                    </a:solidFill>
                  </a:tcPr>
                </a:tc>
                <a:tc rowSpan="2">
                  <a:txBody>
                    <a:bodyPr/>
                    <a:lstStyle/>
                    <a:p>
                      <a:pPr algn="ctr"/>
                      <a:r>
                        <a:rPr lang="en-US" sz="1400" b="0" i="1" dirty="0">
                          <a:effectLst/>
                          <a:latin typeface="Arial" panose="020B0604020202020204" pitchFamily="34" charset="0"/>
                          <a:cs typeface="Arial" panose="020B0604020202020204" pitchFamily="34" charset="0"/>
                        </a:rPr>
                        <a:t>CATEGORY SCORE</a:t>
                      </a:r>
                    </a:p>
                  </a:txBody>
                  <a:tcPr marL="57150" marR="19050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2F2F2"/>
                    </a:solidFill>
                  </a:tcPr>
                </a:tc>
                <a:extLst>
                  <a:ext uri="{0D108BD9-81ED-4DB2-BD59-A6C34878D82A}">
                    <a16:rowId xmlns:a16="http://schemas.microsoft.com/office/drawing/2014/main" val="278671100"/>
                  </a:ext>
                </a:extLst>
              </a:tr>
              <a:tr h="330527">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a:r>
                        <a:rPr lang="en-US" sz="1400" b="0" dirty="0">
                          <a:effectLst/>
                          <a:latin typeface="Arial" panose="020B0604020202020204" pitchFamily="34" charset="0"/>
                          <a:cs typeface="Arial" panose="020B0604020202020204" pitchFamily="34" charset="0"/>
                        </a:rPr>
                        <a:t>Building Median Value </a:t>
                      </a:r>
                    </a:p>
                  </a:txBody>
                  <a:tcPr marL="57150" marR="19050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2F2F2"/>
                    </a:solidFill>
                  </a:tcPr>
                </a:tc>
                <a:tc vMerge="1">
                  <a:txBody>
                    <a:bodyPr/>
                    <a:lstStyle/>
                    <a:p>
                      <a:endParaRPr lang="en-US"/>
                    </a:p>
                  </a:txBody>
                  <a:tcPr/>
                </a:tc>
                <a:extLst>
                  <a:ext uri="{0D108BD9-81ED-4DB2-BD59-A6C34878D82A}">
                    <a16:rowId xmlns:a16="http://schemas.microsoft.com/office/drawing/2014/main" val="490912593"/>
                  </a:ext>
                </a:extLst>
              </a:tr>
              <a:tr h="215348">
                <a:tc>
                  <a:txBody>
                    <a:bodyPr/>
                    <a:lstStyle/>
                    <a:p>
                      <a:pPr algn="ctr"/>
                      <a:r>
                        <a:rPr lang="en-US" sz="1400" i="1" dirty="0">
                          <a:solidFill>
                            <a:srgbClr val="666666"/>
                          </a:solidFill>
                          <a:effectLst/>
                          <a:latin typeface="Arial" panose="020B0604020202020204" pitchFamily="34" charset="0"/>
                          <a:cs typeface="Arial" panose="020B0604020202020204" pitchFamily="34" charset="0"/>
                        </a:rPr>
                        <a:t>1</a:t>
                      </a: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a:r>
                        <a:rPr lang="en-US" sz="1400" dirty="0">
                          <a:effectLst/>
                          <a:latin typeface="Arial" panose="020B0604020202020204" pitchFamily="34" charset="0"/>
                          <a:cs typeface="Arial" panose="020B0604020202020204" pitchFamily="34" charset="0"/>
                        </a:rPr>
                        <a:t>1</a:t>
                      </a: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l"/>
                      <a:r>
                        <a:rPr lang="en-US" sz="1400" b="1" u="none" strike="noStrike" dirty="0">
                          <a:solidFill>
                            <a:srgbClr val="0070C0"/>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Town Run </a:t>
                      </a:r>
                      <a:endParaRPr lang="en-US" sz="1400" dirty="0">
                        <a:solidFill>
                          <a:srgbClr val="0070C0"/>
                        </a:solidFill>
                        <a:effectLst/>
                        <a:latin typeface="Arial" panose="020B0604020202020204" pitchFamily="34" charset="0"/>
                        <a:cs typeface="Arial" panose="020B0604020202020204" pitchFamily="34" charset="0"/>
                      </a:endParaRP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a:r>
                        <a:rPr lang="en-US" sz="1400" b="1" dirty="0">
                          <a:effectLst/>
                          <a:latin typeface="Arial" panose="020B0604020202020204" pitchFamily="34" charset="0"/>
                          <a:cs typeface="Arial" panose="020B0604020202020204" pitchFamily="34" charset="0"/>
                        </a:rPr>
                        <a:t>$247,700</a:t>
                      </a: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998A9"/>
                    </a:solidFill>
                  </a:tcPr>
                </a:tc>
                <a:tc>
                  <a:txBody>
                    <a:bodyPr/>
                    <a:lstStyle/>
                    <a:p>
                      <a:pPr algn="ctr"/>
                      <a:r>
                        <a:rPr lang="en-US" sz="1400" b="1" dirty="0">
                          <a:effectLst/>
                          <a:latin typeface="Arial" panose="020B0604020202020204" pitchFamily="34" charset="0"/>
                          <a:cs typeface="Arial" panose="020B0604020202020204" pitchFamily="34" charset="0"/>
                        </a:rPr>
                        <a:t>100.0%</a:t>
                      </a: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998A9"/>
                    </a:solidFill>
                  </a:tcPr>
                </a:tc>
                <a:extLst>
                  <a:ext uri="{0D108BD9-81ED-4DB2-BD59-A6C34878D82A}">
                    <a16:rowId xmlns:a16="http://schemas.microsoft.com/office/drawing/2014/main" val="2323831680"/>
                  </a:ext>
                </a:extLst>
              </a:tr>
              <a:tr h="330527">
                <a:tc>
                  <a:txBody>
                    <a:bodyPr/>
                    <a:lstStyle/>
                    <a:p>
                      <a:pPr algn="ctr"/>
                      <a:r>
                        <a:rPr lang="en-US" sz="1400" i="1" dirty="0">
                          <a:solidFill>
                            <a:srgbClr val="666666"/>
                          </a:solidFill>
                          <a:effectLst/>
                          <a:latin typeface="Arial" panose="020B0604020202020204" pitchFamily="34" charset="0"/>
                          <a:cs typeface="Arial" panose="020B0604020202020204" pitchFamily="34" charset="0"/>
                        </a:rPr>
                        <a:t>2</a:t>
                      </a: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a:r>
                        <a:rPr lang="en-US" sz="1400" dirty="0">
                          <a:effectLst/>
                          <a:latin typeface="Arial" panose="020B0604020202020204" pitchFamily="34" charset="0"/>
                          <a:cs typeface="Arial" panose="020B0604020202020204" pitchFamily="34" charset="0"/>
                        </a:rPr>
                        <a:t>4</a:t>
                      </a: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l"/>
                      <a:r>
                        <a:rPr lang="en-US" sz="1400" b="1" u="none" strike="noStrike" dirty="0">
                          <a:solidFill>
                            <a:srgbClr val="0070C0"/>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Shenandoah River </a:t>
                      </a:r>
                      <a:endParaRPr lang="en-US" sz="1400" dirty="0">
                        <a:solidFill>
                          <a:srgbClr val="0070C0"/>
                        </a:solidFill>
                        <a:effectLst/>
                        <a:latin typeface="Arial" panose="020B0604020202020204" pitchFamily="34" charset="0"/>
                        <a:cs typeface="Arial" panose="020B0604020202020204" pitchFamily="34" charset="0"/>
                      </a:endParaRP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a:r>
                        <a:rPr lang="en-US" sz="1400" b="1">
                          <a:effectLst/>
                          <a:latin typeface="Arial" panose="020B0604020202020204" pitchFamily="34" charset="0"/>
                          <a:cs typeface="Arial" panose="020B0604020202020204" pitchFamily="34" charset="0"/>
                        </a:rPr>
                        <a:t>$95,100</a:t>
                      </a: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998A9"/>
                    </a:solidFill>
                  </a:tcPr>
                </a:tc>
                <a:tc>
                  <a:txBody>
                    <a:bodyPr/>
                    <a:lstStyle/>
                    <a:p>
                      <a:pPr algn="ctr"/>
                      <a:r>
                        <a:rPr lang="en-US" sz="1400" b="1" dirty="0">
                          <a:effectLst/>
                          <a:latin typeface="Arial" panose="020B0604020202020204" pitchFamily="34" charset="0"/>
                          <a:cs typeface="Arial" panose="020B0604020202020204" pitchFamily="34" charset="0"/>
                        </a:rPr>
                        <a:t>98.0%</a:t>
                      </a: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998A9"/>
                    </a:solidFill>
                  </a:tcPr>
                </a:tc>
                <a:extLst>
                  <a:ext uri="{0D108BD9-81ED-4DB2-BD59-A6C34878D82A}">
                    <a16:rowId xmlns:a16="http://schemas.microsoft.com/office/drawing/2014/main" val="2521396939"/>
                  </a:ext>
                </a:extLst>
              </a:tr>
              <a:tr h="215348">
                <a:tc>
                  <a:txBody>
                    <a:bodyPr/>
                    <a:lstStyle/>
                    <a:p>
                      <a:pPr algn="ctr"/>
                      <a:r>
                        <a:rPr lang="en-US" sz="1400" i="1" dirty="0">
                          <a:solidFill>
                            <a:srgbClr val="666666"/>
                          </a:solidFill>
                          <a:effectLst/>
                          <a:latin typeface="Arial" panose="020B0604020202020204" pitchFamily="34" charset="0"/>
                          <a:cs typeface="Arial" panose="020B0604020202020204" pitchFamily="34" charset="0"/>
                        </a:rPr>
                        <a:t>3</a:t>
                      </a: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a:r>
                        <a:rPr lang="en-US" sz="1400">
                          <a:effectLst/>
                          <a:latin typeface="Arial" panose="020B0604020202020204" pitchFamily="34" charset="0"/>
                          <a:cs typeface="Arial" panose="020B0604020202020204" pitchFamily="34" charset="0"/>
                        </a:rPr>
                        <a:t>24</a:t>
                      </a: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l"/>
                      <a:r>
                        <a:rPr lang="en-US" sz="1400" b="1" u="none" strike="noStrike" dirty="0">
                          <a:solidFill>
                            <a:srgbClr val="0070C0"/>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Potomac River </a:t>
                      </a:r>
                      <a:endParaRPr lang="en-US" sz="1400" dirty="0">
                        <a:solidFill>
                          <a:srgbClr val="0070C0"/>
                        </a:solidFill>
                        <a:effectLst/>
                        <a:latin typeface="Arial" panose="020B0604020202020204" pitchFamily="34" charset="0"/>
                        <a:cs typeface="Arial" panose="020B0604020202020204" pitchFamily="34" charset="0"/>
                      </a:endParaRP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a:r>
                        <a:rPr lang="en-US" sz="1400" b="0" dirty="0">
                          <a:effectLst/>
                          <a:latin typeface="Arial" panose="020B0604020202020204" pitchFamily="34" charset="0"/>
                          <a:cs typeface="Arial" panose="020B0604020202020204" pitchFamily="34" charset="0"/>
                        </a:rPr>
                        <a:t>$57,300</a:t>
                      </a: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998A9"/>
                    </a:solidFill>
                  </a:tcPr>
                </a:tc>
                <a:tc>
                  <a:txBody>
                    <a:bodyPr/>
                    <a:lstStyle/>
                    <a:p>
                      <a:pPr algn="ctr"/>
                      <a:r>
                        <a:rPr lang="en-US" sz="1400" b="0" dirty="0">
                          <a:effectLst/>
                          <a:latin typeface="Arial" panose="020B0604020202020204" pitchFamily="34" charset="0"/>
                          <a:cs typeface="Arial" panose="020B0604020202020204" pitchFamily="34" charset="0"/>
                        </a:rPr>
                        <a:t>85.1%</a:t>
                      </a: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998A9"/>
                    </a:solidFill>
                  </a:tcPr>
                </a:tc>
                <a:extLst>
                  <a:ext uri="{0D108BD9-81ED-4DB2-BD59-A6C34878D82A}">
                    <a16:rowId xmlns:a16="http://schemas.microsoft.com/office/drawing/2014/main" val="2495605549"/>
                  </a:ext>
                </a:extLst>
              </a:tr>
            </a:tbl>
          </a:graphicData>
        </a:graphic>
      </p:graphicFrame>
      <p:sp>
        <p:nvSpPr>
          <p:cNvPr id="9" name="TextBox 8">
            <a:extLst>
              <a:ext uri="{FF2B5EF4-FFF2-40B4-BE49-F238E27FC236}">
                <a16:creationId xmlns:a16="http://schemas.microsoft.com/office/drawing/2014/main" id="{F60ECD5F-0C08-4CE7-DBD4-DCF28F752DB9}"/>
              </a:ext>
            </a:extLst>
          </p:cNvPr>
          <p:cNvSpPr txBox="1"/>
          <p:nvPr/>
        </p:nvSpPr>
        <p:spPr>
          <a:xfrm>
            <a:off x="3810000" y="6252508"/>
            <a:ext cx="5195453" cy="369332"/>
          </a:xfrm>
          <a:prstGeom prst="rect">
            <a:avLst/>
          </a:prstGeom>
          <a:noFill/>
        </p:spPr>
        <p:txBody>
          <a:bodyPr wrap="square" rtlCol="0">
            <a:spAutoFit/>
          </a:bodyPr>
          <a:lstStyle/>
          <a:p>
            <a:r>
              <a:rPr lang="en-US" dirty="0">
                <a:solidFill>
                  <a:srgbClr val="0070C0"/>
                </a:solidFill>
                <a:hlinkClick r:id="rId6">
                  <a:extLst>
                    <a:ext uri="{A12FA001-AC4F-418D-AE19-62706E023703}">
                      <ahyp:hlinkClr xmlns:ahyp="http://schemas.microsoft.com/office/drawing/2018/hyperlinkcolor" val="tx"/>
                    </a:ext>
                  </a:extLst>
                </a:hlinkClick>
              </a:rPr>
              <a:t>WV Risk Explorer: Stream Risk Comparison Report</a:t>
            </a:r>
            <a:endParaRPr lang="en-US" dirty="0">
              <a:solidFill>
                <a:srgbClr val="0070C0"/>
              </a:solidFill>
            </a:endParaRPr>
          </a:p>
        </p:txBody>
      </p:sp>
      <p:graphicFrame>
        <p:nvGraphicFramePr>
          <p:cNvPr id="3" name="Table 2">
            <a:extLst>
              <a:ext uri="{FF2B5EF4-FFF2-40B4-BE49-F238E27FC236}">
                <a16:creationId xmlns:a16="http://schemas.microsoft.com/office/drawing/2014/main" id="{DA65D46B-7360-ECB2-3080-00294050D18D}"/>
              </a:ext>
            </a:extLst>
          </p:cNvPr>
          <p:cNvGraphicFramePr>
            <a:graphicFrameLocks noGrp="1"/>
          </p:cNvGraphicFramePr>
          <p:nvPr>
            <p:extLst>
              <p:ext uri="{D42A27DB-BD31-4B8C-83A1-F6EECF244321}">
                <p14:modId xmlns:p14="http://schemas.microsoft.com/office/powerpoint/2010/main" val="998597435"/>
              </p:ext>
            </p:extLst>
          </p:nvPr>
        </p:nvGraphicFramePr>
        <p:xfrm>
          <a:off x="1629002" y="4287413"/>
          <a:ext cx="10347161" cy="1684020"/>
        </p:xfrm>
        <a:graphic>
          <a:graphicData uri="http://schemas.openxmlformats.org/drawingml/2006/table">
            <a:tbl>
              <a:tblPr/>
              <a:tblGrid>
                <a:gridCol w="1724527">
                  <a:extLst>
                    <a:ext uri="{9D8B030D-6E8A-4147-A177-3AD203B41FA5}">
                      <a16:colId xmlns:a16="http://schemas.microsoft.com/office/drawing/2014/main" val="1999564105"/>
                    </a:ext>
                  </a:extLst>
                </a:gridCol>
                <a:gridCol w="1479051">
                  <a:extLst>
                    <a:ext uri="{9D8B030D-6E8A-4147-A177-3AD203B41FA5}">
                      <a16:colId xmlns:a16="http://schemas.microsoft.com/office/drawing/2014/main" val="1972544126"/>
                    </a:ext>
                  </a:extLst>
                </a:gridCol>
                <a:gridCol w="3004564">
                  <a:extLst>
                    <a:ext uri="{9D8B030D-6E8A-4147-A177-3AD203B41FA5}">
                      <a16:colId xmlns:a16="http://schemas.microsoft.com/office/drawing/2014/main" val="3984524418"/>
                    </a:ext>
                  </a:extLst>
                </a:gridCol>
                <a:gridCol w="1359277">
                  <a:extLst>
                    <a:ext uri="{9D8B030D-6E8A-4147-A177-3AD203B41FA5}">
                      <a16:colId xmlns:a16="http://schemas.microsoft.com/office/drawing/2014/main" val="4288112147"/>
                    </a:ext>
                  </a:extLst>
                </a:gridCol>
                <a:gridCol w="1055215">
                  <a:extLst>
                    <a:ext uri="{9D8B030D-6E8A-4147-A177-3AD203B41FA5}">
                      <a16:colId xmlns:a16="http://schemas.microsoft.com/office/drawing/2014/main" val="2996055603"/>
                    </a:ext>
                  </a:extLst>
                </a:gridCol>
                <a:gridCol w="1724527">
                  <a:extLst>
                    <a:ext uri="{9D8B030D-6E8A-4147-A177-3AD203B41FA5}">
                      <a16:colId xmlns:a16="http://schemas.microsoft.com/office/drawing/2014/main" val="1010964130"/>
                    </a:ext>
                  </a:extLst>
                </a:gridCol>
              </a:tblGrid>
              <a:tr h="223161">
                <a:tc rowSpan="2">
                  <a:txBody>
                    <a:bodyPr/>
                    <a:lstStyle/>
                    <a:p>
                      <a:pPr algn="ctr"/>
                      <a:r>
                        <a:rPr lang="en-US" sz="1400" b="0" i="1" dirty="0">
                          <a:effectLst/>
                          <a:latin typeface="Arial" panose="020B0604020202020204" pitchFamily="34" charset="0"/>
                          <a:cs typeface="Arial" panose="020B0604020202020204" pitchFamily="34" charset="0"/>
                        </a:rPr>
                        <a:t>#</a:t>
                      </a: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2F2F2"/>
                    </a:solidFill>
                  </a:tcPr>
                </a:tc>
                <a:tc rowSpan="2">
                  <a:txBody>
                    <a:bodyPr/>
                    <a:lstStyle/>
                    <a:p>
                      <a:pPr algn="ctr"/>
                      <a:r>
                        <a:rPr lang="en-US" sz="1400" b="0" i="1" dirty="0">
                          <a:effectLst/>
                          <a:latin typeface="Arial" panose="020B0604020202020204" pitchFamily="34" charset="0"/>
                          <a:cs typeface="Arial" panose="020B0604020202020204" pitchFamily="34" charset="0"/>
                        </a:rPr>
                        <a:t>STATE CATEGORY RANK</a:t>
                      </a:r>
                    </a:p>
                  </a:txBody>
                  <a:tcPr marL="57150" marR="19050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2F2F2"/>
                    </a:solidFill>
                  </a:tcPr>
                </a:tc>
                <a:tc rowSpan="2">
                  <a:txBody>
                    <a:bodyPr/>
                    <a:lstStyle/>
                    <a:p>
                      <a:pPr algn="l"/>
                      <a:r>
                        <a:rPr lang="en-US" sz="1400" b="0" dirty="0">
                          <a:effectLst/>
                          <a:latin typeface="Arial" panose="020B0604020202020204" pitchFamily="34" charset="0"/>
                          <a:cs typeface="Arial" panose="020B0604020202020204" pitchFamily="34" charset="0"/>
                        </a:rPr>
                        <a:t>River/Stream Floodplain</a:t>
                      </a:r>
                    </a:p>
                  </a:txBody>
                  <a:tcPr marL="57150" marR="19050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2F2F2"/>
                    </a:solidFill>
                  </a:tcPr>
                </a:tc>
                <a:tc gridSpan="2">
                  <a:txBody>
                    <a:bodyPr/>
                    <a:lstStyle/>
                    <a:p>
                      <a:pPr algn="ctr"/>
                      <a:r>
                        <a:rPr lang="en-US" sz="1400">
                          <a:effectLst/>
                          <a:latin typeface="Open Sans" panose="020B0606030504020204" pitchFamily="34" charset="0"/>
                        </a:rPr>
                        <a:t>Floodplain Characteristics</a:t>
                      </a: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2F2F2"/>
                    </a:solidFill>
                  </a:tcPr>
                </a:tc>
                <a:tc hMerge="1">
                  <a:txBody>
                    <a:bodyPr/>
                    <a:lstStyle/>
                    <a:p>
                      <a:endParaRPr lang="en-US"/>
                    </a:p>
                  </a:txBody>
                  <a:tcPr/>
                </a:tc>
                <a:tc rowSpan="2">
                  <a:txBody>
                    <a:bodyPr/>
                    <a:lstStyle/>
                    <a:p>
                      <a:pPr algn="ctr"/>
                      <a:r>
                        <a:rPr lang="en-US" sz="1400" b="0" i="1">
                          <a:effectLst/>
                          <a:latin typeface="Arial" panose="020B0604020202020204" pitchFamily="34" charset="0"/>
                          <a:cs typeface="Arial" panose="020B0604020202020204" pitchFamily="34" charset="0"/>
                        </a:rPr>
                        <a:t>CATEGORY SCORE</a:t>
                      </a:r>
                    </a:p>
                  </a:txBody>
                  <a:tcPr marL="57150" marR="19050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2F2F2"/>
                    </a:solidFill>
                  </a:tcPr>
                </a:tc>
                <a:extLst>
                  <a:ext uri="{0D108BD9-81ED-4DB2-BD59-A6C34878D82A}">
                    <a16:rowId xmlns:a16="http://schemas.microsoft.com/office/drawing/2014/main" val="1485083118"/>
                  </a:ext>
                </a:extLst>
              </a:tr>
              <a:tr h="601858">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a:r>
                        <a:rPr lang="en-US" sz="1400" b="0">
                          <a:effectLst/>
                          <a:latin typeface="Arial" panose="020B0604020202020204" pitchFamily="34" charset="0"/>
                          <a:cs typeface="Arial" panose="020B0604020202020204" pitchFamily="34" charset="0"/>
                        </a:rPr>
                        <a:t>Floodplain Length </a:t>
                      </a:r>
                    </a:p>
                  </a:txBody>
                  <a:tcPr marL="57150" marR="19050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2F2F2"/>
                    </a:solidFill>
                  </a:tcPr>
                </a:tc>
                <a:tc>
                  <a:txBody>
                    <a:bodyPr/>
                    <a:lstStyle/>
                    <a:p>
                      <a:pPr algn="l"/>
                      <a:r>
                        <a:rPr lang="en-US" sz="1400" b="0">
                          <a:effectLst/>
                          <a:latin typeface="Arial" panose="020B0604020202020204" pitchFamily="34" charset="0"/>
                          <a:cs typeface="Arial" panose="020B0604020202020204" pitchFamily="34" charset="0"/>
                        </a:rPr>
                        <a:t>Flood Depth Median </a:t>
                      </a:r>
                    </a:p>
                  </a:txBody>
                  <a:tcPr marL="57150" marR="19050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2F2F2"/>
                    </a:solidFill>
                  </a:tcPr>
                </a:tc>
                <a:tc vMerge="1">
                  <a:txBody>
                    <a:bodyPr/>
                    <a:lstStyle/>
                    <a:p>
                      <a:endParaRPr lang="en-US"/>
                    </a:p>
                  </a:txBody>
                  <a:tcPr/>
                </a:tc>
                <a:extLst>
                  <a:ext uri="{0D108BD9-81ED-4DB2-BD59-A6C34878D82A}">
                    <a16:rowId xmlns:a16="http://schemas.microsoft.com/office/drawing/2014/main" val="570936828"/>
                  </a:ext>
                </a:extLst>
              </a:tr>
              <a:tr h="223161">
                <a:tc>
                  <a:txBody>
                    <a:bodyPr/>
                    <a:lstStyle/>
                    <a:p>
                      <a:pPr algn="ctr"/>
                      <a:r>
                        <a:rPr lang="en-US" sz="1400" i="1" dirty="0">
                          <a:solidFill>
                            <a:srgbClr val="666666"/>
                          </a:solidFill>
                          <a:effectLst/>
                          <a:latin typeface="Arial" panose="020B0604020202020204" pitchFamily="34" charset="0"/>
                          <a:cs typeface="Arial" panose="020B0604020202020204" pitchFamily="34" charset="0"/>
                        </a:rPr>
                        <a:t>1</a:t>
                      </a: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a:r>
                        <a:rPr lang="en-US" sz="1400">
                          <a:effectLst/>
                          <a:latin typeface="Arial" panose="020B0604020202020204" pitchFamily="34" charset="0"/>
                          <a:cs typeface="Arial" panose="020B0604020202020204" pitchFamily="34" charset="0"/>
                        </a:rPr>
                        <a:t>12</a:t>
                      </a: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l"/>
                      <a:r>
                        <a:rPr lang="en-US" sz="1400" b="1" u="none" strike="noStrike" dirty="0">
                          <a:solidFill>
                            <a:srgbClr val="0070C0"/>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Shenandoah River </a:t>
                      </a:r>
                      <a:endParaRPr lang="en-US" sz="1400" dirty="0">
                        <a:solidFill>
                          <a:srgbClr val="0070C0"/>
                        </a:solidFill>
                        <a:effectLst/>
                        <a:latin typeface="Arial" panose="020B0604020202020204" pitchFamily="34" charset="0"/>
                        <a:cs typeface="Arial" panose="020B0604020202020204" pitchFamily="34" charset="0"/>
                      </a:endParaRP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a:r>
                        <a:rPr lang="en-US" sz="1400" b="0" dirty="0">
                          <a:effectLst/>
                          <a:latin typeface="Arial" panose="020B0604020202020204" pitchFamily="34" charset="0"/>
                          <a:cs typeface="Arial" panose="020B0604020202020204" pitchFamily="34" charset="0"/>
                        </a:rPr>
                        <a:t>30.2 Miles</a:t>
                      </a: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998A9"/>
                    </a:solidFill>
                  </a:tcPr>
                </a:tc>
                <a:tc>
                  <a:txBody>
                    <a:bodyPr/>
                    <a:lstStyle/>
                    <a:p>
                      <a:pPr algn="ctr"/>
                      <a:r>
                        <a:rPr lang="en-US" sz="1400" b="1" dirty="0">
                          <a:effectLst/>
                          <a:latin typeface="Arial" panose="020B0604020202020204" pitchFamily="34" charset="0"/>
                          <a:cs typeface="Arial" panose="020B0604020202020204" pitchFamily="34" charset="0"/>
                        </a:rPr>
                        <a:t>7.4 Ft</a:t>
                      </a: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998A9"/>
                    </a:solidFill>
                  </a:tcPr>
                </a:tc>
                <a:tc>
                  <a:txBody>
                    <a:bodyPr/>
                    <a:lstStyle/>
                    <a:p>
                      <a:pPr algn="ctr"/>
                      <a:r>
                        <a:rPr lang="en-US" sz="1400" b="1">
                          <a:effectLst/>
                          <a:latin typeface="Arial" panose="020B0604020202020204" pitchFamily="34" charset="0"/>
                          <a:cs typeface="Arial" panose="020B0604020202020204" pitchFamily="34" charset="0"/>
                        </a:rPr>
                        <a:t>92.9%</a:t>
                      </a: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998A9"/>
                    </a:solidFill>
                  </a:tcPr>
                </a:tc>
                <a:extLst>
                  <a:ext uri="{0D108BD9-81ED-4DB2-BD59-A6C34878D82A}">
                    <a16:rowId xmlns:a16="http://schemas.microsoft.com/office/drawing/2014/main" val="3627415516"/>
                  </a:ext>
                </a:extLst>
              </a:tr>
              <a:tr h="223161">
                <a:tc>
                  <a:txBody>
                    <a:bodyPr/>
                    <a:lstStyle/>
                    <a:p>
                      <a:pPr algn="ctr"/>
                      <a:r>
                        <a:rPr lang="en-US" sz="1400" i="1">
                          <a:solidFill>
                            <a:srgbClr val="666666"/>
                          </a:solidFill>
                          <a:effectLst/>
                          <a:latin typeface="Arial" panose="020B0604020202020204" pitchFamily="34" charset="0"/>
                          <a:cs typeface="Arial" panose="020B0604020202020204" pitchFamily="34" charset="0"/>
                        </a:rPr>
                        <a:t>2</a:t>
                      </a: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a:r>
                        <a:rPr lang="en-US" sz="1400" dirty="0">
                          <a:effectLst/>
                          <a:latin typeface="Arial" panose="020B0604020202020204" pitchFamily="34" charset="0"/>
                          <a:cs typeface="Arial" panose="020B0604020202020204" pitchFamily="34" charset="0"/>
                        </a:rPr>
                        <a:t>2</a:t>
                      </a: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l"/>
                      <a:r>
                        <a:rPr lang="en-US" sz="1400" b="1" u="none" strike="noStrike" dirty="0">
                          <a:solidFill>
                            <a:srgbClr val="0070C0"/>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Potomac River </a:t>
                      </a:r>
                      <a:endParaRPr lang="en-US" sz="1400" dirty="0">
                        <a:solidFill>
                          <a:srgbClr val="0070C0"/>
                        </a:solidFill>
                        <a:effectLst/>
                        <a:latin typeface="Arial" panose="020B0604020202020204" pitchFamily="34" charset="0"/>
                        <a:cs typeface="Arial" panose="020B0604020202020204" pitchFamily="34" charset="0"/>
                      </a:endParaRP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a:r>
                        <a:rPr lang="en-US" sz="1400" b="1" dirty="0">
                          <a:effectLst/>
                          <a:latin typeface="Arial" panose="020B0604020202020204" pitchFamily="34" charset="0"/>
                          <a:cs typeface="Arial" panose="020B0604020202020204" pitchFamily="34" charset="0"/>
                        </a:rPr>
                        <a:t>143.8 Miles</a:t>
                      </a: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BBEBB"/>
                    </a:solidFill>
                  </a:tcPr>
                </a:tc>
                <a:tc>
                  <a:txBody>
                    <a:bodyPr/>
                    <a:lstStyle/>
                    <a:p>
                      <a:pPr algn="ctr"/>
                      <a:r>
                        <a:rPr lang="en-US" sz="1400" b="1" dirty="0">
                          <a:effectLst/>
                          <a:latin typeface="Arial" panose="020B0604020202020204" pitchFamily="34" charset="0"/>
                          <a:cs typeface="Arial" panose="020B0604020202020204" pitchFamily="34" charset="0"/>
                        </a:rPr>
                        <a:t>4.5 Ft</a:t>
                      </a: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998A9"/>
                    </a:solidFill>
                  </a:tcPr>
                </a:tc>
                <a:tc>
                  <a:txBody>
                    <a:bodyPr/>
                    <a:lstStyle/>
                    <a:p>
                      <a:pPr algn="ctr"/>
                      <a:r>
                        <a:rPr lang="en-US" sz="1400" b="1">
                          <a:effectLst/>
                          <a:latin typeface="Arial" panose="020B0604020202020204" pitchFamily="34" charset="0"/>
                          <a:cs typeface="Arial" panose="020B0604020202020204" pitchFamily="34" charset="0"/>
                        </a:rPr>
                        <a:t>99.3%</a:t>
                      </a: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998A9"/>
                    </a:solidFill>
                  </a:tcPr>
                </a:tc>
                <a:extLst>
                  <a:ext uri="{0D108BD9-81ED-4DB2-BD59-A6C34878D82A}">
                    <a16:rowId xmlns:a16="http://schemas.microsoft.com/office/drawing/2014/main" val="2466288342"/>
                  </a:ext>
                </a:extLst>
              </a:tr>
              <a:tr h="223161">
                <a:tc>
                  <a:txBody>
                    <a:bodyPr/>
                    <a:lstStyle/>
                    <a:p>
                      <a:pPr algn="ctr"/>
                      <a:r>
                        <a:rPr lang="en-US" sz="1400" i="1">
                          <a:solidFill>
                            <a:srgbClr val="666666"/>
                          </a:solidFill>
                          <a:effectLst/>
                          <a:latin typeface="Arial" panose="020B0604020202020204" pitchFamily="34" charset="0"/>
                          <a:cs typeface="Arial" panose="020B0604020202020204" pitchFamily="34" charset="0"/>
                        </a:rPr>
                        <a:t>3</a:t>
                      </a: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a:r>
                        <a:rPr lang="en-US" sz="1400" dirty="0">
                          <a:effectLst/>
                          <a:latin typeface="Arial" panose="020B0604020202020204" pitchFamily="34" charset="0"/>
                          <a:cs typeface="Arial" panose="020B0604020202020204" pitchFamily="34" charset="0"/>
                        </a:rPr>
                        <a:t>147</a:t>
                      </a: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l"/>
                      <a:r>
                        <a:rPr lang="en-US" sz="1400" b="1" u="none" strike="noStrike" dirty="0">
                          <a:solidFill>
                            <a:srgbClr val="0070C0"/>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Town Run </a:t>
                      </a:r>
                      <a:endParaRPr lang="en-US" sz="1400" dirty="0">
                        <a:solidFill>
                          <a:srgbClr val="0070C0"/>
                        </a:solidFill>
                        <a:effectLst/>
                        <a:latin typeface="Arial" panose="020B0604020202020204" pitchFamily="34" charset="0"/>
                        <a:cs typeface="Arial" panose="020B0604020202020204" pitchFamily="34" charset="0"/>
                      </a:endParaRP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a:r>
                        <a:rPr lang="en-US" sz="1400" b="0" dirty="0">
                          <a:effectLst/>
                          <a:latin typeface="Arial" panose="020B0604020202020204" pitchFamily="34" charset="0"/>
                          <a:cs typeface="Arial" panose="020B0604020202020204" pitchFamily="34" charset="0"/>
                        </a:rPr>
                        <a:t>2.1 Miles</a:t>
                      </a: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A5BEFF"/>
                    </a:solidFill>
                  </a:tcPr>
                </a:tc>
                <a:tc>
                  <a:txBody>
                    <a:bodyPr/>
                    <a:lstStyle/>
                    <a:p>
                      <a:pPr algn="ctr"/>
                      <a:r>
                        <a:rPr lang="en-US" sz="1400" b="0" dirty="0">
                          <a:effectLst/>
                          <a:latin typeface="Arial" panose="020B0604020202020204" pitchFamily="34" charset="0"/>
                          <a:cs typeface="Arial" panose="020B0604020202020204" pitchFamily="34" charset="0"/>
                        </a:rPr>
                        <a:t>0.2 Ft</a:t>
                      </a: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BEE4FB"/>
                    </a:solidFill>
                  </a:tcPr>
                </a:tc>
                <a:tc>
                  <a:txBody>
                    <a:bodyPr/>
                    <a:lstStyle/>
                    <a:p>
                      <a:pPr algn="ctr"/>
                      <a:r>
                        <a:rPr lang="en-US" sz="1400" b="0" dirty="0">
                          <a:effectLst/>
                          <a:latin typeface="Arial" panose="020B0604020202020204" pitchFamily="34" charset="0"/>
                          <a:cs typeface="Arial" panose="020B0604020202020204" pitchFamily="34" charset="0"/>
                        </a:rPr>
                        <a:t>5.8%</a:t>
                      </a: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A5BEFF"/>
                    </a:solidFill>
                  </a:tcPr>
                </a:tc>
                <a:extLst>
                  <a:ext uri="{0D108BD9-81ED-4DB2-BD59-A6C34878D82A}">
                    <a16:rowId xmlns:a16="http://schemas.microsoft.com/office/drawing/2014/main" val="837693726"/>
                  </a:ext>
                </a:extLst>
              </a:tr>
            </a:tbl>
          </a:graphicData>
        </a:graphic>
      </p:graphicFrame>
      <p:pic>
        <p:nvPicPr>
          <p:cNvPr id="17" name="Picture 16">
            <a:extLst>
              <a:ext uri="{FF2B5EF4-FFF2-40B4-BE49-F238E27FC236}">
                <a16:creationId xmlns:a16="http://schemas.microsoft.com/office/drawing/2014/main" id="{23B01A7E-2B15-FDC4-C70B-A13ED3631E8F}"/>
              </a:ext>
            </a:extLst>
          </p:cNvPr>
          <p:cNvPicPr>
            <a:picLocks noChangeAspect="1"/>
          </p:cNvPicPr>
          <p:nvPr/>
        </p:nvPicPr>
        <p:blipFill>
          <a:blip r:embed="rId7"/>
          <a:stretch>
            <a:fillRect/>
          </a:stretch>
        </p:blipFill>
        <p:spPr>
          <a:xfrm>
            <a:off x="163484" y="1000170"/>
            <a:ext cx="1382393" cy="1348910"/>
          </a:xfrm>
          <a:prstGeom prst="rect">
            <a:avLst/>
          </a:prstGeom>
        </p:spPr>
      </p:pic>
      <p:pic>
        <p:nvPicPr>
          <p:cNvPr id="19" name="Picture 18">
            <a:extLst>
              <a:ext uri="{FF2B5EF4-FFF2-40B4-BE49-F238E27FC236}">
                <a16:creationId xmlns:a16="http://schemas.microsoft.com/office/drawing/2014/main" id="{A5E5C4DE-2CCA-16B9-A31D-0797B46EDCC2}"/>
              </a:ext>
            </a:extLst>
          </p:cNvPr>
          <p:cNvPicPr>
            <a:picLocks noChangeAspect="1"/>
          </p:cNvPicPr>
          <p:nvPr/>
        </p:nvPicPr>
        <p:blipFill>
          <a:blip r:embed="rId8"/>
          <a:stretch>
            <a:fillRect/>
          </a:stretch>
        </p:blipFill>
        <p:spPr>
          <a:xfrm>
            <a:off x="163484" y="3550042"/>
            <a:ext cx="1430881" cy="1472966"/>
          </a:xfrm>
          <a:prstGeom prst="rect">
            <a:avLst/>
          </a:prstGeom>
        </p:spPr>
      </p:pic>
    </p:spTree>
    <p:extLst>
      <p:ext uri="{BB962C8B-B14F-4D97-AF65-F5344CB8AC3E}">
        <p14:creationId xmlns:p14="http://schemas.microsoft.com/office/powerpoint/2010/main" val="812138060"/>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0414053" y="6357064"/>
            <a:ext cx="1382162" cy="431313"/>
          </a:xfrm>
          <a:prstGeom prst="rect">
            <a:avLst/>
          </a:prstGeom>
        </p:spPr>
      </p:pic>
      <p:sp>
        <p:nvSpPr>
          <p:cNvPr id="6" name="Title 1"/>
          <p:cNvSpPr txBox="1">
            <a:spLocks/>
          </p:cNvSpPr>
          <p:nvPr/>
        </p:nvSpPr>
        <p:spPr>
          <a:xfrm>
            <a:off x="0" y="-36095"/>
            <a:ext cx="12192000" cy="914399"/>
          </a:xfrm>
          <a:prstGeom prst="rect">
            <a:avLst/>
          </a:prstGeom>
          <a:solidFill>
            <a:srgbClr val="C000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River/Stream Building Risk Assessment</a:t>
            </a:r>
          </a:p>
        </p:txBody>
      </p:sp>
      <p:sp>
        <p:nvSpPr>
          <p:cNvPr id="8" name="TextBox 7"/>
          <p:cNvSpPr txBox="1"/>
          <p:nvPr/>
        </p:nvSpPr>
        <p:spPr>
          <a:xfrm>
            <a:off x="8497038" y="5526067"/>
            <a:ext cx="3299177" cy="1323439"/>
          </a:xfrm>
          <a:prstGeom prst="rect">
            <a:avLst/>
          </a:prstGeom>
          <a:solidFill>
            <a:schemeClr val="accent2">
              <a:lumMod val="40000"/>
              <a:lumOff val="60000"/>
            </a:schemeClr>
          </a:solidFill>
        </p:spPr>
        <p:txBody>
          <a:bodyPr wrap="square" rtlCol="0">
            <a:spAutoFit/>
          </a:bodyPr>
          <a:lstStyle/>
          <a:p>
            <a:r>
              <a:rPr lang="en-US" sz="1600" dirty="0"/>
              <a:t>Top rivers with high building counts in SFHA are </a:t>
            </a:r>
            <a:r>
              <a:rPr lang="en-US" sz="1600" b="1" dirty="0">
                <a:solidFill>
                  <a:schemeClr val="accent1">
                    <a:lumMod val="50000"/>
                  </a:schemeClr>
                </a:solidFill>
              </a:rPr>
              <a:t>Potomac River </a:t>
            </a:r>
            <a:r>
              <a:rPr lang="en-US" sz="1600" dirty="0"/>
              <a:t>(166),  </a:t>
            </a:r>
            <a:r>
              <a:rPr lang="en-US" sz="1600" b="1" dirty="0">
                <a:solidFill>
                  <a:schemeClr val="accent1">
                    <a:lumMod val="50000"/>
                  </a:schemeClr>
                </a:solidFill>
              </a:rPr>
              <a:t>Shenandoah River </a:t>
            </a:r>
            <a:r>
              <a:rPr lang="en-US" sz="1600" dirty="0"/>
              <a:t>(81) and </a:t>
            </a:r>
            <a:r>
              <a:rPr lang="en-US" sz="1600" b="1" dirty="0">
                <a:solidFill>
                  <a:schemeClr val="accent1">
                    <a:lumMod val="50000"/>
                  </a:schemeClr>
                </a:solidFill>
              </a:rPr>
              <a:t>Town Run </a:t>
            </a:r>
            <a:r>
              <a:rPr lang="en-US" sz="1600" dirty="0"/>
              <a:t>(73).  Town Run has highest building dollar exposure.</a:t>
            </a:r>
          </a:p>
        </p:txBody>
      </p:sp>
      <p:pic>
        <p:nvPicPr>
          <p:cNvPr id="4" name="Picture 3">
            <a:extLst>
              <a:ext uri="{FF2B5EF4-FFF2-40B4-BE49-F238E27FC236}">
                <a16:creationId xmlns:a16="http://schemas.microsoft.com/office/drawing/2014/main" id="{7B423634-4DC6-A296-5ACA-3F3F935BE8C2}"/>
              </a:ext>
            </a:extLst>
          </p:cNvPr>
          <p:cNvPicPr>
            <a:picLocks noChangeAspect="1"/>
          </p:cNvPicPr>
          <p:nvPr/>
        </p:nvPicPr>
        <p:blipFill>
          <a:blip r:embed="rId4"/>
          <a:stretch>
            <a:fillRect/>
          </a:stretch>
        </p:blipFill>
        <p:spPr>
          <a:xfrm>
            <a:off x="151624" y="939149"/>
            <a:ext cx="7682635" cy="5898325"/>
          </a:xfrm>
          <a:prstGeom prst="rect">
            <a:avLst/>
          </a:prstGeom>
        </p:spPr>
      </p:pic>
      <p:pic>
        <p:nvPicPr>
          <p:cNvPr id="11" name="Picture 10">
            <a:extLst>
              <a:ext uri="{FF2B5EF4-FFF2-40B4-BE49-F238E27FC236}">
                <a16:creationId xmlns:a16="http://schemas.microsoft.com/office/drawing/2014/main" id="{1C50D682-6501-3BED-343F-EA15358F314D}"/>
              </a:ext>
            </a:extLst>
          </p:cNvPr>
          <p:cNvPicPr>
            <a:picLocks noChangeAspect="1"/>
          </p:cNvPicPr>
          <p:nvPr/>
        </p:nvPicPr>
        <p:blipFill>
          <a:blip r:embed="rId5"/>
          <a:stretch>
            <a:fillRect/>
          </a:stretch>
        </p:blipFill>
        <p:spPr>
          <a:xfrm>
            <a:off x="8497038" y="965055"/>
            <a:ext cx="3299177" cy="4521197"/>
          </a:xfrm>
          <a:prstGeom prst="rect">
            <a:avLst/>
          </a:prstGeom>
          <a:ln>
            <a:solidFill>
              <a:srgbClr val="1F4E79"/>
            </a:solidFill>
          </a:ln>
        </p:spPr>
      </p:pic>
      <p:sp>
        <p:nvSpPr>
          <p:cNvPr id="3" name="TextBox 2">
            <a:extLst>
              <a:ext uri="{FF2B5EF4-FFF2-40B4-BE49-F238E27FC236}">
                <a16:creationId xmlns:a16="http://schemas.microsoft.com/office/drawing/2014/main" id="{D22302BA-3718-5CFC-9185-D55A451CA4B0}"/>
              </a:ext>
            </a:extLst>
          </p:cNvPr>
          <p:cNvSpPr txBox="1"/>
          <p:nvPr/>
        </p:nvSpPr>
        <p:spPr>
          <a:xfrm>
            <a:off x="3080081" y="6357064"/>
            <a:ext cx="3144074" cy="369332"/>
          </a:xfrm>
          <a:prstGeom prst="rect">
            <a:avLst/>
          </a:prstGeom>
          <a:noFill/>
        </p:spPr>
        <p:txBody>
          <a:bodyPr wrap="square" rtlCol="0">
            <a:spAutoFit/>
          </a:bodyPr>
          <a:lstStyle/>
          <a:p>
            <a:r>
              <a:rPr lang="en-US" dirty="0">
                <a:solidFill>
                  <a:srgbClr val="0070C0"/>
                </a:solidFill>
                <a:hlinkClick r:id="rId6">
                  <a:extLst>
                    <a:ext uri="{A12FA001-AC4F-418D-AE19-62706E023703}">
                      <ahyp:hlinkClr xmlns:ahyp="http://schemas.microsoft.com/office/drawing/2018/hyperlinkcolor" val="tx"/>
                    </a:ext>
                  </a:extLst>
                </a:hlinkClick>
              </a:rPr>
              <a:t>Region 9 Rivers/Streams</a:t>
            </a:r>
            <a:endParaRPr lang="en-US" dirty="0">
              <a:solidFill>
                <a:srgbClr val="0070C0"/>
              </a:solidFill>
            </a:endParaRPr>
          </a:p>
        </p:txBody>
      </p:sp>
      <p:sp>
        <p:nvSpPr>
          <p:cNvPr id="2" name="Speech Bubble: Rectangle with Corners Rounded 14">
            <a:extLst>
              <a:ext uri="{FF2B5EF4-FFF2-40B4-BE49-F238E27FC236}">
                <a16:creationId xmlns:a16="http://schemas.microsoft.com/office/drawing/2014/main" id="{2A4D4AF6-8C5E-046C-AC36-BDC3909A4A04}"/>
              </a:ext>
            </a:extLst>
          </p:cNvPr>
          <p:cNvSpPr/>
          <p:nvPr/>
        </p:nvSpPr>
        <p:spPr>
          <a:xfrm flipH="1">
            <a:off x="6469585" y="3429000"/>
            <a:ext cx="1240470" cy="141590"/>
          </a:xfrm>
          <a:prstGeom prst="wedgeRoundRectCallout">
            <a:avLst>
              <a:gd name="adj1" fmla="val 42934"/>
              <a:gd name="adj2" fmla="val 88967"/>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Shepherdstown</a:t>
            </a:r>
            <a:endParaRPr lang="en-US" sz="1200" dirty="0">
              <a:solidFill>
                <a:schemeClr val="bg1"/>
              </a:solidFill>
            </a:endParaRPr>
          </a:p>
        </p:txBody>
      </p:sp>
    </p:spTree>
    <p:extLst>
      <p:ext uri="{BB962C8B-B14F-4D97-AF65-F5344CB8AC3E}">
        <p14:creationId xmlns:p14="http://schemas.microsoft.com/office/powerpoint/2010/main" val="2362422945"/>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CACA96B9-F445-F5C9-F21D-19B4BF777357}"/>
              </a:ext>
            </a:extLst>
          </p:cNvPr>
          <p:cNvGraphicFramePr>
            <a:graphicFrameLocks noGrp="1"/>
          </p:cNvGraphicFramePr>
          <p:nvPr>
            <p:extLst>
              <p:ext uri="{D42A27DB-BD31-4B8C-83A1-F6EECF244321}">
                <p14:modId xmlns:p14="http://schemas.microsoft.com/office/powerpoint/2010/main" val="3086939667"/>
              </p:ext>
            </p:extLst>
          </p:nvPr>
        </p:nvGraphicFramePr>
        <p:xfrm>
          <a:off x="552650" y="1641947"/>
          <a:ext cx="11369621" cy="1891684"/>
        </p:xfrm>
        <a:graphic>
          <a:graphicData uri="http://schemas.openxmlformats.org/drawingml/2006/table">
            <a:tbl>
              <a:tblPr/>
              <a:tblGrid>
                <a:gridCol w="2190550">
                  <a:extLst>
                    <a:ext uri="{9D8B030D-6E8A-4147-A177-3AD203B41FA5}">
                      <a16:colId xmlns:a16="http://schemas.microsoft.com/office/drawing/2014/main" val="2492311449"/>
                    </a:ext>
                  </a:extLst>
                </a:gridCol>
                <a:gridCol w="3325091">
                  <a:extLst>
                    <a:ext uri="{9D8B030D-6E8A-4147-A177-3AD203B41FA5}">
                      <a16:colId xmlns:a16="http://schemas.microsoft.com/office/drawing/2014/main" val="3002559282"/>
                    </a:ext>
                  </a:extLst>
                </a:gridCol>
                <a:gridCol w="2590800">
                  <a:extLst>
                    <a:ext uri="{9D8B030D-6E8A-4147-A177-3AD203B41FA5}">
                      <a16:colId xmlns:a16="http://schemas.microsoft.com/office/drawing/2014/main" val="1763985353"/>
                    </a:ext>
                  </a:extLst>
                </a:gridCol>
                <a:gridCol w="1370067">
                  <a:extLst>
                    <a:ext uri="{9D8B030D-6E8A-4147-A177-3AD203B41FA5}">
                      <a16:colId xmlns:a16="http://schemas.microsoft.com/office/drawing/2014/main" val="658632837"/>
                    </a:ext>
                  </a:extLst>
                </a:gridCol>
                <a:gridCol w="1893113">
                  <a:extLst>
                    <a:ext uri="{9D8B030D-6E8A-4147-A177-3AD203B41FA5}">
                      <a16:colId xmlns:a16="http://schemas.microsoft.com/office/drawing/2014/main" val="1095618680"/>
                    </a:ext>
                  </a:extLst>
                </a:gridCol>
              </a:tblGrid>
              <a:tr h="353459">
                <a:tc>
                  <a:txBody>
                    <a:bodyPr/>
                    <a:lstStyle/>
                    <a:p>
                      <a:pPr algn="l"/>
                      <a:r>
                        <a:rPr lang="en-US" sz="1200" b="0" dirty="0">
                          <a:solidFill>
                            <a:schemeClr val="bg1"/>
                          </a:solidFill>
                          <a:effectLst/>
                          <a:latin typeface="Arial" panose="020B0604020202020204" pitchFamily="34" charset="0"/>
                          <a:cs typeface="Arial" panose="020B0604020202020204" pitchFamily="34" charset="0"/>
                        </a:rPr>
                        <a:t>Category</a:t>
                      </a:r>
                    </a:p>
                  </a:txBody>
                  <a:tcPr marL="55718" marR="55718" marT="18573" marB="18573"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bg1">
                        <a:lumMod val="50000"/>
                      </a:schemeClr>
                    </a:solidFill>
                  </a:tcPr>
                </a:tc>
                <a:tc>
                  <a:txBody>
                    <a:bodyPr/>
                    <a:lstStyle/>
                    <a:p>
                      <a:pPr algn="l"/>
                      <a:r>
                        <a:rPr lang="en-US" sz="1200" b="0" dirty="0">
                          <a:solidFill>
                            <a:schemeClr val="bg1"/>
                          </a:solidFill>
                          <a:effectLst/>
                          <a:latin typeface="Arial" panose="020B0604020202020204" pitchFamily="34" charset="0"/>
                          <a:cs typeface="Arial" panose="020B0604020202020204" pitchFamily="34" charset="0"/>
                        </a:rPr>
                        <a:t>Flood Risk Indicator</a:t>
                      </a:r>
                    </a:p>
                  </a:txBody>
                  <a:tcPr marL="55718" marR="55718" marT="18573" marB="18573"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bg1">
                        <a:lumMod val="50000"/>
                      </a:schemeClr>
                    </a:solidFill>
                  </a:tcPr>
                </a:tc>
                <a:tc>
                  <a:txBody>
                    <a:bodyPr/>
                    <a:lstStyle/>
                    <a:p>
                      <a:pPr algn="ctr"/>
                      <a:r>
                        <a:rPr lang="en-US" sz="1200" b="0" dirty="0">
                          <a:solidFill>
                            <a:schemeClr val="bg1"/>
                          </a:solidFill>
                          <a:effectLst/>
                          <a:latin typeface="Arial" panose="020B0604020202020204" pitchFamily="34" charset="0"/>
                          <a:cs typeface="Arial" panose="020B0604020202020204" pitchFamily="34" charset="0"/>
                        </a:rPr>
                        <a:t>Value for Jefferson</a:t>
                      </a:r>
                    </a:p>
                  </a:txBody>
                  <a:tcPr marL="55718" marR="55718" marT="18573" marB="18573"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bg1">
                        <a:lumMod val="50000"/>
                      </a:schemeClr>
                    </a:solidFill>
                  </a:tcPr>
                </a:tc>
                <a:tc>
                  <a:txBody>
                    <a:bodyPr/>
                    <a:lstStyle/>
                    <a:p>
                      <a:pPr algn="ctr"/>
                      <a:r>
                        <a:rPr lang="en-US" sz="1200" b="0">
                          <a:solidFill>
                            <a:schemeClr val="bg1"/>
                          </a:solidFill>
                          <a:effectLst/>
                          <a:latin typeface="Arial" panose="020B0604020202020204" pitchFamily="34" charset="0"/>
                          <a:cs typeface="Arial" panose="020B0604020202020204" pitchFamily="34" charset="0"/>
                        </a:rPr>
                        <a:t>Indicator Score</a:t>
                      </a:r>
                      <a:br>
                        <a:rPr lang="en-US" sz="1200" b="0">
                          <a:solidFill>
                            <a:schemeClr val="bg1"/>
                          </a:solidFill>
                          <a:effectLst/>
                          <a:latin typeface="Arial" panose="020B0604020202020204" pitchFamily="34" charset="0"/>
                          <a:cs typeface="Arial" panose="020B0604020202020204" pitchFamily="34" charset="0"/>
                        </a:rPr>
                      </a:br>
                      <a:r>
                        <a:rPr lang="en-US" sz="1200" b="0">
                          <a:solidFill>
                            <a:schemeClr val="bg1"/>
                          </a:solidFill>
                          <a:effectLst/>
                          <a:latin typeface="Arial" panose="020B0604020202020204" pitchFamily="34" charset="0"/>
                          <a:cs typeface="Arial" panose="020B0604020202020204" pitchFamily="34" charset="0"/>
                        </a:rPr>
                        <a:t>(0 - 100%)</a:t>
                      </a:r>
                    </a:p>
                  </a:txBody>
                  <a:tcPr marL="55718" marR="55718" marT="18573" marB="18573"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bg1">
                        <a:lumMod val="50000"/>
                      </a:schemeClr>
                    </a:solidFill>
                  </a:tcPr>
                </a:tc>
                <a:tc>
                  <a:txBody>
                    <a:bodyPr/>
                    <a:lstStyle/>
                    <a:p>
                      <a:pPr algn="ctr"/>
                      <a:r>
                        <a:rPr lang="en-US" sz="1200" b="0" dirty="0">
                          <a:solidFill>
                            <a:schemeClr val="bg1"/>
                          </a:solidFill>
                          <a:effectLst/>
                          <a:latin typeface="Arial" panose="020B0604020202020204" pitchFamily="34" charset="0"/>
                          <a:cs typeface="Arial" panose="020B0604020202020204" pitchFamily="34" charset="0"/>
                        </a:rPr>
                        <a:t>Indicator Rating</a:t>
                      </a:r>
                    </a:p>
                  </a:txBody>
                  <a:tcPr marL="55718" marR="55718" marT="18573" marB="18573"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406824815"/>
                  </a:ext>
                </a:extLst>
              </a:tr>
              <a:tr h="283994">
                <a:tc rowSpan="3">
                  <a:txBody>
                    <a:bodyPr/>
                    <a:lstStyle/>
                    <a:p>
                      <a:pPr algn="l"/>
                      <a:r>
                        <a:rPr lang="en-US" sz="1200" b="1">
                          <a:effectLst/>
                          <a:latin typeface="Arial" panose="020B0604020202020204" pitchFamily="34" charset="0"/>
                          <a:cs typeface="Arial" panose="020B0604020202020204" pitchFamily="34" charset="0"/>
                        </a:rPr>
                        <a:t>Building Characteristics</a:t>
                      </a:r>
                      <a:endParaRPr lang="en-US" sz="1200">
                        <a:effectLst/>
                        <a:latin typeface="Arial" panose="020B0604020202020204" pitchFamily="34" charset="0"/>
                        <a:cs typeface="Arial" panose="020B0604020202020204" pitchFamily="34" charset="0"/>
                      </a:endParaRPr>
                    </a:p>
                  </a:txBody>
                  <a:tcPr marL="55718" marR="55718" marT="18573" marB="18573"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l"/>
                      <a:r>
                        <a:rPr lang="en-US" sz="1200" dirty="0">
                          <a:solidFill>
                            <a:srgbClr val="0070C0"/>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Building Median Value </a:t>
                      </a:r>
                      <a:endParaRPr lang="en-US" sz="1200" dirty="0">
                        <a:solidFill>
                          <a:srgbClr val="0070C0"/>
                        </a:solidFill>
                        <a:effectLst/>
                        <a:latin typeface="Arial" panose="020B0604020202020204" pitchFamily="34" charset="0"/>
                        <a:cs typeface="Arial" panose="020B0604020202020204" pitchFamily="34" charset="0"/>
                      </a:endParaRPr>
                    </a:p>
                  </a:txBody>
                  <a:tcPr marL="55718" marR="55718" marT="18573" marB="18573"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a:r>
                        <a:rPr lang="en-US" sz="1200" b="1" dirty="0">
                          <a:effectLst/>
                          <a:latin typeface="Arial" panose="020B0604020202020204" pitchFamily="34" charset="0"/>
                          <a:cs typeface="Arial" panose="020B0604020202020204" pitchFamily="34" charset="0"/>
                        </a:rPr>
                        <a:t>$97,450 </a:t>
                      </a:r>
                      <a:r>
                        <a:rPr lang="en-US" sz="1200" dirty="0">
                          <a:effectLst/>
                          <a:latin typeface="Arial" panose="020B0604020202020204" pitchFamily="34" charset="0"/>
                          <a:cs typeface="Arial" panose="020B0604020202020204" pitchFamily="34" charset="0"/>
                        </a:rPr>
                        <a:t>(Median $42,200)</a:t>
                      </a:r>
                    </a:p>
                  </a:txBody>
                  <a:tcPr marL="55718" marR="55718" marT="18573" marB="18573"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a:r>
                        <a:rPr lang="en-US" sz="1200" b="1">
                          <a:effectLst/>
                          <a:latin typeface="Arial" panose="020B0604020202020204" pitchFamily="34" charset="0"/>
                          <a:cs typeface="Arial" panose="020B0604020202020204" pitchFamily="34" charset="0"/>
                        </a:rPr>
                        <a:t>100.0%</a:t>
                      </a:r>
                    </a:p>
                  </a:txBody>
                  <a:tcPr marL="55718" marR="55718" marT="18573" marB="18573"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998A9"/>
                    </a:solidFill>
                  </a:tcPr>
                </a:tc>
                <a:tc>
                  <a:txBody>
                    <a:bodyPr/>
                    <a:lstStyle/>
                    <a:p>
                      <a:pPr algn="ctr"/>
                      <a:r>
                        <a:rPr lang="en-US" sz="1200" b="1">
                          <a:effectLst/>
                          <a:latin typeface="Arial" panose="020B0604020202020204" pitchFamily="34" charset="0"/>
                          <a:cs typeface="Arial" panose="020B0604020202020204" pitchFamily="34" charset="0"/>
                        </a:rPr>
                        <a:t>VERY HIGH</a:t>
                      </a:r>
                    </a:p>
                  </a:txBody>
                  <a:tcPr marL="55718" marR="55718" marT="18573" marB="18573"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998A9"/>
                    </a:solidFill>
                  </a:tcPr>
                </a:tc>
                <a:extLst>
                  <a:ext uri="{0D108BD9-81ED-4DB2-BD59-A6C34878D82A}">
                    <a16:rowId xmlns:a16="http://schemas.microsoft.com/office/drawing/2014/main" val="3361576896"/>
                  </a:ext>
                </a:extLst>
              </a:tr>
              <a:tr h="0">
                <a:tc vMerge="1">
                  <a:txBody>
                    <a:bodyPr/>
                    <a:lstStyle/>
                    <a:p>
                      <a:endParaRPr lang="en-US"/>
                    </a:p>
                  </a:txBody>
                  <a:tcPr/>
                </a:tc>
                <a:tc>
                  <a:txBody>
                    <a:bodyPr/>
                    <a:lstStyle/>
                    <a:p>
                      <a:pPr algn="l"/>
                      <a:r>
                        <a:rPr lang="en-US" sz="1200" dirty="0">
                          <a:solidFill>
                            <a:srgbClr val="0070C0"/>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Bldg. Subgrade Basements Ratio </a:t>
                      </a:r>
                      <a:endParaRPr lang="en-US" sz="1200" dirty="0">
                        <a:solidFill>
                          <a:srgbClr val="0070C0"/>
                        </a:solidFill>
                        <a:effectLst/>
                        <a:latin typeface="Arial" panose="020B0604020202020204" pitchFamily="34" charset="0"/>
                        <a:cs typeface="Arial" panose="020B0604020202020204" pitchFamily="34" charset="0"/>
                      </a:endParaRPr>
                    </a:p>
                  </a:txBody>
                  <a:tcPr marL="55718" marR="55718" marT="18573" marB="18573"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a:r>
                        <a:rPr lang="en-US" sz="1200" b="1" dirty="0">
                          <a:effectLst/>
                          <a:latin typeface="Arial" panose="020B0604020202020204" pitchFamily="34" charset="0"/>
                          <a:cs typeface="Arial" panose="020B0604020202020204" pitchFamily="34" charset="0"/>
                        </a:rPr>
                        <a:t>49.5%</a:t>
                      </a:r>
                    </a:p>
                  </a:txBody>
                  <a:tcPr marL="55718" marR="55718" marT="18573" marB="18573"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a:r>
                        <a:rPr lang="en-US" sz="1200" b="1">
                          <a:effectLst/>
                          <a:latin typeface="Arial" panose="020B0604020202020204" pitchFamily="34" charset="0"/>
                          <a:cs typeface="Arial" panose="020B0604020202020204" pitchFamily="34" charset="0"/>
                        </a:rPr>
                        <a:t>94.4%</a:t>
                      </a:r>
                    </a:p>
                  </a:txBody>
                  <a:tcPr marL="55718" marR="55718" marT="18573" marB="18573"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998A9"/>
                    </a:solidFill>
                  </a:tcPr>
                </a:tc>
                <a:tc>
                  <a:txBody>
                    <a:bodyPr/>
                    <a:lstStyle/>
                    <a:p>
                      <a:pPr algn="ctr"/>
                      <a:r>
                        <a:rPr lang="en-US" sz="1200" b="1">
                          <a:effectLst/>
                          <a:latin typeface="Arial" panose="020B0604020202020204" pitchFamily="34" charset="0"/>
                          <a:cs typeface="Arial" panose="020B0604020202020204" pitchFamily="34" charset="0"/>
                        </a:rPr>
                        <a:t>VERY HIGH</a:t>
                      </a:r>
                    </a:p>
                  </a:txBody>
                  <a:tcPr marL="55718" marR="55718" marT="18573" marB="18573"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998A9"/>
                    </a:solidFill>
                  </a:tcPr>
                </a:tc>
                <a:extLst>
                  <a:ext uri="{0D108BD9-81ED-4DB2-BD59-A6C34878D82A}">
                    <a16:rowId xmlns:a16="http://schemas.microsoft.com/office/drawing/2014/main" val="4172728228"/>
                  </a:ext>
                </a:extLst>
              </a:tr>
              <a:tr h="416770">
                <a:tc vMerge="1">
                  <a:txBody>
                    <a:bodyPr/>
                    <a:lstStyle/>
                    <a:p>
                      <a:endParaRPr lang="en-US"/>
                    </a:p>
                  </a:txBody>
                  <a:tcPr/>
                </a:tc>
                <a:tc>
                  <a:txBody>
                    <a:bodyPr/>
                    <a:lstStyle/>
                    <a:p>
                      <a:pPr algn="l"/>
                      <a:r>
                        <a:rPr lang="en-US" sz="1200" dirty="0">
                          <a:solidFill>
                            <a:srgbClr val="0070C0"/>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Bldg. Year Minus Rated Post-FIRM Ratio </a:t>
                      </a:r>
                      <a:endParaRPr lang="en-US" sz="1200" dirty="0">
                        <a:solidFill>
                          <a:srgbClr val="0070C0"/>
                        </a:solidFill>
                        <a:effectLst/>
                        <a:latin typeface="Arial" panose="020B0604020202020204" pitchFamily="34" charset="0"/>
                        <a:cs typeface="Arial" panose="020B0604020202020204" pitchFamily="34" charset="0"/>
                      </a:endParaRPr>
                    </a:p>
                  </a:txBody>
                  <a:tcPr marL="55718" marR="55718" marT="18573" marB="18573"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a:r>
                        <a:rPr lang="en-US" sz="1200" b="1" dirty="0">
                          <a:effectLst/>
                          <a:latin typeface="Arial" panose="020B0604020202020204" pitchFamily="34" charset="0"/>
                          <a:cs typeface="Arial" panose="020B0604020202020204" pitchFamily="34" charset="0"/>
                        </a:rPr>
                        <a:t>9.4%</a:t>
                      </a:r>
                    </a:p>
                  </a:txBody>
                  <a:tcPr marL="55718" marR="55718" marT="18573" marB="18573"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a:r>
                        <a:rPr lang="en-US" sz="1200" b="0" dirty="0">
                          <a:effectLst/>
                          <a:latin typeface="Arial" panose="020B0604020202020204" pitchFamily="34" charset="0"/>
                          <a:cs typeface="Arial" panose="020B0604020202020204" pitchFamily="34" charset="0"/>
                        </a:rPr>
                        <a:t>81.4%</a:t>
                      </a:r>
                    </a:p>
                  </a:txBody>
                  <a:tcPr marL="55718" marR="55718" marT="18573" marB="18573"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998A9"/>
                    </a:solidFill>
                  </a:tcPr>
                </a:tc>
                <a:tc>
                  <a:txBody>
                    <a:bodyPr/>
                    <a:lstStyle/>
                    <a:p>
                      <a:pPr algn="ctr"/>
                      <a:r>
                        <a:rPr lang="en-US" sz="1200" b="0">
                          <a:effectLst/>
                          <a:latin typeface="Arial" panose="020B0604020202020204" pitchFamily="34" charset="0"/>
                          <a:cs typeface="Arial" panose="020B0604020202020204" pitchFamily="34" charset="0"/>
                        </a:rPr>
                        <a:t>Very High</a:t>
                      </a:r>
                    </a:p>
                  </a:txBody>
                  <a:tcPr marL="55718" marR="55718" marT="18573" marB="18573"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998A9"/>
                    </a:solidFill>
                  </a:tcPr>
                </a:tc>
                <a:extLst>
                  <a:ext uri="{0D108BD9-81ED-4DB2-BD59-A6C34878D82A}">
                    <a16:rowId xmlns:a16="http://schemas.microsoft.com/office/drawing/2014/main" val="949550953"/>
                  </a:ext>
                </a:extLst>
              </a:tr>
              <a:tr h="283994">
                <a:tc>
                  <a:txBody>
                    <a:bodyPr/>
                    <a:lstStyle/>
                    <a:p>
                      <a:pPr algn="l"/>
                      <a:r>
                        <a:rPr lang="en-US" sz="1200" b="1">
                          <a:effectLst/>
                          <a:latin typeface="Arial" panose="020B0604020202020204" pitchFamily="34" charset="0"/>
                          <a:cs typeface="Arial" panose="020B0604020202020204" pitchFamily="34" charset="0"/>
                        </a:rPr>
                        <a:t>Community Assets</a:t>
                      </a:r>
                      <a:endParaRPr lang="en-US" sz="1200">
                        <a:effectLst/>
                        <a:latin typeface="Arial" panose="020B0604020202020204" pitchFamily="34" charset="0"/>
                        <a:cs typeface="Arial" panose="020B0604020202020204" pitchFamily="34" charset="0"/>
                      </a:endParaRPr>
                    </a:p>
                  </a:txBody>
                  <a:tcPr marL="55718" marR="55718" marT="18573" marB="18573"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l"/>
                      <a:r>
                        <a:rPr lang="en-US" sz="1200" dirty="0">
                          <a:solidFill>
                            <a:srgbClr val="0070C0"/>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Community Assets Historical </a:t>
                      </a:r>
                      <a:endParaRPr lang="en-US" sz="1200" dirty="0">
                        <a:solidFill>
                          <a:srgbClr val="0070C0"/>
                        </a:solidFill>
                        <a:effectLst/>
                        <a:latin typeface="Arial" panose="020B0604020202020204" pitchFamily="34" charset="0"/>
                        <a:cs typeface="Arial" panose="020B0604020202020204" pitchFamily="34" charset="0"/>
                      </a:endParaRPr>
                    </a:p>
                  </a:txBody>
                  <a:tcPr marL="55718" marR="55718" marT="18573" marB="18573"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a:r>
                        <a:rPr lang="en-US" sz="1200" b="1" dirty="0">
                          <a:effectLst/>
                          <a:latin typeface="Arial" panose="020B0604020202020204" pitchFamily="34" charset="0"/>
                          <a:cs typeface="Arial" panose="020B0604020202020204" pitchFamily="34" charset="0"/>
                        </a:rPr>
                        <a:t>120</a:t>
                      </a:r>
                    </a:p>
                  </a:txBody>
                  <a:tcPr marL="55718" marR="55718" marT="18573" marB="18573"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a:r>
                        <a:rPr lang="en-US" sz="1200" b="1" dirty="0">
                          <a:effectLst/>
                          <a:latin typeface="Arial" panose="020B0604020202020204" pitchFamily="34" charset="0"/>
                          <a:cs typeface="Arial" panose="020B0604020202020204" pitchFamily="34" charset="0"/>
                        </a:rPr>
                        <a:t>94.4%</a:t>
                      </a:r>
                    </a:p>
                  </a:txBody>
                  <a:tcPr marL="55718" marR="55718" marT="18573" marB="18573"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998A9"/>
                    </a:solidFill>
                  </a:tcPr>
                </a:tc>
                <a:tc>
                  <a:txBody>
                    <a:bodyPr/>
                    <a:lstStyle/>
                    <a:p>
                      <a:pPr algn="ctr"/>
                      <a:r>
                        <a:rPr lang="en-US" sz="1200" b="1" dirty="0">
                          <a:effectLst/>
                          <a:latin typeface="Arial" panose="020B0604020202020204" pitchFamily="34" charset="0"/>
                          <a:cs typeface="Arial" panose="020B0604020202020204" pitchFamily="34" charset="0"/>
                        </a:rPr>
                        <a:t>VERY HIGH</a:t>
                      </a:r>
                    </a:p>
                  </a:txBody>
                  <a:tcPr marL="55718" marR="55718" marT="18573" marB="18573"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998A9"/>
                    </a:solidFill>
                  </a:tcPr>
                </a:tc>
                <a:extLst>
                  <a:ext uri="{0D108BD9-81ED-4DB2-BD59-A6C34878D82A}">
                    <a16:rowId xmlns:a16="http://schemas.microsoft.com/office/drawing/2014/main" val="2225943685"/>
                  </a:ext>
                </a:extLst>
              </a:tr>
              <a:tr h="283994">
                <a:tc>
                  <a:txBody>
                    <a:bodyPr/>
                    <a:lstStyle/>
                    <a:p>
                      <a:pPr algn="l"/>
                      <a:r>
                        <a:rPr lang="en-US" sz="1200" b="1" dirty="0">
                          <a:effectLst/>
                          <a:latin typeface="Arial" panose="020B0604020202020204" pitchFamily="34" charset="0"/>
                          <a:cs typeface="Arial" panose="020B0604020202020204" pitchFamily="34" charset="0"/>
                        </a:rPr>
                        <a:t>Building Damage Loss</a:t>
                      </a:r>
                      <a:endParaRPr lang="en-US" sz="1200" dirty="0">
                        <a:effectLst/>
                        <a:latin typeface="Arial" panose="020B0604020202020204" pitchFamily="34" charset="0"/>
                        <a:cs typeface="Arial" panose="020B0604020202020204" pitchFamily="34" charset="0"/>
                      </a:endParaRPr>
                    </a:p>
                  </a:txBody>
                  <a:tcPr marL="55718" marR="55718" marT="18573" marB="18573"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l"/>
                      <a:r>
                        <a:rPr lang="en-US" sz="1200" dirty="0">
                          <a:solidFill>
                            <a:srgbClr val="0070C0"/>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Bldg. Substantial Damage Ratio </a:t>
                      </a:r>
                      <a:endParaRPr lang="en-US" sz="1200" dirty="0">
                        <a:solidFill>
                          <a:srgbClr val="0070C0"/>
                        </a:solidFill>
                        <a:effectLst/>
                        <a:latin typeface="Arial" panose="020B0604020202020204" pitchFamily="34" charset="0"/>
                        <a:cs typeface="Arial" panose="020B0604020202020204" pitchFamily="34" charset="0"/>
                      </a:endParaRPr>
                    </a:p>
                  </a:txBody>
                  <a:tcPr marL="55718" marR="55718" marT="18573" marB="18573"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a:r>
                        <a:rPr lang="en-US" sz="1200" b="1" dirty="0">
                          <a:effectLst/>
                          <a:latin typeface="Arial" panose="020B0604020202020204" pitchFamily="34" charset="0"/>
                          <a:cs typeface="Arial" panose="020B0604020202020204" pitchFamily="34" charset="0"/>
                        </a:rPr>
                        <a:t>24.0%</a:t>
                      </a:r>
                    </a:p>
                  </a:txBody>
                  <a:tcPr marL="55718" marR="55718" marT="18573" marB="18573"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a:r>
                        <a:rPr lang="en-US" sz="1200" b="1">
                          <a:effectLst/>
                          <a:latin typeface="Arial" panose="020B0604020202020204" pitchFamily="34" charset="0"/>
                          <a:cs typeface="Arial" panose="020B0604020202020204" pitchFamily="34" charset="0"/>
                        </a:rPr>
                        <a:t>90.7%</a:t>
                      </a:r>
                    </a:p>
                  </a:txBody>
                  <a:tcPr marL="55718" marR="55718" marT="18573" marB="18573"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998A9"/>
                    </a:solidFill>
                  </a:tcPr>
                </a:tc>
                <a:tc>
                  <a:txBody>
                    <a:bodyPr/>
                    <a:lstStyle/>
                    <a:p>
                      <a:pPr algn="ctr"/>
                      <a:r>
                        <a:rPr lang="en-US" sz="1200" b="1" dirty="0">
                          <a:effectLst/>
                          <a:latin typeface="Arial" panose="020B0604020202020204" pitchFamily="34" charset="0"/>
                          <a:cs typeface="Arial" panose="020B0604020202020204" pitchFamily="34" charset="0"/>
                        </a:rPr>
                        <a:t>VERY HIGH</a:t>
                      </a:r>
                    </a:p>
                  </a:txBody>
                  <a:tcPr marL="55718" marR="55718" marT="18573" marB="18573"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998A9"/>
                    </a:solidFill>
                  </a:tcPr>
                </a:tc>
                <a:extLst>
                  <a:ext uri="{0D108BD9-81ED-4DB2-BD59-A6C34878D82A}">
                    <a16:rowId xmlns:a16="http://schemas.microsoft.com/office/drawing/2014/main" val="404782534"/>
                  </a:ext>
                </a:extLst>
              </a:tr>
            </a:tbl>
          </a:graphicData>
        </a:graphic>
      </p:graphicFrame>
      <p:sp>
        <p:nvSpPr>
          <p:cNvPr id="5" name="TextBox 4">
            <a:extLst>
              <a:ext uri="{FF2B5EF4-FFF2-40B4-BE49-F238E27FC236}">
                <a16:creationId xmlns:a16="http://schemas.microsoft.com/office/drawing/2014/main" id="{6986F72D-E8AF-4E0A-A534-331C9C0ACC5E}"/>
              </a:ext>
            </a:extLst>
          </p:cNvPr>
          <p:cNvSpPr txBox="1"/>
          <p:nvPr/>
        </p:nvSpPr>
        <p:spPr>
          <a:xfrm>
            <a:off x="500296" y="1026634"/>
            <a:ext cx="11421975" cy="646331"/>
          </a:xfrm>
          <a:prstGeom prst="rect">
            <a:avLst/>
          </a:prstGeom>
          <a:noFill/>
        </p:spPr>
        <p:txBody>
          <a:bodyPr wrap="square" rtlCol="0">
            <a:spAutoFit/>
          </a:bodyPr>
          <a:lstStyle/>
          <a:p>
            <a:r>
              <a:rPr lang="en-US" b="1" dirty="0"/>
              <a:t>JEFFERSON COUNTY </a:t>
            </a:r>
            <a:r>
              <a:rPr lang="en-US" dirty="0"/>
              <a:t>ranks “very high” or in the </a:t>
            </a:r>
            <a:r>
              <a:rPr lang="en-US" b="1" dirty="0"/>
              <a:t>top 20% </a:t>
            </a:r>
            <a:r>
              <a:rPr lang="en-US" dirty="0"/>
              <a:t>of all 55 counties in the state for the five risk indicators below.  View </a:t>
            </a:r>
            <a:r>
              <a:rPr lang="en-US" dirty="0">
                <a:solidFill>
                  <a:srgbClr val="0070C0"/>
                </a:solidFill>
                <a:hlinkClick r:id="rId6">
                  <a:extLst>
                    <a:ext uri="{A12FA001-AC4F-418D-AE19-62706E023703}">
                      <ahyp:hlinkClr xmlns:ahyp="http://schemas.microsoft.com/office/drawing/2018/hyperlinkcolor" val="tx"/>
                    </a:ext>
                  </a:extLst>
                </a:hlinkClick>
              </a:rPr>
              <a:t>Top 20% Risk Indicators Report </a:t>
            </a:r>
            <a:r>
              <a:rPr lang="en-US" dirty="0"/>
              <a:t>for county.  Click on Risk Factor links for rationales/recommendations.</a:t>
            </a:r>
          </a:p>
        </p:txBody>
      </p:sp>
      <p:sp>
        <p:nvSpPr>
          <p:cNvPr id="13" name="TextBox 12">
            <a:extLst>
              <a:ext uri="{FF2B5EF4-FFF2-40B4-BE49-F238E27FC236}">
                <a16:creationId xmlns:a16="http://schemas.microsoft.com/office/drawing/2014/main" id="{802A1D07-69E9-95E9-01F2-391352920749}"/>
              </a:ext>
            </a:extLst>
          </p:cNvPr>
          <p:cNvSpPr txBox="1"/>
          <p:nvPr/>
        </p:nvSpPr>
        <p:spPr>
          <a:xfrm>
            <a:off x="576060" y="3947315"/>
            <a:ext cx="11292324" cy="646331"/>
          </a:xfrm>
          <a:prstGeom prst="rect">
            <a:avLst/>
          </a:prstGeom>
          <a:noFill/>
        </p:spPr>
        <p:txBody>
          <a:bodyPr wrap="square" rtlCol="0">
            <a:spAutoFit/>
          </a:bodyPr>
          <a:lstStyle/>
          <a:p>
            <a:r>
              <a:rPr lang="en-US" b="1" dirty="0"/>
              <a:t>JEFFERSON COUNTY UNINCORPORATED* </a:t>
            </a:r>
            <a:r>
              <a:rPr lang="en-US" dirty="0"/>
              <a:t>ranks “very high” or in the </a:t>
            </a:r>
            <a:r>
              <a:rPr lang="en-US" b="1" dirty="0"/>
              <a:t>top 20% </a:t>
            </a:r>
            <a:r>
              <a:rPr lang="en-US" dirty="0"/>
              <a:t>of all 55 unincorporated areas in the state for the six risk indicators below. View </a:t>
            </a:r>
            <a:r>
              <a:rPr lang="en-US" dirty="0">
                <a:solidFill>
                  <a:srgbClr val="0070C0"/>
                </a:solidFill>
                <a:hlinkClick r:id="rId7">
                  <a:extLst>
                    <a:ext uri="{A12FA001-AC4F-418D-AE19-62706E023703}">
                      <ahyp:hlinkClr xmlns:ahyp="http://schemas.microsoft.com/office/drawing/2018/hyperlinkcolor" val="tx"/>
                    </a:ext>
                  </a:extLst>
                </a:hlinkClick>
              </a:rPr>
              <a:t>Top 20% Risk Indicators Report </a:t>
            </a:r>
            <a:r>
              <a:rPr lang="en-US" dirty="0"/>
              <a:t>for incorporated area. </a:t>
            </a:r>
          </a:p>
        </p:txBody>
      </p:sp>
      <p:sp>
        <p:nvSpPr>
          <p:cNvPr id="6" name="Title 1"/>
          <p:cNvSpPr txBox="1">
            <a:spLocks/>
          </p:cNvSpPr>
          <p:nvPr/>
        </p:nvSpPr>
        <p:spPr>
          <a:xfrm>
            <a:off x="0" y="-36095"/>
            <a:ext cx="12192000" cy="914399"/>
          </a:xfrm>
          <a:prstGeom prst="rect">
            <a:avLst/>
          </a:prstGeom>
          <a:solidFill>
            <a:srgbClr val="C000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Arial" panose="020B0604020202020204" pitchFamily="34" charset="0"/>
                <a:cs typeface="Arial" panose="020B0604020202020204" pitchFamily="34" charset="0"/>
              </a:rPr>
              <a:t>     </a:t>
            </a:r>
            <a:r>
              <a:rPr lang="en-US" b="1" dirty="0">
                <a:solidFill>
                  <a:schemeClr val="bg1"/>
                </a:solidFill>
                <a:latin typeface="Arial" panose="020B0604020202020204" pitchFamily="34" charset="0"/>
                <a:cs typeface="Arial" panose="020B0604020202020204" pitchFamily="34" charset="0"/>
              </a:rPr>
              <a:t>Jefferson County </a:t>
            </a:r>
            <a:r>
              <a:rPr lang="en-US" dirty="0">
                <a:solidFill>
                  <a:schemeClr val="bg1"/>
                </a:solidFill>
                <a:latin typeface="Arial" panose="020B0604020202020204" pitchFamily="34" charset="0"/>
                <a:cs typeface="Arial" panose="020B0604020202020204" pitchFamily="34" charset="0"/>
              </a:rPr>
              <a:t>Risk Assessment</a:t>
            </a:r>
          </a:p>
        </p:txBody>
      </p:sp>
      <p:graphicFrame>
        <p:nvGraphicFramePr>
          <p:cNvPr id="11" name="Table 10">
            <a:extLst>
              <a:ext uri="{FF2B5EF4-FFF2-40B4-BE49-F238E27FC236}">
                <a16:creationId xmlns:a16="http://schemas.microsoft.com/office/drawing/2014/main" id="{FDDAE68C-00AA-8748-7A5C-CB3BEA6F6280}"/>
              </a:ext>
            </a:extLst>
          </p:cNvPr>
          <p:cNvGraphicFramePr>
            <a:graphicFrameLocks noGrp="1"/>
          </p:cNvGraphicFramePr>
          <p:nvPr>
            <p:extLst>
              <p:ext uri="{D42A27DB-BD31-4B8C-83A1-F6EECF244321}">
                <p14:modId xmlns:p14="http://schemas.microsoft.com/office/powerpoint/2010/main" val="3516058850"/>
              </p:ext>
            </p:extLst>
          </p:nvPr>
        </p:nvGraphicFramePr>
        <p:xfrm>
          <a:off x="609598" y="4568878"/>
          <a:ext cx="11258786" cy="2190133"/>
        </p:xfrm>
        <a:graphic>
          <a:graphicData uri="http://schemas.openxmlformats.org/drawingml/2006/table">
            <a:tbl>
              <a:tblPr/>
              <a:tblGrid>
                <a:gridCol w="2123076">
                  <a:extLst>
                    <a:ext uri="{9D8B030D-6E8A-4147-A177-3AD203B41FA5}">
                      <a16:colId xmlns:a16="http://schemas.microsoft.com/office/drawing/2014/main" val="2062643028"/>
                    </a:ext>
                  </a:extLst>
                </a:gridCol>
                <a:gridCol w="3339602">
                  <a:extLst>
                    <a:ext uri="{9D8B030D-6E8A-4147-A177-3AD203B41FA5}">
                      <a16:colId xmlns:a16="http://schemas.microsoft.com/office/drawing/2014/main" val="919245181"/>
                    </a:ext>
                  </a:extLst>
                </a:gridCol>
                <a:gridCol w="2603734">
                  <a:extLst>
                    <a:ext uri="{9D8B030D-6E8A-4147-A177-3AD203B41FA5}">
                      <a16:colId xmlns:a16="http://schemas.microsoft.com/office/drawing/2014/main" val="1786935402"/>
                    </a:ext>
                  </a:extLst>
                </a:gridCol>
                <a:gridCol w="1301446">
                  <a:extLst>
                    <a:ext uri="{9D8B030D-6E8A-4147-A177-3AD203B41FA5}">
                      <a16:colId xmlns:a16="http://schemas.microsoft.com/office/drawing/2014/main" val="2114752948"/>
                    </a:ext>
                  </a:extLst>
                </a:gridCol>
                <a:gridCol w="1890928">
                  <a:extLst>
                    <a:ext uri="{9D8B030D-6E8A-4147-A177-3AD203B41FA5}">
                      <a16:colId xmlns:a16="http://schemas.microsoft.com/office/drawing/2014/main" val="2180204255"/>
                    </a:ext>
                  </a:extLst>
                </a:gridCol>
              </a:tblGrid>
              <a:tr h="384836">
                <a:tc>
                  <a:txBody>
                    <a:bodyPr/>
                    <a:lstStyle/>
                    <a:p>
                      <a:pPr algn="l"/>
                      <a:r>
                        <a:rPr lang="en-US" sz="1200" b="0" dirty="0">
                          <a:solidFill>
                            <a:schemeClr val="bg1"/>
                          </a:solidFill>
                          <a:effectLst/>
                          <a:latin typeface="Arial" panose="020B0604020202020204" pitchFamily="34" charset="0"/>
                          <a:cs typeface="Arial" panose="020B0604020202020204" pitchFamily="34" charset="0"/>
                        </a:rPr>
                        <a:t>Category</a:t>
                      </a:r>
                    </a:p>
                  </a:txBody>
                  <a:tcPr marL="53412" marR="53412" marT="17804" marB="1780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tx1">
                        <a:lumMod val="50000"/>
                        <a:lumOff val="50000"/>
                      </a:schemeClr>
                    </a:solidFill>
                  </a:tcPr>
                </a:tc>
                <a:tc>
                  <a:txBody>
                    <a:bodyPr/>
                    <a:lstStyle/>
                    <a:p>
                      <a:pPr algn="l"/>
                      <a:r>
                        <a:rPr lang="en-US" sz="1200" b="0">
                          <a:solidFill>
                            <a:schemeClr val="bg1"/>
                          </a:solidFill>
                          <a:effectLst/>
                          <a:latin typeface="Arial" panose="020B0604020202020204" pitchFamily="34" charset="0"/>
                          <a:cs typeface="Arial" panose="020B0604020202020204" pitchFamily="34" charset="0"/>
                        </a:rPr>
                        <a:t>Flood Risk Indicator</a:t>
                      </a:r>
                    </a:p>
                  </a:txBody>
                  <a:tcPr marL="53412" marR="53412" marT="17804" marB="1780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tx1">
                        <a:lumMod val="50000"/>
                        <a:lumOff val="50000"/>
                      </a:schemeClr>
                    </a:solidFill>
                  </a:tcPr>
                </a:tc>
                <a:tc>
                  <a:txBody>
                    <a:bodyPr/>
                    <a:lstStyle/>
                    <a:p>
                      <a:pPr algn="ctr"/>
                      <a:r>
                        <a:rPr lang="en-US" sz="1200" b="0">
                          <a:solidFill>
                            <a:schemeClr val="bg1"/>
                          </a:solidFill>
                          <a:effectLst/>
                          <a:latin typeface="Arial" panose="020B0604020202020204" pitchFamily="34" charset="0"/>
                          <a:cs typeface="Arial" panose="020B0604020202020204" pitchFamily="34" charset="0"/>
                        </a:rPr>
                        <a:t>Value for Jefferson County* - Unincorporated</a:t>
                      </a:r>
                    </a:p>
                  </a:txBody>
                  <a:tcPr marL="53412" marR="53412" marT="17804" marB="1780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tx1">
                        <a:lumMod val="50000"/>
                        <a:lumOff val="50000"/>
                      </a:schemeClr>
                    </a:solidFill>
                  </a:tcPr>
                </a:tc>
                <a:tc>
                  <a:txBody>
                    <a:bodyPr/>
                    <a:lstStyle/>
                    <a:p>
                      <a:pPr algn="ctr"/>
                      <a:r>
                        <a:rPr lang="en-US" sz="1200" b="0">
                          <a:solidFill>
                            <a:schemeClr val="bg1"/>
                          </a:solidFill>
                          <a:effectLst/>
                          <a:latin typeface="Arial" panose="020B0604020202020204" pitchFamily="34" charset="0"/>
                          <a:cs typeface="Arial" panose="020B0604020202020204" pitchFamily="34" charset="0"/>
                        </a:rPr>
                        <a:t>Indicator Score</a:t>
                      </a:r>
                      <a:br>
                        <a:rPr lang="en-US" sz="1200" b="0">
                          <a:solidFill>
                            <a:schemeClr val="bg1"/>
                          </a:solidFill>
                          <a:effectLst/>
                          <a:latin typeface="Arial" panose="020B0604020202020204" pitchFamily="34" charset="0"/>
                          <a:cs typeface="Arial" panose="020B0604020202020204" pitchFamily="34" charset="0"/>
                        </a:rPr>
                      </a:br>
                      <a:r>
                        <a:rPr lang="en-US" sz="1200" b="0">
                          <a:solidFill>
                            <a:schemeClr val="bg1"/>
                          </a:solidFill>
                          <a:effectLst/>
                          <a:latin typeface="Arial" panose="020B0604020202020204" pitchFamily="34" charset="0"/>
                          <a:cs typeface="Arial" panose="020B0604020202020204" pitchFamily="34" charset="0"/>
                        </a:rPr>
                        <a:t>(0 - 100%)</a:t>
                      </a:r>
                    </a:p>
                  </a:txBody>
                  <a:tcPr marL="53412" marR="53412" marT="17804" marB="1780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tx1">
                        <a:lumMod val="50000"/>
                        <a:lumOff val="50000"/>
                      </a:schemeClr>
                    </a:solidFill>
                  </a:tcPr>
                </a:tc>
                <a:tc>
                  <a:txBody>
                    <a:bodyPr/>
                    <a:lstStyle/>
                    <a:p>
                      <a:pPr algn="ctr"/>
                      <a:r>
                        <a:rPr lang="en-US" sz="1200" b="0" dirty="0">
                          <a:solidFill>
                            <a:schemeClr val="bg1"/>
                          </a:solidFill>
                          <a:effectLst/>
                          <a:latin typeface="Arial" panose="020B0604020202020204" pitchFamily="34" charset="0"/>
                          <a:cs typeface="Arial" panose="020B0604020202020204" pitchFamily="34" charset="0"/>
                        </a:rPr>
                        <a:t>Indicator Rating</a:t>
                      </a:r>
                    </a:p>
                  </a:txBody>
                  <a:tcPr marL="53412" marR="53412" marT="17804" marB="1780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tx1">
                        <a:lumMod val="50000"/>
                        <a:lumOff val="50000"/>
                      </a:schemeClr>
                    </a:solidFill>
                  </a:tcPr>
                </a:tc>
                <a:extLst>
                  <a:ext uri="{0D108BD9-81ED-4DB2-BD59-A6C34878D82A}">
                    <a16:rowId xmlns:a16="http://schemas.microsoft.com/office/drawing/2014/main" val="2021828816"/>
                  </a:ext>
                </a:extLst>
              </a:tr>
              <a:tr h="357804">
                <a:tc>
                  <a:txBody>
                    <a:bodyPr/>
                    <a:lstStyle/>
                    <a:p>
                      <a:pPr algn="l"/>
                      <a:r>
                        <a:rPr lang="en-US" sz="1200" b="1" dirty="0">
                          <a:effectLst/>
                          <a:latin typeface="Arial" panose="020B0604020202020204" pitchFamily="34" charset="0"/>
                          <a:cs typeface="Arial" panose="020B0604020202020204" pitchFamily="34" charset="0"/>
                        </a:rPr>
                        <a:t>Floodplain Characteristics</a:t>
                      </a:r>
                      <a:endParaRPr lang="en-US" sz="1200" dirty="0">
                        <a:effectLst/>
                        <a:latin typeface="Arial" panose="020B0604020202020204" pitchFamily="34" charset="0"/>
                        <a:cs typeface="Arial" panose="020B0604020202020204" pitchFamily="34" charset="0"/>
                      </a:endParaRPr>
                    </a:p>
                  </a:txBody>
                  <a:tcPr marL="53412" marR="53412" marT="17804" marB="1780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l"/>
                      <a:r>
                        <a:rPr lang="en-US" sz="1200" dirty="0">
                          <a:solidFill>
                            <a:srgbClr val="0070C0"/>
                          </a:solidFill>
                          <a:effectLst/>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Flood Depth Median </a:t>
                      </a:r>
                      <a:endParaRPr lang="en-US" sz="1200" dirty="0">
                        <a:solidFill>
                          <a:srgbClr val="0070C0"/>
                        </a:solidFill>
                        <a:effectLst/>
                        <a:latin typeface="Arial" panose="020B0604020202020204" pitchFamily="34" charset="0"/>
                        <a:cs typeface="Arial" panose="020B0604020202020204" pitchFamily="34" charset="0"/>
                      </a:endParaRPr>
                    </a:p>
                  </a:txBody>
                  <a:tcPr marL="53412" marR="53412" marT="17804" marB="1780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a:r>
                        <a:rPr lang="en-US" sz="1200" b="1" dirty="0">
                          <a:effectLst/>
                          <a:latin typeface="Arial" panose="020B0604020202020204" pitchFamily="34" charset="0"/>
                          <a:cs typeface="Arial" panose="020B0604020202020204" pitchFamily="34" charset="0"/>
                        </a:rPr>
                        <a:t>4.7 Ft</a:t>
                      </a:r>
                    </a:p>
                  </a:txBody>
                  <a:tcPr marL="53412" marR="53412" marT="17804" marB="1780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a:r>
                        <a:rPr lang="en-US" sz="1200" b="1">
                          <a:effectLst/>
                          <a:latin typeface="Arial" panose="020B0604020202020204" pitchFamily="34" charset="0"/>
                          <a:cs typeface="Arial" panose="020B0604020202020204" pitchFamily="34" charset="0"/>
                        </a:rPr>
                        <a:t>94.4%</a:t>
                      </a:r>
                    </a:p>
                  </a:txBody>
                  <a:tcPr marL="53412" marR="53412" marT="17804" marB="1780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998A9"/>
                    </a:solidFill>
                  </a:tcPr>
                </a:tc>
                <a:tc>
                  <a:txBody>
                    <a:bodyPr/>
                    <a:lstStyle/>
                    <a:p>
                      <a:pPr algn="ctr"/>
                      <a:r>
                        <a:rPr lang="en-US" sz="1200" b="1">
                          <a:effectLst/>
                          <a:latin typeface="Arial" panose="020B0604020202020204" pitchFamily="34" charset="0"/>
                          <a:cs typeface="Arial" panose="020B0604020202020204" pitchFamily="34" charset="0"/>
                        </a:rPr>
                        <a:t>VERY HIGH</a:t>
                      </a:r>
                    </a:p>
                  </a:txBody>
                  <a:tcPr marL="53412" marR="53412" marT="17804" marB="1780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998A9"/>
                    </a:solidFill>
                  </a:tcPr>
                </a:tc>
                <a:extLst>
                  <a:ext uri="{0D108BD9-81ED-4DB2-BD59-A6C34878D82A}">
                    <a16:rowId xmlns:a16="http://schemas.microsoft.com/office/drawing/2014/main" val="3881405355"/>
                  </a:ext>
                </a:extLst>
              </a:tr>
              <a:tr h="262233">
                <a:tc rowSpan="3">
                  <a:txBody>
                    <a:bodyPr/>
                    <a:lstStyle/>
                    <a:p>
                      <a:pPr algn="l"/>
                      <a:r>
                        <a:rPr lang="en-US" sz="1200" b="1" dirty="0">
                          <a:effectLst/>
                          <a:latin typeface="Arial" panose="020B0604020202020204" pitchFamily="34" charset="0"/>
                          <a:cs typeface="Arial" panose="020B0604020202020204" pitchFamily="34" charset="0"/>
                        </a:rPr>
                        <a:t>Building Characteristics</a:t>
                      </a:r>
                      <a:endParaRPr lang="en-US" sz="1200" dirty="0">
                        <a:effectLst/>
                        <a:latin typeface="Arial" panose="020B0604020202020204" pitchFamily="34" charset="0"/>
                        <a:cs typeface="Arial" panose="020B0604020202020204" pitchFamily="34" charset="0"/>
                      </a:endParaRPr>
                    </a:p>
                  </a:txBody>
                  <a:tcPr marL="53412" marR="53412" marT="17804" marB="1780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l"/>
                      <a:r>
                        <a:rPr lang="en-US" sz="1200" dirty="0">
                          <a:solidFill>
                            <a:srgbClr val="0070C0"/>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Building Median Value </a:t>
                      </a:r>
                      <a:endParaRPr lang="en-US" sz="1200" dirty="0">
                        <a:solidFill>
                          <a:srgbClr val="0070C0"/>
                        </a:solidFill>
                        <a:effectLst/>
                        <a:latin typeface="Arial" panose="020B0604020202020204" pitchFamily="34" charset="0"/>
                        <a:cs typeface="Arial" panose="020B0604020202020204" pitchFamily="34" charset="0"/>
                      </a:endParaRPr>
                    </a:p>
                  </a:txBody>
                  <a:tcPr marL="53412" marR="53412" marT="17804" marB="1780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a:r>
                        <a:rPr lang="en-US" sz="1200" b="1" dirty="0">
                          <a:effectLst/>
                          <a:latin typeface="Arial" panose="020B0604020202020204" pitchFamily="34" charset="0"/>
                          <a:cs typeface="Arial" panose="020B0604020202020204" pitchFamily="34" charset="0"/>
                        </a:rPr>
                        <a:t>$93,150</a:t>
                      </a:r>
                      <a:r>
                        <a:rPr lang="en-US" sz="1200" dirty="0">
                          <a:effectLst/>
                          <a:latin typeface="Arial" panose="020B0604020202020204" pitchFamily="34" charset="0"/>
                          <a:cs typeface="Arial" panose="020B0604020202020204" pitchFamily="34" charset="0"/>
                        </a:rPr>
                        <a:t> (Median $37,350)</a:t>
                      </a:r>
                    </a:p>
                  </a:txBody>
                  <a:tcPr marL="53412" marR="53412" marT="17804" marB="1780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a:r>
                        <a:rPr lang="en-US" sz="1200" b="1">
                          <a:effectLst/>
                          <a:latin typeface="Arial" panose="020B0604020202020204" pitchFamily="34" charset="0"/>
                          <a:cs typeface="Arial" panose="020B0604020202020204" pitchFamily="34" charset="0"/>
                        </a:rPr>
                        <a:t>100.0%</a:t>
                      </a:r>
                    </a:p>
                  </a:txBody>
                  <a:tcPr marL="53412" marR="53412" marT="17804" marB="1780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998A9"/>
                    </a:solidFill>
                  </a:tcPr>
                </a:tc>
                <a:tc>
                  <a:txBody>
                    <a:bodyPr/>
                    <a:lstStyle/>
                    <a:p>
                      <a:pPr algn="ctr"/>
                      <a:r>
                        <a:rPr lang="en-US" sz="1200" b="1">
                          <a:effectLst/>
                          <a:latin typeface="Arial" panose="020B0604020202020204" pitchFamily="34" charset="0"/>
                          <a:cs typeface="Arial" panose="020B0604020202020204" pitchFamily="34" charset="0"/>
                        </a:rPr>
                        <a:t>VERY HIGH</a:t>
                      </a:r>
                    </a:p>
                  </a:txBody>
                  <a:tcPr marL="53412" marR="53412" marT="17804" marB="1780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998A9"/>
                    </a:solidFill>
                  </a:tcPr>
                </a:tc>
                <a:extLst>
                  <a:ext uri="{0D108BD9-81ED-4DB2-BD59-A6C34878D82A}">
                    <a16:rowId xmlns:a16="http://schemas.microsoft.com/office/drawing/2014/main" val="364996008"/>
                  </a:ext>
                </a:extLst>
              </a:tr>
              <a:tr h="262233">
                <a:tc vMerge="1">
                  <a:txBody>
                    <a:bodyPr/>
                    <a:lstStyle/>
                    <a:p>
                      <a:endParaRPr lang="en-US"/>
                    </a:p>
                  </a:txBody>
                  <a:tcPr/>
                </a:tc>
                <a:tc>
                  <a:txBody>
                    <a:bodyPr/>
                    <a:lstStyle/>
                    <a:p>
                      <a:pPr algn="l"/>
                      <a:r>
                        <a:rPr lang="en-US" sz="1200" dirty="0">
                          <a:solidFill>
                            <a:srgbClr val="0070C0"/>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Bldg. Subgrade Basements Ratio </a:t>
                      </a:r>
                      <a:endParaRPr lang="en-US" sz="1200" dirty="0">
                        <a:solidFill>
                          <a:srgbClr val="0070C0"/>
                        </a:solidFill>
                        <a:effectLst/>
                        <a:latin typeface="Arial" panose="020B0604020202020204" pitchFamily="34" charset="0"/>
                        <a:cs typeface="Arial" panose="020B0604020202020204" pitchFamily="34" charset="0"/>
                      </a:endParaRPr>
                    </a:p>
                  </a:txBody>
                  <a:tcPr marL="53412" marR="53412" marT="17804" marB="1780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a:r>
                        <a:rPr lang="en-US" sz="1200" b="1" dirty="0">
                          <a:effectLst/>
                          <a:latin typeface="Arial" panose="020B0604020202020204" pitchFamily="34" charset="0"/>
                          <a:cs typeface="Arial" panose="020B0604020202020204" pitchFamily="34" charset="0"/>
                        </a:rPr>
                        <a:t>48.9%</a:t>
                      </a:r>
                    </a:p>
                  </a:txBody>
                  <a:tcPr marL="53412" marR="53412" marT="17804" marB="1780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a:r>
                        <a:rPr lang="en-US" sz="1200" b="1">
                          <a:effectLst/>
                          <a:latin typeface="Arial" panose="020B0604020202020204" pitchFamily="34" charset="0"/>
                          <a:cs typeface="Arial" panose="020B0604020202020204" pitchFamily="34" charset="0"/>
                        </a:rPr>
                        <a:t>98.1%</a:t>
                      </a:r>
                    </a:p>
                  </a:txBody>
                  <a:tcPr marL="53412" marR="53412" marT="17804" marB="1780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998A9"/>
                    </a:solidFill>
                  </a:tcPr>
                </a:tc>
                <a:tc>
                  <a:txBody>
                    <a:bodyPr/>
                    <a:lstStyle/>
                    <a:p>
                      <a:pPr algn="ctr"/>
                      <a:r>
                        <a:rPr lang="en-US" sz="1200" b="1">
                          <a:effectLst/>
                          <a:latin typeface="Arial" panose="020B0604020202020204" pitchFamily="34" charset="0"/>
                          <a:cs typeface="Arial" panose="020B0604020202020204" pitchFamily="34" charset="0"/>
                        </a:rPr>
                        <a:t>VERY HIGH</a:t>
                      </a:r>
                    </a:p>
                  </a:txBody>
                  <a:tcPr marL="53412" marR="53412" marT="17804" marB="1780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998A9"/>
                    </a:solidFill>
                  </a:tcPr>
                </a:tc>
                <a:extLst>
                  <a:ext uri="{0D108BD9-81ED-4DB2-BD59-A6C34878D82A}">
                    <a16:rowId xmlns:a16="http://schemas.microsoft.com/office/drawing/2014/main" val="371265335"/>
                  </a:ext>
                </a:extLst>
              </a:tr>
              <a:tr h="382029">
                <a:tc vMerge="1">
                  <a:txBody>
                    <a:bodyPr/>
                    <a:lstStyle/>
                    <a:p>
                      <a:endParaRPr lang="en-US"/>
                    </a:p>
                  </a:txBody>
                  <a:tcPr/>
                </a:tc>
                <a:tc>
                  <a:txBody>
                    <a:bodyPr/>
                    <a:lstStyle/>
                    <a:p>
                      <a:pPr algn="l"/>
                      <a:r>
                        <a:rPr lang="en-US" sz="1200" dirty="0">
                          <a:solidFill>
                            <a:srgbClr val="0070C0"/>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Bldg. Year Minus Rated Post-FIRM Ratio </a:t>
                      </a:r>
                      <a:endParaRPr lang="en-US" sz="1200" dirty="0">
                        <a:solidFill>
                          <a:srgbClr val="0070C0"/>
                        </a:solidFill>
                        <a:effectLst/>
                        <a:latin typeface="Arial" panose="020B0604020202020204" pitchFamily="34" charset="0"/>
                        <a:cs typeface="Arial" panose="020B0604020202020204" pitchFamily="34" charset="0"/>
                      </a:endParaRPr>
                    </a:p>
                  </a:txBody>
                  <a:tcPr marL="53412" marR="53412" marT="17804" marB="1780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a:r>
                        <a:rPr lang="en-US" sz="1200" b="1" dirty="0">
                          <a:effectLst/>
                          <a:latin typeface="Arial" panose="020B0604020202020204" pitchFamily="34" charset="0"/>
                          <a:cs typeface="Arial" panose="020B0604020202020204" pitchFamily="34" charset="0"/>
                        </a:rPr>
                        <a:t>14.5%</a:t>
                      </a:r>
                    </a:p>
                  </a:txBody>
                  <a:tcPr marL="53412" marR="53412" marT="17804" marB="1780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a:r>
                        <a:rPr lang="en-US" sz="1200" b="1">
                          <a:effectLst/>
                          <a:latin typeface="Arial" panose="020B0604020202020204" pitchFamily="34" charset="0"/>
                          <a:cs typeface="Arial" panose="020B0604020202020204" pitchFamily="34" charset="0"/>
                        </a:rPr>
                        <a:t>90.7%</a:t>
                      </a:r>
                    </a:p>
                  </a:txBody>
                  <a:tcPr marL="53412" marR="53412" marT="17804" marB="1780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998A9"/>
                    </a:solidFill>
                  </a:tcPr>
                </a:tc>
                <a:tc>
                  <a:txBody>
                    <a:bodyPr/>
                    <a:lstStyle/>
                    <a:p>
                      <a:pPr algn="ctr"/>
                      <a:r>
                        <a:rPr lang="en-US" sz="1200" b="1" dirty="0">
                          <a:effectLst/>
                          <a:latin typeface="Arial" panose="020B0604020202020204" pitchFamily="34" charset="0"/>
                          <a:cs typeface="Arial" panose="020B0604020202020204" pitchFamily="34" charset="0"/>
                        </a:rPr>
                        <a:t>VERY HIGH</a:t>
                      </a:r>
                    </a:p>
                  </a:txBody>
                  <a:tcPr marL="53412" marR="53412" marT="17804" marB="1780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998A9"/>
                    </a:solidFill>
                  </a:tcPr>
                </a:tc>
                <a:extLst>
                  <a:ext uri="{0D108BD9-81ED-4DB2-BD59-A6C34878D82A}">
                    <a16:rowId xmlns:a16="http://schemas.microsoft.com/office/drawing/2014/main" val="4230043622"/>
                  </a:ext>
                </a:extLst>
              </a:tr>
              <a:tr h="262233">
                <a:tc>
                  <a:txBody>
                    <a:bodyPr/>
                    <a:lstStyle/>
                    <a:p>
                      <a:pPr algn="l"/>
                      <a:r>
                        <a:rPr lang="en-US" sz="1200" b="1" dirty="0">
                          <a:effectLst/>
                          <a:latin typeface="Arial" panose="020B0604020202020204" pitchFamily="34" charset="0"/>
                          <a:cs typeface="Arial" panose="020B0604020202020204" pitchFamily="34" charset="0"/>
                        </a:rPr>
                        <a:t>Community Assets</a:t>
                      </a:r>
                      <a:endParaRPr lang="en-US" sz="1200" dirty="0">
                        <a:effectLst/>
                        <a:latin typeface="Arial" panose="020B0604020202020204" pitchFamily="34" charset="0"/>
                        <a:cs typeface="Arial" panose="020B0604020202020204" pitchFamily="34" charset="0"/>
                      </a:endParaRPr>
                    </a:p>
                  </a:txBody>
                  <a:tcPr marL="53412" marR="53412" marT="17804" marB="1780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l"/>
                      <a:r>
                        <a:rPr lang="en-US" sz="1200" dirty="0">
                          <a:solidFill>
                            <a:srgbClr val="0070C0"/>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Community Assets Historical </a:t>
                      </a:r>
                      <a:endParaRPr lang="en-US" sz="1200" dirty="0">
                        <a:solidFill>
                          <a:srgbClr val="0070C0"/>
                        </a:solidFill>
                        <a:effectLst/>
                        <a:latin typeface="Arial" panose="020B0604020202020204" pitchFamily="34" charset="0"/>
                        <a:cs typeface="Arial" panose="020B0604020202020204" pitchFamily="34" charset="0"/>
                      </a:endParaRPr>
                    </a:p>
                  </a:txBody>
                  <a:tcPr marL="53412" marR="53412" marT="17804" marB="1780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a:r>
                        <a:rPr lang="en-US" sz="1200" b="1" dirty="0">
                          <a:effectLst/>
                          <a:latin typeface="Arial" panose="020B0604020202020204" pitchFamily="34" charset="0"/>
                          <a:cs typeface="Arial" panose="020B0604020202020204" pitchFamily="34" charset="0"/>
                        </a:rPr>
                        <a:t>26</a:t>
                      </a:r>
                    </a:p>
                  </a:txBody>
                  <a:tcPr marL="53412" marR="53412" marT="17804" marB="1780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a:r>
                        <a:rPr lang="en-US" sz="1200" b="1">
                          <a:effectLst/>
                          <a:latin typeface="Arial" panose="020B0604020202020204" pitchFamily="34" charset="0"/>
                          <a:cs typeface="Arial" panose="020B0604020202020204" pitchFamily="34" charset="0"/>
                        </a:rPr>
                        <a:t>100.0%</a:t>
                      </a:r>
                    </a:p>
                  </a:txBody>
                  <a:tcPr marL="53412" marR="53412" marT="17804" marB="1780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998A9"/>
                    </a:solidFill>
                  </a:tcPr>
                </a:tc>
                <a:tc>
                  <a:txBody>
                    <a:bodyPr/>
                    <a:lstStyle/>
                    <a:p>
                      <a:pPr algn="ctr"/>
                      <a:r>
                        <a:rPr lang="en-US" sz="1200" b="1">
                          <a:effectLst/>
                          <a:latin typeface="Arial" panose="020B0604020202020204" pitchFamily="34" charset="0"/>
                          <a:cs typeface="Arial" panose="020B0604020202020204" pitchFamily="34" charset="0"/>
                        </a:rPr>
                        <a:t>VERY HIGH</a:t>
                      </a:r>
                    </a:p>
                  </a:txBody>
                  <a:tcPr marL="53412" marR="53412" marT="17804" marB="1780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998A9"/>
                    </a:solidFill>
                  </a:tcPr>
                </a:tc>
                <a:extLst>
                  <a:ext uri="{0D108BD9-81ED-4DB2-BD59-A6C34878D82A}">
                    <a16:rowId xmlns:a16="http://schemas.microsoft.com/office/drawing/2014/main" val="3517621627"/>
                  </a:ext>
                </a:extLst>
              </a:tr>
              <a:tr h="262233">
                <a:tc>
                  <a:txBody>
                    <a:bodyPr/>
                    <a:lstStyle/>
                    <a:p>
                      <a:pPr algn="l"/>
                      <a:r>
                        <a:rPr lang="en-US" sz="1200" b="1" dirty="0">
                          <a:effectLst/>
                          <a:latin typeface="Arial" panose="020B0604020202020204" pitchFamily="34" charset="0"/>
                          <a:cs typeface="Arial" panose="020B0604020202020204" pitchFamily="34" charset="0"/>
                        </a:rPr>
                        <a:t>Building Damage Loss</a:t>
                      </a:r>
                      <a:endParaRPr lang="en-US" sz="1200" dirty="0">
                        <a:effectLst/>
                        <a:latin typeface="Arial" panose="020B0604020202020204" pitchFamily="34" charset="0"/>
                        <a:cs typeface="Arial" panose="020B0604020202020204" pitchFamily="34" charset="0"/>
                      </a:endParaRPr>
                    </a:p>
                  </a:txBody>
                  <a:tcPr marL="53412" marR="53412" marT="17804" marB="1780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l"/>
                      <a:r>
                        <a:rPr lang="en-US" sz="1200" dirty="0">
                          <a:solidFill>
                            <a:srgbClr val="0070C0"/>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Bldg. Substantial Damage Ratio </a:t>
                      </a:r>
                      <a:endParaRPr lang="en-US" sz="1200" dirty="0">
                        <a:solidFill>
                          <a:srgbClr val="0070C0"/>
                        </a:solidFill>
                        <a:effectLst/>
                        <a:latin typeface="Arial" panose="020B0604020202020204" pitchFamily="34" charset="0"/>
                        <a:cs typeface="Arial" panose="020B0604020202020204" pitchFamily="34" charset="0"/>
                      </a:endParaRPr>
                    </a:p>
                  </a:txBody>
                  <a:tcPr marL="53412" marR="53412" marT="17804" marB="1780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a:r>
                        <a:rPr lang="en-US" sz="1200" b="1" dirty="0">
                          <a:effectLst/>
                          <a:latin typeface="Arial" panose="020B0604020202020204" pitchFamily="34" charset="0"/>
                          <a:cs typeface="Arial" panose="020B0604020202020204" pitchFamily="34" charset="0"/>
                        </a:rPr>
                        <a:t>29.7%</a:t>
                      </a:r>
                    </a:p>
                  </a:txBody>
                  <a:tcPr marL="53412" marR="53412" marT="17804" marB="1780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a:r>
                        <a:rPr lang="en-US" sz="1200" b="1" dirty="0">
                          <a:effectLst/>
                          <a:latin typeface="Arial" panose="020B0604020202020204" pitchFamily="34" charset="0"/>
                          <a:cs typeface="Arial" panose="020B0604020202020204" pitchFamily="34" charset="0"/>
                        </a:rPr>
                        <a:t>90.7%</a:t>
                      </a:r>
                    </a:p>
                  </a:txBody>
                  <a:tcPr marL="53412" marR="53412" marT="17804" marB="1780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998A9"/>
                    </a:solidFill>
                  </a:tcPr>
                </a:tc>
                <a:tc>
                  <a:txBody>
                    <a:bodyPr/>
                    <a:lstStyle/>
                    <a:p>
                      <a:pPr algn="ctr"/>
                      <a:r>
                        <a:rPr lang="en-US" sz="1200" b="1" dirty="0">
                          <a:effectLst/>
                          <a:latin typeface="Arial" panose="020B0604020202020204" pitchFamily="34" charset="0"/>
                          <a:cs typeface="Arial" panose="020B0604020202020204" pitchFamily="34" charset="0"/>
                        </a:rPr>
                        <a:t>VERY HIGH</a:t>
                      </a:r>
                    </a:p>
                  </a:txBody>
                  <a:tcPr marL="53412" marR="53412" marT="17804" marB="1780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998A9"/>
                    </a:solidFill>
                  </a:tcPr>
                </a:tc>
                <a:extLst>
                  <a:ext uri="{0D108BD9-81ED-4DB2-BD59-A6C34878D82A}">
                    <a16:rowId xmlns:a16="http://schemas.microsoft.com/office/drawing/2014/main" val="1615148012"/>
                  </a:ext>
                </a:extLst>
              </a:tr>
            </a:tbl>
          </a:graphicData>
        </a:graphic>
      </p:graphicFrame>
      <p:sp>
        <p:nvSpPr>
          <p:cNvPr id="12" name="Rectangle 11">
            <a:extLst>
              <a:ext uri="{FF2B5EF4-FFF2-40B4-BE49-F238E27FC236}">
                <a16:creationId xmlns:a16="http://schemas.microsoft.com/office/drawing/2014/main" id="{B4B20278-E2BE-98F0-CC31-5F535ED5BC4D}"/>
              </a:ext>
            </a:extLst>
          </p:cNvPr>
          <p:cNvSpPr/>
          <p:nvPr/>
        </p:nvSpPr>
        <p:spPr>
          <a:xfrm>
            <a:off x="526474" y="1026634"/>
            <a:ext cx="11369620" cy="257096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88D2C9A-B35D-822F-D15F-CEDD38D888AF}"/>
              </a:ext>
            </a:extLst>
          </p:cNvPr>
          <p:cNvSpPr/>
          <p:nvPr/>
        </p:nvSpPr>
        <p:spPr>
          <a:xfrm>
            <a:off x="526474" y="4002274"/>
            <a:ext cx="11369620" cy="275954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tar: 10 Points 15">
            <a:extLst>
              <a:ext uri="{FF2B5EF4-FFF2-40B4-BE49-F238E27FC236}">
                <a16:creationId xmlns:a16="http://schemas.microsoft.com/office/drawing/2014/main" id="{752BAE4C-3FAA-F8FC-E5F1-8389BE5A2FB5}"/>
              </a:ext>
            </a:extLst>
          </p:cNvPr>
          <p:cNvSpPr/>
          <p:nvPr/>
        </p:nvSpPr>
        <p:spPr>
          <a:xfrm>
            <a:off x="5697816" y="2045644"/>
            <a:ext cx="225920" cy="225920"/>
          </a:xfrm>
          <a:prstGeom prst="star10">
            <a:avLst/>
          </a:prstGeom>
          <a:solidFill>
            <a:srgbClr val="FFFF00"/>
          </a:solidFill>
          <a:ln>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C00000"/>
                </a:solidFill>
              </a:rPr>
              <a:t>1</a:t>
            </a:r>
          </a:p>
        </p:txBody>
      </p:sp>
      <p:sp>
        <p:nvSpPr>
          <p:cNvPr id="22" name="Star: 10 Points 21">
            <a:extLst>
              <a:ext uri="{FF2B5EF4-FFF2-40B4-BE49-F238E27FC236}">
                <a16:creationId xmlns:a16="http://schemas.microsoft.com/office/drawing/2014/main" id="{F67D7573-1B9C-CCF9-FA95-BDA52DAA3DB6}"/>
              </a:ext>
            </a:extLst>
          </p:cNvPr>
          <p:cNvSpPr/>
          <p:nvPr/>
        </p:nvSpPr>
        <p:spPr>
          <a:xfrm>
            <a:off x="5697816" y="2360941"/>
            <a:ext cx="225920" cy="225920"/>
          </a:xfrm>
          <a:prstGeom prst="star10">
            <a:avLst/>
          </a:prstGeom>
          <a:solidFill>
            <a:srgbClr val="FFFF00"/>
          </a:solidFill>
          <a:ln>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C00000"/>
                </a:solidFill>
              </a:rPr>
              <a:t>4</a:t>
            </a:r>
          </a:p>
        </p:txBody>
      </p:sp>
      <p:sp>
        <p:nvSpPr>
          <p:cNvPr id="24" name="Star: 10 Points 23">
            <a:extLst>
              <a:ext uri="{FF2B5EF4-FFF2-40B4-BE49-F238E27FC236}">
                <a16:creationId xmlns:a16="http://schemas.microsoft.com/office/drawing/2014/main" id="{FCBA5260-026C-CB40-8849-C4FAD1961A0D}"/>
              </a:ext>
            </a:extLst>
          </p:cNvPr>
          <p:cNvSpPr/>
          <p:nvPr/>
        </p:nvSpPr>
        <p:spPr>
          <a:xfrm>
            <a:off x="5697816" y="5337259"/>
            <a:ext cx="225920" cy="225920"/>
          </a:xfrm>
          <a:prstGeom prst="star10">
            <a:avLst/>
          </a:prstGeom>
          <a:solidFill>
            <a:srgbClr val="FFFF00"/>
          </a:solidFill>
          <a:ln>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C00000"/>
                </a:solidFill>
              </a:rPr>
              <a:t>1</a:t>
            </a:r>
          </a:p>
        </p:txBody>
      </p:sp>
      <p:sp>
        <p:nvSpPr>
          <p:cNvPr id="26" name="Star: 10 Points 25">
            <a:extLst>
              <a:ext uri="{FF2B5EF4-FFF2-40B4-BE49-F238E27FC236}">
                <a16:creationId xmlns:a16="http://schemas.microsoft.com/office/drawing/2014/main" id="{FFCE2314-6E67-0165-2001-D2591DB13423}"/>
              </a:ext>
            </a:extLst>
          </p:cNvPr>
          <p:cNvSpPr/>
          <p:nvPr/>
        </p:nvSpPr>
        <p:spPr>
          <a:xfrm>
            <a:off x="5697816" y="5629167"/>
            <a:ext cx="225920" cy="225920"/>
          </a:xfrm>
          <a:prstGeom prst="star10">
            <a:avLst/>
          </a:prstGeom>
          <a:solidFill>
            <a:srgbClr val="FFFF00"/>
          </a:solidFill>
          <a:ln>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C00000"/>
                </a:solidFill>
              </a:rPr>
              <a:t>2</a:t>
            </a:r>
          </a:p>
        </p:txBody>
      </p:sp>
      <p:sp>
        <p:nvSpPr>
          <p:cNvPr id="27" name="Star: 10 Points 26">
            <a:extLst>
              <a:ext uri="{FF2B5EF4-FFF2-40B4-BE49-F238E27FC236}">
                <a16:creationId xmlns:a16="http://schemas.microsoft.com/office/drawing/2014/main" id="{0A602198-6441-536F-5EBF-D9D1042282B7}"/>
              </a:ext>
            </a:extLst>
          </p:cNvPr>
          <p:cNvSpPr/>
          <p:nvPr/>
        </p:nvSpPr>
        <p:spPr>
          <a:xfrm>
            <a:off x="5697816" y="4985722"/>
            <a:ext cx="225920" cy="225920"/>
          </a:xfrm>
          <a:prstGeom prst="star10">
            <a:avLst/>
          </a:prstGeom>
          <a:solidFill>
            <a:srgbClr val="FFFF00"/>
          </a:solidFill>
          <a:ln>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C00000"/>
                </a:solidFill>
              </a:rPr>
              <a:t>4</a:t>
            </a:r>
          </a:p>
        </p:txBody>
      </p:sp>
      <p:sp>
        <p:nvSpPr>
          <p:cNvPr id="30" name="Star: 10 Points 29">
            <a:extLst>
              <a:ext uri="{FF2B5EF4-FFF2-40B4-BE49-F238E27FC236}">
                <a16:creationId xmlns:a16="http://schemas.microsoft.com/office/drawing/2014/main" id="{0CF0321E-AAA7-81DD-A2F6-93AAA270EA48}"/>
              </a:ext>
            </a:extLst>
          </p:cNvPr>
          <p:cNvSpPr/>
          <p:nvPr/>
        </p:nvSpPr>
        <p:spPr>
          <a:xfrm>
            <a:off x="5719516" y="6259762"/>
            <a:ext cx="225920" cy="225920"/>
          </a:xfrm>
          <a:prstGeom prst="star10">
            <a:avLst/>
          </a:prstGeom>
          <a:solidFill>
            <a:srgbClr val="FFFF00"/>
          </a:solidFill>
          <a:ln>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C00000"/>
                </a:solidFill>
              </a:rPr>
              <a:t>1</a:t>
            </a:r>
          </a:p>
        </p:txBody>
      </p:sp>
      <p:sp>
        <p:nvSpPr>
          <p:cNvPr id="31" name="Star: 10 Points 30">
            <a:extLst>
              <a:ext uri="{FF2B5EF4-FFF2-40B4-BE49-F238E27FC236}">
                <a16:creationId xmlns:a16="http://schemas.microsoft.com/office/drawing/2014/main" id="{F7196248-4C1F-67C1-1C4A-1A517EF3B2C5}"/>
              </a:ext>
            </a:extLst>
          </p:cNvPr>
          <p:cNvSpPr/>
          <p:nvPr/>
        </p:nvSpPr>
        <p:spPr>
          <a:xfrm>
            <a:off x="5697816" y="3040584"/>
            <a:ext cx="225920" cy="225920"/>
          </a:xfrm>
          <a:prstGeom prst="star10">
            <a:avLst/>
          </a:prstGeom>
          <a:solidFill>
            <a:srgbClr val="FFFF00"/>
          </a:solidFill>
          <a:ln>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C00000"/>
                </a:solidFill>
              </a:rPr>
              <a:t>4</a:t>
            </a:r>
          </a:p>
        </p:txBody>
      </p:sp>
      <p:sp>
        <p:nvSpPr>
          <p:cNvPr id="36" name="TextBox 35">
            <a:extLst>
              <a:ext uri="{FF2B5EF4-FFF2-40B4-BE49-F238E27FC236}">
                <a16:creationId xmlns:a16="http://schemas.microsoft.com/office/drawing/2014/main" id="{55B95530-383E-32B0-9715-55DB33F1BBA0}"/>
              </a:ext>
            </a:extLst>
          </p:cNvPr>
          <p:cNvSpPr txBox="1"/>
          <p:nvPr/>
        </p:nvSpPr>
        <p:spPr>
          <a:xfrm>
            <a:off x="10121943" y="209003"/>
            <a:ext cx="1691023" cy="461665"/>
          </a:xfrm>
          <a:prstGeom prst="rect">
            <a:avLst/>
          </a:prstGeom>
          <a:solidFill>
            <a:srgbClr val="E998A9"/>
          </a:solidFill>
          <a:ln>
            <a:noFill/>
          </a:ln>
        </p:spPr>
        <p:txBody>
          <a:bodyPr wrap="square" rtlCol="0" anchor="ctr" anchorCtr="0">
            <a:spAutoFit/>
          </a:bodyPr>
          <a:lstStyle/>
          <a:p>
            <a:pPr algn="r"/>
            <a:r>
              <a:rPr lang="en-US" sz="1200" b="1" dirty="0"/>
              <a:t>Statewide Rank</a:t>
            </a:r>
          </a:p>
          <a:p>
            <a:pPr algn="r"/>
            <a:r>
              <a:rPr lang="en-US" sz="1200" b="1" dirty="0"/>
              <a:t>among the Top 5</a:t>
            </a:r>
          </a:p>
        </p:txBody>
      </p:sp>
      <p:sp>
        <p:nvSpPr>
          <p:cNvPr id="37" name="Star: 10 Points 36">
            <a:extLst>
              <a:ext uri="{FF2B5EF4-FFF2-40B4-BE49-F238E27FC236}">
                <a16:creationId xmlns:a16="http://schemas.microsoft.com/office/drawing/2014/main" id="{8FF52554-3BF5-B2FE-D13E-29F7EC866A7B}"/>
              </a:ext>
            </a:extLst>
          </p:cNvPr>
          <p:cNvSpPr/>
          <p:nvPr/>
        </p:nvSpPr>
        <p:spPr>
          <a:xfrm>
            <a:off x="10181866" y="239528"/>
            <a:ext cx="281873" cy="225920"/>
          </a:xfrm>
          <a:prstGeom prst="star10">
            <a:avLst/>
          </a:prstGeom>
          <a:solidFill>
            <a:srgbClr val="FFFF00"/>
          </a:solidFill>
          <a:ln>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C00000"/>
                </a:solidFill>
              </a:rPr>
              <a:t>#</a:t>
            </a:r>
          </a:p>
        </p:txBody>
      </p:sp>
    </p:spTree>
    <p:extLst>
      <p:ext uri="{BB962C8B-B14F-4D97-AF65-F5344CB8AC3E}">
        <p14:creationId xmlns:p14="http://schemas.microsoft.com/office/powerpoint/2010/main" val="1752350608"/>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6" name="Title 1"/>
          <p:cNvSpPr txBox="1">
            <a:spLocks/>
          </p:cNvSpPr>
          <p:nvPr/>
        </p:nvSpPr>
        <p:spPr>
          <a:xfrm>
            <a:off x="0" y="-36095"/>
            <a:ext cx="12192000" cy="914399"/>
          </a:xfrm>
          <a:prstGeom prst="rect">
            <a:avLst/>
          </a:prstGeom>
          <a:solidFill>
            <a:srgbClr val="C000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Arial" panose="020B0604020202020204" pitchFamily="34" charset="0"/>
                <a:cs typeface="Arial" panose="020B0604020202020204" pitchFamily="34" charset="0"/>
              </a:rPr>
              <a:t>Jefferson County</a:t>
            </a:r>
            <a:r>
              <a:rPr lang="en-US" dirty="0">
                <a:solidFill>
                  <a:schemeClr val="bg1"/>
                </a:solidFill>
                <a:latin typeface="Arial" panose="020B0604020202020204" pitchFamily="34" charset="0"/>
                <a:cs typeface="Arial" panose="020B0604020202020204" pitchFamily="34" charset="0"/>
              </a:rPr>
              <a:t> Building Risk Assessment</a:t>
            </a:r>
          </a:p>
        </p:txBody>
      </p:sp>
      <p:pic>
        <p:nvPicPr>
          <p:cNvPr id="10" name="Picture 9">
            <a:extLst>
              <a:ext uri="{FF2B5EF4-FFF2-40B4-BE49-F238E27FC236}">
                <a16:creationId xmlns:a16="http://schemas.microsoft.com/office/drawing/2014/main" id="{27BCF086-6E94-8BB8-EF76-29D8DF91D79F}"/>
              </a:ext>
            </a:extLst>
          </p:cNvPr>
          <p:cNvPicPr>
            <a:picLocks noChangeAspect="1"/>
          </p:cNvPicPr>
          <p:nvPr/>
        </p:nvPicPr>
        <p:blipFill>
          <a:blip r:embed="rId3"/>
          <a:stretch>
            <a:fillRect/>
          </a:stretch>
        </p:blipFill>
        <p:spPr>
          <a:xfrm>
            <a:off x="6317675" y="1259789"/>
            <a:ext cx="5514110" cy="4246159"/>
          </a:xfrm>
          <a:prstGeom prst="rect">
            <a:avLst/>
          </a:prstGeom>
        </p:spPr>
      </p:pic>
      <p:sp>
        <p:nvSpPr>
          <p:cNvPr id="11" name="TextBox 10">
            <a:extLst>
              <a:ext uri="{FF2B5EF4-FFF2-40B4-BE49-F238E27FC236}">
                <a16:creationId xmlns:a16="http://schemas.microsoft.com/office/drawing/2014/main" id="{8E2CE941-FED9-4E5B-B539-1360BC76A017}"/>
              </a:ext>
            </a:extLst>
          </p:cNvPr>
          <p:cNvSpPr txBox="1"/>
          <p:nvPr/>
        </p:nvSpPr>
        <p:spPr>
          <a:xfrm>
            <a:off x="6428509" y="5655430"/>
            <a:ext cx="5403276" cy="646331"/>
          </a:xfrm>
          <a:prstGeom prst="rect">
            <a:avLst/>
          </a:prstGeom>
          <a:noFill/>
        </p:spPr>
        <p:txBody>
          <a:bodyPr wrap="square" rtlCol="0">
            <a:spAutoFit/>
          </a:bodyPr>
          <a:lstStyle/>
          <a:p>
            <a:r>
              <a:rPr lang="en-US" b="1" dirty="0"/>
              <a:t>Jefferson County </a:t>
            </a:r>
            <a:r>
              <a:rPr lang="en-US" dirty="0"/>
              <a:t>has a high number of </a:t>
            </a:r>
            <a:r>
              <a:rPr lang="en-US" dirty="0">
                <a:solidFill>
                  <a:srgbClr val="0070C0"/>
                </a:solidFill>
                <a:hlinkClick r:id="rId4">
                  <a:extLst>
                    <a:ext uri="{A12FA001-AC4F-418D-AE19-62706E023703}">
                      <ahyp:hlinkClr xmlns:ahyp="http://schemas.microsoft.com/office/drawing/2018/hyperlinkcolor" val="tx"/>
                    </a:ext>
                  </a:extLst>
                </a:hlinkClick>
              </a:rPr>
              <a:t>Historical Community Assets</a:t>
            </a:r>
            <a:r>
              <a:rPr lang="en-US" dirty="0">
                <a:solidFill>
                  <a:srgbClr val="0070C0"/>
                </a:solidFill>
              </a:rPr>
              <a:t> </a:t>
            </a:r>
            <a:r>
              <a:rPr lang="en-US" dirty="0"/>
              <a:t>on the National Register.</a:t>
            </a:r>
          </a:p>
        </p:txBody>
      </p:sp>
      <p:pic>
        <p:nvPicPr>
          <p:cNvPr id="14" name="Picture 13">
            <a:extLst>
              <a:ext uri="{FF2B5EF4-FFF2-40B4-BE49-F238E27FC236}">
                <a16:creationId xmlns:a16="http://schemas.microsoft.com/office/drawing/2014/main" id="{0BF3D8C3-AC87-6090-DB3A-7D1FD8B4BAB4}"/>
              </a:ext>
            </a:extLst>
          </p:cNvPr>
          <p:cNvPicPr>
            <a:picLocks noChangeAspect="1"/>
          </p:cNvPicPr>
          <p:nvPr/>
        </p:nvPicPr>
        <p:blipFill>
          <a:blip r:embed="rId5"/>
          <a:stretch>
            <a:fillRect/>
          </a:stretch>
        </p:blipFill>
        <p:spPr>
          <a:xfrm>
            <a:off x="360217" y="1259789"/>
            <a:ext cx="5514110" cy="4193830"/>
          </a:xfrm>
          <a:prstGeom prst="rect">
            <a:avLst/>
          </a:prstGeom>
          <a:ln>
            <a:solidFill>
              <a:schemeClr val="tx1"/>
            </a:solidFill>
          </a:ln>
        </p:spPr>
      </p:pic>
      <p:sp>
        <p:nvSpPr>
          <p:cNvPr id="15" name="TextBox 14">
            <a:extLst>
              <a:ext uri="{FF2B5EF4-FFF2-40B4-BE49-F238E27FC236}">
                <a16:creationId xmlns:a16="http://schemas.microsoft.com/office/drawing/2014/main" id="{E13B81D3-A280-ECF9-2AA7-2034C65A1B28}"/>
              </a:ext>
            </a:extLst>
          </p:cNvPr>
          <p:cNvSpPr txBox="1"/>
          <p:nvPr/>
        </p:nvSpPr>
        <p:spPr>
          <a:xfrm>
            <a:off x="484103" y="5725674"/>
            <a:ext cx="5266338" cy="646331"/>
          </a:xfrm>
          <a:prstGeom prst="rect">
            <a:avLst/>
          </a:prstGeom>
          <a:noFill/>
        </p:spPr>
        <p:txBody>
          <a:bodyPr wrap="square" rtlCol="0">
            <a:spAutoFit/>
          </a:bodyPr>
          <a:lstStyle/>
          <a:p>
            <a:r>
              <a:rPr lang="en-US" b="1" dirty="0"/>
              <a:t>Jefferson County </a:t>
            </a:r>
            <a:r>
              <a:rPr lang="en-US" dirty="0"/>
              <a:t>has very high </a:t>
            </a:r>
            <a:r>
              <a:rPr lang="en-US" dirty="0">
                <a:solidFill>
                  <a:srgbClr val="0070C0"/>
                </a:solidFill>
                <a:hlinkClick r:id="rId6">
                  <a:extLst>
                    <a:ext uri="{A12FA001-AC4F-418D-AE19-62706E023703}">
                      <ahyp:hlinkClr xmlns:ahyp="http://schemas.microsoft.com/office/drawing/2018/hyperlinkcolor" val="tx"/>
                    </a:ext>
                  </a:extLst>
                </a:hlinkClick>
              </a:rPr>
              <a:t>Building Values</a:t>
            </a:r>
            <a:r>
              <a:rPr lang="en-US" dirty="0"/>
              <a:t>, or more than double the statewide median value.</a:t>
            </a:r>
          </a:p>
        </p:txBody>
      </p:sp>
      <p:sp>
        <p:nvSpPr>
          <p:cNvPr id="16" name="TextBox 15">
            <a:extLst>
              <a:ext uri="{FF2B5EF4-FFF2-40B4-BE49-F238E27FC236}">
                <a16:creationId xmlns:a16="http://schemas.microsoft.com/office/drawing/2014/main" id="{A68EF68A-75A2-8EB0-AA8D-6CA205BB4D28}"/>
              </a:ext>
            </a:extLst>
          </p:cNvPr>
          <p:cNvSpPr txBox="1"/>
          <p:nvPr/>
        </p:nvSpPr>
        <p:spPr>
          <a:xfrm>
            <a:off x="8049490" y="6552415"/>
            <a:ext cx="4142510" cy="305585"/>
          </a:xfrm>
          <a:prstGeom prst="rect">
            <a:avLst/>
          </a:prstGeom>
          <a:noFill/>
        </p:spPr>
        <p:txBody>
          <a:bodyPr wrap="square" rtlCol="0">
            <a:spAutoFit/>
          </a:bodyPr>
          <a:lstStyle/>
          <a:p>
            <a:r>
              <a:rPr lang="en-US" sz="1400" dirty="0">
                <a:solidFill>
                  <a:schemeClr val="tx1">
                    <a:lumMod val="50000"/>
                    <a:lumOff val="50000"/>
                  </a:schemeClr>
                </a:solidFill>
              </a:rPr>
              <a:t>Source: Statewide Building-Level Risk Assessment </a:t>
            </a:r>
          </a:p>
        </p:txBody>
      </p:sp>
      <p:sp>
        <p:nvSpPr>
          <p:cNvPr id="20" name="Speech Bubble: Rectangle with Corners Rounded 14">
            <a:extLst>
              <a:ext uri="{FF2B5EF4-FFF2-40B4-BE49-F238E27FC236}">
                <a16:creationId xmlns:a16="http://schemas.microsoft.com/office/drawing/2014/main" id="{46B6C33D-C9E8-90B2-2F8D-4D0853B006F6}"/>
              </a:ext>
            </a:extLst>
          </p:cNvPr>
          <p:cNvSpPr/>
          <p:nvPr/>
        </p:nvSpPr>
        <p:spPr>
          <a:xfrm flipH="1">
            <a:off x="4267200" y="1759527"/>
            <a:ext cx="1508986" cy="507513"/>
          </a:xfrm>
          <a:prstGeom prst="wedgeRoundRectCallout">
            <a:avLst>
              <a:gd name="adj1" fmla="val -18787"/>
              <a:gd name="adj2" fmla="val 137765"/>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High Building Values</a:t>
            </a:r>
            <a:endParaRPr lang="en-US" sz="1600" dirty="0">
              <a:solidFill>
                <a:schemeClr val="bg1"/>
              </a:solidFill>
            </a:endParaRPr>
          </a:p>
        </p:txBody>
      </p:sp>
      <p:sp>
        <p:nvSpPr>
          <p:cNvPr id="21" name="Speech Bubble: Rectangle with Corners Rounded 14">
            <a:extLst>
              <a:ext uri="{FF2B5EF4-FFF2-40B4-BE49-F238E27FC236}">
                <a16:creationId xmlns:a16="http://schemas.microsoft.com/office/drawing/2014/main" id="{A452F952-14C4-9396-93D1-B08EFF732AD2}"/>
              </a:ext>
            </a:extLst>
          </p:cNvPr>
          <p:cNvSpPr/>
          <p:nvPr/>
        </p:nvSpPr>
        <p:spPr>
          <a:xfrm flipH="1">
            <a:off x="10030690" y="3233632"/>
            <a:ext cx="1586346" cy="728768"/>
          </a:xfrm>
          <a:prstGeom prst="wedgeRoundRectCallout">
            <a:avLst>
              <a:gd name="adj1" fmla="val -3546"/>
              <a:gd name="adj2" fmla="val -81046"/>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High Historical Buildings</a:t>
            </a:r>
            <a:endParaRPr lang="en-US" sz="1600" dirty="0">
              <a:solidFill>
                <a:schemeClr val="bg1"/>
              </a:solidFill>
            </a:endParaRPr>
          </a:p>
        </p:txBody>
      </p:sp>
      <p:pic>
        <p:nvPicPr>
          <p:cNvPr id="22" name="Picture 21">
            <a:extLst>
              <a:ext uri="{FF2B5EF4-FFF2-40B4-BE49-F238E27FC236}">
                <a16:creationId xmlns:a16="http://schemas.microsoft.com/office/drawing/2014/main" id="{615BBE21-7836-1D32-68C6-35388E99C845}"/>
              </a:ext>
            </a:extLst>
          </p:cNvPr>
          <p:cNvPicPr>
            <a:picLocks noChangeAspect="1"/>
          </p:cNvPicPr>
          <p:nvPr/>
        </p:nvPicPr>
        <p:blipFill>
          <a:blip r:embed="rId7"/>
          <a:stretch>
            <a:fillRect/>
          </a:stretch>
        </p:blipFill>
        <p:spPr>
          <a:xfrm>
            <a:off x="509848" y="1338828"/>
            <a:ext cx="1194261" cy="1165335"/>
          </a:xfrm>
          <a:prstGeom prst="rect">
            <a:avLst/>
          </a:prstGeom>
        </p:spPr>
      </p:pic>
      <p:pic>
        <p:nvPicPr>
          <p:cNvPr id="24" name="Picture 23">
            <a:extLst>
              <a:ext uri="{FF2B5EF4-FFF2-40B4-BE49-F238E27FC236}">
                <a16:creationId xmlns:a16="http://schemas.microsoft.com/office/drawing/2014/main" id="{48271DB9-2671-3233-B14E-6E1694CAE3F0}"/>
              </a:ext>
            </a:extLst>
          </p:cNvPr>
          <p:cNvPicPr>
            <a:picLocks noChangeAspect="1"/>
          </p:cNvPicPr>
          <p:nvPr/>
        </p:nvPicPr>
        <p:blipFill>
          <a:blip r:embed="rId8"/>
          <a:stretch>
            <a:fillRect/>
          </a:stretch>
        </p:blipFill>
        <p:spPr>
          <a:xfrm>
            <a:off x="6614387" y="1352052"/>
            <a:ext cx="1104772" cy="1071864"/>
          </a:xfrm>
          <a:prstGeom prst="rect">
            <a:avLst/>
          </a:prstGeom>
        </p:spPr>
      </p:pic>
    </p:spTree>
    <p:extLst>
      <p:ext uri="{BB962C8B-B14F-4D97-AF65-F5344CB8AC3E}">
        <p14:creationId xmlns:p14="http://schemas.microsoft.com/office/powerpoint/2010/main" val="3377071314"/>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6" name="Title 1"/>
          <p:cNvSpPr txBox="1">
            <a:spLocks/>
          </p:cNvSpPr>
          <p:nvPr/>
        </p:nvSpPr>
        <p:spPr>
          <a:xfrm>
            <a:off x="0" y="-36095"/>
            <a:ext cx="12192000" cy="914399"/>
          </a:xfrm>
          <a:prstGeom prst="rect">
            <a:avLst/>
          </a:prstGeom>
          <a:solidFill>
            <a:schemeClr val="accent3">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Jefferson County Resiliency</a:t>
            </a:r>
          </a:p>
        </p:txBody>
      </p:sp>
      <p:sp>
        <p:nvSpPr>
          <p:cNvPr id="11" name="TextBox 10">
            <a:extLst>
              <a:ext uri="{FF2B5EF4-FFF2-40B4-BE49-F238E27FC236}">
                <a16:creationId xmlns:a16="http://schemas.microsoft.com/office/drawing/2014/main" id="{8E2CE941-FED9-4E5B-B539-1360BC76A017}"/>
              </a:ext>
            </a:extLst>
          </p:cNvPr>
          <p:cNvSpPr txBox="1"/>
          <p:nvPr/>
        </p:nvSpPr>
        <p:spPr>
          <a:xfrm>
            <a:off x="6823364" y="6091460"/>
            <a:ext cx="5098316" cy="646331"/>
          </a:xfrm>
          <a:prstGeom prst="rect">
            <a:avLst/>
          </a:prstGeom>
          <a:noFill/>
        </p:spPr>
        <p:txBody>
          <a:bodyPr wrap="square" rtlCol="0">
            <a:spAutoFit/>
          </a:bodyPr>
          <a:lstStyle/>
          <a:p>
            <a:r>
              <a:rPr lang="en-US" b="1" dirty="0"/>
              <a:t>(3) Jefferson County </a:t>
            </a:r>
            <a:r>
              <a:rPr lang="en-US" dirty="0"/>
              <a:t>has higher </a:t>
            </a:r>
            <a:r>
              <a:rPr lang="en-US" dirty="0">
                <a:solidFill>
                  <a:srgbClr val="0070C0"/>
                </a:solidFill>
                <a:hlinkClick r:id="rId3">
                  <a:extLst>
                    <a:ext uri="{A12FA001-AC4F-418D-AE19-62706E023703}">
                      <ahyp:hlinkClr xmlns:ahyp="http://schemas.microsoft.com/office/drawing/2018/hyperlinkcolor" val="tx"/>
                    </a:ext>
                  </a:extLst>
                </a:hlinkClick>
              </a:rPr>
              <a:t>NFIP Insurance Penetration Rate</a:t>
            </a:r>
            <a:r>
              <a:rPr lang="en-US" dirty="0"/>
              <a:t> than other counties</a:t>
            </a:r>
            <a:endParaRPr lang="en-US" dirty="0">
              <a:solidFill>
                <a:srgbClr val="0070C0"/>
              </a:solidFill>
            </a:endParaRPr>
          </a:p>
        </p:txBody>
      </p:sp>
      <p:sp>
        <p:nvSpPr>
          <p:cNvPr id="15" name="TextBox 14">
            <a:extLst>
              <a:ext uri="{FF2B5EF4-FFF2-40B4-BE49-F238E27FC236}">
                <a16:creationId xmlns:a16="http://schemas.microsoft.com/office/drawing/2014/main" id="{E13B81D3-A280-ECF9-2AA7-2034C65A1B28}"/>
              </a:ext>
            </a:extLst>
          </p:cNvPr>
          <p:cNvSpPr txBox="1"/>
          <p:nvPr/>
        </p:nvSpPr>
        <p:spPr>
          <a:xfrm>
            <a:off x="270320" y="6038224"/>
            <a:ext cx="4350066" cy="646331"/>
          </a:xfrm>
          <a:prstGeom prst="rect">
            <a:avLst/>
          </a:prstGeom>
          <a:noFill/>
        </p:spPr>
        <p:txBody>
          <a:bodyPr wrap="square" rtlCol="0">
            <a:spAutoFit/>
          </a:bodyPr>
          <a:lstStyle/>
          <a:p>
            <a:r>
              <a:rPr lang="en-US" b="1" dirty="0"/>
              <a:t>(2) Jefferson County </a:t>
            </a:r>
            <a:r>
              <a:rPr lang="en-US" dirty="0"/>
              <a:t>has the lowest </a:t>
            </a:r>
            <a:r>
              <a:rPr lang="en-US" dirty="0">
                <a:solidFill>
                  <a:srgbClr val="0070C0"/>
                </a:solidFill>
                <a:hlinkClick r:id="rId4">
                  <a:extLst>
                    <a:ext uri="{A12FA001-AC4F-418D-AE19-62706E023703}">
                      <ahyp:hlinkClr xmlns:ahyp="http://schemas.microsoft.com/office/drawing/2018/hyperlinkcolor" val="tx"/>
                    </a:ext>
                  </a:extLst>
                </a:hlinkClick>
              </a:rPr>
              <a:t>Social Vulnerability Index</a:t>
            </a:r>
            <a:r>
              <a:rPr lang="en-US" dirty="0"/>
              <a:t> in the State</a:t>
            </a:r>
            <a:endParaRPr lang="en-US" dirty="0">
              <a:solidFill>
                <a:srgbClr val="0070C0"/>
              </a:solidFill>
            </a:endParaRPr>
          </a:p>
        </p:txBody>
      </p:sp>
      <p:pic>
        <p:nvPicPr>
          <p:cNvPr id="3" name="Picture 2">
            <a:extLst>
              <a:ext uri="{FF2B5EF4-FFF2-40B4-BE49-F238E27FC236}">
                <a16:creationId xmlns:a16="http://schemas.microsoft.com/office/drawing/2014/main" id="{CA1C1889-F025-CF03-07C9-12F0607F1C38}"/>
              </a:ext>
            </a:extLst>
          </p:cNvPr>
          <p:cNvPicPr>
            <a:picLocks noChangeAspect="1"/>
          </p:cNvPicPr>
          <p:nvPr/>
        </p:nvPicPr>
        <p:blipFill>
          <a:blip r:embed="rId5"/>
          <a:stretch>
            <a:fillRect/>
          </a:stretch>
        </p:blipFill>
        <p:spPr>
          <a:xfrm>
            <a:off x="353450" y="2807971"/>
            <a:ext cx="4169956" cy="3199977"/>
          </a:xfrm>
          <a:prstGeom prst="rect">
            <a:avLst/>
          </a:prstGeom>
        </p:spPr>
      </p:pic>
      <p:sp>
        <p:nvSpPr>
          <p:cNvPr id="4" name="TextBox 3">
            <a:extLst>
              <a:ext uri="{FF2B5EF4-FFF2-40B4-BE49-F238E27FC236}">
                <a16:creationId xmlns:a16="http://schemas.microsoft.com/office/drawing/2014/main" id="{49FCBFCB-B2A0-E493-7D96-D0BE2D58EDFC}"/>
              </a:ext>
            </a:extLst>
          </p:cNvPr>
          <p:cNvSpPr txBox="1"/>
          <p:nvPr/>
        </p:nvSpPr>
        <p:spPr>
          <a:xfrm>
            <a:off x="1524000" y="917329"/>
            <a:ext cx="8991600" cy="369332"/>
          </a:xfrm>
          <a:prstGeom prst="rect">
            <a:avLst/>
          </a:prstGeom>
          <a:noFill/>
        </p:spPr>
        <p:txBody>
          <a:bodyPr wrap="square" rtlCol="0">
            <a:spAutoFit/>
          </a:bodyPr>
          <a:lstStyle/>
          <a:p>
            <a:r>
              <a:rPr lang="en-US" b="1" dirty="0"/>
              <a:t>(1) Jefferson County </a:t>
            </a:r>
            <a:r>
              <a:rPr lang="en-US" dirty="0"/>
              <a:t>has no </a:t>
            </a:r>
            <a:r>
              <a:rPr lang="en-US" dirty="0">
                <a:solidFill>
                  <a:srgbClr val="0070C0"/>
                </a:solidFill>
                <a:hlinkClick r:id="rId6">
                  <a:extLst>
                    <a:ext uri="{A12FA001-AC4F-418D-AE19-62706E023703}">
                      <ahyp:hlinkClr xmlns:ahyp="http://schemas.microsoft.com/office/drawing/2018/hyperlinkcolor" val="tx"/>
                    </a:ext>
                  </a:extLst>
                </a:hlinkClick>
              </a:rPr>
              <a:t>Essential Facilities </a:t>
            </a:r>
            <a:r>
              <a:rPr lang="en-US" dirty="0"/>
              <a:t>in the high or moderate risk floodplains</a:t>
            </a:r>
            <a:endParaRPr lang="en-US" dirty="0">
              <a:solidFill>
                <a:srgbClr val="0070C0"/>
              </a:solidFill>
            </a:endParaRPr>
          </a:p>
        </p:txBody>
      </p:sp>
      <p:pic>
        <p:nvPicPr>
          <p:cNvPr id="12" name="Picture 11">
            <a:extLst>
              <a:ext uri="{FF2B5EF4-FFF2-40B4-BE49-F238E27FC236}">
                <a16:creationId xmlns:a16="http://schemas.microsoft.com/office/drawing/2014/main" id="{1C68060D-E81F-8DD2-EFA4-4775332F6D86}"/>
              </a:ext>
            </a:extLst>
          </p:cNvPr>
          <p:cNvPicPr>
            <a:picLocks noChangeAspect="1"/>
          </p:cNvPicPr>
          <p:nvPr/>
        </p:nvPicPr>
        <p:blipFill>
          <a:blip r:embed="rId7"/>
          <a:stretch>
            <a:fillRect/>
          </a:stretch>
        </p:blipFill>
        <p:spPr>
          <a:xfrm>
            <a:off x="6906494" y="2733829"/>
            <a:ext cx="4350510" cy="3348260"/>
          </a:xfrm>
          <a:prstGeom prst="rect">
            <a:avLst/>
          </a:prstGeom>
        </p:spPr>
      </p:pic>
      <p:pic>
        <p:nvPicPr>
          <p:cNvPr id="13" name="Picture 12">
            <a:extLst>
              <a:ext uri="{FF2B5EF4-FFF2-40B4-BE49-F238E27FC236}">
                <a16:creationId xmlns:a16="http://schemas.microsoft.com/office/drawing/2014/main" id="{A59D4BE5-0AC5-DE1A-4DCE-0D29197BFDF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01445" y="1311469"/>
            <a:ext cx="7628890" cy="1206500"/>
          </a:xfrm>
          <a:prstGeom prst="rect">
            <a:avLst/>
          </a:prstGeom>
        </p:spPr>
      </p:pic>
    </p:spTree>
    <p:extLst>
      <p:ext uri="{BB962C8B-B14F-4D97-AF65-F5344CB8AC3E}">
        <p14:creationId xmlns:p14="http://schemas.microsoft.com/office/powerpoint/2010/main" val="3153295650"/>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6" name="Title 1"/>
          <p:cNvSpPr txBox="1">
            <a:spLocks/>
          </p:cNvSpPr>
          <p:nvPr/>
        </p:nvSpPr>
        <p:spPr>
          <a:xfrm>
            <a:off x="0" y="-36095"/>
            <a:ext cx="12192000" cy="914399"/>
          </a:xfrm>
          <a:prstGeom prst="rect">
            <a:avLst/>
          </a:prstGeom>
          <a:solidFill>
            <a:schemeClr val="accent3">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Jefferson County Unincorporated* Resiliency</a:t>
            </a:r>
          </a:p>
        </p:txBody>
      </p:sp>
      <p:sp>
        <p:nvSpPr>
          <p:cNvPr id="11" name="TextBox 10">
            <a:extLst>
              <a:ext uri="{FF2B5EF4-FFF2-40B4-BE49-F238E27FC236}">
                <a16:creationId xmlns:a16="http://schemas.microsoft.com/office/drawing/2014/main" id="{8E2CE941-FED9-4E5B-B539-1360BC76A017}"/>
              </a:ext>
            </a:extLst>
          </p:cNvPr>
          <p:cNvSpPr txBox="1"/>
          <p:nvPr/>
        </p:nvSpPr>
        <p:spPr>
          <a:xfrm>
            <a:off x="7010243" y="5699109"/>
            <a:ext cx="4149436" cy="646331"/>
          </a:xfrm>
          <a:prstGeom prst="rect">
            <a:avLst/>
          </a:prstGeom>
          <a:noFill/>
        </p:spPr>
        <p:txBody>
          <a:bodyPr wrap="square" rtlCol="0">
            <a:spAutoFit/>
          </a:bodyPr>
          <a:lstStyle/>
          <a:p>
            <a:r>
              <a:rPr lang="en-US" b="1" dirty="0"/>
              <a:t>Jefferson County Unincorporated </a:t>
            </a:r>
            <a:r>
              <a:rPr lang="en-US" dirty="0"/>
              <a:t>has a high </a:t>
            </a:r>
            <a:r>
              <a:rPr lang="en-US" dirty="0">
                <a:solidFill>
                  <a:srgbClr val="0070C0"/>
                </a:solidFill>
                <a:hlinkClick r:id="rId3">
                  <a:extLst>
                    <a:ext uri="{A12FA001-AC4F-418D-AE19-62706E023703}">
                      <ahyp:hlinkClr xmlns:ahyp="http://schemas.microsoft.com/office/drawing/2018/hyperlinkcolor" val="tx"/>
                    </a:ext>
                  </a:extLst>
                </a:hlinkClick>
              </a:rPr>
              <a:t>Freeboard</a:t>
            </a:r>
            <a:r>
              <a:rPr lang="en-US" dirty="0"/>
              <a:t> safety factor of 3 feet</a:t>
            </a:r>
            <a:endParaRPr lang="en-US" dirty="0">
              <a:solidFill>
                <a:srgbClr val="0070C0"/>
              </a:solidFill>
            </a:endParaRPr>
          </a:p>
        </p:txBody>
      </p:sp>
      <p:sp>
        <p:nvSpPr>
          <p:cNvPr id="15" name="TextBox 14">
            <a:extLst>
              <a:ext uri="{FF2B5EF4-FFF2-40B4-BE49-F238E27FC236}">
                <a16:creationId xmlns:a16="http://schemas.microsoft.com/office/drawing/2014/main" id="{E13B81D3-A280-ECF9-2AA7-2034C65A1B28}"/>
              </a:ext>
            </a:extLst>
          </p:cNvPr>
          <p:cNvSpPr txBox="1"/>
          <p:nvPr/>
        </p:nvSpPr>
        <p:spPr>
          <a:xfrm>
            <a:off x="1032321" y="5710518"/>
            <a:ext cx="3692080" cy="646331"/>
          </a:xfrm>
          <a:prstGeom prst="rect">
            <a:avLst/>
          </a:prstGeom>
          <a:noFill/>
        </p:spPr>
        <p:txBody>
          <a:bodyPr wrap="square" rtlCol="0">
            <a:spAutoFit/>
          </a:bodyPr>
          <a:lstStyle/>
          <a:p>
            <a:r>
              <a:rPr lang="en-US" b="1" dirty="0"/>
              <a:t>Jefferson County Unincorporated </a:t>
            </a:r>
            <a:r>
              <a:rPr lang="en-US" dirty="0"/>
              <a:t>has a high </a:t>
            </a:r>
            <a:r>
              <a:rPr lang="en-US" dirty="0">
                <a:solidFill>
                  <a:srgbClr val="0070C0"/>
                </a:solidFill>
                <a:hlinkClick r:id="rId4">
                  <a:extLst>
                    <a:ext uri="{A12FA001-AC4F-418D-AE19-62706E023703}">
                      <ahyp:hlinkClr xmlns:ahyp="http://schemas.microsoft.com/office/drawing/2018/hyperlinkcolor" val="tx"/>
                    </a:ext>
                  </a:extLst>
                </a:hlinkClick>
              </a:rPr>
              <a:t>CRS</a:t>
            </a:r>
            <a:r>
              <a:rPr lang="en-US" dirty="0">
                <a:solidFill>
                  <a:srgbClr val="467886"/>
                </a:solidFill>
                <a:hlinkClick r:id="rId5">
                  <a:extLst>
                    <a:ext uri="{A12FA001-AC4F-418D-AE19-62706E023703}">
                      <ahyp:hlinkClr xmlns:ahyp="http://schemas.microsoft.com/office/drawing/2018/hyperlinkcolor" val="tx"/>
                    </a:ext>
                  </a:extLst>
                </a:hlinkClick>
              </a:rPr>
              <a:t> </a:t>
            </a:r>
            <a:r>
              <a:rPr lang="en-US" dirty="0"/>
              <a:t>Rating of Class 7</a:t>
            </a:r>
            <a:endParaRPr lang="en-US" dirty="0">
              <a:solidFill>
                <a:srgbClr val="0070C0"/>
              </a:solidFill>
            </a:endParaRPr>
          </a:p>
        </p:txBody>
      </p:sp>
      <p:pic>
        <p:nvPicPr>
          <p:cNvPr id="8" name="Picture 7">
            <a:extLst>
              <a:ext uri="{FF2B5EF4-FFF2-40B4-BE49-F238E27FC236}">
                <a16:creationId xmlns:a16="http://schemas.microsoft.com/office/drawing/2014/main" id="{753B2798-A6AC-0591-66ED-A8C8A58B1009}"/>
              </a:ext>
            </a:extLst>
          </p:cNvPr>
          <p:cNvPicPr>
            <a:picLocks noChangeAspect="1"/>
          </p:cNvPicPr>
          <p:nvPr/>
        </p:nvPicPr>
        <p:blipFill>
          <a:blip r:embed="rId6"/>
          <a:stretch>
            <a:fillRect/>
          </a:stretch>
        </p:blipFill>
        <p:spPr>
          <a:xfrm>
            <a:off x="6415461" y="1386091"/>
            <a:ext cx="5596401" cy="4298965"/>
          </a:xfrm>
          <a:prstGeom prst="rect">
            <a:avLst/>
          </a:prstGeom>
        </p:spPr>
      </p:pic>
      <p:pic>
        <p:nvPicPr>
          <p:cNvPr id="3" name="Picture 2">
            <a:extLst>
              <a:ext uri="{FF2B5EF4-FFF2-40B4-BE49-F238E27FC236}">
                <a16:creationId xmlns:a16="http://schemas.microsoft.com/office/drawing/2014/main" id="{F639476A-EEEB-E906-B821-64FC682FBE30}"/>
              </a:ext>
            </a:extLst>
          </p:cNvPr>
          <p:cNvPicPr>
            <a:picLocks noChangeAspect="1"/>
          </p:cNvPicPr>
          <p:nvPr/>
        </p:nvPicPr>
        <p:blipFill>
          <a:blip r:embed="rId7"/>
          <a:stretch>
            <a:fillRect/>
          </a:stretch>
        </p:blipFill>
        <p:spPr>
          <a:xfrm>
            <a:off x="290342" y="1386090"/>
            <a:ext cx="5900909" cy="4298965"/>
          </a:xfrm>
          <a:prstGeom prst="rect">
            <a:avLst/>
          </a:prstGeom>
          <a:ln>
            <a:solidFill>
              <a:schemeClr val="tx1"/>
            </a:solidFill>
          </a:ln>
        </p:spPr>
      </p:pic>
    </p:spTree>
    <p:extLst>
      <p:ext uri="{BB962C8B-B14F-4D97-AF65-F5344CB8AC3E}">
        <p14:creationId xmlns:p14="http://schemas.microsoft.com/office/powerpoint/2010/main" val="243120864"/>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6" name="Title 1"/>
          <p:cNvSpPr txBox="1">
            <a:spLocks/>
          </p:cNvSpPr>
          <p:nvPr/>
        </p:nvSpPr>
        <p:spPr>
          <a:xfrm>
            <a:off x="0" y="-36095"/>
            <a:ext cx="12192000" cy="914399"/>
          </a:xfrm>
          <a:prstGeom prst="rect">
            <a:avLst/>
          </a:prstGeom>
          <a:solidFill>
            <a:srgbClr val="C000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Arial" panose="020B0604020202020204" pitchFamily="34" charset="0"/>
                <a:cs typeface="Arial" panose="020B0604020202020204" pitchFamily="34" charset="0"/>
              </a:rPr>
              <a:t>Shepherdstown</a:t>
            </a:r>
            <a:r>
              <a:rPr lang="en-US" dirty="0">
                <a:solidFill>
                  <a:schemeClr val="bg1"/>
                </a:solidFill>
                <a:latin typeface="Arial" panose="020B0604020202020204" pitchFamily="34" charset="0"/>
                <a:cs typeface="Arial" panose="020B0604020202020204" pitchFamily="34" charset="0"/>
              </a:rPr>
              <a:t> Risk Assessment</a:t>
            </a:r>
          </a:p>
        </p:txBody>
      </p:sp>
      <p:pic>
        <p:nvPicPr>
          <p:cNvPr id="13" name="Picture 12">
            <a:extLst>
              <a:ext uri="{FF2B5EF4-FFF2-40B4-BE49-F238E27FC236}">
                <a16:creationId xmlns:a16="http://schemas.microsoft.com/office/drawing/2014/main" id="{F15B04CC-494E-B341-AAC5-C6F1BC9930D1}"/>
              </a:ext>
            </a:extLst>
          </p:cNvPr>
          <p:cNvPicPr>
            <a:picLocks noChangeAspect="1"/>
          </p:cNvPicPr>
          <p:nvPr/>
        </p:nvPicPr>
        <p:blipFill>
          <a:blip r:embed="rId3"/>
          <a:stretch>
            <a:fillRect/>
          </a:stretch>
        </p:blipFill>
        <p:spPr>
          <a:xfrm>
            <a:off x="4223489" y="1103075"/>
            <a:ext cx="3826001" cy="3456489"/>
          </a:xfrm>
          <a:prstGeom prst="rect">
            <a:avLst/>
          </a:prstGeom>
          <a:ln>
            <a:solidFill>
              <a:schemeClr val="tx1"/>
            </a:solidFill>
          </a:ln>
        </p:spPr>
      </p:pic>
      <p:pic>
        <p:nvPicPr>
          <p:cNvPr id="18" name="Picture 17">
            <a:extLst>
              <a:ext uri="{FF2B5EF4-FFF2-40B4-BE49-F238E27FC236}">
                <a16:creationId xmlns:a16="http://schemas.microsoft.com/office/drawing/2014/main" id="{04B1A7D6-9578-4A25-547E-E52C4CED3E90}"/>
              </a:ext>
            </a:extLst>
          </p:cNvPr>
          <p:cNvPicPr>
            <a:picLocks noChangeAspect="1"/>
          </p:cNvPicPr>
          <p:nvPr/>
        </p:nvPicPr>
        <p:blipFill>
          <a:blip r:embed="rId4"/>
          <a:stretch>
            <a:fillRect/>
          </a:stretch>
        </p:blipFill>
        <p:spPr>
          <a:xfrm>
            <a:off x="5927601" y="3367709"/>
            <a:ext cx="2067213" cy="714475"/>
          </a:xfrm>
          <a:prstGeom prst="rect">
            <a:avLst/>
          </a:prstGeom>
        </p:spPr>
      </p:pic>
      <p:pic>
        <p:nvPicPr>
          <p:cNvPr id="26" name="Picture 25">
            <a:extLst>
              <a:ext uri="{FF2B5EF4-FFF2-40B4-BE49-F238E27FC236}">
                <a16:creationId xmlns:a16="http://schemas.microsoft.com/office/drawing/2014/main" id="{5BA228A2-B7BF-942A-29B1-FF40BBDBE619}"/>
              </a:ext>
            </a:extLst>
          </p:cNvPr>
          <p:cNvPicPr>
            <a:picLocks noChangeAspect="1"/>
          </p:cNvPicPr>
          <p:nvPr/>
        </p:nvPicPr>
        <p:blipFill>
          <a:blip r:embed="rId5"/>
          <a:srcRect r="-5314"/>
          <a:stretch/>
        </p:blipFill>
        <p:spPr>
          <a:xfrm>
            <a:off x="5941455" y="4068297"/>
            <a:ext cx="2162477" cy="457264"/>
          </a:xfrm>
          <a:prstGeom prst="rect">
            <a:avLst/>
          </a:prstGeom>
        </p:spPr>
      </p:pic>
      <p:pic>
        <p:nvPicPr>
          <p:cNvPr id="28" name="Picture 27">
            <a:extLst>
              <a:ext uri="{FF2B5EF4-FFF2-40B4-BE49-F238E27FC236}">
                <a16:creationId xmlns:a16="http://schemas.microsoft.com/office/drawing/2014/main" id="{C889D67C-2544-2AFD-60CA-B2EAE8355CD0}"/>
              </a:ext>
            </a:extLst>
          </p:cNvPr>
          <p:cNvPicPr>
            <a:picLocks noChangeAspect="1"/>
          </p:cNvPicPr>
          <p:nvPr/>
        </p:nvPicPr>
        <p:blipFill>
          <a:blip r:embed="rId6"/>
          <a:stretch>
            <a:fillRect/>
          </a:stretch>
        </p:blipFill>
        <p:spPr>
          <a:xfrm>
            <a:off x="94744" y="1131491"/>
            <a:ext cx="3968535" cy="3428073"/>
          </a:xfrm>
          <a:prstGeom prst="rect">
            <a:avLst/>
          </a:prstGeom>
          <a:ln>
            <a:solidFill>
              <a:schemeClr val="tx1"/>
            </a:solidFill>
          </a:ln>
        </p:spPr>
      </p:pic>
      <p:pic>
        <p:nvPicPr>
          <p:cNvPr id="30" name="Picture 29">
            <a:extLst>
              <a:ext uri="{FF2B5EF4-FFF2-40B4-BE49-F238E27FC236}">
                <a16:creationId xmlns:a16="http://schemas.microsoft.com/office/drawing/2014/main" id="{DBC10D15-E173-27CD-BF42-9209D29A0DCC}"/>
              </a:ext>
            </a:extLst>
          </p:cNvPr>
          <p:cNvPicPr>
            <a:picLocks noChangeAspect="1"/>
          </p:cNvPicPr>
          <p:nvPr/>
        </p:nvPicPr>
        <p:blipFill>
          <a:blip r:embed="rId7"/>
          <a:stretch>
            <a:fillRect/>
          </a:stretch>
        </p:blipFill>
        <p:spPr>
          <a:xfrm>
            <a:off x="2285415" y="3108808"/>
            <a:ext cx="1581371" cy="1409897"/>
          </a:xfrm>
          <a:prstGeom prst="rect">
            <a:avLst/>
          </a:prstGeom>
        </p:spPr>
      </p:pic>
      <p:pic>
        <p:nvPicPr>
          <p:cNvPr id="32" name="Picture 31">
            <a:extLst>
              <a:ext uri="{FF2B5EF4-FFF2-40B4-BE49-F238E27FC236}">
                <a16:creationId xmlns:a16="http://schemas.microsoft.com/office/drawing/2014/main" id="{85973D7C-DE1B-2878-0200-C4F9E7A3C6E1}"/>
              </a:ext>
            </a:extLst>
          </p:cNvPr>
          <p:cNvPicPr>
            <a:picLocks noChangeAspect="1"/>
          </p:cNvPicPr>
          <p:nvPr/>
        </p:nvPicPr>
        <p:blipFill>
          <a:blip r:embed="rId8"/>
          <a:stretch>
            <a:fillRect/>
          </a:stretch>
        </p:blipFill>
        <p:spPr>
          <a:xfrm>
            <a:off x="8185705" y="1117635"/>
            <a:ext cx="3788432" cy="3428073"/>
          </a:xfrm>
          <a:prstGeom prst="rect">
            <a:avLst/>
          </a:prstGeom>
          <a:ln>
            <a:solidFill>
              <a:schemeClr val="tx1"/>
            </a:solidFill>
          </a:ln>
        </p:spPr>
      </p:pic>
      <p:pic>
        <p:nvPicPr>
          <p:cNvPr id="34" name="Picture 33">
            <a:extLst>
              <a:ext uri="{FF2B5EF4-FFF2-40B4-BE49-F238E27FC236}">
                <a16:creationId xmlns:a16="http://schemas.microsoft.com/office/drawing/2014/main" id="{BB9A2ABF-76BB-EF84-6983-2244C20F2613}"/>
              </a:ext>
            </a:extLst>
          </p:cNvPr>
          <p:cNvPicPr>
            <a:picLocks noChangeAspect="1"/>
          </p:cNvPicPr>
          <p:nvPr/>
        </p:nvPicPr>
        <p:blipFill>
          <a:blip r:embed="rId9"/>
          <a:stretch>
            <a:fillRect/>
          </a:stretch>
        </p:blipFill>
        <p:spPr>
          <a:xfrm>
            <a:off x="9641203" y="3781665"/>
            <a:ext cx="2276793" cy="685896"/>
          </a:xfrm>
          <a:prstGeom prst="rect">
            <a:avLst/>
          </a:prstGeom>
        </p:spPr>
      </p:pic>
      <p:sp>
        <p:nvSpPr>
          <p:cNvPr id="35" name="TextBox 34">
            <a:extLst>
              <a:ext uri="{FF2B5EF4-FFF2-40B4-BE49-F238E27FC236}">
                <a16:creationId xmlns:a16="http://schemas.microsoft.com/office/drawing/2014/main" id="{BA3C3CA1-C7C3-91DA-E758-125D2B4E7437}"/>
              </a:ext>
            </a:extLst>
          </p:cNvPr>
          <p:cNvSpPr txBox="1"/>
          <p:nvPr/>
        </p:nvSpPr>
        <p:spPr>
          <a:xfrm>
            <a:off x="277606" y="4592210"/>
            <a:ext cx="3602810" cy="1477328"/>
          </a:xfrm>
          <a:prstGeom prst="rect">
            <a:avLst/>
          </a:prstGeom>
          <a:noFill/>
        </p:spPr>
        <p:txBody>
          <a:bodyPr wrap="square" rtlCol="0">
            <a:spAutoFit/>
          </a:bodyPr>
          <a:lstStyle/>
          <a:p>
            <a:r>
              <a:rPr lang="en-US" b="1" dirty="0"/>
              <a:t>Building Value </a:t>
            </a:r>
            <a:r>
              <a:rPr lang="en-US" dirty="0"/>
              <a:t>and</a:t>
            </a:r>
            <a:r>
              <a:rPr lang="en-US" b="1" dirty="0"/>
              <a:t> Density. </a:t>
            </a:r>
          </a:p>
          <a:p>
            <a:r>
              <a:rPr lang="en-US" dirty="0"/>
              <a:t>Median Building Value ranks first of 229 incorporated places in the state.  High density of buildings in small area.</a:t>
            </a:r>
          </a:p>
        </p:txBody>
      </p:sp>
      <p:sp>
        <p:nvSpPr>
          <p:cNvPr id="36" name="TextBox 35">
            <a:extLst>
              <a:ext uri="{FF2B5EF4-FFF2-40B4-BE49-F238E27FC236}">
                <a16:creationId xmlns:a16="http://schemas.microsoft.com/office/drawing/2014/main" id="{F368671A-9738-6958-25D0-DD048D5D2F51}"/>
              </a:ext>
            </a:extLst>
          </p:cNvPr>
          <p:cNvSpPr txBox="1"/>
          <p:nvPr/>
        </p:nvSpPr>
        <p:spPr>
          <a:xfrm>
            <a:off x="4446680" y="4584600"/>
            <a:ext cx="3602810" cy="1200329"/>
          </a:xfrm>
          <a:prstGeom prst="rect">
            <a:avLst/>
          </a:prstGeom>
          <a:noFill/>
        </p:spPr>
        <p:txBody>
          <a:bodyPr wrap="square" rtlCol="0">
            <a:spAutoFit/>
          </a:bodyPr>
          <a:lstStyle/>
          <a:p>
            <a:r>
              <a:rPr lang="en-US" b="1" dirty="0"/>
              <a:t>Pre-FIRM </a:t>
            </a:r>
            <a:r>
              <a:rPr lang="en-US" dirty="0"/>
              <a:t>and</a:t>
            </a:r>
            <a:r>
              <a:rPr lang="en-US" b="1" dirty="0"/>
              <a:t> Basements. </a:t>
            </a:r>
          </a:p>
          <a:p>
            <a:r>
              <a:rPr lang="en-US" dirty="0"/>
              <a:t>Nearly 90% of structures are Pre-FIRM and nearly half have basements. </a:t>
            </a:r>
          </a:p>
        </p:txBody>
      </p:sp>
      <p:sp>
        <p:nvSpPr>
          <p:cNvPr id="37" name="TextBox 36">
            <a:extLst>
              <a:ext uri="{FF2B5EF4-FFF2-40B4-BE49-F238E27FC236}">
                <a16:creationId xmlns:a16="http://schemas.microsoft.com/office/drawing/2014/main" id="{BEEF999C-DB95-CF52-FDB8-EA30E6824FD7}"/>
              </a:ext>
            </a:extLst>
          </p:cNvPr>
          <p:cNvSpPr txBox="1"/>
          <p:nvPr/>
        </p:nvSpPr>
        <p:spPr>
          <a:xfrm>
            <a:off x="8399491" y="4559564"/>
            <a:ext cx="3602810" cy="923330"/>
          </a:xfrm>
          <a:prstGeom prst="rect">
            <a:avLst/>
          </a:prstGeom>
          <a:noFill/>
        </p:spPr>
        <p:txBody>
          <a:bodyPr wrap="square" rtlCol="0">
            <a:spAutoFit/>
          </a:bodyPr>
          <a:lstStyle/>
          <a:p>
            <a:r>
              <a:rPr lang="en-US" b="1" dirty="0"/>
              <a:t>Historical Buildings.</a:t>
            </a:r>
          </a:p>
          <a:p>
            <a:r>
              <a:rPr lang="en-US" dirty="0"/>
              <a:t>Most building are in the National Historic District.</a:t>
            </a:r>
          </a:p>
        </p:txBody>
      </p:sp>
      <p:sp>
        <p:nvSpPr>
          <p:cNvPr id="2" name="TextBox 1">
            <a:extLst>
              <a:ext uri="{FF2B5EF4-FFF2-40B4-BE49-F238E27FC236}">
                <a16:creationId xmlns:a16="http://schemas.microsoft.com/office/drawing/2014/main" id="{C7B4C825-9001-49A7-3BB9-E78F9FF35D0C}"/>
              </a:ext>
            </a:extLst>
          </p:cNvPr>
          <p:cNvSpPr txBox="1"/>
          <p:nvPr/>
        </p:nvSpPr>
        <p:spPr>
          <a:xfrm>
            <a:off x="5472545" y="6466147"/>
            <a:ext cx="6719455" cy="307777"/>
          </a:xfrm>
          <a:prstGeom prst="rect">
            <a:avLst/>
          </a:prstGeom>
          <a:noFill/>
        </p:spPr>
        <p:txBody>
          <a:bodyPr wrap="square" rtlCol="0">
            <a:spAutoFit/>
          </a:bodyPr>
          <a:lstStyle/>
          <a:p>
            <a:r>
              <a:rPr lang="en-US" sz="1400" dirty="0">
                <a:solidFill>
                  <a:schemeClr val="tx1">
                    <a:lumMod val="50000"/>
                    <a:lumOff val="50000"/>
                  </a:schemeClr>
                </a:solidFill>
              </a:rPr>
              <a:t>Sources:  </a:t>
            </a:r>
            <a:r>
              <a:rPr lang="en-US" sz="1400" dirty="0">
                <a:solidFill>
                  <a:srgbClr val="0070C0"/>
                </a:solidFill>
                <a:hlinkClick r:id="rId10">
                  <a:extLst>
                    <a:ext uri="{A12FA001-AC4F-418D-AE19-62706E023703}">
                      <ahyp:hlinkClr xmlns:ahyp="http://schemas.microsoft.com/office/drawing/2018/hyperlinkcolor" val="tx"/>
                    </a:ext>
                  </a:extLst>
                </a:hlinkClick>
              </a:rPr>
              <a:t>WV Flood Tool’s Risk Map View </a:t>
            </a:r>
            <a:r>
              <a:rPr lang="en-US" sz="1400" dirty="0">
                <a:solidFill>
                  <a:schemeClr val="tx1">
                    <a:lumMod val="50000"/>
                    <a:lumOff val="50000"/>
                  </a:schemeClr>
                </a:solidFill>
              </a:rPr>
              <a:t>&amp; Statewide Building-Level Risk Assessment </a:t>
            </a:r>
          </a:p>
        </p:txBody>
      </p:sp>
      <p:sp>
        <p:nvSpPr>
          <p:cNvPr id="3" name="TextBox 2">
            <a:extLst>
              <a:ext uri="{FF2B5EF4-FFF2-40B4-BE49-F238E27FC236}">
                <a16:creationId xmlns:a16="http://schemas.microsoft.com/office/drawing/2014/main" id="{C4821254-B841-A848-0ECA-EAD69C555A3A}"/>
              </a:ext>
            </a:extLst>
          </p:cNvPr>
          <p:cNvSpPr txBox="1"/>
          <p:nvPr/>
        </p:nvSpPr>
        <p:spPr>
          <a:xfrm>
            <a:off x="276977" y="6404592"/>
            <a:ext cx="4550961" cy="369332"/>
          </a:xfrm>
          <a:prstGeom prst="rect">
            <a:avLst/>
          </a:prstGeom>
          <a:noFill/>
        </p:spPr>
        <p:txBody>
          <a:bodyPr wrap="square" rtlCol="0">
            <a:spAutoFit/>
          </a:bodyPr>
          <a:lstStyle/>
          <a:p>
            <a:r>
              <a:rPr lang="en-US" dirty="0"/>
              <a:t>Refer to online </a:t>
            </a:r>
            <a:r>
              <a:rPr lang="en-US" dirty="0">
                <a:solidFill>
                  <a:srgbClr val="0070C0"/>
                </a:solidFill>
                <a:hlinkClick r:id="rId11">
                  <a:extLst>
                    <a:ext uri="{A12FA001-AC4F-418D-AE19-62706E023703}">
                      <ahyp:hlinkClr xmlns:ahyp="http://schemas.microsoft.com/office/drawing/2018/hyperlinkcolor" val="tx"/>
                    </a:ext>
                  </a:extLst>
                </a:hlinkClick>
              </a:rPr>
              <a:t>All Risk Indicators Report</a:t>
            </a:r>
            <a:endParaRPr lang="en-US" dirty="0">
              <a:solidFill>
                <a:srgbClr val="0070C0"/>
              </a:solidFill>
            </a:endParaRPr>
          </a:p>
        </p:txBody>
      </p:sp>
    </p:spTree>
    <p:extLst>
      <p:ext uri="{BB962C8B-B14F-4D97-AF65-F5344CB8AC3E}">
        <p14:creationId xmlns:p14="http://schemas.microsoft.com/office/powerpoint/2010/main" val="3324997221"/>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Title 1"/>
          <p:cNvSpPr txBox="1">
            <a:spLocks/>
          </p:cNvSpPr>
          <p:nvPr/>
        </p:nvSpPr>
        <p:spPr>
          <a:xfrm>
            <a:off x="0" y="-36095"/>
            <a:ext cx="12192000" cy="914399"/>
          </a:xfrm>
          <a:prstGeom prst="rect">
            <a:avLst/>
          </a:prstGeom>
          <a:solidFill>
            <a:schemeClr val="tx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solidFill>
                <a:latin typeface="Arial" panose="020B0604020202020204" pitchFamily="34" charset="0"/>
                <a:cs typeface="Arial" panose="020B0604020202020204" pitchFamily="34" charset="0"/>
              </a:rPr>
              <a:t>Shepherdstown</a:t>
            </a:r>
            <a:r>
              <a:rPr lang="en-US" sz="4000" dirty="0">
                <a:solidFill>
                  <a:schemeClr val="bg1"/>
                </a:solidFill>
                <a:latin typeface="Arial" panose="020B0604020202020204" pitchFamily="34" charset="0"/>
                <a:cs typeface="Arial" panose="020B0604020202020204" pitchFamily="34" charset="0"/>
              </a:rPr>
              <a:t> 3D Flood Movie</a:t>
            </a:r>
          </a:p>
        </p:txBody>
      </p:sp>
      <p:pic>
        <p:nvPicPr>
          <p:cNvPr id="5" name="Picture 4">
            <a:extLst>
              <a:ext uri="{FF2B5EF4-FFF2-40B4-BE49-F238E27FC236}">
                <a16:creationId xmlns:a16="http://schemas.microsoft.com/office/drawing/2014/main" id="{A92F8885-40C4-CD47-DE4F-8403BC78617A}"/>
              </a:ext>
            </a:extLst>
          </p:cNvPr>
          <p:cNvPicPr>
            <a:picLocks noChangeAspect="1"/>
          </p:cNvPicPr>
          <p:nvPr/>
        </p:nvPicPr>
        <p:blipFill>
          <a:blip r:embed="rId3"/>
          <a:stretch>
            <a:fillRect/>
          </a:stretch>
        </p:blipFill>
        <p:spPr>
          <a:xfrm>
            <a:off x="240662" y="40051"/>
            <a:ext cx="876422" cy="762106"/>
          </a:xfrm>
          <a:prstGeom prst="rect">
            <a:avLst/>
          </a:prstGeom>
        </p:spPr>
      </p:pic>
      <p:pic>
        <p:nvPicPr>
          <p:cNvPr id="3" name="Picture 2">
            <a:extLst>
              <a:ext uri="{FF2B5EF4-FFF2-40B4-BE49-F238E27FC236}">
                <a16:creationId xmlns:a16="http://schemas.microsoft.com/office/drawing/2014/main" id="{A5BD6181-2C44-DCD4-809A-76BFE2C4E7CB}"/>
              </a:ext>
            </a:extLst>
          </p:cNvPr>
          <p:cNvPicPr>
            <a:picLocks noChangeAspect="1"/>
          </p:cNvPicPr>
          <p:nvPr/>
        </p:nvPicPr>
        <p:blipFill>
          <a:blip r:embed="rId4"/>
          <a:stretch>
            <a:fillRect/>
          </a:stretch>
        </p:blipFill>
        <p:spPr>
          <a:xfrm>
            <a:off x="185244" y="1131662"/>
            <a:ext cx="8744091" cy="5089029"/>
          </a:xfrm>
          <a:prstGeom prst="rect">
            <a:avLst/>
          </a:prstGeom>
        </p:spPr>
      </p:pic>
      <p:sp>
        <p:nvSpPr>
          <p:cNvPr id="4" name="TextBox 3">
            <a:extLst>
              <a:ext uri="{FF2B5EF4-FFF2-40B4-BE49-F238E27FC236}">
                <a16:creationId xmlns:a16="http://schemas.microsoft.com/office/drawing/2014/main" id="{7B32D5E3-4987-DCD8-CC79-7B18D357028B}"/>
              </a:ext>
            </a:extLst>
          </p:cNvPr>
          <p:cNvSpPr txBox="1"/>
          <p:nvPr/>
        </p:nvSpPr>
        <p:spPr>
          <a:xfrm>
            <a:off x="9031449" y="2736502"/>
            <a:ext cx="3077421" cy="1384995"/>
          </a:xfrm>
          <a:prstGeom prst="rect">
            <a:avLst/>
          </a:prstGeom>
          <a:solidFill>
            <a:schemeClr val="bg1">
              <a:lumMod val="85000"/>
            </a:schemeClr>
          </a:solidFill>
        </p:spPr>
        <p:txBody>
          <a:bodyPr wrap="square" rtlCol="0">
            <a:spAutoFit/>
          </a:bodyPr>
          <a:lstStyle/>
          <a:p>
            <a:r>
              <a:rPr lang="en-US" sz="2800" dirty="0"/>
              <a:t>Click </a:t>
            </a:r>
            <a:r>
              <a:rPr lang="en-US" sz="2800" b="1" dirty="0">
                <a:solidFill>
                  <a:srgbClr val="0070C0"/>
                </a:solidFill>
                <a:hlinkClick r:id="rId5">
                  <a:extLst>
                    <a:ext uri="{A12FA001-AC4F-418D-AE19-62706E023703}">
                      <ahyp:hlinkClr xmlns:ahyp="http://schemas.microsoft.com/office/drawing/2018/hyperlinkcolor" val="tx"/>
                    </a:ext>
                  </a:extLst>
                </a:hlinkClick>
              </a:rPr>
              <a:t>here</a:t>
            </a:r>
            <a:r>
              <a:rPr lang="en-US" sz="2800" dirty="0"/>
              <a:t> to view 3D Flood Movie of Shepherdstown</a:t>
            </a:r>
          </a:p>
        </p:txBody>
      </p:sp>
    </p:spTree>
    <p:extLst>
      <p:ext uri="{BB962C8B-B14F-4D97-AF65-F5344CB8AC3E}">
        <p14:creationId xmlns:p14="http://schemas.microsoft.com/office/powerpoint/2010/main" val="23159732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Title 1"/>
          <p:cNvSpPr txBox="1">
            <a:spLocks/>
          </p:cNvSpPr>
          <p:nvPr/>
        </p:nvSpPr>
        <p:spPr>
          <a:xfrm>
            <a:off x="0" y="-36095"/>
            <a:ext cx="12192000" cy="914399"/>
          </a:xfrm>
          <a:prstGeom prst="rect">
            <a:avLst/>
          </a:prstGeom>
          <a:solidFill>
            <a:schemeClr val="tx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chemeClr val="bg1"/>
                </a:solidFill>
                <a:latin typeface="Arial" panose="020B0604020202020204" pitchFamily="34" charset="0"/>
                <a:cs typeface="Arial" panose="020B0604020202020204" pitchFamily="34" charset="0"/>
              </a:rPr>
              <a:t>Example Urban Flooding</a:t>
            </a:r>
          </a:p>
        </p:txBody>
      </p:sp>
      <p:sp>
        <p:nvSpPr>
          <p:cNvPr id="4" name="TextBox 3">
            <a:extLst>
              <a:ext uri="{FF2B5EF4-FFF2-40B4-BE49-F238E27FC236}">
                <a16:creationId xmlns:a16="http://schemas.microsoft.com/office/drawing/2014/main" id="{7B32D5E3-4987-DCD8-CC79-7B18D357028B}"/>
              </a:ext>
            </a:extLst>
          </p:cNvPr>
          <p:cNvSpPr txBox="1"/>
          <p:nvPr/>
        </p:nvSpPr>
        <p:spPr>
          <a:xfrm>
            <a:off x="8411422" y="1023166"/>
            <a:ext cx="3226394" cy="3970318"/>
          </a:xfrm>
          <a:prstGeom prst="rect">
            <a:avLst/>
          </a:prstGeom>
          <a:solidFill>
            <a:schemeClr val="bg1">
              <a:lumMod val="85000"/>
            </a:schemeClr>
          </a:solidFill>
        </p:spPr>
        <p:txBody>
          <a:bodyPr wrap="square" rtlCol="0">
            <a:spAutoFit/>
          </a:bodyPr>
          <a:lstStyle/>
          <a:p>
            <a:r>
              <a:rPr lang="en-US" sz="2800" dirty="0"/>
              <a:t>View </a:t>
            </a:r>
            <a:r>
              <a:rPr lang="en-US" sz="2800" dirty="0">
                <a:solidFill>
                  <a:srgbClr val="0070C0"/>
                </a:solidFill>
                <a:hlinkClick r:id="rId3">
                  <a:extLst>
                    <a:ext uri="{A12FA001-AC4F-418D-AE19-62706E023703}">
                      <ahyp:hlinkClr xmlns:ahyp="http://schemas.microsoft.com/office/drawing/2018/hyperlinkcolor" val="tx"/>
                    </a:ext>
                  </a:extLst>
                </a:hlinkClick>
              </a:rPr>
              <a:t>Videos</a:t>
            </a:r>
            <a:r>
              <a:rPr lang="en-US" sz="2800" dirty="0"/>
              <a:t> of 2021 Morgantown Flooding along </a:t>
            </a:r>
            <a:r>
              <a:rPr lang="en-US" sz="2800" i="1" dirty="0"/>
              <a:t>Popenoe Run </a:t>
            </a:r>
            <a:r>
              <a:rPr lang="en-US" sz="2800" dirty="0"/>
              <a:t>on Patteson Drive near WVU stadium that may occur similarly on </a:t>
            </a:r>
            <a:r>
              <a:rPr lang="en-US" sz="2800" i="1" dirty="0"/>
              <a:t>Town Run </a:t>
            </a:r>
            <a:r>
              <a:rPr lang="en-US" sz="2800" dirty="0"/>
              <a:t>in  Shepherdstown</a:t>
            </a:r>
          </a:p>
        </p:txBody>
      </p:sp>
      <p:pic>
        <p:nvPicPr>
          <p:cNvPr id="7" name="Picture 6">
            <a:extLst>
              <a:ext uri="{FF2B5EF4-FFF2-40B4-BE49-F238E27FC236}">
                <a16:creationId xmlns:a16="http://schemas.microsoft.com/office/drawing/2014/main" id="{5ABBBA7B-5D09-6485-AFAA-C6B495781E4F}"/>
              </a:ext>
            </a:extLst>
          </p:cNvPr>
          <p:cNvPicPr>
            <a:picLocks noChangeAspect="1"/>
          </p:cNvPicPr>
          <p:nvPr/>
        </p:nvPicPr>
        <p:blipFill>
          <a:blip r:embed="rId4"/>
          <a:stretch>
            <a:fillRect/>
          </a:stretch>
        </p:blipFill>
        <p:spPr>
          <a:xfrm>
            <a:off x="742299" y="1023166"/>
            <a:ext cx="3115110" cy="5220430"/>
          </a:xfrm>
          <a:prstGeom prst="rect">
            <a:avLst/>
          </a:prstGeom>
        </p:spPr>
      </p:pic>
      <p:pic>
        <p:nvPicPr>
          <p:cNvPr id="13" name="Picture 12">
            <a:extLst>
              <a:ext uri="{FF2B5EF4-FFF2-40B4-BE49-F238E27FC236}">
                <a16:creationId xmlns:a16="http://schemas.microsoft.com/office/drawing/2014/main" id="{A48EFBCB-D0C3-C77B-8FA6-9626EA5972AD}"/>
              </a:ext>
            </a:extLst>
          </p:cNvPr>
          <p:cNvPicPr>
            <a:picLocks noChangeAspect="1"/>
          </p:cNvPicPr>
          <p:nvPr/>
        </p:nvPicPr>
        <p:blipFill>
          <a:blip r:embed="rId5"/>
          <a:stretch>
            <a:fillRect/>
          </a:stretch>
        </p:blipFill>
        <p:spPr>
          <a:xfrm>
            <a:off x="4476906" y="986036"/>
            <a:ext cx="2850260" cy="5294690"/>
          </a:xfrm>
          <a:prstGeom prst="rect">
            <a:avLst/>
          </a:prstGeom>
        </p:spPr>
      </p:pic>
      <p:sp>
        <p:nvSpPr>
          <p:cNvPr id="15" name="TextBox 14">
            <a:extLst>
              <a:ext uri="{FF2B5EF4-FFF2-40B4-BE49-F238E27FC236}">
                <a16:creationId xmlns:a16="http://schemas.microsoft.com/office/drawing/2014/main" id="{9F2A99A6-2BC4-7A44-E271-536FBBDCBA1B}"/>
              </a:ext>
            </a:extLst>
          </p:cNvPr>
          <p:cNvSpPr txBox="1"/>
          <p:nvPr/>
        </p:nvSpPr>
        <p:spPr>
          <a:xfrm>
            <a:off x="8485907" y="6317856"/>
            <a:ext cx="3226394" cy="369332"/>
          </a:xfrm>
          <a:prstGeom prst="rect">
            <a:avLst/>
          </a:prstGeom>
          <a:noFill/>
        </p:spPr>
        <p:txBody>
          <a:bodyPr wrap="square">
            <a:spAutoFit/>
          </a:bodyPr>
          <a:lstStyle/>
          <a:p>
            <a:r>
              <a:rPr lang="en-US" dirty="0">
                <a:solidFill>
                  <a:schemeClr val="bg1">
                    <a:lumMod val="50000"/>
                  </a:schemeClr>
                </a:solidFill>
              </a:rPr>
              <a:t>Courtesy of WV Hazard Library</a:t>
            </a:r>
          </a:p>
        </p:txBody>
      </p:sp>
    </p:spTree>
    <p:extLst>
      <p:ext uri="{BB962C8B-B14F-4D97-AF65-F5344CB8AC3E}">
        <p14:creationId xmlns:p14="http://schemas.microsoft.com/office/powerpoint/2010/main" val="28844313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36095"/>
            <a:ext cx="12192000" cy="914399"/>
          </a:xfrm>
          <a:prstGeom prst="rect">
            <a:avLst/>
          </a:prstGeom>
          <a:solidFill>
            <a:schemeClr val="tx2">
              <a:lumMod val="90000"/>
              <a:lumOff val="1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Risk MAP (Jefferson Co. Preliminary Flood Maps)</a:t>
            </a:r>
          </a:p>
        </p:txBody>
      </p:sp>
      <p:pic>
        <p:nvPicPr>
          <p:cNvPr id="4" name="Picture 3" descr="A hexagon with a yellow house and a river&#10;&#10;Description automatically generated">
            <a:extLst>
              <a:ext uri="{FF2B5EF4-FFF2-40B4-BE49-F238E27FC236}">
                <a16:creationId xmlns:a16="http://schemas.microsoft.com/office/drawing/2014/main" id="{2EFE2B28-9168-C111-235F-594F7F32369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6855" y="5987050"/>
            <a:ext cx="854241" cy="779435"/>
          </a:xfrm>
          <a:prstGeom prst="rect">
            <a:avLst/>
          </a:prstGeom>
        </p:spPr>
      </p:pic>
      <p:pic>
        <p:nvPicPr>
          <p:cNvPr id="12" name="Picture 11"/>
          <p:cNvPicPr>
            <a:picLocks noChangeAspect="1"/>
          </p:cNvPicPr>
          <p:nvPr/>
        </p:nvPicPr>
        <p:blipFill>
          <a:blip r:embed="rId4"/>
          <a:stretch>
            <a:fillRect/>
          </a:stretch>
        </p:blipFill>
        <p:spPr>
          <a:xfrm>
            <a:off x="10327354" y="6162236"/>
            <a:ext cx="1382162" cy="431313"/>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57460852"/>
              </p:ext>
            </p:extLst>
          </p:nvPr>
        </p:nvGraphicFramePr>
        <p:xfrm>
          <a:off x="8172547" y="1090911"/>
          <a:ext cx="3536969" cy="4788172"/>
        </p:xfrm>
        <a:graphic>
          <a:graphicData uri="http://schemas.openxmlformats.org/drawingml/2006/table">
            <a:tbl>
              <a:tblPr firstRow="1" bandRow="1">
                <a:tableStyleId>{93296810-A885-4BE3-A3E7-6D5BEEA58F35}</a:tableStyleId>
              </a:tblPr>
              <a:tblGrid>
                <a:gridCol w="3536969">
                  <a:extLst>
                    <a:ext uri="{9D8B030D-6E8A-4147-A177-3AD203B41FA5}">
                      <a16:colId xmlns:a16="http://schemas.microsoft.com/office/drawing/2014/main" val="3092337256"/>
                    </a:ext>
                  </a:extLst>
                </a:gridCol>
              </a:tblGrid>
              <a:tr h="679554">
                <a:tc>
                  <a:txBody>
                    <a:bodyPr/>
                    <a:lstStyle/>
                    <a:p>
                      <a:r>
                        <a:rPr lang="en-US" dirty="0"/>
                        <a:t>Risk </a:t>
                      </a:r>
                      <a:r>
                        <a:rPr lang="en-US" u="sng" dirty="0">
                          <a:solidFill>
                            <a:srgbClr val="FFFF00"/>
                          </a:solidFill>
                        </a:rPr>
                        <a:t>P</a:t>
                      </a:r>
                      <a:r>
                        <a:rPr lang="en-US" dirty="0"/>
                        <a:t>lanning</a:t>
                      </a:r>
                      <a:br>
                        <a:rPr lang="en-US" dirty="0"/>
                      </a:br>
                      <a:r>
                        <a:rPr lang="en-US" dirty="0"/>
                        <a:t>(Build Flood Resiliency)</a:t>
                      </a:r>
                    </a:p>
                  </a:txBody>
                  <a:tcPr>
                    <a:solidFill>
                      <a:schemeClr val="accent6">
                        <a:lumMod val="50000"/>
                      </a:schemeClr>
                    </a:solidFill>
                  </a:tcPr>
                </a:tc>
                <a:extLst>
                  <a:ext uri="{0D108BD9-81ED-4DB2-BD59-A6C34878D82A}">
                    <a16:rowId xmlns:a16="http://schemas.microsoft.com/office/drawing/2014/main" val="4234738088"/>
                  </a:ext>
                </a:extLst>
              </a:tr>
              <a:tr h="19092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t>Pre-Disaster Planning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Preload WV Flood Tool </a:t>
                      </a:r>
                      <a:r>
                        <a:rPr lang="en-US" sz="1600" dirty="0">
                          <a:solidFill>
                            <a:srgbClr val="0070C0"/>
                          </a:solidFill>
                          <a:hlinkClick r:id="rId5">
                            <a:extLst>
                              <a:ext uri="{A12FA001-AC4F-418D-AE19-62706E023703}">
                                <ahyp:hlinkClr xmlns:ahyp="http://schemas.microsoft.com/office/drawing/2018/hyperlinkcolor" val="tx"/>
                              </a:ext>
                            </a:extLst>
                          </a:hlinkClick>
                        </a:rPr>
                        <a:t>Structures</a:t>
                      </a:r>
                      <a:r>
                        <a:rPr lang="en-US" sz="1600" dirty="0"/>
                        <a:t> into FEMA’s SDE Software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Update Emergency Response &amp; Hazard Mitigation Plans using risk assessments for major storm event</a:t>
                      </a:r>
                    </a:p>
                  </a:txBody>
                  <a:tcPr/>
                </a:tc>
                <a:extLst>
                  <a:ext uri="{0D108BD9-81ED-4DB2-BD59-A6C34878D82A}">
                    <a16:rowId xmlns:a16="http://schemas.microsoft.com/office/drawing/2014/main" val="2991409700"/>
                  </a:ext>
                </a:extLst>
              </a:tr>
              <a:tr h="1132592">
                <a:tc>
                  <a:txBody>
                    <a:bodyPr/>
                    <a:lstStyle/>
                    <a:p>
                      <a:r>
                        <a:rPr lang="en-US" sz="1600" b="1" dirty="0"/>
                        <a:t>Higher Standards - Municipalities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Apply for CRS status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Adopt higher Freeboard value of 3 ft. in floodplain mgmt. ordinance</a:t>
                      </a:r>
                    </a:p>
                  </a:txBody>
                  <a:tcPr/>
                </a:tc>
                <a:extLst>
                  <a:ext uri="{0D108BD9-81ED-4DB2-BD59-A6C34878D82A}">
                    <a16:rowId xmlns:a16="http://schemas.microsoft.com/office/drawing/2014/main" val="462690493"/>
                  </a:ext>
                </a:extLst>
              </a:tr>
              <a:tr h="10331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t>Verify Risk Layers on WV Flood Tool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Building-level assessments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Open space properties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Repetitive Loss Areas</a:t>
                      </a:r>
                    </a:p>
                  </a:txBody>
                  <a:tcPr/>
                </a:tc>
                <a:extLst>
                  <a:ext uri="{0D108BD9-81ED-4DB2-BD59-A6C34878D82A}">
                    <a16:rowId xmlns:a16="http://schemas.microsoft.com/office/drawing/2014/main" val="2343737591"/>
                  </a:ext>
                </a:extLst>
              </a:tr>
            </a:tbl>
          </a:graphicData>
        </a:graphic>
      </p:graphicFrame>
      <p:graphicFrame>
        <p:nvGraphicFramePr>
          <p:cNvPr id="7" name="Table 6">
            <a:extLst>
              <a:ext uri="{FF2B5EF4-FFF2-40B4-BE49-F238E27FC236}">
                <a16:creationId xmlns:a16="http://schemas.microsoft.com/office/drawing/2014/main" id="{9369A82E-7C12-22C3-0F1E-43065CC43241}"/>
              </a:ext>
            </a:extLst>
          </p:cNvPr>
          <p:cNvGraphicFramePr>
            <a:graphicFrameLocks noGrp="1"/>
          </p:cNvGraphicFramePr>
          <p:nvPr>
            <p:extLst>
              <p:ext uri="{D42A27DB-BD31-4B8C-83A1-F6EECF244321}">
                <p14:modId xmlns:p14="http://schemas.microsoft.com/office/powerpoint/2010/main" val="1602571946"/>
              </p:ext>
            </p:extLst>
          </p:nvPr>
        </p:nvGraphicFramePr>
        <p:xfrm>
          <a:off x="256855" y="1090910"/>
          <a:ext cx="3430642" cy="4754879"/>
        </p:xfrm>
        <a:graphic>
          <a:graphicData uri="http://schemas.openxmlformats.org/drawingml/2006/table">
            <a:tbl>
              <a:tblPr firstRow="1" bandRow="1">
                <a:tableStyleId>{00A15C55-8517-42AA-B614-E9B94910E393}</a:tableStyleId>
              </a:tblPr>
              <a:tblGrid>
                <a:gridCol w="3430642">
                  <a:extLst>
                    <a:ext uri="{9D8B030D-6E8A-4147-A177-3AD203B41FA5}">
                      <a16:colId xmlns:a16="http://schemas.microsoft.com/office/drawing/2014/main" val="3092337256"/>
                    </a:ext>
                  </a:extLst>
                </a:gridCol>
              </a:tblGrid>
              <a:tr h="769093">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dirty="0"/>
                        <a:t>Risk </a:t>
                      </a:r>
                      <a:r>
                        <a:rPr lang="en-US" u="sng" dirty="0">
                          <a:solidFill>
                            <a:srgbClr val="FFFF00"/>
                          </a:solidFill>
                        </a:rPr>
                        <a:t>M</a:t>
                      </a:r>
                      <a:r>
                        <a:rPr lang="en-US" dirty="0"/>
                        <a:t>apping</a:t>
                      </a:r>
                    </a:p>
                    <a:p>
                      <a:r>
                        <a:rPr lang="en-US" dirty="0"/>
                        <a:t>(Review New Flood Risk Maps)</a:t>
                      </a:r>
                    </a:p>
                  </a:txBody>
                  <a:tcPr/>
                </a:tc>
                <a:extLst>
                  <a:ext uri="{0D108BD9-81ED-4DB2-BD59-A6C34878D82A}">
                    <a16:rowId xmlns:a16="http://schemas.microsoft.com/office/drawing/2014/main" val="4234738088"/>
                  </a:ext>
                </a:extLst>
              </a:tr>
              <a:tr h="101928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t>Map Changes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dirty="0"/>
                        <a:t>BFE’s </a:t>
                      </a:r>
                      <a:r>
                        <a:rPr lang="en-US" sz="1200" baseline="0" dirty="0"/>
                        <a:t>(e.g., 24’ BFE change at Harpers Ferry)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Floodplain Width </a:t>
                      </a:r>
                      <a:r>
                        <a:rPr lang="en-US" sz="1200" dirty="0"/>
                        <a:t>(e.g., Shepherdstown)</a:t>
                      </a:r>
                    </a:p>
                  </a:txBody>
                  <a:tcPr/>
                </a:tc>
                <a:extLst>
                  <a:ext uri="{0D108BD9-81ED-4DB2-BD59-A6C34878D82A}">
                    <a16:rowId xmlns:a16="http://schemas.microsoft.com/office/drawing/2014/main" val="3433702833"/>
                  </a:ext>
                </a:extLst>
              </a:tr>
              <a:tr h="98883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t>SFHA Building Changes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Mapped-in/Mapped Out Bldgs.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LOMAs</a:t>
                      </a:r>
                      <a:r>
                        <a:rPr lang="en-US" sz="1600" baseline="0" dirty="0"/>
                        <a:t> (SFHA bldgs. mapped out)</a:t>
                      </a:r>
                      <a:endParaRPr lang="en-US" sz="1600" dirty="0"/>
                    </a:p>
                  </a:txBody>
                  <a:tcPr/>
                </a:tc>
                <a:extLst>
                  <a:ext uri="{0D108BD9-81ED-4DB2-BD59-A6C34878D82A}">
                    <a16:rowId xmlns:a16="http://schemas.microsoft.com/office/drawing/2014/main" val="2806919030"/>
                  </a:ext>
                </a:extLst>
              </a:tr>
              <a:tr h="9888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t>Risk Communications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Outreach Letters for building</a:t>
                      </a:r>
                      <a:r>
                        <a:rPr lang="en-US" sz="1600" baseline="0" dirty="0"/>
                        <a:t> changes in SFHA/Floodway</a:t>
                      </a:r>
                    </a:p>
                  </a:txBody>
                  <a:tcPr/>
                </a:tc>
                <a:extLst>
                  <a:ext uri="{0D108BD9-81ED-4DB2-BD59-A6C34878D82A}">
                    <a16:rowId xmlns:a16="http://schemas.microsoft.com/office/drawing/2014/main" val="1162803470"/>
                  </a:ext>
                </a:extLst>
              </a:tr>
              <a:tr h="98883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t>Future Map Discovery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Map </a:t>
                      </a:r>
                      <a:r>
                        <a:rPr lang="en-US" sz="1600" dirty="0">
                          <a:solidFill>
                            <a:srgbClr val="0070C0"/>
                          </a:solidFill>
                          <a:hlinkClick r:id="rId6">
                            <a:extLst>
                              <a:ext uri="{A12FA001-AC4F-418D-AE19-62706E023703}">
                                <ahyp:hlinkClr xmlns:ahyp="http://schemas.microsoft.com/office/drawing/2018/hyperlinkcolor" val="tx"/>
                              </a:ext>
                            </a:extLst>
                          </a:hlinkClick>
                        </a:rPr>
                        <a:t>Zone AE Upgrades</a:t>
                      </a:r>
                      <a:r>
                        <a:rPr lang="en-US" sz="1600" dirty="0">
                          <a:solidFill>
                            <a:srgbClr val="0070C0"/>
                          </a:solidFill>
                        </a:rPr>
                        <a:t> </a:t>
                      </a:r>
                      <a:r>
                        <a:rPr lang="en-US" sz="1600" dirty="0"/>
                        <a:t>for Potomac / Shenandoah Rivers? </a:t>
                      </a:r>
                    </a:p>
                  </a:txBody>
                  <a:tcPr/>
                </a:tc>
                <a:extLst>
                  <a:ext uri="{0D108BD9-81ED-4DB2-BD59-A6C34878D82A}">
                    <a16:rowId xmlns:a16="http://schemas.microsoft.com/office/drawing/2014/main" val="2624223854"/>
                  </a:ext>
                </a:extLst>
              </a:tr>
            </a:tbl>
          </a:graphicData>
        </a:graphic>
      </p:graphicFrame>
      <p:sp>
        <p:nvSpPr>
          <p:cNvPr id="8" name="TextBox 7">
            <a:extLst>
              <a:ext uri="{FF2B5EF4-FFF2-40B4-BE49-F238E27FC236}">
                <a16:creationId xmlns:a16="http://schemas.microsoft.com/office/drawing/2014/main" id="{02643430-CFD8-5434-C366-3437D25292E4}"/>
              </a:ext>
            </a:extLst>
          </p:cNvPr>
          <p:cNvSpPr txBox="1"/>
          <p:nvPr/>
        </p:nvSpPr>
        <p:spPr>
          <a:xfrm>
            <a:off x="3687497" y="6103549"/>
            <a:ext cx="4181695" cy="338554"/>
          </a:xfrm>
          <a:prstGeom prst="rect">
            <a:avLst/>
          </a:prstGeom>
          <a:noFill/>
        </p:spPr>
        <p:txBody>
          <a:bodyPr wrap="square" rtlCol="0">
            <a:spAutoFit/>
          </a:bodyPr>
          <a:lstStyle/>
          <a:p>
            <a:r>
              <a:rPr lang="en-US" sz="1600" i="1" dirty="0">
                <a:solidFill>
                  <a:schemeClr val="bg1">
                    <a:lumMod val="50000"/>
                  </a:schemeClr>
                </a:solidFill>
              </a:rPr>
              <a:t>Risk MAP:   Reduce Loss of Life and Property</a:t>
            </a:r>
          </a:p>
        </p:txBody>
      </p:sp>
      <p:graphicFrame>
        <p:nvGraphicFramePr>
          <p:cNvPr id="14" name="Table 13">
            <a:extLst>
              <a:ext uri="{FF2B5EF4-FFF2-40B4-BE49-F238E27FC236}">
                <a16:creationId xmlns:a16="http://schemas.microsoft.com/office/drawing/2014/main" id="{B5E39E9E-A133-BA9A-AC8E-13D7FC18D795}"/>
              </a:ext>
            </a:extLst>
          </p:cNvPr>
          <p:cNvGraphicFramePr/>
          <p:nvPr>
            <p:extLst>
              <p:ext uri="{D42A27DB-BD31-4B8C-83A1-F6EECF244321}">
                <p14:modId xmlns:p14="http://schemas.microsoft.com/office/powerpoint/2010/main" val="995807028"/>
              </p:ext>
            </p:extLst>
          </p:nvPr>
        </p:nvGraphicFramePr>
        <p:xfrm>
          <a:off x="4081629" y="1090579"/>
          <a:ext cx="3696786" cy="4754879"/>
        </p:xfrm>
        <a:graphic>
          <a:graphicData uri="http://schemas.openxmlformats.org/drawingml/2006/table">
            <a:tbl>
              <a:tblPr firstRow="1" bandRow="1">
                <a:tableStyleId>{21E4AEA4-8DFA-4A89-87EB-49C32662AFE0}</a:tableStyleId>
              </a:tblPr>
              <a:tblGrid>
                <a:gridCol w="3696786">
                  <a:extLst>
                    <a:ext uri="{9D8B030D-6E8A-4147-A177-3AD203B41FA5}">
                      <a16:colId xmlns:a16="http://schemas.microsoft.com/office/drawing/2014/main" val="3092337256"/>
                    </a:ext>
                  </a:extLst>
                </a:gridCol>
              </a:tblGrid>
              <a:tr h="726254">
                <a:tc>
                  <a:txBody>
                    <a:bodyPr/>
                    <a:lstStyle/>
                    <a:p>
                      <a:r>
                        <a:rPr lang="en-US" dirty="0"/>
                        <a:t>Risk </a:t>
                      </a:r>
                      <a:r>
                        <a:rPr lang="en-US" u="sng" dirty="0">
                          <a:solidFill>
                            <a:srgbClr val="FFFF00"/>
                          </a:solidFill>
                        </a:rPr>
                        <a:t>A</a:t>
                      </a:r>
                      <a:r>
                        <a:rPr lang="en-US" dirty="0"/>
                        <a:t>ssessment</a:t>
                      </a:r>
                      <a:br>
                        <a:rPr lang="en-US" dirty="0"/>
                      </a:br>
                      <a:r>
                        <a:rPr lang="en-US" dirty="0"/>
                        <a:t>(Quantify Flood Risk)</a:t>
                      </a:r>
                    </a:p>
                  </a:txBody>
                  <a:tcPr>
                    <a:solidFill>
                      <a:srgbClr val="C00000"/>
                    </a:solidFill>
                  </a:tcPr>
                </a:tc>
                <a:extLst>
                  <a:ext uri="{0D108BD9-81ED-4DB2-BD59-A6C34878D82A}">
                    <a16:rowId xmlns:a16="http://schemas.microsoft.com/office/drawing/2014/main" val="4234738088"/>
                  </a:ext>
                </a:extLst>
              </a:tr>
              <a:tr h="3194631">
                <a:tc>
                  <a:txBody>
                    <a:bodyPr/>
                    <a:lstStyle/>
                    <a:p>
                      <a:r>
                        <a:rPr lang="en-US" sz="1600" b="1" dirty="0"/>
                        <a:t>Statewide Risk Assessment</a:t>
                      </a:r>
                      <a:br>
                        <a:rPr lang="en-US" sz="1600" b="1" dirty="0"/>
                      </a:br>
                      <a:r>
                        <a:rPr lang="en-US" sz="1600" b="0" dirty="0"/>
                        <a:t>(aggregate level or summary reports)</a:t>
                      </a:r>
                      <a:br>
                        <a:rPr lang="en-US" sz="1600" b="0" dirty="0"/>
                      </a:br>
                      <a:endParaRPr lang="en-US" sz="1600" b="0" dirty="0"/>
                    </a:p>
                    <a:p>
                      <a:pPr marL="285750" indent="-285750">
                        <a:buFont typeface="Arial" panose="020B0604020202020204" pitchFamily="34" charset="0"/>
                        <a:buChar char="•"/>
                      </a:pPr>
                      <a:r>
                        <a:rPr lang="en-US" sz="1600" i="1" dirty="0"/>
                        <a:t>River/Stream Scale</a:t>
                      </a:r>
                    </a:p>
                    <a:p>
                      <a:pPr marL="285750" indent="-285750">
                        <a:buFont typeface="Arial" panose="020B0604020202020204" pitchFamily="34" charset="0"/>
                        <a:buChar char="•"/>
                      </a:pPr>
                      <a:endParaRPr lang="en-US" sz="1600" i="1" dirty="0"/>
                    </a:p>
                    <a:p>
                      <a:pPr marL="285750" indent="-285750">
                        <a:buFont typeface="Arial" panose="020B0604020202020204" pitchFamily="34" charset="0"/>
                        <a:buChar char="•"/>
                      </a:pPr>
                      <a:r>
                        <a:rPr lang="en-US" sz="1600" i="1" dirty="0"/>
                        <a:t>County Scale</a:t>
                      </a:r>
                    </a:p>
                    <a:p>
                      <a:pPr marL="285750" indent="-285750">
                        <a:buFont typeface="Arial" panose="020B0604020202020204" pitchFamily="34" charset="0"/>
                        <a:buChar char="•"/>
                      </a:pPr>
                      <a:endParaRPr lang="en-US" sz="1600" i="1" dirty="0"/>
                    </a:p>
                    <a:p>
                      <a:pPr marL="285750" indent="-285750">
                        <a:buFont typeface="Arial" panose="020B0604020202020204" pitchFamily="34" charset="0"/>
                        <a:buChar char="•"/>
                      </a:pPr>
                      <a:r>
                        <a:rPr lang="en-US" sz="1600" i="1" dirty="0"/>
                        <a:t>Unincorporated Area Scale</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i="1" dirty="0"/>
                        <a:t>Incorporated Area Scale</a:t>
                      </a:r>
                    </a:p>
                    <a:p>
                      <a:pPr marL="742950" lvl="1" indent="-285750">
                        <a:buFont typeface="Courier New" panose="02070309020205020404" pitchFamily="49" charset="0"/>
                        <a:buChar char="o"/>
                      </a:pPr>
                      <a:r>
                        <a:rPr lang="en-US" sz="1600" i="1" dirty="0"/>
                        <a:t>Shepherdstown</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600" i="1" dirty="0"/>
                        <a:t>Harpers Ferry</a:t>
                      </a:r>
                      <a:endParaRPr lang="en-US" sz="1600" dirty="0"/>
                    </a:p>
                  </a:txBody>
                  <a:tcPr/>
                </a:tc>
                <a:extLst>
                  <a:ext uri="{0D108BD9-81ED-4DB2-BD59-A6C34878D82A}">
                    <a16:rowId xmlns:a16="http://schemas.microsoft.com/office/drawing/2014/main" val="2343737591"/>
                  </a:ext>
                </a:extLst>
              </a:tr>
              <a:tr h="833994">
                <a:tc>
                  <a:txBody>
                    <a:bodyPr/>
                    <a:lstStyle/>
                    <a:p>
                      <a:pPr marL="0" indent="0">
                        <a:buFont typeface="Arial" panose="020B0604020202020204" pitchFamily="34" charset="0"/>
                        <a:buNone/>
                      </a:pPr>
                      <a:r>
                        <a:rPr lang="en-US" sz="1600" b="1" i="0" dirty="0"/>
                        <a:t>Building Level Risk Assessments</a:t>
                      </a:r>
                    </a:p>
                    <a:p>
                      <a:pPr marL="285750" indent="-285750">
                        <a:buFont typeface="Arial" panose="020B0604020202020204" pitchFamily="34" charset="0"/>
                        <a:buChar char="•"/>
                      </a:pPr>
                      <a:r>
                        <a:rPr lang="en-US" sz="1600" b="0" i="1" dirty="0"/>
                        <a:t>Unmitigated Structures</a:t>
                      </a:r>
                    </a:p>
                    <a:p>
                      <a:pPr marL="285750" indent="-285750">
                        <a:buFont typeface="Arial" panose="020B0604020202020204" pitchFamily="34" charset="0"/>
                        <a:buChar char="•"/>
                      </a:pPr>
                      <a:r>
                        <a:rPr lang="en-US" sz="1600" b="0" i="1" dirty="0"/>
                        <a:t>Mitigated Structure</a:t>
                      </a:r>
                      <a:endParaRPr lang="en-US" sz="1600" b="0" dirty="0"/>
                    </a:p>
                  </a:txBody>
                  <a:tcPr/>
                </a:tc>
                <a:extLst>
                  <a:ext uri="{0D108BD9-81ED-4DB2-BD59-A6C34878D82A}">
                    <a16:rowId xmlns:a16="http://schemas.microsoft.com/office/drawing/2014/main" val="346504367"/>
                  </a:ext>
                </a:extLst>
              </a:tr>
            </a:tbl>
          </a:graphicData>
        </a:graphic>
      </p:graphicFrame>
      <p:sp>
        <p:nvSpPr>
          <p:cNvPr id="16" name="TextBox 15">
            <a:extLst>
              <a:ext uri="{FF2B5EF4-FFF2-40B4-BE49-F238E27FC236}">
                <a16:creationId xmlns:a16="http://schemas.microsoft.com/office/drawing/2014/main" id="{0B557F9B-4450-1A98-39D5-F96D419FC0DC}"/>
              </a:ext>
            </a:extLst>
          </p:cNvPr>
          <p:cNvSpPr txBox="1"/>
          <p:nvPr/>
        </p:nvSpPr>
        <p:spPr>
          <a:xfrm>
            <a:off x="1049603" y="6082549"/>
            <a:ext cx="1024742" cy="646331"/>
          </a:xfrm>
          <a:prstGeom prst="rect">
            <a:avLst/>
          </a:prstGeom>
          <a:noFill/>
        </p:spPr>
        <p:txBody>
          <a:bodyPr wrap="square" rtlCol="0">
            <a:spAutoFit/>
          </a:bodyPr>
          <a:lstStyle/>
          <a:p>
            <a:pPr algn="ctr"/>
            <a:r>
              <a:rPr lang="en-US" sz="1200" dirty="0">
                <a:solidFill>
                  <a:schemeClr val="tx2">
                    <a:lumMod val="90000"/>
                    <a:lumOff val="10000"/>
                  </a:schemeClr>
                </a:solidFill>
                <a:hlinkClick r:id="rId7">
                  <a:extLst>
                    <a:ext uri="{A12FA001-AC4F-418D-AE19-62706E023703}">
                      <ahyp:hlinkClr xmlns:ahyp="http://schemas.microsoft.com/office/drawing/2018/hyperlinkcolor" val="tx"/>
                    </a:ext>
                  </a:extLst>
                </a:hlinkClick>
              </a:rPr>
              <a:t>WV Flood</a:t>
            </a:r>
            <a:br>
              <a:rPr lang="en-US" sz="1200" dirty="0">
                <a:solidFill>
                  <a:schemeClr val="tx2">
                    <a:lumMod val="90000"/>
                    <a:lumOff val="10000"/>
                  </a:schemeClr>
                </a:solidFill>
                <a:hlinkClick r:id="rId7">
                  <a:extLst>
                    <a:ext uri="{A12FA001-AC4F-418D-AE19-62706E023703}">
                      <ahyp:hlinkClr xmlns:ahyp="http://schemas.microsoft.com/office/drawing/2018/hyperlinkcolor" val="tx"/>
                    </a:ext>
                  </a:extLst>
                </a:hlinkClick>
              </a:rPr>
            </a:br>
            <a:r>
              <a:rPr lang="en-US" sz="1200" dirty="0">
                <a:solidFill>
                  <a:schemeClr val="tx2">
                    <a:lumMod val="90000"/>
                    <a:lumOff val="10000"/>
                  </a:schemeClr>
                </a:solidFill>
                <a:hlinkClick r:id="rId7">
                  <a:extLst>
                    <a:ext uri="{A12FA001-AC4F-418D-AE19-62706E023703}">
                      <ahyp:hlinkClr xmlns:ahyp="http://schemas.microsoft.com/office/drawing/2018/hyperlinkcolor" val="tx"/>
                    </a:ext>
                  </a:extLst>
                </a:hlinkClick>
              </a:rPr>
              <a:t>Resiliency Framework</a:t>
            </a:r>
            <a:endParaRPr lang="en-US" sz="1200" dirty="0">
              <a:solidFill>
                <a:schemeClr val="tx2">
                  <a:lumMod val="90000"/>
                  <a:lumOff val="10000"/>
                </a:schemeClr>
              </a:solidFill>
            </a:endParaRPr>
          </a:p>
        </p:txBody>
      </p:sp>
      <p:sp>
        <p:nvSpPr>
          <p:cNvPr id="2" name="TextBox 1">
            <a:extLst>
              <a:ext uri="{FF2B5EF4-FFF2-40B4-BE49-F238E27FC236}">
                <a16:creationId xmlns:a16="http://schemas.microsoft.com/office/drawing/2014/main" id="{75815279-0291-24CA-9BA8-2669EEE810C0}"/>
              </a:ext>
            </a:extLst>
          </p:cNvPr>
          <p:cNvSpPr txBox="1"/>
          <p:nvPr/>
        </p:nvSpPr>
        <p:spPr>
          <a:xfrm>
            <a:off x="4967500" y="6520264"/>
            <a:ext cx="1654120" cy="246221"/>
          </a:xfrm>
          <a:prstGeom prst="rect">
            <a:avLst/>
          </a:prstGeom>
          <a:noFill/>
        </p:spPr>
        <p:txBody>
          <a:bodyPr wrap="square" rtlCol="0">
            <a:spAutoFit/>
          </a:bodyPr>
          <a:lstStyle/>
          <a:p>
            <a:r>
              <a:rPr lang="en-US" sz="1000" dirty="0"/>
              <a:t>Web link to </a:t>
            </a:r>
            <a:r>
              <a:rPr lang="en-US" sz="1000" dirty="0">
                <a:solidFill>
                  <a:srgbClr val="0070C0"/>
                </a:solidFill>
                <a:hlinkClick r:id="rId8">
                  <a:extLst>
                    <a:ext uri="{A12FA001-AC4F-418D-AE19-62706E023703}">
                      <ahyp:hlinkClr xmlns:ahyp="http://schemas.microsoft.com/office/drawing/2018/hyperlinkcolor" val="tx"/>
                    </a:ext>
                  </a:extLst>
                </a:hlinkClick>
              </a:rPr>
              <a:t>Slide Deck</a:t>
            </a:r>
            <a:endParaRPr lang="en-US" sz="1000" dirty="0">
              <a:solidFill>
                <a:srgbClr val="0070C0"/>
              </a:solidFill>
            </a:endParaRPr>
          </a:p>
        </p:txBody>
      </p:sp>
    </p:spTree>
    <p:extLst>
      <p:ext uri="{BB962C8B-B14F-4D97-AF65-F5344CB8AC3E}">
        <p14:creationId xmlns:p14="http://schemas.microsoft.com/office/powerpoint/2010/main" val="1596743454"/>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B4081B2-DAB1-69B1-65C3-47B85AB2E4E7}"/>
              </a:ext>
            </a:extLst>
          </p:cNvPr>
          <p:cNvPicPr>
            <a:picLocks noChangeAspect="1"/>
          </p:cNvPicPr>
          <p:nvPr/>
        </p:nvPicPr>
        <p:blipFill>
          <a:blip r:embed="rId3"/>
          <a:srcRect t="3139" r="9066" b="9425"/>
          <a:stretch/>
        </p:blipFill>
        <p:spPr>
          <a:xfrm>
            <a:off x="6187594" y="1040057"/>
            <a:ext cx="5636293" cy="4375368"/>
          </a:xfrm>
          <a:prstGeom prst="rect">
            <a:avLst/>
          </a:prstGeom>
          <a:ln>
            <a:solidFill>
              <a:schemeClr val="tx1"/>
            </a:solidFill>
          </a:ln>
        </p:spPr>
      </p:pic>
      <p:pic>
        <p:nvPicPr>
          <p:cNvPr id="12" name="Picture 11">
            <a:extLst>
              <a:ext uri="{FF2B5EF4-FFF2-40B4-BE49-F238E27FC236}">
                <a16:creationId xmlns:a16="http://schemas.microsoft.com/office/drawing/2014/main" id="{919AE87B-E718-19BD-267C-F35C7FD34310}"/>
              </a:ext>
            </a:extLst>
          </p:cNvPr>
          <p:cNvPicPr>
            <a:picLocks noChangeAspect="1"/>
          </p:cNvPicPr>
          <p:nvPr/>
        </p:nvPicPr>
        <p:blipFill>
          <a:blip r:embed="rId4"/>
          <a:srcRect t="6495" b="6068"/>
          <a:stretch/>
        </p:blipFill>
        <p:spPr>
          <a:xfrm>
            <a:off x="274542" y="1027900"/>
            <a:ext cx="5428715" cy="4375368"/>
          </a:xfrm>
          <a:prstGeom prst="rect">
            <a:avLst/>
          </a:prstGeom>
          <a:ln>
            <a:solidFill>
              <a:schemeClr val="tx1"/>
            </a:solidFill>
          </a:ln>
        </p:spPr>
      </p:pic>
      <p:sp>
        <p:nvSpPr>
          <p:cNvPr id="6" name="Title 1"/>
          <p:cNvSpPr txBox="1">
            <a:spLocks/>
          </p:cNvSpPr>
          <p:nvPr/>
        </p:nvSpPr>
        <p:spPr>
          <a:xfrm>
            <a:off x="0" y="-36095"/>
            <a:ext cx="12192000" cy="914399"/>
          </a:xfrm>
          <a:prstGeom prst="rect">
            <a:avLst/>
          </a:prstGeom>
          <a:solidFill>
            <a:srgbClr val="C000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Arial" panose="020B0604020202020204" pitchFamily="34" charset="0"/>
                <a:cs typeface="Arial" panose="020B0604020202020204" pitchFamily="34" charset="0"/>
              </a:rPr>
              <a:t>Harpers Ferry</a:t>
            </a:r>
            <a:r>
              <a:rPr lang="en-US" dirty="0">
                <a:solidFill>
                  <a:schemeClr val="bg1"/>
                </a:solidFill>
                <a:latin typeface="Arial" panose="020B0604020202020204" pitchFamily="34" charset="0"/>
                <a:cs typeface="Arial" panose="020B0604020202020204" pitchFamily="34" charset="0"/>
              </a:rPr>
              <a:t> Risk Assessment</a:t>
            </a:r>
          </a:p>
        </p:txBody>
      </p:sp>
      <p:sp>
        <p:nvSpPr>
          <p:cNvPr id="16" name="TextBox 15">
            <a:extLst>
              <a:ext uri="{FF2B5EF4-FFF2-40B4-BE49-F238E27FC236}">
                <a16:creationId xmlns:a16="http://schemas.microsoft.com/office/drawing/2014/main" id="{A68EF68A-75A2-8EB0-AA8D-6CA205BB4D28}"/>
              </a:ext>
            </a:extLst>
          </p:cNvPr>
          <p:cNvSpPr txBox="1"/>
          <p:nvPr/>
        </p:nvSpPr>
        <p:spPr>
          <a:xfrm>
            <a:off x="5472545" y="6466147"/>
            <a:ext cx="6719455" cy="307777"/>
          </a:xfrm>
          <a:prstGeom prst="rect">
            <a:avLst/>
          </a:prstGeom>
          <a:noFill/>
        </p:spPr>
        <p:txBody>
          <a:bodyPr wrap="square" rtlCol="0">
            <a:spAutoFit/>
          </a:bodyPr>
          <a:lstStyle/>
          <a:p>
            <a:r>
              <a:rPr lang="en-US" sz="1400" dirty="0">
                <a:solidFill>
                  <a:schemeClr val="tx1">
                    <a:lumMod val="50000"/>
                    <a:lumOff val="50000"/>
                  </a:schemeClr>
                </a:solidFill>
              </a:rPr>
              <a:t>Sources:  </a:t>
            </a:r>
            <a:r>
              <a:rPr lang="en-US" sz="1400" dirty="0">
                <a:solidFill>
                  <a:srgbClr val="0070C0"/>
                </a:solidFill>
                <a:hlinkClick r:id="rId5">
                  <a:extLst>
                    <a:ext uri="{A12FA001-AC4F-418D-AE19-62706E023703}">
                      <ahyp:hlinkClr xmlns:ahyp="http://schemas.microsoft.com/office/drawing/2018/hyperlinkcolor" val="tx"/>
                    </a:ext>
                  </a:extLst>
                </a:hlinkClick>
              </a:rPr>
              <a:t>WV Flood Tool’s Risk Map View </a:t>
            </a:r>
            <a:r>
              <a:rPr lang="en-US" sz="1400" dirty="0">
                <a:solidFill>
                  <a:schemeClr val="tx1">
                    <a:lumMod val="50000"/>
                    <a:lumOff val="50000"/>
                  </a:schemeClr>
                </a:solidFill>
              </a:rPr>
              <a:t>&amp; Statewide Building-Level Risk Assessment </a:t>
            </a:r>
          </a:p>
        </p:txBody>
      </p:sp>
      <p:pic>
        <p:nvPicPr>
          <p:cNvPr id="34" name="Picture 33">
            <a:extLst>
              <a:ext uri="{FF2B5EF4-FFF2-40B4-BE49-F238E27FC236}">
                <a16:creationId xmlns:a16="http://schemas.microsoft.com/office/drawing/2014/main" id="{BB9A2ABF-76BB-EF84-6983-2244C20F2613}"/>
              </a:ext>
            </a:extLst>
          </p:cNvPr>
          <p:cNvPicPr>
            <a:picLocks noChangeAspect="1"/>
          </p:cNvPicPr>
          <p:nvPr/>
        </p:nvPicPr>
        <p:blipFill>
          <a:blip r:embed="rId6"/>
          <a:stretch>
            <a:fillRect/>
          </a:stretch>
        </p:blipFill>
        <p:spPr>
          <a:xfrm>
            <a:off x="6374624" y="1118436"/>
            <a:ext cx="2276793" cy="685896"/>
          </a:xfrm>
          <a:prstGeom prst="rect">
            <a:avLst/>
          </a:prstGeom>
        </p:spPr>
      </p:pic>
      <p:sp>
        <p:nvSpPr>
          <p:cNvPr id="35" name="TextBox 34">
            <a:extLst>
              <a:ext uri="{FF2B5EF4-FFF2-40B4-BE49-F238E27FC236}">
                <a16:creationId xmlns:a16="http://schemas.microsoft.com/office/drawing/2014/main" id="{BA3C3CA1-C7C3-91DA-E758-125D2B4E7437}"/>
              </a:ext>
            </a:extLst>
          </p:cNvPr>
          <p:cNvSpPr txBox="1"/>
          <p:nvPr/>
        </p:nvSpPr>
        <p:spPr>
          <a:xfrm>
            <a:off x="343428" y="5477956"/>
            <a:ext cx="5359829" cy="646331"/>
          </a:xfrm>
          <a:prstGeom prst="rect">
            <a:avLst/>
          </a:prstGeom>
          <a:noFill/>
        </p:spPr>
        <p:txBody>
          <a:bodyPr wrap="square" rtlCol="0">
            <a:spAutoFit/>
          </a:bodyPr>
          <a:lstStyle/>
          <a:p>
            <a:r>
              <a:rPr lang="en-US" b="1" dirty="0"/>
              <a:t>Building Substantial Damage Ratio </a:t>
            </a:r>
            <a:r>
              <a:rPr lang="en-US" dirty="0"/>
              <a:t>highest of all 229 incorporated places in the state</a:t>
            </a:r>
          </a:p>
        </p:txBody>
      </p:sp>
      <p:grpSp>
        <p:nvGrpSpPr>
          <p:cNvPr id="8" name="Group 7">
            <a:extLst>
              <a:ext uri="{FF2B5EF4-FFF2-40B4-BE49-F238E27FC236}">
                <a16:creationId xmlns:a16="http://schemas.microsoft.com/office/drawing/2014/main" id="{BD3915BF-FBE1-28B8-E26A-B2C90ECE9FDD}"/>
              </a:ext>
            </a:extLst>
          </p:cNvPr>
          <p:cNvGrpSpPr/>
          <p:nvPr/>
        </p:nvGrpSpPr>
        <p:grpSpPr>
          <a:xfrm>
            <a:off x="9396027" y="1123487"/>
            <a:ext cx="2176331" cy="1157852"/>
            <a:chOff x="5525822" y="236581"/>
            <a:chExt cx="2176331" cy="1157852"/>
          </a:xfrm>
        </p:grpSpPr>
        <p:pic>
          <p:nvPicPr>
            <p:cNvPr id="18" name="Picture 17">
              <a:extLst>
                <a:ext uri="{FF2B5EF4-FFF2-40B4-BE49-F238E27FC236}">
                  <a16:creationId xmlns:a16="http://schemas.microsoft.com/office/drawing/2014/main" id="{04B1A7D6-9578-4A25-547E-E52C4CED3E90}"/>
                </a:ext>
              </a:extLst>
            </p:cNvPr>
            <p:cNvPicPr>
              <a:picLocks noChangeAspect="1"/>
            </p:cNvPicPr>
            <p:nvPr/>
          </p:nvPicPr>
          <p:blipFill>
            <a:blip r:embed="rId7"/>
            <a:stretch>
              <a:fillRect/>
            </a:stretch>
          </p:blipFill>
          <p:spPr>
            <a:xfrm>
              <a:off x="5525822" y="236581"/>
              <a:ext cx="2067213" cy="714475"/>
            </a:xfrm>
            <a:prstGeom prst="rect">
              <a:avLst/>
            </a:prstGeom>
          </p:spPr>
        </p:pic>
        <p:pic>
          <p:nvPicPr>
            <p:cNvPr id="26" name="Picture 25">
              <a:extLst>
                <a:ext uri="{FF2B5EF4-FFF2-40B4-BE49-F238E27FC236}">
                  <a16:creationId xmlns:a16="http://schemas.microsoft.com/office/drawing/2014/main" id="{5BA228A2-B7BF-942A-29B1-FF40BBDBE619}"/>
                </a:ext>
              </a:extLst>
            </p:cNvPr>
            <p:cNvPicPr>
              <a:picLocks noChangeAspect="1"/>
            </p:cNvPicPr>
            <p:nvPr/>
          </p:nvPicPr>
          <p:blipFill>
            <a:blip r:embed="rId8"/>
            <a:srcRect r="-5314"/>
            <a:stretch/>
          </p:blipFill>
          <p:spPr>
            <a:xfrm>
              <a:off x="5539676" y="937169"/>
              <a:ext cx="2162477" cy="457264"/>
            </a:xfrm>
            <a:prstGeom prst="rect">
              <a:avLst/>
            </a:prstGeom>
          </p:spPr>
        </p:pic>
      </p:grpSp>
      <p:pic>
        <p:nvPicPr>
          <p:cNvPr id="10" name="Picture 9">
            <a:extLst>
              <a:ext uri="{FF2B5EF4-FFF2-40B4-BE49-F238E27FC236}">
                <a16:creationId xmlns:a16="http://schemas.microsoft.com/office/drawing/2014/main" id="{F19551B7-F471-845B-E176-0255D362BC7F}"/>
              </a:ext>
            </a:extLst>
          </p:cNvPr>
          <p:cNvPicPr>
            <a:picLocks noChangeAspect="1"/>
          </p:cNvPicPr>
          <p:nvPr/>
        </p:nvPicPr>
        <p:blipFill>
          <a:blip r:embed="rId9"/>
          <a:stretch>
            <a:fillRect/>
          </a:stretch>
        </p:blipFill>
        <p:spPr>
          <a:xfrm>
            <a:off x="302474" y="1056878"/>
            <a:ext cx="2686425" cy="1181265"/>
          </a:xfrm>
          <a:prstGeom prst="rect">
            <a:avLst/>
          </a:prstGeom>
        </p:spPr>
      </p:pic>
      <p:sp>
        <p:nvSpPr>
          <p:cNvPr id="17" name="TextBox 16">
            <a:extLst>
              <a:ext uri="{FF2B5EF4-FFF2-40B4-BE49-F238E27FC236}">
                <a16:creationId xmlns:a16="http://schemas.microsoft.com/office/drawing/2014/main" id="{56B05B14-4DC2-06BE-556F-FB2C88D464B3}"/>
              </a:ext>
            </a:extLst>
          </p:cNvPr>
          <p:cNvSpPr txBox="1"/>
          <p:nvPr/>
        </p:nvSpPr>
        <p:spPr>
          <a:xfrm>
            <a:off x="6212529" y="5459581"/>
            <a:ext cx="5359829" cy="646331"/>
          </a:xfrm>
          <a:prstGeom prst="rect">
            <a:avLst/>
          </a:prstGeom>
          <a:noFill/>
        </p:spPr>
        <p:txBody>
          <a:bodyPr wrap="square" rtlCol="0">
            <a:spAutoFit/>
          </a:bodyPr>
          <a:lstStyle/>
          <a:p>
            <a:r>
              <a:rPr lang="en-US" b="1" dirty="0"/>
              <a:t>Pre-FIRM Building Ratio </a:t>
            </a:r>
            <a:r>
              <a:rPr lang="en-US" dirty="0"/>
              <a:t>highest of all 229 incorporated places in the state</a:t>
            </a:r>
          </a:p>
        </p:txBody>
      </p:sp>
      <p:sp>
        <p:nvSpPr>
          <p:cNvPr id="21" name="TextBox 20">
            <a:extLst>
              <a:ext uri="{FF2B5EF4-FFF2-40B4-BE49-F238E27FC236}">
                <a16:creationId xmlns:a16="http://schemas.microsoft.com/office/drawing/2014/main" id="{2F35BC4A-6DBB-1022-04DB-374198388572}"/>
              </a:ext>
            </a:extLst>
          </p:cNvPr>
          <p:cNvSpPr txBox="1"/>
          <p:nvPr/>
        </p:nvSpPr>
        <p:spPr>
          <a:xfrm>
            <a:off x="276977" y="6404592"/>
            <a:ext cx="4550961" cy="369332"/>
          </a:xfrm>
          <a:prstGeom prst="rect">
            <a:avLst/>
          </a:prstGeom>
          <a:noFill/>
        </p:spPr>
        <p:txBody>
          <a:bodyPr wrap="square" rtlCol="0">
            <a:spAutoFit/>
          </a:bodyPr>
          <a:lstStyle/>
          <a:p>
            <a:r>
              <a:rPr lang="en-US" dirty="0"/>
              <a:t>Refer to online </a:t>
            </a:r>
            <a:r>
              <a:rPr lang="en-US" dirty="0">
                <a:solidFill>
                  <a:srgbClr val="0070C0"/>
                </a:solidFill>
                <a:hlinkClick r:id="rId10">
                  <a:extLst>
                    <a:ext uri="{A12FA001-AC4F-418D-AE19-62706E023703}">
                      <ahyp:hlinkClr xmlns:ahyp="http://schemas.microsoft.com/office/drawing/2018/hyperlinkcolor" val="tx"/>
                    </a:ext>
                  </a:extLst>
                </a:hlinkClick>
              </a:rPr>
              <a:t>All Risk Indicators Report</a:t>
            </a:r>
            <a:endParaRPr lang="en-US" dirty="0">
              <a:solidFill>
                <a:srgbClr val="0070C0"/>
              </a:solidFill>
            </a:endParaRPr>
          </a:p>
        </p:txBody>
      </p:sp>
    </p:spTree>
    <p:extLst>
      <p:ext uri="{BB962C8B-B14F-4D97-AF65-F5344CB8AC3E}">
        <p14:creationId xmlns:p14="http://schemas.microsoft.com/office/powerpoint/2010/main" val="3948692512"/>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TextBox 2"/>
          <p:cNvSpPr txBox="1"/>
          <p:nvPr/>
        </p:nvSpPr>
        <p:spPr>
          <a:xfrm>
            <a:off x="0" y="6211669"/>
            <a:ext cx="12192000" cy="646331"/>
          </a:xfrm>
          <a:prstGeom prst="rect">
            <a:avLst/>
          </a:prstGeom>
          <a:solidFill>
            <a:schemeClr val="tx1"/>
          </a:solidFill>
        </p:spPr>
        <p:txBody>
          <a:bodyPr wrap="square" rtlCol="0">
            <a:spAutoFit/>
          </a:bodyPr>
          <a:lstStyle/>
          <a:p>
            <a:pPr algn="ctr"/>
            <a:r>
              <a:rPr lang="en-US" sz="3600" b="1" dirty="0">
                <a:solidFill>
                  <a:srgbClr val="FFFF00"/>
                </a:solidFill>
                <a:latin typeface="Arial" panose="020B0604020202020204" pitchFamily="34" charset="0"/>
                <a:cs typeface="Arial" panose="020B0604020202020204" pitchFamily="34" charset="0"/>
              </a:rPr>
              <a:t>High Water Marks</a:t>
            </a:r>
            <a:endParaRPr lang="en-US" dirty="0">
              <a:solidFill>
                <a:srgbClr val="FFFF00"/>
              </a:solidFill>
              <a:latin typeface="Arial" panose="020B0604020202020204" pitchFamily="34" charset="0"/>
              <a:cs typeface="Arial" panose="020B0604020202020204" pitchFamily="34" charset="0"/>
            </a:endParaRPr>
          </a:p>
        </p:txBody>
      </p:sp>
      <p:sp>
        <p:nvSpPr>
          <p:cNvPr id="13" name="TextBox 12"/>
          <p:cNvSpPr txBox="1"/>
          <p:nvPr/>
        </p:nvSpPr>
        <p:spPr>
          <a:xfrm rot="20030462">
            <a:off x="8062931" y="4638802"/>
            <a:ext cx="2349694" cy="307777"/>
          </a:xfrm>
          <a:prstGeom prst="rect">
            <a:avLst/>
          </a:prstGeom>
          <a:noFill/>
        </p:spPr>
        <p:txBody>
          <a:bodyPr wrap="square" rtlCol="0">
            <a:spAutoFit/>
          </a:bodyPr>
          <a:lstStyle/>
          <a:p>
            <a:r>
              <a:rPr lang="en-US" sz="1400" b="1" dirty="0">
                <a:solidFill>
                  <a:schemeClr val="bg1"/>
                </a:solidFill>
              </a:rPr>
              <a:t>Greenbrier River</a:t>
            </a:r>
          </a:p>
        </p:txBody>
      </p:sp>
      <p:sp>
        <p:nvSpPr>
          <p:cNvPr id="14" name="TextBox 13"/>
          <p:cNvSpPr txBox="1"/>
          <p:nvPr/>
        </p:nvSpPr>
        <p:spPr>
          <a:xfrm>
            <a:off x="4921153" y="2539254"/>
            <a:ext cx="2349694" cy="307777"/>
          </a:xfrm>
          <a:prstGeom prst="rect">
            <a:avLst/>
          </a:prstGeom>
          <a:noFill/>
        </p:spPr>
        <p:txBody>
          <a:bodyPr wrap="square" rtlCol="0">
            <a:spAutoFit/>
          </a:bodyPr>
          <a:lstStyle/>
          <a:p>
            <a:r>
              <a:rPr lang="en-US" sz="1400" b="1" i="1" dirty="0">
                <a:solidFill>
                  <a:schemeClr val="bg1"/>
                </a:solidFill>
              </a:rPr>
              <a:t>Knapp Creek</a:t>
            </a:r>
          </a:p>
        </p:txBody>
      </p:sp>
      <p:pic>
        <p:nvPicPr>
          <p:cNvPr id="15" name="Picture 14" descr="A person and person standing in front of a building&#10;&#10;Description automatically generated">
            <a:extLst>
              <a:ext uri="{FF2B5EF4-FFF2-40B4-BE49-F238E27FC236}">
                <a16:creationId xmlns:a16="http://schemas.microsoft.com/office/drawing/2014/main" id="{3928AB0F-2D18-A856-B97F-B01D56E627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07682" y="951748"/>
            <a:ext cx="3889858" cy="5186477"/>
          </a:xfrm>
          <a:prstGeom prst="rect">
            <a:avLst/>
          </a:prstGeom>
          <a:ln>
            <a:solidFill>
              <a:schemeClr val="tx1"/>
            </a:solidFill>
          </a:ln>
        </p:spPr>
      </p:pic>
      <p:grpSp>
        <p:nvGrpSpPr>
          <p:cNvPr id="30" name="Group 29">
            <a:extLst>
              <a:ext uri="{FF2B5EF4-FFF2-40B4-BE49-F238E27FC236}">
                <a16:creationId xmlns:a16="http://schemas.microsoft.com/office/drawing/2014/main" id="{720BD7A1-0864-B725-02AB-FB0B478BC811}"/>
              </a:ext>
            </a:extLst>
          </p:cNvPr>
          <p:cNvGrpSpPr/>
          <p:nvPr/>
        </p:nvGrpSpPr>
        <p:grpSpPr>
          <a:xfrm>
            <a:off x="94460" y="2704992"/>
            <a:ext cx="5118813" cy="3075899"/>
            <a:chOff x="94460" y="2249526"/>
            <a:chExt cx="5118813" cy="3075899"/>
          </a:xfrm>
        </p:grpSpPr>
        <p:pic>
          <p:nvPicPr>
            <p:cNvPr id="6" name="Picture 5">
              <a:extLst>
                <a:ext uri="{FF2B5EF4-FFF2-40B4-BE49-F238E27FC236}">
                  <a16:creationId xmlns:a16="http://schemas.microsoft.com/office/drawing/2014/main" id="{77B0DFE1-6229-40ED-8EF1-40BF3CC00120}"/>
                </a:ext>
              </a:extLst>
            </p:cNvPr>
            <p:cNvPicPr>
              <a:picLocks noChangeAspect="1"/>
            </p:cNvPicPr>
            <p:nvPr/>
          </p:nvPicPr>
          <p:blipFill>
            <a:blip r:embed="rId4"/>
            <a:stretch>
              <a:fillRect/>
            </a:stretch>
          </p:blipFill>
          <p:spPr>
            <a:xfrm>
              <a:off x="94460" y="2249526"/>
              <a:ext cx="5118813" cy="3075899"/>
            </a:xfrm>
            <a:prstGeom prst="rect">
              <a:avLst/>
            </a:prstGeom>
            <a:ln>
              <a:solidFill>
                <a:schemeClr val="tx1"/>
              </a:solidFill>
            </a:ln>
          </p:spPr>
        </p:pic>
        <p:sp>
          <p:nvSpPr>
            <p:cNvPr id="28" name="Oval 27">
              <a:extLst>
                <a:ext uri="{FF2B5EF4-FFF2-40B4-BE49-F238E27FC236}">
                  <a16:creationId xmlns:a16="http://schemas.microsoft.com/office/drawing/2014/main" id="{0B6F80F7-F119-0E68-793E-2AE28A0F768E}"/>
                </a:ext>
              </a:extLst>
            </p:cNvPr>
            <p:cNvSpPr/>
            <p:nvPr/>
          </p:nvSpPr>
          <p:spPr>
            <a:xfrm>
              <a:off x="1332417" y="3484246"/>
              <a:ext cx="812236" cy="804122"/>
            </a:xfrm>
            <a:prstGeom prst="ellipse">
              <a:avLst/>
            </a:prstGeom>
            <a:noFill/>
            <a:ln w="28575">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chemeClr val="bg1"/>
                </a:solidFill>
              </a:endParaRPr>
            </a:p>
          </p:txBody>
        </p:sp>
      </p:grpSp>
      <p:sp>
        <p:nvSpPr>
          <p:cNvPr id="29" name="Speech Bubble: Rectangle 28">
            <a:extLst>
              <a:ext uri="{FF2B5EF4-FFF2-40B4-BE49-F238E27FC236}">
                <a16:creationId xmlns:a16="http://schemas.microsoft.com/office/drawing/2014/main" id="{98D3ECD2-3C36-7C17-78C8-7243ABE86AB9}"/>
              </a:ext>
            </a:extLst>
          </p:cNvPr>
          <p:cNvSpPr/>
          <p:nvPr/>
        </p:nvSpPr>
        <p:spPr>
          <a:xfrm>
            <a:off x="94460" y="1130299"/>
            <a:ext cx="5118813" cy="1270809"/>
          </a:xfrm>
          <a:prstGeom prst="wedgeRectCallout">
            <a:avLst>
              <a:gd name="adj1" fmla="val -20671"/>
              <a:gd name="adj2" fmla="val 167494"/>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Calibri" panose="020F0502020204030204"/>
                <a:ea typeface="+mn-ea"/>
                <a:cs typeface="+mn-cs"/>
              </a:rPr>
              <a:t>744 Shenandoah St, Harpers Ferry, WV, 25425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Building ID: </a:t>
            </a:r>
            <a:r>
              <a:rPr kumimoji="0" lang="en-US" sz="1600" b="0" i="0" u="sng" strike="noStrike" kern="1200" cap="none" spc="0" normalizeH="0" baseline="0" noProof="0" dirty="0">
                <a:ln>
                  <a:noFill/>
                </a:ln>
                <a:solidFill>
                  <a:srgbClr val="0070C0"/>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19-05-0004-0025-0000_801A</a:t>
            </a:r>
            <a:r>
              <a:rPr kumimoji="0" lang="en-US" sz="1600" b="1" i="0" u="sng" strike="noStrike" kern="1200" cap="none" spc="0" normalizeH="0" baseline="0" noProof="0" dirty="0">
                <a:ln>
                  <a:noFill/>
                </a:ln>
                <a:solidFill>
                  <a:srgbClr val="0070C0"/>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 </a:t>
            </a:r>
            <a:endParaRPr kumimoji="0" lang="en-US" sz="1600" b="1" i="0" u="sng"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Historical structure built in 1845 </a:t>
            </a:r>
          </a:p>
        </p:txBody>
      </p:sp>
      <p:grpSp>
        <p:nvGrpSpPr>
          <p:cNvPr id="32" name="Group 31">
            <a:extLst>
              <a:ext uri="{FF2B5EF4-FFF2-40B4-BE49-F238E27FC236}">
                <a16:creationId xmlns:a16="http://schemas.microsoft.com/office/drawing/2014/main" id="{6158BC54-2A2A-5C56-C42F-C589411C0404}"/>
              </a:ext>
            </a:extLst>
          </p:cNvPr>
          <p:cNvGrpSpPr/>
          <p:nvPr/>
        </p:nvGrpSpPr>
        <p:grpSpPr>
          <a:xfrm>
            <a:off x="5370767" y="1799392"/>
            <a:ext cx="2679420" cy="4338833"/>
            <a:chOff x="5370767" y="1799392"/>
            <a:chExt cx="2679420" cy="4338833"/>
          </a:xfrm>
        </p:grpSpPr>
        <p:pic>
          <p:nvPicPr>
            <p:cNvPr id="8" name="Picture 7">
              <a:extLst>
                <a:ext uri="{FF2B5EF4-FFF2-40B4-BE49-F238E27FC236}">
                  <a16:creationId xmlns:a16="http://schemas.microsoft.com/office/drawing/2014/main" id="{2409F97C-2BD2-1C32-42C2-C295BC1EB7CC}"/>
                </a:ext>
              </a:extLst>
            </p:cNvPr>
            <p:cNvPicPr>
              <a:picLocks noChangeAspect="1"/>
            </p:cNvPicPr>
            <p:nvPr/>
          </p:nvPicPr>
          <p:blipFill>
            <a:blip r:embed="rId7"/>
            <a:stretch>
              <a:fillRect/>
            </a:stretch>
          </p:blipFill>
          <p:spPr>
            <a:xfrm>
              <a:off x="5370767" y="1799392"/>
              <a:ext cx="2679420" cy="4338833"/>
            </a:xfrm>
            <a:prstGeom prst="rect">
              <a:avLst/>
            </a:prstGeom>
            <a:ln>
              <a:solidFill>
                <a:schemeClr val="tx1"/>
              </a:solidFill>
            </a:ln>
          </p:spPr>
        </p:pic>
        <p:sp>
          <p:nvSpPr>
            <p:cNvPr id="31" name="Oval 30">
              <a:extLst>
                <a:ext uri="{FF2B5EF4-FFF2-40B4-BE49-F238E27FC236}">
                  <a16:creationId xmlns:a16="http://schemas.microsoft.com/office/drawing/2014/main" id="{C5170840-45FF-06D8-CDC9-89648000D1FD}"/>
                </a:ext>
              </a:extLst>
            </p:cNvPr>
            <p:cNvSpPr/>
            <p:nvPr/>
          </p:nvSpPr>
          <p:spPr>
            <a:xfrm>
              <a:off x="5755316" y="3131454"/>
              <a:ext cx="2140064" cy="2118685"/>
            </a:xfrm>
            <a:prstGeom prst="ellipse">
              <a:avLst/>
            </a:prstGeom>
            <a:noFill/>
            <a:ln w="28575">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chemeClr val="bg1"/>
                </a:solidFill>
              </a:endParaRPr>
            </a:p>
          </p:txBody>
        </p:sp>
      </p:grpSp>
      <p:sp>
        <p:nvSpPr>
          <p:cNvPr id="33" name="Rectangular Callout 18">
            <a:extLst>
              <a:ext uri="{FF2B5EF4-FFF2-40B4-BE49-F238E27FC236}">
                <a16:creationId xmlns:a16="http://schemas.microsoft.com/office/drawing/2014/main" id="{1C7620AC-0CCA-2512-52B0-DFBB05EE2D46}"/>
              </a:ext>
            </a:extLst>
          </p:cNvPr>
          <p:cNvSpPr/>
          <p:nvPr/>
        </p:nvSpPr>
        <p:spPr>
          <a:xfrm>
            <a:off x="5696686" y="1016451"/>
            <a:ext cx="2027586" cy="257014"/>
          </a:xfrm>
          <a:prstGeom prst="wedgeRectCallout">
            <a:avLst>
              <a:gd name="adj1" fmla="val 141370"/>
              <a:gd name="adj2" fmla="val 27215"/>
            </a:avLst>
          </a:prstGeom>
          <a:solidFill>
            <a:schemeClr val="tx1">
              <a:lumMod val="65000"/>
              <a:lumOff val="35000"/>
            </a:schemeClr>
          </a:solidFill>
          <a:ln w="19050">
            <a:solidFill>
              <a:srgbClr val="FFFF00"/>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1400" b="1" dirty="0">
                <a:latin typeface="Arial Narrow" panose="020B0606020202030204" pitchFamily="34" charset="0"/>
              </a:rPr>
              <a:t>14’ (1936 High Water Mark) </a:t>
            </a:r>
          </a:p>
        </p:txBody>
      </p:sp>
      <p:sp>
        <p:nvSpPr>
          <p:cNvPr id="34" name="Rectangular Callout 18">
            <a:extLst>
              <a:ext uri="{FF2B5EF4-FFF2-40B4-BE49-F238E27FC236}">
                <a16:creationId xmlns:a16="http://schemas.microsoft.com/office/drawing/2014/main" id="{61F054B2-4916-685E-E7A1-187265F0CE8D}"/>
              </a:ext>
            </a:extLst>
          </p:cNvPr>
          <p:cNvSpPr/>
          <p:nvPr/>
        </p:nvSpPr>
        <p:spPr>
          <a:xfrm>
            <a:off x="5755317" y="1415675"/>
            <a:ext cx="1968954" cy="257014"/>
          </a:xfrm>
          <a:prstGeom prst="wedgeRectCallout">
            <a:avLst>
              <a:gd name="adj1" fmla="val 143365"/>
              <a:gd name="adj2" fmla="val 599356"/>
            </a:avLst>
          </a:prstGeom>
          <a:solidFill>
            <a:schemeClr val="tx1">
              <a:lumMod val="65000"/>
              <a:lumOff val="35000"/>
            </a:schemeClr>
          </a:solidFill>
          <a:ln w="19050">
            <a:solidFill>
              <a:srgbClr val="FFFF00"/>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1400" b="1" dirty="0">
                <a:latin typeface="Arial Narrow" panose="020B0606020202030204" pitchFamily="34" charset="0"/>
              </a:rPr>
              <a:t>8’ (1996 High Water Mark) </a:t>
            </a:r>
          </a:p>
        </p:txBody>
      </p:sp>
      <p:sp>
        <p:nvSpPr>
          <p:cNvPr id="7" name="Title 1">
            <a:extLst>
              <a:ext uri="{FF2B5EF4-FFF2-40B4-BE49-F238E27FC236}">
                <a16:creationId xmlns:a16="http://schemas.microsoft.com/office/drawing/2014/main" id="{E7FE7419-EA79-31D1-EBF4-49810292B6EF}"/>
              </a:ext>
            </a:extLst>
          </p:cNvPr>
          <p:cNvSpPr txBox="1">
            <a:spLocks/>
          </p:cNvSpPr>
          <p:nvPr/>
        </p:nvSpPr>
        <p:spPr>
          <a:xfrm>
            <a:off x="0" y="-36095"/>
            <a:ext cx="12192000" cy="914399"/>
          </a:xfrm>
          <a:prstGeom prst="rect">
            <a:avLst/>
          </a:prstGeom>
          <a:solidFill>
            <a:schemeClr val="tx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Arial" panose="020B0604020202020204" pitchFamily="34" charset="0"/>
                <a:cs typeface="Arial" panose="020B0604020202020204" pitchFamily="34" charset="0"/>
              </a:rPr>
              <a:t>Harpers Ferry Risk Assessment</a:t>
            </a:r>
            <a:endParaRPr lang="en-US" dirty="0">
              <a:solidFill>
                <a:schemeClr val="bg1"/>
              </a:solidFill>
              <a:latin typeface="Arial" panose="020B0604020202020204" pitchFamily="34" charset="0"/>
              <a:cs typeface="Arial" panose="020B0604020202020204" pitchFamily="34" charset="0"/>
            </a:endParaRPr>
          </a:p>
        </p:txBody>
      </p:sp>
      <p:sp>
        <p:nvSpPr>
          <p:cNvPr id="11" name="Speech Bubble: Rectangle with Corners Rounded 14">
            <a:extLst>
              <a:ext uri="{FF2B5EF4-FFF2-40B4-BE49-F238E27FC236}">
                <a16:creationId xmlns:a16="http://schemas.microsoft.com/office/drawing/2014/main" id="{C6D1CF39-6055-34EE-BAFB-2DE0B0E2665E}"/>
              </a:ext>
            </a:extLst>
          </p:cNvPr>
          <p:cNvSpPr/>
          <p:nvPr/>
        </p:nvSpPr>
        <p:spPr>
          <a:xfrm flipH="1">
            <a:off x="10238509" y="1055325"/>
            <a:ext cx="1510146" cy="507513"/>
          </a:xfrm>
          <a:prstGeom prst="wedgeRoundRectCallout">
            <a:avLst>
              <a:gd name="adj1" fmla="val 73035"/>
              <a:gd name="adj2" fmla="val -12379"/>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1936 Flood of Record</a:t>
            </a:r>
            <a:endParaRPr lang="en-US" sz="1600" dirty="0">
              <a:solidFill>
                <a:schemeClr val="bg1"/>
              </a:solidFill>
            </a:endParaRPr>
          </a:p>
        </p:txBody>
      </p:sp>
    </p:spTree>
    <p:extLst>
      <p:ext uri="{BB962C8B-B14F-4D97-AF65-F5344CB8AC3E}">
        <p14:creationId xmlns:p14="http://schemas.microsoft.com/office/powerpoint/2010/main" val="3024611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9DCFB45-A7D8-FAD4-76FE-3698BC3DB32C}"/>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4983967" y="948425"/>
            <a:ext cx="6707615" cy="3002611"/>
          </a:xfrm>
          <a:prstGeom prst="rect">
            <a:avLst/>
          </a:prstGeom>
          <a:ln>
            <a:solidFill>
              <a:schemeClr val="tx1"/>
            </a:solidFill>
          </a:ln>
        </p:spPr>
      </p:pic>
      <p:grpSp>
        <p:nvGrpSpPr>
          <p:cNvPr id="50" name="Group 49">
            <a:extLst>
              <a:ext uri="{FF2B5EF4-FFF2-40B4-BE49-F238E27FC236}">
                <a16:creationId xmlns:a16="http://schemas.microsoft.com/office/drawing/2014/main" id="{DD6ED2A8-89A5-9DA3-E6D4-699CD9130040}"/>
              </a:ext>
            </a:extLst>
          </p:cNvPr>
          <p:cNvGrpSpPr/>
          <p:nvPr/>
        </p:nvGrpSpPr>
        <p:grpSpPr>
          <a:xfrm>
            <a:off x="245660" y="907411"/>
            <a:ext cx="4508310" cy="5918428"/>
            <a:chOff x="245660" y="907411"/>
            <a:chExt cx="4508310" cy="5918428"/>
          </a:xfrm>
        </p:grpSpPr>
        <p:pic>
          <p:nvPicPr>
            <p:cNvPr id="9" name="Picture 8">
              <a:extLst>
                <a:ext uri="{FF2B5EF4-FFF2-40B4-BE49-F238E27FC236}">
                  <a16:creationId xmlns:a16="http://schemas.microsoft.com/office/drawing/2014/main" id="{215BFF25-A612-F61D-B1F8-072A7B12B3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5660" y="907411"/>
              <a:ext cx="4508310" cy="5918428"/>
            </a:xfrm>
            <a:prstGeom prst="rect">
              <a:avLst/>
            </a:prstGeom>
          </p:spPr>
        </p:pic>
        <p:cxnSp>
          <p:nvCxnSpPr>
            <p:cNvPr id="19" name="Straight Arrow Connector 18">
              <a:extLst>
                <a:ext uri="{FF2B5EF4-FFF2-40B4-BE49-F238E27FC236}">
                  <a16:creationId xmlns:a16="http://schemas.microsoft.com/office/drawing/2014/main" id="{7532AB89-E6E7-7B4F-3EBD-5B1292E4EECD}"/>
                </a:ext>
              </a:extLst>
            </p:cNvPr>
            <p:cNvCxnSpPr>
              <a:cxnSpLocks/>
            </p:cNvCxnSpPr>
            <p:nvPr/>
          </p:nvCxnSpPr>
          <p:spPr>
            <a:xfrm flipH="1">
              <a:off x="4382231" y="3438873"/>
              <a:ext cx="288911" cy="1073987"/>
            </a:xfrm>
            <a:prstGeom prst="straightConnector1">
              <a:avLst/>
            </a:prstGeom>
            <a:ln w="57150">
              <a:solidFill>
                <a:srgbClr val="FF0101"/>
              </a:solidFill>
              <a:prstDash val="dash"/>
              <a:tailEnd type="triangle"/>
            </a:ln>
            <a:effectLst>
              <a:outerShdw blurRad="50800" dist="38100" dir="18900000" algn="bl" rotWithShape="0">
                <a:prstClr val="black">
                  <a:alpha val="80000"/>
                </a:prstClr>
              </a:outerShdw>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11270EB-DD34-481B-A60D-9415F65C9DF4}"/>
                </a:ext>
              </a:extLst>
            </p:cNvPr>
            <p:cNvCxnSpPr>
              <a:cxnSpLocks/>
            </p:cNvCxnSpPr>
            <p:nvPr/>
          </p:nvCxnSpPr>
          <p:spPr>
            <a:xfrm flipH="1" flipV="1">
              <a:off x="3584812" y="3316406"/>
              <a:ext cx="1093101" cy="122467"/>
            </a:xfrm>
            <a:prstGeom prst="straightConnector1">
              <a:avLst/>
            </a:prstGeom>
            <a:ln w="57150">
              <a:solidFill>
                <a:srgbClr val="FF0101"/>
              </a:solidFill>
              <a:prstDash val="dash"/>
              <a:tailEnd type="triangle"/>
            </a:ln>
            <a:effectLst>
              <a:outerShdw blurRad="50800" dist="38100" dir="18900000" algn="bl" rotWithShape="0">
                <a:prstClr val="black">
                  <a:alpha val="80000"/>
                </a:prstClr>
              </a:outerShdw>
            </a:effectLst>
          </p:spPr>
          <p:style>
            <a:lnRef idx="1">
              <a:schemeClr val="accent1"/>
            </a:lnRef>
            <a:fillRef idx="0">
              <a:schemeClr val="accent1"/>
            </a:fillRef>
            <a:effectRef idx="0">
              <a:schemeClr val="accent1"/>
            </a:effectRef>
            <a:fontRef idx="minor">
              <a:schemeClr val="tx1"/>
            </a:fontRef>
          </p:style>
        </p:cxnSp>
      </p:grpSp>
      <p:sp>
        <p:nvSpPr>
          <p:cNvPr id="6" name="Title 1"/>
          <p:cNvSpPr txBox="1">
            <a:spLocks/>
          </p:cNvSpPr>
          <p:nvPr/>
        </p:nvSpPr>
        <p:spPr>
          <a:xfrm>
            <a:off x="0" y="-36095"/>
            <a:ext cx="12192000" cy="914399"/>
          </a:xfrm>
          <a:prstGeom prst="rect">
            <a:avLst/>
          </a:prstGeom>
          <a:solidFill>
            <a:schemeClr val="tx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chemeClr val="bg1"/>
                </a:solidFill>
                <a:latin typeface="Arial" panose="020B0604020202020204" pitchFamily="34" charset="0"/>
                <a:cs typeface="Arial" panose="020B0604020202020204" pitchFamily="34" charset="0"/>
              </a:rPr>
              <a:t>   Historical Flood Research (Harpers Ferry, WV)</a:t>
            </a:r>
          </a:p>
        </p:txBody>
      </p:sp>
      <p:pic>
        <p:nvPicPr>
          <p:cNvPr id="4" name="Picture 3" descr="A hexagon with a yellow house and a river&#10;&#10;Description automatically generated">
            <a:extLst>
              <a:ext uri="{FF2B5EF4-FFF2-40B4-BE49-F238E27FC236}">
                <a16:creationId xmlns:a16="http://schemas.microsoft.com/office/drawing/2014/main" id="{2EFE2B28-9168-C111-235F-594F7F323694}"/>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84222" y="31386"/>
            <a:ext cx="854241" cy="779435"/>
          </a:xfrm>
          <a:prstGeom prst="rect">
            <a:avLst/>
          </a:prstGeom>
        </p:spPr>
      </p:pic>
      <p:sp>
        <p:nvSpPr>
          <p:cNvPr id="16" name="Rectangle 15">
            <a:extLst>
              <a:ext uri="{FF2B5EF4-FFF2-40B4-BE49-F238E27FC236}">
                <a16:creationId xmlns:a16="http://schemas.microsoft.com/office/drawing/2014/main" id="{6BF3D752-4D5A-B2B0-7FD6-7065BFFCF159}"/>
              </a:ext>
            </a:extLst>
          </p:cNvPr>
          <p:cNvSpPr/>
          <p:nvPr/>
        </p:nvSpPr>
        <p:spPr>
          <a:xfrm>
            <a:off x="5610417" y="1041032"/>
            <a:ext cx="5778019" cy="430887"/>
          </a:xfrm>
          <a:prstGeom prst="rect">
            <a:avLst/>
          </a:prstGeom>
          <a:solidFill>
            <a:schemeClr val="bg1"/>
          </a:solidFill>
          <a:ln>
            <a:noFill/>
          </a:ln>
        </p:spPr>
        <p:txBody>
          <a:bodyPr wrap="square">
            <a:spAutoFit/>
          </a:bodyPr>
          <a:lstStyle/>
          <a:p>
            <a:pPr algn="ctr"/>
            <a:r>
              <a:rPr lang="en-US" sz="1200" b="1" dirty="0"/>
              <a:t>Engraving of the flood in Harpers Ferry, from Harper’s Weekly, October 20, 1870</a:t>
            </a:r>
          </a:p>
          <a:p>
            <a:pPr algn="ctr"/>
            <a:r>
              <a:rPr lang="en-US" sz="1000" dirty="0"/>
              <a:t>(Image courtesy of </a:t>
            </a:r>
            <a:r>
              <a:rPr lang="en-US" sz="1000" dirty="0">
                <a:hlinkClick r:id="rId7"/>
              </a:rPr>
              <a:t>Yesterday’s America</a:t>
            </a:r>
            <a:r>
              <a:rPr lang="en-US" sz="1000" dirty="0"/>
              <a:t>) </a:t>
            </a:r>
          </a:p>
        </p:txBody>
      </p:sp>
      <p:sp>
        <p:nvSpPr>
          <p:cNvPr id="3" name="TextBox 2"/>
          <p:cNvSpPr txBox="1"/>
          <p:nvPr/>
        </p:nvSpPr>
        <p:spPr>
          <a:xfrm>
            <a:off x="464023" y="5455851"/>
            <a:ext cx="4071583" cy="954107"/>
          </a:xfrm>
          <a:prstGeom prst="rect">
            <a:avLst/>
          </a:prstGeom>
          <a:solidFill>
            <a:schemeClr val="bg1">
              <a:lumMod val="85000"/>
            </a:schemeClr>
          </a:solidFill>
        </p:spPr>
        <p:txBody>
          <a:bodyPr wrap="square" rtlCol="0">
            <a:spAutoFit/>
          </a:bodyPr>
          <a:lstStyle/>
          <a:p>
            <a:pPr algn="ctr"/>
            <a:r>
              <a:rPr lang="en-US" sz="2800" b="1" dirty="0">
                <a:solidFill>
                  <a:srgbClr val="C00000"/>
                </a:solidFill>
                <a:latin typeface="Arial" panose="020B0604020202020204" pitchFamily="34" charset="0"/>
                <a:cs typeface="Arial" panose="020B0604020202020204" pitchFamily="34" charset="0"/>
              </a:rPr>
              <a:t>October 1870 Flood </a:t>
            </a:r>
          </a:p>
          <a:p>
            <a:pPr algn="ctr"/>
            <a:r>
              <a:rPr lang="en-US" sz="2800" b="1" dirty="0">
                <a:solidFill>
                  <a:srgbClr val="C00000"/>
                </a:solidFill>
                <a:latin typeface="Arial" panose="020B0604020202020204" pitchFamily="34" charset="0"/>
                <a:cs typeface="Arial" panose="020B0604020202020204" pitchFamily="34" charset="0"/>
              </a:rPr>
              <a:t>(42 fatalities) </a:t>
            </a:r>
            <a:endParaRPr lang="en-US" sz="2800" dirty="0">
              <a:solidFill>
                <a:srgbClr val="C00000"/>
              </a:solidFill>
              <a:latin typeface="Arial" panose="020B0604020202020204" pitchFamily="34" charset="0"/>
              <a:cs typeface="Arial" panose="020B0604020202020204" pitchFamily="34" charset="0"/>
            </a:endParaRPr>
          </a:p>
        </p:txBody>
      </p:sp>
      <p:grpSp>
        <p:nvGrpSpPr>
          <p:cNvPr id="51" name="Group 50">
            <a:extLst>
              <a:ext uri="{FF2B5EF4-FFF2-40B4-BE49-F238E27FC236}">
                <a16:creationId xmlns:a16="http://schemas.microsoft.com/office/drawing/2014/main" id="{F72CE3A0-260D-8E74-6393-2C77592DDF82}"/>
              </a:ext>
            </a:extLst>
          </p:cNvPr>
          <p:cNvGrpSpPr/>
          <p:nvPr/>
        </p:nvGrpSpPr>
        <p:grpSpPr>
          <a:xfrm>
            <a:off x="6012321" y="4096221"/>
            <a:ext cx="4974209" cy="2219498"/>
            <a:chOff x="5718411" y="4445160"/>
            <a:chExt cx="4974209" cy="2219498"/>
          </a:xfrm>
        </p:grpSpPr>
        <p:pic>
          <p:nvPicPr>
            <p:cNvPr id="18" name="Picture 17" descr="A river with a bridge and trees&#10;&#10;Description automatically generated">
              <a:extLst>
                <a:ext uri="{FF2B5EF4-FFF2-40B4-BE49-F238E27FC236}">
                  <a16:creationId xmlns:a16="http://schemas.microsoft.com/office/drawing/2014/main" id="{2FBC53C6-FEDB-3A07-E67C-6F7623047AC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5718411" y="4445160"/>
              <a:ext cx="4974209" cy="2219498"/>
            </a:xfrm>
            <a:prstGeom prst="rect">
              <a:avLst/>
            </a:prstGeom>
            <a:ln>
              <a:solidFill>
                <a:schemeClr val="tx1"/>
              </a:solidFill>
            </a:ln>
          </p:spPr>
        </p:pic>
        <p:cxnSp>
          <p:nvCxnSpPr>
            <p:cNvPr id="37" name="Straight Arrow Connector 36">
              <a:extLst>
                <a:ext uri="{FF2B5EF4-FFF2-40B4-BE49-F238E27FC236}">
                  <a16:creationId xmlns:a16="http://schemas.microsoft.com/office/drawing/2014/main" id="{711DC248-3254-AC2F-92FF-26B61C0E4C32}"/>
                </a:ext>
              </a:extLst>
            </p:cNvPr>
            <p:cNvCxnSpPr>
              <a:cxnSpLocks/>
            </p:cNvCxnSpPr>
            <p:nvPr/>
          </p:nvCxnSpPr>
          <p:spPr>
            <a:xfrm flipH="1">
              <a:off x="8220502" y="5968715"/>
              <a:ext cx="1584472" cy="322903"/>
            </a:xfrm>
            <a:prstGeom prst="straightConnector1">
              <a:avLst/>
            </a:prstGeom>
            <a:ln w="57150">
              <a:solidFill>
                <a:srgbClr val="FF0101"/>
              </a:solidFill>
              <a:prstDash val="dash"/>
              <a:tailEnd type="triangle"/>
            </a:ln>
            <a:effectLst>
              <a:outerShdw blurRad="50800" dist="38100" dir="18900000" algn="bl" rotWithShape="0">
                <a:prstClr val="black">
                  <a:alpha val="80000"/>
                </a:prstClr>
              </a:outerShdw>
            </a:effectLst>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FB93F6A3-F8A4-BB64-0144-DF9D365C9DAE}"/>
                </a:ext>
              </a:extLst>
            </p:cNvPr>
            <p:cNvCxnSpPr>
              <a:cxnSpLocks/>
            </p:cNvCxnSpPr>
            <p:nvPr/>
          </p:nvCxnSpPr>
          <p:spPr>
            <a:xfrm flipH="1" flipV="1">
              <a:off x="9280148" y="5523333"/>
              <a:ext cx="531597" cy="445382"/>
            </a:xfrm>
            <a:prstGeom prst="straightConnector1">
              <a:avLst/>
            </a:prstGeom>
            <a:ln w="57150">
              <a:solidFill>
                <a:srgbClr val="FF0101"/>
              </a:solidFill>
              <a:prstDash val="dash"/>
              <a:tailEnd type="triangle"/>
            </a:ln>
            <a:effectLst>
              <a:outerShdw blurRad="50800" dist="38100" dir="18900000" algn="bl" rotWithShape="0">
                <a:prstClr val="black">
                  <a:alpha val="80000"/>
                </a:prstClr>
              </a:outerShdw>
            </a:effectLst>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51B632E4-1F04-6C48-0BF7-56FAB99CC855}"/>
              </a:ext>
            </a:extLst>
          </p:cNvPr>
          <p:cNvSpPr txBox="1"/>
          <p:nvPr/>
        </p:nvSpPr>
        <p:spPr>
          <a:xfrm>
            <a:off x="6577167" y="6419116"/>
            <a:ext cx="3979997" cy="369332"/>
          </a:xfrm>
          <a:prstGeom prst="rect">
            <a:avLst/>
          </a:prstGeom>
          <a:noFill/>
        </p:spPr>
        <p:txBody>
          <a:bodyPr wrap="square" rtlCol="0">
            <a:spAutoFit/>
          </a:bodyPr>
          <a:lstStyle/>
          <a:p>
            <a:r>
              <a:rPr lang="en-US" dirty="0"/>
              <a:t>Link to </a:t>
            </a:r>
            <a:r>
              <a:rPr lang="en-US" dirty="0">
                <a:solidFill>
                  <a:srgbClr val="0070C0"/>
                </a:solidFill>
                <a:hlinkClick r:id="rId9">
                  <a:extLst>
                    <a:ext uri="{A12FA001-AC4F-418D-AE19-62706E023703}">
                      <ahyp:hlinkClr xmlns:ahyp="http://schemas.microsoft.com/office/drawing/2018/hyperlinkcolor" val="tx"/>
                    </a:ext>
                  </a:extLst>
                </a:hlinkClick>
              </a:rPr>
              <a:t>WV Flood Fatality Dashboard</a:t>
            </a:r>
            <a:endParaRPr lang="en-US" dirty="0">
              <a:solidFill>
                <a:srgbClr val="0070C0"/>
              </a:solidFill>
            </a:endParaRPr>
          </a:p>
        </p:txBody>
      </p:sp>
    </p:spTree>
    <p:extLst>
      <p:ext uri="{BB962C8B-B14F-4D97-AF65-F5344CB8AC3E}">
        <p14:creationId xmlns:p14="http://schemas.microsoft.com/office/powerpoint/2010/main" val="16237088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Title 1"/>
          <p:cNvSpPr txBox="1">
            <a:spLocks/>
          </p:cNvSpPr>
          <p:nvPr/>
        </p:nvSpPr>
        <p:spPr>
          <a:xfrm>
            <a:off x="0" y="-36095"/>
            <a:ext cx="12192000" cy="914399"/>
          </a:xfrm>
          <a:prstGeom prst="rect">
            <a:avLst/>
          </a:prstGeom>
          <a:solidFill>
            <a:schemeClr val="tx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chemeClr val="bg1"/>
                </a:solidFill>
                <a:latin typeface="Arial" panose="020B0604020202020204" pitchFamily="34" charset="0"/>
                <a:cs typeface="Arial" panose="020B0604020202020204" pitchFamily="34" charset="0"/>
              </a:rPr>
              <a:t>Harpers Ferry 3D Flood Movie</a:t>
            </a:r>
          </a:p>
        </p:txBody>
      </p:sp>
      <p:pic>
        <p:nvPicPr>
          <p:cNvPr id="5" name="Picture 4">
            <a:extLst>
              <a:ext uri="{FF2B5EF4-FFF2-40B4-BE49-F238E27FC236}">
                <a16:creationId xmlns:a16="http://schemas.microsoft.com/office/drawing/2014/main" id="{A92F8885-40C4-CD47-DE4F-8403BC78617A}"/>
              </a:ext>
            </a:extLst>
          </p:cNvPr>
          <p:cNvPicPr>
            <a:picLocks noChangeAspect="1"/>
          </p:cNvPicPr>
          <p:nvPr/>
        </p:nvPicPr>
        <p:blipFill>
          <a:blip r:embed="rId3"/>
          <a:stretch>
            <a:fillRect/>
          </a:stretch>
        </p:blipFill>
        <p:spPr>
          <a:xfrm>
            <a:off x="240662" y="40051"/>
            <a:ext cx="876422" cy="762106"/>
          </a:xfrm>
          <a:prstGeom prst="rect">
            <a:avLst/>
          </a:prstGeom>
        </p:spPr>
      </p:pic>
      <p:pic>
        <p:nvPicPr>
          <p:cNvPr id="7" name="Picture 6">
            <a:extLst>
              <a:ext uri="{FF2B5EF4-FFF2-40B4-BE49-F238E27FC236}">
                <a16:creationId xmlns:a16="http://schemas.microsoft.com/office/drawing/2014/main" id="{B1981F66-3934-1697-6850-A03906362DA5}"/>
              </a:ext>
            </a:extLst>
          </p:cNvPr>
          <p:cNvPicPr>
            <a:picLocks noChangeAspect="1"/>
          </p:cNvPicPr>
          <p:nvPr/>
        </p:nvPicPr>
        <p:blipFill>
          <a:blip r:embed="rId4"/>
          <a:stretch>
            <a:fillRect/>
          </a:stretch>
        </p:blipFill>
        <p:spPr>
          <a:xfrm>
            <a:off x="547371" y="1563712"/>
            <a:ext cx="7967143" cy="4629270"/>
          </a:xfrm>
          <a:prstGeom prst="rect">
            <a:avLst/>
          </a:prstGeom>
        </p:spPr>
      </p:pic>
      <p:sp>
        <p:nvSpPr>
          <p:cNvPr id="11" name="TextBox 10">
            <a:extLst>
              <a:ext uri="{FF2B5EF4-FFF2-40B4-BE49-F238E27FC236}">
                <a16:creationId xmlns:a16="http://schemas.microsoft.com/office/drawing/2014/main" id="{FFB167BD-1427-D0D1-08A8-C4FC9FF9BFDF}"/>
              </a:ext>
            </a:extLst>
          </p:cNvPr>
          <p:cNvSpPr txBox="1"/>
          <p:nvPr/>
        </p:nvSpPr>
        <p:spPr>
          <a:xfrm>
            <a:off x="8809776" y="2736502"/>
            <a:ext cx="3077421" cy="1384995"/>
          </a:xfrm>
          <a:prstGeom prst="rect">
            <a:avLst/>
          </a:prstGeom>
          <a:solidFill>
            <a:schemeClr val="bg1">
              <a:lumMod val="85000"/>
            </a:schemeClr>
          </a:solidFill>
        </p:spPr>
        <p:txBody>
          <a:bodyPr wrap="square" rtlCol="0">
            <a:spAutoFit/>
          </a:bodyPr>
          <a:lstStyle/>
          <a:p>
            <a:r>
              <a:rPr lang="en-US" sz="2800" dirty="0"/>
              <a:t>Click </a:t>
            </a:r>
            <a:r>
              <a:rPr lang="en-US" sz="2800" b="1" dirty="0">
                <a:solidFill>
                  <a:srgbClr val="0070C0"/>
                </a:solidFill>
                <a:hlinkClick r:id="rId5">
                  <a:extLst>
                    <a:ext uri="{A12FA001-AC4F-418D-AE19-62706E023703}">
                      <ahyp:hlinkClr xmlns:ahyp="http://schemas.microsoft.com/office/drawing/2018/hyperlinkcolor" val="tx"/>
                    </a:ext>
                  </a:extLst>
                </a:hlinkClick>
              </a:rPr>
              <a:t>here</a:t>
            </a:r>
            <a:r>
              <a:rPr lang="en-US" sz="2800" dirty="0"/>
              <a:t> to view 3D Flood Movie of Harpers Ferry</a:t>
            </a:r>
          </a:p>
        </p:txBody>
      </p:sp>
    </p:spTree>
    <p:extLst>
      <p:ext uri="{BB962C8B-B14F-4D97-AF65-F5344CB8AC3E}">
        <p14:creationId xmlns:p14="http://schemas.microsoft.com/office/powerpoint/2010/main" val="21938754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D72B9-5EF3-E4D1-0A41-D8FAC92E16F3}"/>
              </a:ext>
            </a:extLst>
          </p:cNvPr>
          <p:cNvSpPr txBox="1">
            <a:spLocks/>
          </p:cNvSpPr>
          <p:nvPr/>
        </p:nvSpPr>
        <p:spPr>
          <a:xfrm>
            <a:off x="0" y="-36095"/>
            <a:ext cx="12192000" cy="914399"/>
          </a:xfrm>
          <a:prstGeom prst="rect">
            <a:avLst/>
          </a:prstGeom>
          <a:solidFill>
            <a:schemeClr val="accent2">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Arial" panose="020B0604020202020204" pitchFamily="34" charset="0"/>
                <a:cs typeface="Arial" panose="020B0604020202020204" pitchFamily="34" charset="0"/>
              </a:rPr>
              <a:t>  Utilities in Floodplain (High $ Exposure)</a:t>
            </a:r>
          </a:p>
        </p:txBody>
      </p:sp>
      <p:sp>
        <p:nvSpPr>
          <p:cNvPr id="6" name="Text Box 2">
            <a:extLst>
              <a:ext uri="{FF2B5EF4-FFF2-40B4-BE49-F238E27FC236}">
                <a16:creationId xmlns:a16="http://schemas.microsoft.com/office/drawing/2014/main" id="{D450F760-6F02-F57F-2950-8A862A590A20}"/>
              </a:ext>
            </a:extLst>
          </p:cNvPr>
          <p:cNvSpPr txBox="1">
            <a:spLocks noChangeArrowheads="1"/>
          </p:cNvSpPr>
          <p:nvPr/>
        </p:nvSpPr>
        <p:spPr bwMode="auto">
          <a:xfrm>
            <a:off x="779800" y="5995982"/>
            <a:ext cx="3551912" cy="742986"/>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pPr>
            <a:r>
              <a:rPr lang="en-US" sz="1000" b="1" dirty="0">
                <a:effectLst/>
                <a:latin typeface="Calibri" panose="020F0502020204030204" pitchFamily="34" charset="0"/>
                <a:ea typeface="Calibri" panose="020F0502020204030204" pitchFamily="34" charset="0"/>
                <a:cs typeface="Times New Roman" panose="02020603050405020304" pitchFamily="18" charset="0"/>
              </a:rPr>
              <a:t>City of Charles Town Wastewater Treatment Plant (FD: 1 ft)</a:t>
            </a:r>
          </a:p>
          <a:p>
            <a:pPr marL="0" marR="0" algn="ctr">
              <a:lnSpc>
                <a:spcPct val="107000"/>
              </a:lnSpc>
              <a:spcBef>
                <a:spcPts val="0"/>
              </a:spcBef>
              <a:spcAft>
                <a:spcPts val="0"/>
              </a:spcAft>
            </a:pPr>
            <a:r>
              <a:rPr lang="en-US" sz="1000" b="1" dirty="0">
                <a:effectLst/>
                <a:latin typeface="Calibri" panose="020F0502020204030204" pitchFamily="34" charset="0"/>
                <a:ea typeface="Calibri" panose="020F0502020204030204" pitchFamily="34" charset="0"/>
                <a:cs typeface="Times New Roman" panose="02020603050405020304" pitchFamily="18" charset="0"/>
              </a:rPr>
              <a:t>Highest CA Value ($6.8M) in Jefferson County</a:t>
            </a:r>
          </a:p>
          <a:p>
            <a:pPr marL="0" marR="0" algn="ctr">
              <a:lnSpc>
                <a:spcPct val="107000"/>
              </a:lnSpc>
              <a:spcBef>
                <a:spcPts val="0"/>
              </a:spcBef>
              <a:spcAft>
                <a:spcPts val="0"/>
              </a:spcAft>
            </a:pPr>
            <a:r>
              <a:rPr lang="en-US" sz="1000" b="1" dirty="0">
                <a:effectLst/>
                <a:latin typeface="Calibri" panose="020F0502020204030204" pitchFamily="34" charset="0"/>
                <a:ea typeface="Calibri" panose="020F0502020204030204" pitchFamily="34" charset="0"/>
                <a:cs typeface="Times New Roman" panose="02020603050405020304" pitchFamily="18" charset="0"/>
              </a:rPr>
              <a:t>(Building ID: </a:t>
            </a:r>
            <a:r>
              <a:rPr lang="en-US" sz="1000" b="1" u="sng"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19-03-0008-0001-0000_842</a:t>
            </a:r>
            <a:r>
              <a:rPr lang="en-US" sz="1000" b="1" dirty="0">
                <a:effectLst/>
                <a:latin typeface="Calibri" panose="020F0502020204030204" pitchFamily="34" charset="0"/>
                <a:ea typeface="Calibri" panose="020F0502020204030204" pitchFamily="34" charset="0"/>
                <a:cs typeface="Times New Roman" panose="02020603050405020304" pitchFamily="18" charset="0"/>
              </a:rPr>
              <a:t>)</a:t>
            </a:r>
          </a:p>
          <a:p>
            <a:pPr marL="0" marR="0" algn="ctr">
              <a:lnSpc>
                <a:spcPct val="107000"/>
              </a:lnSpc>
              <a:spcBef>
                <a:spcPts val="0"/>
              </a:spcBef>
              <a:spcAft>
                <a:spcPts val="0"/>
              </a:spcAft>
            </a:pPr>
            <a:r>
              <a:rPr lang="en-US" sz="1000" dirty="0">
                <a:solidFill>
                  <a:srgbClr val="0070C0"/>
                </a:solidFill>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Value source</a:t>
            </a:r>
            <a:r>
              <a:rPr lang="en-US" sz="1000"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1000" dirty="0">
                <a:latin typeface="Calibri" panose="020F0502020204030204" pitchFamily="34" charset="0"/>
                <a:ea typeface="Calibri" panose="020F0502020204030204" pitchFamily="34" charset="0"/>
                <a:cs typeface="Times New Roman" panose="02020603050405020304" pitchFamily="18" charset="0"/>
              </a:rPr>
              <a:t>inflation adjusted to 2021</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3" name="Text Box 2">
            <a:extLst>
              <a:ext uri="{FF2B5EF4-FFF2-40B4-BE49-F238E27FC236}">
                <a16:creationId xmlns:a16="http://schemas.microsoft.com/office/drawing/2014/main" id="{16435CDE-9F41-CCBA-8B76-FEF19455D264}"/>
              </a:ext>
            </a:extLst>
          </p:cNvPr>
          <p:cNvSpPr txBox="1">
            <a:spLocks noChangeArrowheads="1"/>
          </p:cNvSpPr>
          <p:nvPr/>
        </p:nvSpPr>
        <p:spPr bwMode="auto">
          <a:xfrm>
            <a:off x="5525535" y="6139464"/>
            <a:ext cx="3610890" cy="742986"/>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pPr>
            <a:r>
              <a:rPr lang="en-US" sz="1000" b="1" dirty="0">
                <a:effectLst/>
                <a:latin typeface="Calibri" panose="020F0502020204030204" pitchFamily="34" charset="0"/>
                <a:ea typeface="Calibri" panose="020F0502020204030204" pitchFamily="34" charset="0"/>
                <a:cs typeface="Times New Roman" panose="02020603050405020304" pitchFamily="18" charset="0"/>
              </a:rPr>
              <a:t>Shepherdstown Water Works Water Treatment Plant (FD: 3 ft)</a:t>
            </a:r>
          </a:p>
          <a:p>
            <a:pPr marL="0" marR="0" algn="ctr">
              <a:lnSpc>
                <a:spcPct val="107000"/>
              </a:lnSpc>
              <a:spcBef>
                <a:spcPts val="0"/>
              </a:spcBef>
              <a:spcAft>
                <a:spcPts val="0"/>
              </a:spcAft>
            </a:pPr>
            <a:r>
              <a:rPr lang="en-US" sz="1000" b="1" dirty="0">
                <a:effectLst/>
                <a:latin typeface="Calibri" panose="020F0502020204030204" pitchFamily="34" charset="0"/>
                <a:ea typeface="Calibri" panose="020F0502020204030204" pitchFamily="34" charset="0"/>
                <a:cs typeface="Times New Roman" panose="02020603050405020304" pitchFamily="18" charset="0"/>
              </a:rPr>
              <a:t>(Building ID: </a:t>
            </a:r>
            <a:r>
              <a:rPr lang="en-US" sz="1000" b="1" u="sng"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19-10-0001-0052-0000_309</a:t>
            </a:r>
            <a:r>
              <a:rPr lang="en-US" sz="1000" b="1" dirty="0">
                <a:effectLst/>
                <a:latin typeface="Calibri" panose="020F0502020204030204" pitchFamily="34" charset="0"/>
                <a:ea typeface="Calibri" panose="020F0502020204030204" pitchFamily="34" charset="0"/>
                <a:cs typeface="Times New Roman" panose="02020603050405020304" pitchFamily="18" charset="0"/>
              </a:rPr>
              <a:t>) ($3.1M)</a:t>
            </a:r>
          </a:p>
          <a:p>
            <a:pPr marL="0" marR="0" algn="ctr">
              <a:lnSpc>
                <a:spcPct val="107000"/>
              </a:lnSpc>
              <a:spcBef>
                <a:spcPts val="0"/>
              </a:spcBef>
              <a:spcAft>
                <a:spcPts val="0"/>
              </a:spcAft>
            </a:pPr>
            <a:r>
              <a:rPr lang="en-US" sz="1000" dirty="0">
                <a:solidFill>
                  <a:srgbClr val="0070C0"/>
                </a:solidFill>
                <a:latin typeface="Calibri" panose="020F0502020204030204" pitchFamily="34"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Value source</a:t>
            </a:r>
            <a:r>
              <a:rPr lang="en-US" sz="1000"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1000" dirty="0">
                <a:latin typeface="Calibri" panose="020F0502020204030204" pitchFamily="34" charset="0"/>
                <a:ea typeface="Calibri" panose="020F0502020204030204" pitchFamily="34" charset="0"/>
                <a:cs typeface="Times New Roman" panose="02020603050405020304" pitchFamily="18" charset="0"/>
              </a:rPr>
              <a:t>inflation adjusted to 2021</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5" name="Text Box 2">
            <a:extLst>
              <a:ext uri="{FF2B5EF4-FFF2-40B4-BE49-F238E27FC236}">
                <a16:creationId xmlns:a16="http://schemas.microsoft.com/office/drawing/2014/main" id="{26F2488B-8F28-5EFC-B4B6-F76D86857411}"/>
              </a:ext>
            </a:extLst>
          </p:cNvPr>
          <p:cNvSpPr txBox="1">
            <a:spLocks noChangeArrowheads="1"/>
          </p:cNvSpPr>
          <p:nvPr/>
        </p:nvSpPr>
        <p:spPr bwMode="auto">
          <a:xfrm>
            <a:off x="9295764" y="3670388"/>
            <a:ext cx="2835760" cy="742986"/>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pPr>
            <a:r>
              <a:rPr lang="en-US" sz="1000" b="1" dirty="0">
                <a:effectLst/>
                <a:latin typeface="Calibri" panose="020F0502020204030204" pitchFamily="34" charset="0"/>
                <a:ea typeface="Calibri" panose="020F0502020204030204" pitchFamily="34" charset="0"/>
                <a:cs typeface="Times New Roman" panose="02020603050405020304" pitchFamily="18" charset="0"/>
              </a:rPr>
              <a:t>Harpers Ferry Bolivar PSD Wastewater </a:t>
            </a:r>
          </a:p>
          <a:p>
            <a:pPr algn="ctr">
              <a:lnSpc>
                <a:spcPct val="107000"/>
              </a:lnSpc>
            </a:pPr>
            <a:r>
              <a:rPr lang="en-US" sz="1000" b="1" dirty="0">
                <a:effectLst/>
                <a:latin typeface="Calibri" panose="020F0502020204030204" pitchFamily="34" charset="0"/>
                <a:ea typeface="Calibri" panose="020F0502020204030204" pitchFamily="34" charset="0"/>
                <a:cs typeface="Times New Roman" panose="02020603050405020304" pitchFamily="18" charset="0"/>
              </a:rPr>
              <a:t>Treatment Plant (FD: 1 ft)</a:t>
            </a:r>
          </a:p>
          <a:p>
            <a:pPr marL="0" marR="0" algn="ctr">
              <a:lnSpc>
                <a:spcPct val="107000"/>
              </a:lnSpc>
              <a:spcBef>
                <a:spcPts val="0"/>
              </a:spcBef>
              <a:spcAft>
                <a:spcPts val="0"/>
              </a:spcAft>
            </a:pPr>
            <a:r>
              <a:rPr lang="en-US" sz="1000" b="1" dirty="0">
                <a:effectLst/>
                <a:latin typeface="Calibri" panose="020F0502020204030204" pitchFamily="34" charset="0"/>
                <a:ea typeface="Calibri" panose="020F0502020204030204" pitchFamily="34" charset="0"/>
                <a:cs typeface="Times New Roman" panose="02020603050405020304" pitchFamily="18" charset="0"/>
              </a:rPr>
              <a:t>(Building ID: </a:t>
            </a:r>
            <a:r>
              <a:rPr lang="en-US" sz="1000" b="1" u="sng"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19-05-0004-0025-0000_192</a:t>
            </a:r>
            <a:r>
              <a:rPr lang="en-US" sz="1000" b="1" dirty="0">
                <a:effectLst/>
                <a:latin typeface="Calibri" panose="020F0502020204030204" pitchFamily="34" charset="0"/>
                <a:ea typeface="Calibri" panose="020F0502020204030204" pitchFamily="34" charset="0"/>
                <a:cs typeface="Times New Roman" panose="02020603050405020304" pitchFamily="18" charset="0"/>
              </a:rPr>
              <a:t>) ($462K)</a:t>
            </a:r>
          </a:p>
          <a:p>
            <a:pPr marL="0" marR="0" algn="ctr">
              <a:lnSpc>
                <a:spcPct val="107000"/>
              </a:lnSpc>
              <a:spcBef>
                <a:spcPts val="0"/>
              </a:spcBef>
              <a:spcAft>
                <a:spcPts val="0"/>
              </a:spcAft>
            </a:pPr>
            <a:r>
              <a:rPr lang="en-US" sz="1000" dirty="0">
                <a:solidFill>
                  <a:srgbClr val="0070C0"/>
                </a:solidFill>
                <a:latin typeface="Calibri" panose="020F0502020204030204" pitchFamily="34" charset="0"/>
                <a:ea typeface="Calibri" panose="020F0502020204030204" pitchFamily="34" charset="0"/>
                <a:cs typeface="Times New Roman" panose="02020603050405020304" pitchFamily="18" charset="0"/>
                <a:hlinkClick r:id="rId8">
                  <a:extLst>
                    <a:ext uri="{A12FA001-AC4F-418D-AE19-62706E023703}">
                      <ahyp:hlinkClr xmlns:ahyp="http://schemas.microsoft.com/office/drawing/2018/hyperlinkcolor" val="tx"/>
                    </a:ext>
                  </a:extLst>
                </a:hlinkClick>
              </a:rPr>
              <a:t>Value source</a:t>
            </a:r>
            <a:r>
              <a:rPr lang="en-US" sz="1000"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1000" dirty="0">
                <a:latin typeface="Calibri" panose="020F0502020204030204" pitchFamily="34" charset="0"/>
                <a:ea typeface="Calibri" panose="020F0502020204030204" pitchFamily="34" charset="0"/>
                <a:cs typeface="Times New Roman" panose="02020603050405020304" pitchFamily="18" charset="0"/>
              </a:rPr>
              <a:t>inflation adjusted to 2021</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82" name="Group 81">
            <a:extLst>
              <a:ext uri="{FF2B5EF4-FFF2-40B4-BE49-F238E27FC236}">
                <a16:creationId xmlns:a16="http://schemas.microsoft.com/office/drawing/2014/main" id="{93E442E3-A59C-320B-DDEE-3BC7F34940DA}"/>
              </a:ext>
            </a:extLst>
          </p:cNvPr>
          <p:cNvGrpSpPr/>
          <p:nvPr/>
        </p:nvGrpSpPr>
        <p:grpSpPr>
          <a:xfrm>
            <a:off x="152646" y="978782"/>
            <a:ext cx="5130312" cy="5793645"/>
            <a:chOff x="152646" y="978782"/>
            <a:chExt cx="5130312" cy="5793645"/>
          </a:xfrm>
        </p:grpSpPr>
        <p:pic>
          <p:nvPicPr>
            <p:cNvPr id="10" name="Picture 9">
              <a:extLst>
                <a:ext uri="{FF2B5EF4-FFF2-40B4-BE49-F238E27FC236}">
                  <a16:creationId xmlns:a16="http://schemas.microsoft.com/office/drawing/2014/main" id="{E2984336-DB5C-84AD-703F-0452381CBA77}"/>
                </a:ext>
              </a:extLst>
            </p:cNvPr>
            <p:cNvPicPr>
              <a:picLocks noChangeAspect="1"/>
            </p:cNvPicPr>
            <p:nvPr/>
          </p:nvPicPr>
          <p:blipFill>
            <a:blip r:embed="rId9" cstate="print">
              <a:extLst>
                <a:ext uri="{28A0092B-C50C-407E-A947-70E740481C1C}">
                  <a14:useLocalDpi xmlns:a14="http://schemas.microsoft.com/office/drawing/2010/main" val="0"/>
                </a:ext>
              </a:extLst>
            </a:blip>
            <a:srcRect t="6300" b="5056"/>
            <a:stretch/>
          </p:blipFill>
          <p:spPr>
            <a:xfrm>
              <a:off x="157187" y="2053733"/>
              <a:ext cx="5120881" cy="3922689"/>
            </a:xfrm>
            <a:prstGeom prst="rect">
              <a:avLst/>
            </a:prstGeom>
            <a:ln>
              <a:solidFill>
                <a:schemeClr val="tx1"/>
              </a:solidFill>
            </a:ln>
          </p:spPr>
        </p:pic>
        <p:pic>
          <p:nvPicPr>
            <p:cNvPr id="15" name="Picture 14">
              <a:extLst>
                <a:ext uri="{FF2B5EF4-FFF2-40B4-BE49-F238E27FC236}">
                  <a16:creationId xmlns:a16="http://schemas.microsoft.com/office/drawing/2014/main" id="{B7D09CBF-B0AF-49EF-6111-036709967FA2}"/>
                </a:ext>
              </a:extLst>
            </p:cNvPr>
            <p:cNvPicPr>
              <a:picLocks noChangeAspect="1"/>
            </p:cNvPicPr>
            <p:nvPr/>
          </p:nvPicPr>
          <p:blipFill>
            <a:blip r:embed="rId10" cstate="print">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rcRect/>
            <a:stretch/>
          </p:blipFill>
          <p:spPr>
            <a:xfrm>
              <a:off x="152646" y="988578"/>
              <a:ext cx="5130312" cy="964677"/>
            </a:xfrm>
            <a:prstGeom prst="rect">
              <a:avLst/>
            </a:prstGeom>
            <a:ln>
              <a:solidFill>
                <a:schemeClr val="tx1"/>
              </a:solidFill>
            </a:ln>
          </p:spPr>
        </p:pic>
        <p:sp>
          <p:nvSpPr>
            <p:cNvPr id="76" name="Rectangle 75">
              <a:extLst>
                <a:ext uri="{FF2B5EF4-FFF2-40B4-BE49-F238E27FC236}">
                  <a16:creationId xmlns:a16="http://schemas.microsoft.com/office/drawing/2014/main" id="{8ECB84F5-184B-8E8E-8D18-A79A84BED3CF}"/>
                </a:ext>
              </a:extLst>
            </p:cNvPr>
            <p:cNvSpPr/>
            <p:nvPr/>
          </p:nvSpPr>
          <p:spPr>
            <a:xfrm>
              <a:off x="152646" y="978782"/>
              <a:ext cx="5130312" cy="5793645"/>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Group 83">
            <a:extLst>
              <a:ext uri="{FF2B5EF4-FFF2-40B4-BE49-F238E27FC236}">
                <a16:creationId xmlns:a16="http://schemas.microsoft.com/office/drawing/2014/main" id="{DA2DF705-4812-FB72-D28B-E492E4303FFC}"/>
              </a:ext>
            </a:extLst>
          </p:cNvPr>
          <p:cNvGrpSpPr/>
          <p:nvPr/>
        </p:nvGrpSpPr>
        <p:grpSpPr>
          <a:xfrm>
            <a:off x="9375814" y="1155906"/>
            <a:ext cx="2679896" cy="3295081"/>
            <a:chOff x="9359153" y="2181539"/>
            <a:chExt cx="2679896" cy="3295081"/>
          </a:xfrm>
        </p:grpSpPr>
        <p:pic>
          <p:nvPicPr>
            <p:cNvPr id="74" name="Picture 73">
              <a:extLst>
                <a:ext uri="{FF2B5EF4-FFF2-40B4-BE49-F238E27FC236}">
                  <a16:creationId xmlns:a16="http://schemas.microsoft.com/office/drawing/2014/main" id="{1BBCAEE8-23AF-E68E-FC15-F1034FB9E4FC}"/>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9359153" y="2181539"/>
              <a:ext cx="2675660" cy="2494922"/>
            </a:xfrm>
            <a:prstGeom prst="rect">
              <a:avLst/>
            </a:prstGeom>
            <a:ln>
              <a:solidFill>
                <a:schemeClr val="tx1"/>
              </a:solidFill>
            </a:ln>
          </p:spPr>
        </p:pic>
        <p:sp>
          <p:nvSpPr>
            <p:cNvPr id="81" name="Rectangle 80">
              <a:extLst>
                <a:ext uri="{FF2B5EF4-FFF2-40B4-BE49-F238E27FC236}">
                  <a16:creationId xmlns:a16="http://schemas.microsoft.com/office/drawing/2014/main" id="{636D01BF-0014-6BD6-37C2-2B342BF96188}"/>
                </a:ext>
              </a:extLst>
            </p:cNvPr>
            <p:cNvSpPr/>
            <p:nvPr/>
          </p:nvSpPr>
          <p:spPr>
            <a:xfrm>
              <a:off x="9359153" y="2181539"/>
              <a:ext cx="2679896" cy="329508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9" name="Group 98">
            <a:extLst>
              <a:ext uri="{FF2B5EF4-FFF2-40B4-BE49-F238E27FC236}">
                <a16:creationId xmlns:a16="http://schemas.microsoft.com/office/drawing/2014/main" id="{594263F1-8297-BC6F-1B64-C2521F1F603B}"/>
              </a:ext>
            </a:extLst>
          </p:cNvPr>
          <p:cNvGrpSpPr/>
          <p:nvPr/>
        </p:nvGrpSpPr>
        <p:grpSpPr>
          <a:xfrm>
            <a:off x="5469182" y="978782"/>
            <a:ext cx="3717357" cy="5793645"/>
            <a:chOff x="5469182" y="978782"/>
            <a:chExt cx="3717357" cy="5793645"/>
          </a:xfrm>
        </p:grpSpPr>
        <p:grpSp>
          <p:nvGrpSpPr>
            <p:cNvPr id="97" name="Group 96">
              <a:extLst>
                <a:ext uri="{FF2B5EF4-FFF2-40B4-BE49-F238E27FC236}">
                  <a16:creationId xmlns:a16="http://schemas.microsoft.com/office/drawing/2014/main" id="{C42E0107-7D08-E8BF-F2DE-9C579AFD9D56}"/>
                </a:ext>
              </a:extLst>
            </p:cNvPr>
            <p:cNvGrpSpPr/>
            <p:nvPr/>
          </p:nvGrpSpPr>
          <p:grpSpPr>
            <a:xfrm>
              <a:off x="5469182" y="978782"/>
              <a:ext cx="3717357" cy="5793645"/>
              <a:chOff x="5469182" y="978782"/>
              <a:chExt cx="3717357" cy="5793645"/>
            </a:xfrm>
          </p:grpSpPr>
          <p:grpSp>
            <p:nvGrpSpPr>
              <p:cNvPr id="94" name="Group 93">
                <a:extLst>
                  <a:ext uri="{FF2B5EF4-FFF2-40B4-BE49-F238E27FC236}">
                    <a16:creationId xmlns:a16="http://schemas.microsoft.com/office/drawing/2014/main" id="{D99AF9B8-449A-20BF-7EA7-B86865F03B2D}"/>
                  </a:ext>
                </a:extLst>
              </p:cNvPr>
              <p:cNvGrpSpPr/>
              <p:nvPr/>
            </p:nvGrpSpPr>
            <p:grpSpPr>
              <a:xfrm>
                <a:off x="5469182" y="978782"/>
                <a:ext cx="3717357" cy="5793645"/>
                <a:chOff x="5469182" y="978782"/>
                <a:chExt cx="3717357" cy="5793645"/>
              </a:xfrm>
            </p:grpSpPr>
            <p:grpSp>
              <p:nvGrpSpPr>
                <p:cNvPr id="83" name="Group 82">
                  <a:extLst>
                    <a:ext uri="{FF2B5EF4-FFF2-40B4-BE49-F238E27FC236}">
                      <a16:creationId xmlns:a16="http://schemas.microsoft.com/office/drawing/2014/main" id="{A6A767C3-ACD3-B860-B57E-7855FFABC850}"/>
                    </a:ext>
                  </a:extLst>
                </p:cNvPr>
                <p:cNvGrpSpPr/>
                <p:nvPr/>
              </p:nvGrpSpPr>
              <p:grpSpPr>
                <a:xfrm>
                  <a:off x="5469182" y="978782"/>
                  <a:ext cx="3717357" cy="5793645"/>
                  <a:chOff x="5493632" y="978782"/>
                  <a:chExt cx="3717357" cy="5793645"/>
                </a:xfrm>
              </p:grpSpPr>
              <p:pic>
                <p:nvPicPr>
                  <p:cNvPr id="57" name="Picture 56">
                    <a:extLst>
                      <a:ext uri="{FF2B5EF4-FFF2-40B4-BE49-F238E27FC236}">
                        <a16:creationId xmlns:a16="http://schemas.microsoft.com/office/drawing/2014/main" id="{966C568E-886F-677A-CCAE-C6AA609DE2F5}"/>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5510406" y="2647903"/>
                    <a:ext cx="3690049" cy="3474961"/>
                  </a:xfrm>
                  <a:prstGeom prst="rect">
                    <a:avLst/>
                  </a:prstGeom>
                  <a:ln>
                    <a:solidFill>
                      <a:schemeClr val="tx1"/>
                    </a:solidFill>
                  </a:ln>
                </p:spPr>
              </p:pic>
              <p:pic>
                <p:nvPicPr>
                  <p:cNvPr id="60" name="Picture 59">
                    <a:extLst>
                      <a:ext uri="{FF2B5EF4-FFF2-40B4-BE49-F238E27FC236}">
                        <a16:creationId xmlns:a16="http://schemas.microsoft.com/office/drawing/2014/main" id="{0C830301-1FA2-9267-6B61-7DCC45B4CB14}"/>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5505555" y="978783"/>
                    <a:ext cx="3699790" cy="1493834"/>
                  </a:xfrm>
                  <a:prstGeom prst="rect">
                    <a:avLst/>
                  </a:prstGeom>
                  <a:ln>
                    <a:solidFill>
                      <a:schemeClr val="tx1"/>
                    </a:solidFill>
                  </a:ln>
                </p:spPr>
              </p:pic>
              <p:sp>
                <p:nvSpPr>
                  <p:cNvPr id="80" name="Rectangle 79">
                    <a:extLst>
                      <a:ext uri="{FF2B5EF4-FFF2-40B4-BE49-F238E27FC236}">
                        <a16:creationId xmlns:a16="http://schemas.microsoft.com/office/drawing/2014/main" id="{1FE8E876-80D9-6F44-4C99-1515FC1BC732}"/>
                      </a:ext>
                    </a:extLst>
                  </p:cNvPr>
                  <p:cNvSpPr/>
                  <p:nvPr/>
                </p:nvSpPr>
                <p:spPr>
                  <a:xfrm>
                    <a:off x="5493632" y="978782"/>
                    <a:ext cx="3717357" cy="5793645"/>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1" name="Straight Arrow Connector 90">
                  <a:extLst>
                    <a:ext uri="{FF2B5EF4-FFF2-40B4-BE49-F238E27FC236}">
                      <a16:creationId xmlns:a16="http://schemas.microsoft.com/office/drawing/2014/main" id="{0DB15A72-7A65-1831-51C3-2CFBD96D5F88}"/>
                    </a:ext>
                  </a:extLst>
                </p:cNvPr>
                <p:cNvCxnSpPr>
                  <a:cxnSpLocks/>
                </p:cNvCxnSpPr>
                <p:nvPr/>
              </p:nvCxnSpPr>
              <p:spPr>
                <a:xfrm flipH="1">
                  <a:off x="6464368" y="2821437"/>
                  <a:ext cx="1310477" cy="1563946"/>
                </a:xfrm>
                <a:prstGeom prst="straightConnector1">
                  <a:avLst/>
                </a:prstGeom>
                <a:ln w="57150">
                  <a:solidFill>
                    <a:srgbClr val="FFFF00"/>
                  </a:solidFill>
                  <a:prstDash val="sysDash"/>
                  <a:tailEnd type="triangle"/>
                </a:ln>
              </p:spPr>
              <p:style>
                <a:lnRef idx="1">
                  <a:schemeClr val="accent1"/>
                </a:lnRef>
                <a:fillRef idx="0">
                  <a:schemeClr val="accent1"/>
                </a:fillRef>
                <a:effectRef idx="0">
                  <a:schemeClr val="accent1"/>
                </a:effectRef>
                <a:fontRef idx="minor">
                  <a:schemeClr val="tx1"/>
                </a:fontRef>
              </p:style>
            </p:cxnSp>
          </p:grpSp>
          <p:sp>
            <p:nvSpPr>
              <p:cNvPr id="96" name="TextBox 95">
                <a:extLst>
                  <a:ext uri="{FF2B5EF4-FFF2-40B4-BE49-F238E27FC236}">
                    <a16:creationId xmlns:a16="http://schemas.microsoft.com/office/drawing/2014/main" id="{67951EFF-A2C1-F6F0-3EA3-13333ADF596F}"/>
                  </a:ext>
                </a:extLst>
              </p:cNvPr>
              <p:cNvSpPr txBox="1"/>
              <p:nvPr/>
            </p:nvSpPr>
            <p:spPr>
              <a:xfrm rot="18611319">
                <a:off x="6233755" y="3259723"/>
                <a:ext cx="1507577" cy="338554"/>
              </a:xfrm>
              <a:prstGeom prst="rect">
                <a:avLst/>
              </a:prstGeom>
              <a:noFill/>
              <a:ln>
                <a:noFill/>
              </a:ln>
              <a:effectLst>
                <a:outerShdw blurRad="50800" dist="50800" dir="5400000" algn="ctr" rotWithShape="0">
                  <a:schemeClr val="tx1"/>
                </a:outerShdw>
              </a:effectLst>
            </p:spPr>
            <p:txBody>
              <a:bodyPr wrap="square" rtlCol="0" anchor="ctr" anchorCtr="0">
                <a:spAutoFit/>
              </a:bodyPr>
              <a:lstStyle/>
              <a:p>
                <a:pPr algn="ctr"/>
                <a:r>
                  <a:rPr lang="en-US" sz="1600" b="1" dirty="0">
                    <a:solidFill>
                      <a:srgbClr val="FFFF00"/>
                    </a:solidFill>
                  </a:rPr>
                  <a:t>Backwater</a:t>
                </a:r>
              </a:p>
            </p:txBody>
          </p:sp>
        </p:grpSp>
        <p:sp>
          <p:nvSpPr>
            <p:cNvPr id="98" name="Oval 97">
              <a:extLst>
                <a:ext uri="{FF2B5EF4-FFF2-40B4-BE49-F238E27FC236}">
                  <a16:creationId xmlns:a16="http://schemas.microsoft.com/office/drawing/2014/main" id="{BA51A7FC-BE3C-BF54-C44D-E849569E7EE1}"/>
                </a:ext>
              </a:extLst>
            </p:cNvPr>
            <p:cNvSpPr/>
            <p:nvPr/>
          </p:nvSpPr>
          <p:spPr>
            <a:xfrm>
              <a:off x="5860409" y="4368841"/>
              <a:ext cx="689536" cy="682648"/>
            </a:xfrm>
            <a:prstGeom prst="ellipse">
              <a:avLst/>
            </a:prstGeom>
            <a:noFill/>
            <a:ln w="28575">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chemeClr val="bg1"/>
                </a:solidFill>
              </a:endParaRPr>
            </a:p>
          </p:txBody>
        </p:sp>
      </p:grpSp>
      <p:pic>
        <p:nvPicPr>
          <p:cNvPr id="4" name="Picture 3">
            <a:extLst>
              <a:ext uri="{FF2B5EF4-FFF2-40B4-BE49-F238E27FC236}">
                <a16:creationId xmlns:a16="http://schemas.microsoft.com/office/drawing/2014/main" id="{3614845E-EABF-B067-81CD-3449AE24B3F7}"/>
              </a:ext>
            </a:extLst>
          </p:cNvPr>
          <p:cNvPicPr>
            <a:picLocks noChangeAspect="1"/>
          </p:cNvPicPr>
          <p:nvPr/>
        </p:nvPicPr>
        <p:blipFill>
          <a:blip r:embed="rId15"/>
          <a:stretch>
            <a:fillRect/>
          </a:stretch>
        </p:blipFill>
        <p:spPr>
          <a:xfrm>
            <a:off x="8257346" y="2731401"/>
            <a:ext cx="792973" cy="778641"/>
          </a:xfrm>
          <a:prstGeom prst="rect">
            <a:avLst/>
          </a:prstGeom>
        </p:spPr>
      </p:pic>
      <p:pic>
        <p:nvPicPr>
          <p:cNvPr id="7" name="Picture 6">
            <a:extLst>
              <a:ext uri="{FF2B5EF4-FFF2-40B4-BE49-F238E27FC236}">
                <a16:creationId xmlns:a16="http://schemas.microsoft.com/office/drawing/2014/main" id="{BD4EBC32-4036-F480-D420-37F95D77D93E}"/>
              </a:ext>
            </a:extLst>
          </p:cNvPr>
          <p:cNvPicPr>
            <a:picLocks noChangeAspect="1"/>
          </p:cNvPicPr>
          <p:nvPr/>
        </p:nvPicPr>
        <p:blipFill>
          <a:blip r:embed="rId16"/>
          <a:stretch>
            <a:fillRect/>
          </a:stretch>
        </p:blipFill>
        <p:spPr>
          <a:xfrm>
            <a:off x="256550" y="2119928"/>
            <a:ext cx="839711" cy="778641"/>
          </a:xfrm>
          <a:prstGeom prst="rect">
            <a:avLst/>
          </a:prstGeom>
        </p:spPr>
      </p:pic>
      <p:sp>
        <p:nvSpPr>
          <p:cNvPr id="5" name="TextBox 4">
            <a:extLst>
              <a:ext uri="{FF2B5EF4-FFF2-40B4-BE49-F238E27FC236}">
                <a16:creationId xmlns:a16="http://schemas.microsoft.com/office/drawing/2014/main" id="{D272AD34-3D24-B04C-5737-723FFC69F616}"/>
              </a:ext>
            </a:extLst>
          </p:cNvPr>
          <p:cNvSpPr txBox="1"/>
          <p:nvPr/>
        </p:nvSpPr>
        <p:spPr>
          <a:xfrm>
            <a:off x="9368766" y="4710165"/>
            <a:ext cx="2678573" cy="1897122"/>
          </a:xfrm>
          <a:prstGeom prst="rect">
            <a:avLst/>
          </a:prstGeom>
          <a:solidFill>
            <a:schemeClr val="accent2">
              <a:lumMod val="40000"/>
              <a:lumOff val="60000"/>
            </a:schemeClr>
          </a:solidFill>
        </p:spPr>
        <p:txBody>
          <a:bodyPr wrap="square">
            <a:spAutoFit/>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Online Mitigation Resources:</a:t>
            </a:r>
            <a:br>
              <a:rPr lang="en-US" sz="1100" dirty="0">
                <a:effectLst/>
                <a:latin typeface="Calibri" panose="020F0502020204030204" pitchFamily="34" charset="0"/>
                <a:ea typeface="Calibri" panose="020F0502020204030204" pitchFamily="34" charset="0"/>
                <a:cs typeface="Times New Roman" panose="02020603050405020304" pitchFamily="18" charset="0"/>
              </a:rPr>
            </a:b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100" u="sng"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hlinkClick r:id="rId17">
                  <a:extLst>
                    <a:ext uri="{A12FA001-AC4F-418D-AE19-62706E023703}">
                      <ahyp:hlinkClr xmlns:ahyp="http://schemas.microsoft.com/office/drawing/2018/hyperlinkcolor" val="tx"/>
                    </a:ext>
                  </a:extLst>
                </a:hlinkClick>
              </a:rPr>
              <a:t>EPA FLOOD RESILIENCE: Guide for Water/Wastewater Utilities</a:t>
            </a:r>
            <a:br>
              <a:rPr lang="en-US" sz="1100" u="sng"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br>
            <a:endParaRPr lang="en-US" sz="1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100" u="sng"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hlinkClick r:id="rId18">
                  <a:extLst>
                    <a:ext uri="{A12FA001-AC4F-418D-AE19-62706E023703}">
                      <ahyp:hlinkClr xmlns:ahyp="http://schemas.microsoft.com/office/drawing/2018/hyperlinkcolor" val="tx"/>
                    </a:ext>
                  </a:extLst>
                </a:hlinkClick>
              </a:rPr>
              <a:t>Tips for Flood-Proofing Wastewater Treatment Plants</a:t>
            </a:r>
            <a:br>
              <a:rPr lang="en-US" sz="1100" u="sng"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br>
            <a:endParaRPr lang="en-US" sz="1100" u="sng"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100" u="sng"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hlinkClick r:id="rId19">
                  <a:extLst>
                    <a:ext uri="{A12FA001-AC4F-418D-AE19-62706E023703}">
                      <ahyp:hlinkClr xmlns:ahyp="http://schemas.microsoft.com/office/drawing/2018/hyperlinkcolor" val="tx"/>
                    </a:ext>
                  </a:extLst>
                </a:hlinkClick>
              </a:rPr>
              <a:t>Flood-Resistant Wastewater Treatment Plant Upgrades</a:t>
            </a:r>
            <a:endParaRPr lang="en-US" sz="1100" dirty="0">
              <a:solidFill>
                <a:srgbClr val="0070C0"/>
              </a:solidFill>
            </a:endParaRPr>
          </a:p>
        </p:txBody>
      </p:sp>
      <p:pic>
        <p:nvPicPr>
          <p:cNvPr id="8" name="Picture 7">
            <a:extLst>
              <a:ext uri="{FF2B5EF4-FFF2-40B4-BE49-F238E27FC236}">
                <a16:creationId xmlns:a16="http://schemas.microsoft.com/office/drawing/2014/main" id="{997111F3-3E3B-C650-9207-E778565634BE}"/>
              </a:ext>
            </a:extLst>
          </p:cNvPr>
          <p:cNvPicPr>
            <a:picLocks noChangeAspect="1"/>
          </p:cNvPicPr>
          <p:nvPr/>
        </p:nvPicPr>
        <p:blipFill>
          <a:blip r:embed="rId16"/>
          <a:stretch>
            <a:fillRect/>
          </a:stretch>
        </p:blipFill>
        <p:spPr>
          <a:xfrm>
            <a:off x="11110606" y="2798942"/>
            <a:ext cx="839711" cy="778641"/>
          </a:xfrm>
          <a:prstGeom prst="rect">
            <a:avLst/>
          </a:prstGeom>
        </p:spPr>
      </p:pic>
    </p:spTree>
    <p:extLst>
      <p:ext uri="{BB962C8B-B14F-4D97-AF65-F5344CB8AC3E}">
        <p14:creationId xmlns:p14="http://schemas.microsoft.com/office/powerpoint/2010/main" val="3619179584"/>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7" name="Title 1">
            <a:extLst>
              <a:ext uri="{FF2B5EF4-FFF2-40B4-BE49-F238E27FC236}">
                <a16:creationId xmlns:a16="http://schemas.microsoft.com/office/drawing/2014/main" id="{2FF80213-37FB-06EA-A224-6077A53C92EE}"/>
              </a:ext>
            </a:extLst>
          </p:cNvPr>
          <p:cNvSpPr txBox="1">
            <a:spLocks/>
          </p:cNvSpPr>
          <p:nvPr/>
        </p:nvSpPr>
        <p:spPr>
          <a:xfrm>
            <a:off x="0" y="2"/>
            <a:ext cx="12192000" cy="1033024"/>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90000"/>
              </a:lnSpc>
              <a:spcBef>
                <a:spcPct val="0"/>
              </a:spcBef>
              <a:spcAft>
                <a:spcPts val="600"/>
              </a:spcAft>
            </a:pPr>
            <a:r>
              <a:rPr lang="en-US" kern="1200" dirty="0">
                <a:solidFill>
                  <a:schemeClr val="bg1"/>
                </a:solidFill>
                <a:latin typeface="Arial" panose="020B0604020202020204" pitchFamily="34" charset="0"/>
                <a:cs typeface="Arial" panose="020B0604020202020204" pitchFamily="34" charset="0"/>
              </a:rPr>
              <a:t>Building Flood Profile - Unmitigated</a:t>
            </a:r>
          </a:p>
        </p:txBody>
      </p:sp>
      <p:sp>
        <p:nvSpPr>
          <p:cNvPr id="78" name="Rectangle 77">
            <a:extLst>
              <a:ext uri="{FF2B5EF4-FFF2-40B4-BE49-F238E27FC236}">
                <a16:creationId xmlns:a16="http://schemas.microsoft.com/office/drawing/2014/main" id="{E65C0DB1-DDA8-6822-D2EB-EDA91E94A4ED}"/>
              </a:ext>
            </a:extLst>
          </p:cNvPr>
          <p:cNvSpPr/>
          <p:nvPr/>
        </p:nvSpPr>
        <p:spPr>
          <a:xfrm>
            <a:off x="0" y="0"/>
            <a:ext cx="12192000" cy="6858000"/>
          </a:xfrm>
          <a:prstGeom prst="rect">
            <a:avLst/>
          </a:prstGeom>
          <a:noFill/>
          <a:ln w="76200">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9" name="Table 78">
            <a:extLst>
              <a:ext uri="{FF2B5EF4-FFF2-40B4-BE49-F238E27FC236}">
                <a16:creationId xmlns:a16="http://schemas.microsoft.com/office/drawing/2014/main" id="{59A5160B-3F2F-8D8E-9561-F313187B5F63}"/>
              </a:ext>
            </a:extLst>
          </p:cNvPr>
          <p:cNvGraphicFramePr>
            <a:graphicFrameLocks noGrp="1"/>
          </p:cNvGraphicFramePr>
          <p:nvPr>
            <p:extLst>
              <p:ext uri="{D42A27DB-BD31-4B8C-83A1-F6EECF244321}">
                <p14:modId xmlns:p14="http://schemas.microsoft.com/office/powerpoint/2010/main" val="1570911927"/>
              </p:ext>
            </p:extLst>
          </p:nvPr>
        </p:nvGraphicFramePr>
        <p:xfrm>
          <a:off x="9406283" y="1913001"/>
          <a:ext cx="2135196" cy="1274618"/>
        </p:xfrm>
        <a:graphic>
          <a:graphicData uri="http://schemas.openxmlformats.org/drawingml/2006/table">
            <a:tbl>
              <a:tblPr>
                <a:tableStyleId>{5C22544A-7EE6-4342-B048-85BDC9FD1C3A}</a:tableStyleId>
              </a:tblPr>
              <a:tblGrid>
                <a:gridCol w="1320373">
                  <a:extLst>
                    <a:ext uri="{9D8B030D-6E8A-4147-A177-3AD203B41FA5}">
                      <a16:colId xmlns:a16="http://schemas.microsoft.com/office/drawing/2014/main" val="2046477427"/>
                    </a:ext>
                  </a:extLst>
                </a:gridCol>
                <a:gridCol w="814823">
                  <a:extLst>
                    <a:ext uri="{9D8B030D-6E8A-4147-A177-3AD203B41FA5}">
                      <a16:colId xmlns:a16="http://schemas.microsoft.com/office/drawing/2014/main" val="2529517874"/>
                    </a:ext>
                  </a:extLst>
                </a:gridCol>
              </a:tblGrid>
              <a:tr h="190982">
                <a:tc>
                  <a:txBody>
                    <a:bodyPr/>
                    <a:lstStyle/>
                    <a:p>
                      <a:pPr algn="l" fontAlgn="b"/>
                      <a:endParaRPr lang="en-US" sz="1100" b="0" i="0" u="none" strike="noStrike" dirty="0">
                        <a:solidFill>
                          <a:srgbClr val="000000"/>
                        </a:solidFill>
                        <a:effectLst/>
                        <a:latin typeface="Calibri" panose="020F0502020204030204" pitchFamily="34" charset="0"/>
                      </a:endParaRPr>
                    </a:p>
                  </a:txBody>
                  <a:tcPr marL="7144" marR="7144" marT="7144" marB="0" anchor="b">
                    <a:solidFill>
                      <a:schemeClr val="accent1">
                        <a:lumMod val="40000"/>
                        <a:lumOff val="60000"/>
                      </a:schemeClr>
                    </a:solidFill>
                  </a:tcPr>
                </a:tc>
                <a:tc>
                  <a:txBody>
                    <a:bodyPr/>
                    <a:lstStyle/>
                    <a:p>
                      <a:pPr algn="ctr" fontAlgn="b"/>
                      <a:r>
                        <a:rPr lang="en-US" sz="1100" b="1" u="none" strike="noStrike" dirty="0">
                          <a:effectLst/>
                        </a:rPr>
                        <a:t>HEIGHT (ft.)</a:t>
                      </a:r>
                      <a:endParaRPr lang="en-US" sz="1100" b="1" i="1" u="none" strike="noStrike" dirty="0">
                        <a:solidFill>
                          <a:srgbClr val="000000"/>
                        </a:solidFill>
                        <a:effectLst/>
                        <a:latin typeface="Calibri" panose="020F0502020204030204" pitchFamily="34" charset="0"/>
                      </a:endParaRPr>
                    </a:p>
                  </a:txBody>
                  <a:tcPr marL="7144" marR="7144" marT="7144" marB="0" anchor="b">
                    <a:solidFill>
                      <a:schemeClr val="accent1">
                        <a:lumMod val="40000"/>
                        <a:lumOff val="60000"/>
                      </a:schemeClr>
                    </a:solidFill>
                  </a:tcPr>
                </a:tc>
                <a:extLst>
                  <a:ext uri="{0D108BD9-81ED-4DB2-BD59-A6C34878D82A}">
                    <a16:rowId xmlns:a16="http://schemas.microsoft.com/office/drawing/2014/main" val="1176766124"/>
                  </a:ext>
                </a:extLst>
              </a:tr>
              <a:tr h="180606">
                <a:tc>
                  <a:txBody>
                    <a:bodyPr/>
                    <a:lstStyle/>
                    <a:p>
                      <a:pPr algn="l" fontAlgn="b"/>
                      <a:r>
                        <a:rPr lang="en-US" sz="1100" b="1" u="none" strike="noStrike" dirty="0">
                          <a:effectLst/>
                        </a:rPr>
                        <a:t>BUILDING </a:t>
                      </a:r>
                      <a:endParaRPr lang="en-US" sz="1100" b="1" i="1" u="none" strike="noStrike" dirty="0">
                        <a:solidFill>
                          <a:srgbClr val="000000"/>
                        </a:solidFill>
                        <a:effectLst/>
                        <a:latin typeface="Calibri" panose="020F0502020204030204" pitchFamily="34" charset="0"/>
                      </a:endParaRPr>
                    </a:p>
                  </a:txBody>
                  <a:tcPr marL="7144" marR="7144" marT="7144" marB="0" anchor="b">
                    <a:solidFill>
                      <a:schemeClr val="accent1">
                        <a:lumMod val="20000"/>
                        <a:lumOff val="80000"/>
                      </a:schemeClr>
                    </a:solidFill>
                  </a:tcPr>
                </a:tc>
                <a:tc>
                  <a:txBody>
                    <a:bodyPr/>
                    <a:lstStyle/>
                    <a:p>
                      <a:pPr algn="ctr"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7144" marR="7144" marT="7144" marB="0" anchor="b">
                    <a:solidFill>
                      <a:schemeClr val="accent1">
                        <a:lumMod val="20000"/>
                        <a:lumOff val="80000"/>
                      </a:schemeClr>
                    </a:solidFill>
                  </a:tcPr>
                </a:tc>
                <a:extLst>
                  <a:ext uri="{0D108BD9-81ED-4DB2-BD59-A6C34878D82A}">
                    <a16:rowId xmlns:a16="http://schemas.microsoft.com/office/drawing/2014/main" val="3695338125"/>
                  </a:ext>
                </a:extLst>
              </a:tr>
              <a:tr h="180606">
                <a:tc>
                  <a:txBody>
                    <a:bodyPr/>
                    <a:lstStyle/>
                    <a:p>
                      <a:pPr algn="l" fontAlgn="b"/>
                      <a:r>
                        <a:rPr lang="en-US" sz="1100" u="none" strike="noStrike" dirty="0">
                          <a:effectLst/>
                        </a:rPr>
                        <a:t>Freeboard (FBD)</a:t>
                      </a:r>
                      <a:endParaRPr lang="en-US" sz="1100" b="0" i="0" u="none" strike="noStrike" dirty="0">
                        <a:solidFill>
                          <a:srgbClr val="000000"/>
                        </a:solidFill>
                        <a:effectLst/>
                        <a:latin typeface="Calibri" panose="020F0502020204030204" pitchFamily="34" charset="0"/>
                      </a:endParaRPr>
                    </a:p>
                  </a:txBody>
                  <a:tcPr marL="7144" marR="7144" marT="7144" marB="0" anchor="b">
                    <a:solidFill>
                      <a:schemeClr val="accent1">
                        <a:lumMod val="20000"/>
                        <a:lumOff val="80000"/>
                      </a:schemeClr>
                    </a:solidFill>
                  </a:tcPr>
                </a:tc>
                <a:tc>
                  <a:txBody>
                    <a:bodyPr/>
                    <a:lstStyle/>
                    <a:p>
                      <a:pPr algn="ctr" fontAlgn="b"/>
                      <a:r>
                        <a:rPr lang="en-US" sz="1100" u="none" strike="noStrike" dirty="0">
                          <a:effectLst/>
                        </a:rPr>
                        <a:t>3</a:t>
                      </a:r>
                      <a:endParaRPr lang="en-US" sz="1100" b="0" i="0" u="none" strike="noStrike" dirty="0">
                        <a:solidFill>
                          <a:srgbClr val="000000"/>
                        </a:solidFill>
                        <a:effectLst/>
                        <a:latin typeface="Calibri" panose="020F0502020204030204" pitchFamily="34" charset="0"/>
                      </a:endParaRPr>
                    </a:p>
                  </a:txBody>
                  <a:tcPr marL="7144" marR="7144" marT="7144" marB="0" anchor="b">
                    <a:solidFill>
                      <a:schemeClr val="accent1">
                        <a:lumMod val="20000"/>
                        <a:lumOff val="80000"/>
                      </a:schemeClr>
                    </a:solidFill>
                  </a:tcPr>
                </a:tc>
                <a:extLst>
                  <a:ext uri="{0D108BD9-81ED-4DB2-BD59-A6C34878D82A}">
                    <a16:rowId xmlns:a16="http://schemas.microsoft.com/office/drawing/2014/main" val="264907731"/>
                  </a:ext>
                </a:extLst>
              </a:tr>
              <a:tr h="180606">
                <a:tc>
                  <a:txBody>
                    <a:bodyPr/>
                    <a:lstStyle/>
                    <a:p>
                      <a:pPr algn="l" fontAlgn="b"/>
                      <a:r>
                        <a:rPr lang="en-US" sz="1100" b="1" u="none" strike="noStrike" dirty="0">
                          <a:effectLst/>
                        </a:rPr>
                        <a:t>FLOOD DEPTH</a:t>
                      </a:r>
                      <a:endParaRPr lang="en-US" sz="1100" b="0" i="0" u="none" strike="noStrike" kern="1200" dirty="0">
                        <a:solidFill>
                          <a:srgbClr val="000000"/>
                        </a:solidFill>
                        <a:effectLst/>
                        <a:latin typeface="Calibri" panose="020F0502020204030204" pitchFamily="34" charset="0"/>
                        <a:ea typeface="+mn-ea"/>
                        <a:cs typeface="+mn-cs"/>
                      </a:endParaRPr>
                    </a:p>
                  </a:txBody>
                  <a:tcPr marL="7144" marR="7144" marT="7144" marB="0" anchor="b">
                    <a:solidFill>
                      <a:schemeClr val="accent1">
                        <a:lumMod val="20000"/>
                        <a:lumOff val="80000"/>
                      </a:schemeClr>
                    </a:solidFill>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7144" marR="7144" marT="7144" marB="0" anchor="b">
                    <a:solidFill>
                      <a:schemeClr val="accent1">
                        <a:lumMod val="20000"/>
                        <a:lumOff val="80000"/>
                      </a:schemeClr>
                    </a:solidFill>
                  </a:tcPr>
                </a:tc>
                <a:extLst>
                  <a:ext uri="{0D108BD9-81ED-4DB2-BD59-A6C34878D82A}">
                    <a16:rowId xmlns:a16="http://schemas.microsoft.com/office/drawing/2014/main" val="4115486144"/>
                  </a:ext>
                </a:extLst>
              </a:tr>
              <a:tr h="180606">
                <a:tc>
                  <a:txBody>
                    <a:bodyPr/>
                    <a:lstStyle/>
                    <a:p>
                      <a:pPr algn="l" fontAlgn="b"/>
                      <a:r>
                        <a:rPr lang="en-US" sz="1100" b="1" u="none" strike="noStrike" dirty="0">
                          <a:solidFill>
                            <a:schemeClr val="bg1"/>
                          </a:solidFill>
                          <a:effectLst/>
                        </a:rPr>
                        <a:t>FEMA 1% (100-Yr) </a:t>
                      </a:r>
                      <a:endParaRPr lang="en-US" sz="1100" b="1" i="0" u="none" strike="noStrike" dirty="0">
                        <a:solidFill>
                          <a:schemeClr val="bg1"/>
                        </a:solidFill>
                        <a:effectLst/>
                        <a:latin typeface="Calibri" panose="020F0502020204030204" pitchFamily="34" charset="0"/>
                      </a:endParaRPr>
                    </a:p>
                  </a:txBody>
                  <a:tcPr marL="7144" marR="7144" marT="7144" marB="0" anchor="b">
                    <a:solidFill>
                      <a:srgbClr val="156082"/>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b="1" i="0" u="none" strike="noStrike" dirty="0">
                          <a:solidFill>
                            <a:schemeClr val="bg1"/>
                          </a:solidFill>
                          <a:effectLst/>
                          <a:latin typeface="Calibri" panose="020F0502020204030204" pitchFamily="34" charset="0"/>
                        </a:rPr>
                        <a:t>13.6</a:t>
                      </a:r>
                    </a:p>
                  </a:txBody>
                  <a:tcPr marL="7144" marR="7144" marT="7144" marB="0" anchor="b">
                    <a:solidFill>
                      <a:srgbClr val="156082"/>
                    </a:solidFill>
                  </a:tcPr>
                </a:tc>
                <a:extLst>
                  <a:ext uri="{0D108BD9-81ED-4DB2-BD59-A6C34878D82A}">
                    <a16:rowId xmlns:a16="http://schemas.microsoft.com/office/drawing/2014/main" val="1200727858"/>
                  </a:ext>
                </a:extLst>
              </a:tr>
              <a:tr h="180606">
                <a:tc>
                  <a:txBody>
                    <a:bodyPr/>
                    <a:lstStyle/>
                    <a:p>
                      <a:pPr algn="l" fontAlgn="b"/>
                      <a:r>
                        <a:rPr lang="en-US" sz="1100" b="1" u="none" strike="noStrike" dirty="0">
                          <a:solidFill>
                            <a:schemeClr val="bg1"/>
                          </a:solidFill>
                          <a:effectLst/>
                        </a:rPr>
                        <a:t>FEMA 1%+ (100-Yr+)</a:t>
                      </a:r>
                      <a:endParaRPr lang="en-US" sz="1100" b="1" i="0" u="none" strike="noStrike" dirty="0">
                        <a:solidFill>
                          <a:schemeClr val="bg1"/>
                        </a:solidFill>
                        <a:effectLst/>
                        <a:latin typeface="Calibri" panose="020F0502020204030204" pitchFamily="34" charset="0"/>
                      </a:endParaRPr>
                    </a:p>
                  </a:txBody>
                  <a:tcPr marL="7144" marR="7144" marT="7144" marB="0" anchor="b">
                    <a:solidFill>
                      <a:srgbClr val="156082"/>
                    </a:solidFill>
                  </a:tcPr>
                </a:tc>
                <a:tc>
                  <a:txBody>
                    <a:bodyPr/>
                    <a:lstStyle/>
                    <a:p>
                      <a:pPr algn="ctr" fontAlgn="b"/>
                      <a:r>
                        <a:rPr lang="en-US" sz="1100" b="1" i="0" u="none" strike="noStrike" dirty="0">
                          <a:solidFill>
                            <a:schemeClr val="bg1"/>
                          </a:solidFill>
                          <a:effectLst/>
                          <a:latin typeface="Calibri" panose="020F0502020204030204" pitchFamily="34" charset="0"/>
                        </a:rPr>
                        <a:t>16.6</a:t>
                      </a:r>
                    </a:p>
                  </a:txBody>
                  <a:tcPr marL="7144" marR="7144" marT="7144" marB="0" anchor="b">
                    <a:solidFill>
                      <a:srgbClr val="156082"/>
                    </a:solidFill>
                  </a:tcPr>
                </a:tc>
                <a:extLst>
                  <a:ext uri="{0D108BD9-81ED-4DB2-BD59-A6C34878D82A}">
                    <a16:rowId xmlns:a16="http://schemas.microsoft.com/office/drawing/2014/main" val="367194066"/>
                  </a:ext>
                </a:extLst>
              </a:tr>
              <a:tr h="180606">
                <a:tc>
                  <a:txBody>
                    <a:bodyPr/>
                    <a:lstStyle/>
                    <a:p>
                      <a:pPr algn="l" fontAlgn="b"/>
                      <a:r>
                        <a:rPr lang="en-US" sz="1100" b="1" u="none" strike="noStrike" dirty="0">
                          <a:solidFill>
                            <a:schemeClr val="bg1"/>
                          </a:solidFill>
                          <a:effectLst/>
                        </a:rPr>
                        <a:t>FEMA </a:t>
                      </a:r>
                      <a:r>
                        <a:rPr lang="en-US" sz="1100" b="1" u="none" strike="noStrike" baseline="0" dirty="0">
                          <a:solidFill>
                            <a:schemeClr val="bg1"/>
                          </a:solidFill>
                          <a:effectLst/>
                        </a:rPr>
                        <a:t>0.2% (500-Yr)</a:t>
                      </a:r>
                      <a:endParaRPr lang="en-US" sz="1100" b="1" i="0" u="none" strike="noStrike" dirty="0">
                        <a:solidFill>
                          <a:schemeClr val="bg1"/>
                        </a:solidFill>
                        <a:effectLst/>
                        <a:latin typeface="Calibri" panose="020F0502020204030204" pitchFamily="34" charset="0"/>
                      </a:endParaRPr>
                    </a:p>
                  </a:txBody>
                  <a:tcPr marL="7144" marR="7144" marT="7144" marB="0" anchor="b">
                    <a:solidFill>
                      <a:srgbClr val="156082"/>
                    </a:solidFill>
                  </a:tcPr>
                </a:tc>
                <a:tc>
                  <a:txBody>
                    <a:bodyPr/>
                    <a:lstStyle/>
                    <a:p>
                      <a:pPr algn="ctr" fontAlgn="b"/>
                      <a:r>
                        <a:rPr lang="en-US" sz="1100" b="1" i="0" u="none" strike="noStrike" dirty="0">
                          <a:solidFill>
                            <a:schemeClr val="bg1"/>
                          </a:solidFill>
                          <a:effectLst/>
                          <a:latin typeface="Calibri" panose="020F0502020204030204" pitchFamily="34" charset="0"/>
                        </a:rPr>
                        <a:t>19.6</a:t>
                      </a:r>
                    </a:p>
                  </a:txBody>
                  <a:tcPr marL="7144" marR="7144" marT="7144" marB="0" anchor="b">
                    <a:solidFill>
                      <a:srgbClr val="156082"/>
                    </a:solidFill>
                  </a:tcPr>
                </a:tc>
                <a:extLst>
                  <a:ext uri="{0D108BD9-81ED-4DB2-BD59-A6C34878D82A}">
                    <a16:rowId xmlns:a16="http://schemas.microsoft.com/office/drawing/2014/main" val="2576914326"/>
                  </a:ext>
                </a:extLst>
              </a:tr>
            </a:tbl>
          </a:graphicData>
        </a:graphic>
      </p:graphicFrame>
      <p:grpSp>
        <p:nvGrpSpPr>
          <p:cNvPr id="84" name="Group 83">
            <a:extLst>
              <a:ext uri="{FF2B5EF4-FFF2-40B4-BE49-F238E27FC236}">
                <a16:creationId xmlns:a16="http://schemas.microsoft.com/office/drawing/2014/main" id="{A64271CC-D1DB-41B6-AD1E-E7411568EDDE}"/>
              </a:ext>
            </a:extLst>
          </p:cNvPr>
          <p:cNvGrpSpPr/>
          <p:nvPr/>
        </p:nvGrpSpPr>
        <p:grpSpPr>
          <a:xfrm>
            <a:off x="4740499" y="2048667"/>
            <a:ext cx="3921551" cy="1132286"/>
            <a:chOff x="629352" y="1929900"/>
            <a:chExt cx="3921551" cy="1132286"/>
          </a:xfrm>
        </p:grpSpPr>
        <p:pic>
          <p:nvPicPr>
            <p:cNvPr id="81" name="Picture 80">
              <a:extLst>
                <a:ext uri="{FF2B5EF4-FFF2-40B4-BE49-F238E27FC236}">
                  <a16:creationId xmlns:a16="http://schemas.microsoft.com/office/drawing/2014/main" id="{04D234A7-10B0-AA22-70D4-FEE4416BEA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051" y="1929900"/>
              <a:ext cx="3905795" cy="1105054"/>
            </a:xfrm>
            <a:prstGeom prst="rect">
              <a:avLst/>
            </a:prstGeom>
            <a:ln>
              <a:solidFill>
                <a:schemeClr val="tx1"/>
              </a:solidFill>
            </a:ln>
          </p:spPr>
        </p:pic>
        <p:sp>
          <p:nvSpPr>
            <p:cNvPr id="82" name="TextBox 81">
              <a:extLst>
                <a:ext uri="{FF2B5EF4-FFF2-40B4-BE49-F238E27FC236}">
                  <a16:creationId xmlns:a16="http://schemas.microsoft.com/office/drawing/2014/main" id="{51E40915-66A5-5DDC-E3C3-49C07AAC0902}"/>
                </a:ext>
              </a:extLst>
            </p:cNvPr>
            <p:cNvSpPr txBox="1"/>
            <p:nvPr/>
          </p:nvSpPr>
          <p:spPr>
            <a:xfrm>
              <a:off x="2699512" y="2754409"/>
              <a:ext cx="1093509" cy="307777"/>
            </a:xfrm>
            <a:prstGeom prst="rect">
              <a:avLst/>
            </a:prstGeom>
            <a:noFill/>
          </p:spPr>
          <p:txBody>
            <a:bodyPr wrap="square" rtlCol="0">
              <a:spAutoFit/>
            </a:bodyPr>
            <a:lstStyle/>
            <a:p>
              <a:r>
                <a:rPr lang="en-US" sz="1400" b="1" dirty="0">
                  <a:solidFill>
                    <a:srgbClr val="FF0000"/>
                  </a:solidFill>
                </a:rPr>
                <a:t>Post-FIRM</a:t>
              </a:r>
            </a:p>
          </p:txBody>
        </p:sp>
        <p:sp>
          <p:nvSpPr>
            <p:cNvPr id="83" name="Rectangle 82">
              <a:extLst>
                <a:ext uri="{FF2B5EF4-FFF2-40B4-BE49-F238E27FC236}">
                  <a16:creationId xmlns:a16="http://schemas.microsoft.com/office/drawing/2014/main" id="{3893BD47-21C6-B8B4-8B24-87AB50EC680A}"/>
                </a:ext>
              </a:extLst>
            </p:cNvPr>
            <p:cNvSpPr/>
            <p:nvPr/>
          </p:nvSpPr>
          <p:spPr>
            <a:xfrm>
              <a:off x="629352" y="2768600"/>
              <a:ext cx="3921551" cy="266354"/>
            </a:xfrm>
            <a:prstGeom prst="rect">
              <a:avLst/>
            </a:prstGeom>
            <a:noFill/>
            <a:ln w="2857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a:extLst>
              <a:ext uri="{FF2B5EF4-FFF2-40B4-BE49-F238E27FC236}">
                <a16:creationId xmlns:a16="http://schemas.microsoft.com/office/drawing/2014/main" id="{A0FB588D-5ACE-5ABE-7806-76A70277EB2F}"/>
              </a:ext>
            </a:extLst>
          </p:cNvPr>
          <p:cNvGrpSpPr/>
          <p:nvPr/>
        </p:nvGrpSpPr>
        <p:grpSpPr>
          <a:xfrm>
            <a:off x="642051" y="1133091"/>
            <a:ext cx="3354215" cy="2088753"/>
            <a:chOff x="642051" y="1133091"/>
            <a:chExt cx="3354215" cy="2088753"/>
          </a:xfrm>
        </p:grpSpPr>
        <p:grpSp>
          <p:nvGrpSpPr>
            <p:cNvPr id="86" name="Group 85">
              <a:extLst>
                <a:ext uri="{FF2B5EF4-FFF2-40B4-BE49-F238E27FC236}">
                  <a16:creationId xmlns:a16="http://schemas.microsoft.com/office/drawing/2014/main" id="{3FDA5198-D843-5EFF-9AC3-7C4ADCB4EB0B}"/>
                </a:ext>
              </a:extLst>
            </p:cNvPr>
            <p:cNvGrpSpPr/>
            <p:nvPr/>
          </p:nvGrpSpPr>
          <p:grpSpPr>
            <a:xfrm>
              <a:off x="642051" y="1133091"/>
              <a:ext cx="3354215" cy="2088753"/>
              <a:chOff x="642051" y="1133091"/>
              <a:chExt cx="3354215" cy="2088753"/>
            </a:xfrm>
          </p:grpSpPr>
          <p:grpSp>
            <p:nvGrpSpPr>
              <p:cNvPr id="76" name="Group 75">
                <a:extLst>
                  <a:ext uri="{FF2B5EF4-FFF2-40B4-BE49-F238E27FC236}">
                    <a16:creationId xmlns:a16="http://schemas.microsoft.com/office/drawing/2014/main" id="{4AD63C24-E5BE-FBCF-C8A8-8E547BAEFE36}"/>
                  </a:ext>
                </a:extLst>
              </p:cNvPr>
              <p:cNvGrpSpPr/>
              <p:nvPr/>
            </p:nvGrpSpPr>
            <p:grpSpPr>
              <a:xfrm>
                <a:off x="642051" y="1133091"/>
                <a:ext cx="3354215" cy="2088753"/>
                <a:chOff x="8195733" y="1092200"/>
                <a:chExt cx="3354215" cy="2088753"/>
              </a:xfrm>
            </p:grpSpPr>
            <p:pic>
              <p:nvPicPr>
                <p:cNvPr id="74" name="Picture 73">
                  <a:extLst>
                    <a:ext uri="{FF2B5EF4-FFF2-40B4-BE49-F238E27FC236}">
                      <a16:creationId xmlns:a16="http://schemas.microsoft.com/office/drawing/2014/main" id="{861814E3-82C8-1E43-F3CE-2F4DF2ED7DB3}"/>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t="2954" b="8900"/>
                <a:stretch/>
              </p:blipFill>
              <p:spPr>
                <a:xfrm>
                  <a:off x="8195733" y="1092200"/>
                  <a:ext cx="3354215" cy="2088753"/>
                </a:xfrm>
                <a:prstGeom prst="rect">
                  <a:avLst/>
                </a:prstGeom>
                <a:ln>
                  <a:solidFill>
                    <a:schemeClr val="tx1"/>
                  </a:solidFill>
                </a:ln>
              </p:spPr>
            </p:pic>
            <p:sp>
              <p:nvSpPr>
                <p:cNvPr id="75" name="Oval 74">
                  <a:extLst>
                    <a:ext uri="{FF2B5EF4-FFF2-40B4-BE49-F238E27FC236}">
                      <a16:creationId xmlns:a16="http://schemas.microsoft.com/office/drawing/2014/main" id="{88C7C248-A87A-528A-CC1D-CD828EF93E4E}"/>
                    </a:ext>
                  </a:extLst>
                </p:cNvPr>
                <p:cNvSpPr/>
                <p:nvPr/>
              </p:nvSpPr>
              <p:spPr>
                <a:xfrm>
                  <a:off x="10694876" y="2481830"/>
                  <a:ext cx="620824" cy="614622"/>
                </a:xfrm>
                <a:prstGeom prst="ellipse">
                  <a:avLst/>
                </a:prstGeom>
                <a:noFill/>
                <a:ln w="28575">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chemeClr val="bg1"/>
                    </a:solidFill>
                  </a:endParaRPr>
                </a:p>
              </p:txBody>
            </p:sp>
          </p:grpSp>
          <p:sp>
            <p:nvSpPr>
              <p:cNvPr id="85" name="Speech Bubble: Rectangle 84">
                <a:extLst>
                  <a:ext uri="{FF2B5EF4-FFF2-40B4-BE49-F238E27FC236}">
                    <a16:creationId xmlns:a16="http://schemas.microsoft.com/office/drawing/2014/main" id="{21EEE74C-B26A-FC3B-A7DF-70D51C6AF202}"/>
                  </a:ext>
                </a:extLst>
              </p:cNvPr>
              <p:cNvSpPr/>
              <p:nvPr/>
            </p:nvSpPr>
            <p:spPr>
              <a:xfrm>
                <a:off x="1246910" y="1171435"/>
                <a:ext cx="2696576" cy="567769"/>
              </a:xfrm>
              <a:prstGeom prst="wedgeRectCallout">
                <a:avLst>
                  <a:gd name="adj1" fmla="val 29999"/>
                  <a:gd name="adj2" fmla="val 188418"/>
                </a:avLst>
              </a:prstGeom>
              <a:solidFill>
                <a:srgbClr val="DEEBF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Single Family Dwelling in Jefferson County*</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ea typeface="Calibri" panose="020F0502020204030204" pitchFamily="34" charset="0"/>
                    <a:cs typeface="Times New Roman" panose="02020603050405020304" pitchFamily="18" charset="0"/>
                  </a:rPr>
                  <a:t>Appraised Value: </a:t>
                </a:r>
                <a:r>
                  <a:rPr kumimoji="0" lang="en-US" sz="1000" b="1" i="0" u="none" strike="noStrike" kern="1200" cap="none" spc="0" normalizeH="0" baseline="0" noProof="0" dirty="0">
                    <a:ln>
                      <a:noFill/>
                    </a:ln>
                    <a:solidFill>
                      <a:srgbClr val="FF0000"/>
                    </a:solidFill>
                    <a:effectLst/>
                    <a:uLnTx/>
                    <a:uFillTx/>
                    <a:ea typeface="Calibri" panose="020F0502020204030204" pitchFamily="34" charset="0"/>
                    <a:cs typeface="Times New Roman" panose="02020603050405020304" pitchFamily="18" charset="0"/>
                  </a:rPr>
                  <a:t>$217K </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(Building ID: </a:t>
                </a:r>
                <a:r>
                  <a:rPr lang="en-US" sz="1000" b="1" i="0" dirty="0">
                    <a:solidFill>
                      <a:srgbClr val="0070C0"/>
                    </a:solidFill>
                    <a:effectLst/>
                    <a:hlinkClick r:id="rId6">
                      <a:extLst>
                        <a:ext uri="{A12FA001-AC4F-418D-AE19-62706E023703}">
                          <ahyp:hlinkClr xmlns:ahyp="http://schemas.microsoft.com/office/drawing/2018/hyperlinkcolor" val="tx"/>
                        </a:ext>
                      </a:extLst>
                    </a:hlinkClick>
                  </a:rPr>
                  <a:t>19-04-0013-0059-0000_89</a:t>
                </a:r>
                <a:r>
                  <a:rPr kumimoji="0" lang="en-US" sz="1000" b="1"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a:t>
                </a:r>
              </a:p>
            </p:txBody>
          </p:sp>
        </p:grpSp>
        <p:sp>
          <p:nvSpPr>
            <p:cNvPr id="2" name="Rectangle 1">
              <a:extLst>
                <a:ext uri="{FF2B5EF4-FFF2-40B4-BE49-F238E27FC236}">
                  <a16:creationId xmlns:a16="http://schemas.microsoft.com/office/drawing/2014/main" id="{F110EBA5-4662-719F-B4DD-7265D350CAFC}"/>
                </a:ext>
              </a:extLst>
            </p:cNvPr>
            <p:cNvSpPr/>
            <p:nvPr/>
          </p:nvSpPr>
          <p:spPr>
            <a:xfrm>
              <a:off x="886689" y="2126100"/>
              <a:ext cx="1354667" cy="461665"/>
            </a:xfrm>
            <a:prstGeom prst="rect">
              <a:avLst/>
            </a:prstGeom>
            <a:solidFill>
              <a:srgbClr val="1F4E79"/>
            </a:solidFill>
            <a:ln>
              <a:solidFill>
                <a:schemeClr val="bg1"/>
              </a:solidFill>
            </a:ln>
          </p:spPr>
          <p:txBody>
            <a:bodyPr wrap="square">
              <a:spAutoFit/>
            </a:bodyPr>
            <a:lstStyle/>
            <a:p>
              <a:pPr algn="ctr"/>
              <a:r>
                <a:rPr lang="en-US" sz="1200" b="1" dirty="0">
                  <a:solidFill>
                    <a:schemeClr val="bg1"/>
                  </a:solidFill>
                </a:rPr>
                <a:t>Flood Source: Shenandoah River</a:t>
              </a:r>
            </a:p>
          </p:txBody>
        </p:sp>
      </p:grpSp>
      <p:pic>
        <p:nvPicPr>
          <p:cNvPr id="66" name="Picture 65" descr="A house with trees in the back yard&#10;&#10;Description automatically generated">
            <a:extLst>
              <a:ext uri="{FF2B5EF4-FFF2-40B4-BE49-F238E27FC236}">
                <a16:creationId xmlns:a16="http://schemas.microsoft.com/office/drawing/2014/main" id="{AE106AF7-A62A-A9CA-27FD-FF549BCB8A61}"/>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642051" y="3321910"/>
            <a:ext cx="10907897" cy="3395133"/>
          </a:xfrm>
          <a:prstGeom prst="rect">
            <a:avLst/>
          </a:prstGeom>
          <a:ln>
            <a:solidFill>
              <a:schemeClr val="tx1"/>
            </a:solidFill>
          </a:ln>
        </p:spPr>
      </p:pic>
      <p:sp>
        <p:nvSpPr>
          <p:cNvPr id="69" name="Rectangular Callout 31">
            <a:extLst>
              <a:ext uri="{FF2B5EF4-FFF2-40B4-BE49-F238E27FC236}">
                <a16:creationId xmlns:a16="http://schemas.microsoft.com/office/drawing/2014/main" id="{D450084C-5546-52AD-8FD8-E9C54C393DF2}"/>
              </a:ext>
            </a:extLst>
          </p:cNvPr>
          <p:cNvSpPr/>
          <p:nvPr/>
        </p:nvSpPr>
        <p:spPr>
          <a:xfrm flipH="1">
            <a:off x="9574384" y="4655700"/>
            <a:ext cx="1837266" cy="206080"/>
          </a:xfrm>
          <a:prstGeom prst="wedgeRectCallout">
            <a:avLst>
              <a:gd name="adj1" fmla="val 222719"/>
              <a:gd name="adj2" fmla="val -9783"/>
            </a:avLst>
          </a:prstGeom>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400" b="1" dirty="0">
                <a:latin typeface="Arial Narrow" panose="020B0606020202030204" pitchFamily="34" charset="0"/>
              </a:rPr>
              <a:t>13.6’ (FEMA 1% / 100-Yr) </a:t>
            </a:r>
          </a:p>
        </p:txBody>
      </p:sp>
      <p:sp>
        <p:nvSpPr>
          <p:cNvPr id="70" name="Rectangular Callout 31">
            <a:extLst>
              <a:ext uri="{FF2B5EF4-FFF2-40B4-BE49-F238E27FC236}">
                <a16:creationId xmlns:a16="http://schemas.microsoft.com/office/drawing/2014/main" id="{36DA17CD-D441-51BC-8212-84443B62DE5D}"/>
              </a:ext>
            </a:extLst>
          </p:cNvPr>
          <p:cNvSpPr/>
          <p:nvPr/>
        </p:nvSpPr>
        <p:spPr>
          <a:xfrm flipH="1">
            <a:off x="9331681" y="4418338"/>
            <a:ext cx="2079969" cy="206080"/>
          </a:xfrm>
          <a:prstGeom prst="wedgeRectCallout">
            <a:avLst>
              <a:gd name="adj1" fmla="val 190944"/>
              <a:gd name="adj2" fmla="val -5675"/>
            </a:avLst>
          </a:prstGeom>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400" b="1" dirty="0">
                <a:latin typeface="Arial Narrow" panose="020B0606020202030204" pitchFamily="34" charset="0"/>
              </a:rPr>
              <a:t>16.6’ (FEMA 1% + / 100-Yr +) </a:t>
            </a:r>
          </a:p>
        </p:txBody>
      </p:sp>
      <p:sp>
        <p:nvSpPr>
          <p:cNvPr id="71" name="Rectangular Callout 31">
            <a:extLst>
              <a:ext uri="{FF2B5EF4-FFF2-40B4-BE49-F238E27FC236}">
                <a16:creationId xmlns:a16="http://schemas.microsoft.com/office/drawing/2014/main" id="{0A6F0ECD-0296-45DA-FF35-9D3B1F17988C}"/>
              </a:ext>
            </a:extLst>
          </p:cNvPr>
          <p:cNvSpPr/>
          <p:nvPr/>
        </p:nvSpPr>
        <p:spPr>
          <a:xfrm flipH="1">
            <a:off x="9463823" y="4175603"/>
            <a:ext cx="1947826" cy="206080"/>
          </a:xfrm>
          <a:prstGeom prst="wedgeRectCallout">
            <a:avLst>
              <a:gd name="adj1" fmla="val 208092"/>
              <a:gd name="adj2" fmla="val -9783"/>
            </a:avLst>
          </a:prstGeom>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400" b="1" dirty="0">
                <a:latin typeface="Arial Narrow" panose="020B0606020202030204" pitchFamily="34" charset="0"/>
              </a:rPr>
              <a:t>19.6’ (FEMA 0.2% / 500-Yr) </a:t>
            </a:r>
          </a:p>
        </p:txBody>
      </p:sp>
      <p:sp>
        <p:nvSpPr>
          <p:cNvPr id="4" name="Rectangular Callout 31">
            <a:extLst>
              <a:ext uri="{FF2B5EF4-FFF2-40B4-BE49-F238E27FC236}">
                <a16:creationId xmlns:a16="http://schemas.microsoft.com/office/drawing/2014/main" id="{A0BCC39B-6051-BB25-C02F-15EA97381A58}"/>
              </a:ext>
            </a:extLst>
          </p:cNvPr>
          <p:cNvSpPr/>
          <p:nvPr/>
        </p:nvSpPr>
        <p:spPr>
          <a:xfrm flipH="1">
            <a:off x="10291233" y="6232140"/>
            <a:ext cx="1120416" cy="206080"/>
          </a:xfrm>
          <a:prstGeom prst="wedgeRectCallout">
            <a:avLst>
              <a:gd name="adj1" fmla="val 150618"/>
              <a:gd name="adj2" fmla="val -26216"/>
            </a:avLst>
          </a:prstGeom>
          <a:solidFill>
            <a:schemeClr val="tx1">
              <a:lumMod val="50000"/>
              <a:lumOff val="50000"/>
            </a:schemeClr>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400" b="1" dirty="0">
                <a:latin typeface="Arial Narrow" panose="020B0606020202030204" pitchFamily="34" charset="0"/>
              </a:rPr>
              <a:t>Ground Level</a:t>
            </a:r>
          </a:p>
        </p:txBody>
      </p:sp>
      <p:pic>
        <p:nvPicPr>
          <p:cNvPr id="6" name="Picture 5">
            <a:extLst>
              <a:ext uri="{FF2B5EF4-FFF2-40B4-BE49-F238E27FC236}">
                <a16:creationId xmlns:a16="http://schemas.microsoft.com/office/drawing/2014/main" id="{E3310B3F-FD5B-4574-DB82-4374BD3E4E58}"/>
              </a:ext>
            </a:extLst>
          </p:cNvPr>
          <p:cNvPicPr>
            <a:picLocks noChangeAspect="1"/>
          </p:cNvPicPr>
          <p:nvPr/>
        </p:nvPicPr>
        <p:blipFill>
          <a:blip r:embed="rId8"/>
          <a:stretch>
            <a:fillRect/>
          </a:stretch>
        </p:blipFill>
        <p:spPr>
          <a:xfrm>
            <a:off x="76159" y="34420"/>
            <a:ext cx="924326" cy="875677"/>
          </a:xfrm>
          <a:prstGeom prst="rect">
            <a:avLst/>
          </a:prstGeom>
        </p:spPr>
      </p:pic>
      <p:sp>
        <p:nvSpPr>
          <p:cNvPr id="7" name="TextBox 6">
            <a:extLst>
              <a:ext uri="{FF2B5EF4-FFF2-40B4-BE49-F238E27FC236}">
                <a16:creationId xmlns:a16="http://schemas.microsoft.com/office/drawing/2014/main" id="{DF44AE43-2F3D-FBD7-B3F0-2876341124B7}"/>
              </a:ext>
            </a:extLst>
          </p:cNvPr>
          <p:cNvSpPr txBox="1"/>
          <p:nvPr/>
        </p:nvSpPr>
        <p:spPr>
          <a:xfrm>
            <a:off x="4638317" y="1207971"/>
            <a:ext cx="4936067" cy="646331"/>
          </a:xfrm>
          <a:prstGeom prst="rect">
            <a:avLst/>
          </a:prstGeom>
          <a:noFill/>
        </p:spPr>
        <p:txBody>
          <a:bodyPr wrap="square" rtlCol="0">
            <a:spAutoFit/>
          </a:bodyPr>
          <a:lstStyle/>
          <a:p>
            <a:r>
              <a:rPr lang="en-US" b="1" dirty="0"/>
              <a:t>Rivermist Lane, Harpers Ferry</a:t>
            </a:r>
          </a:p>
          <a:p>
            <a:r>
              <a:rPr lang="en-US" i="1" dirty="0">
                <a:solidFill>
                  <a:srgbClr val="FF0000"/>
                </a:solidFill>
              </a:rPr>
              <a:t>Repetitive Loss Area / Area of Mitigation Interest</a:t>
            </a:r>
          </a:p>
        </p:txBody>
      </p:sp>
    </p:spTree>
    <p:extLst>
      <p:ext uri="{BB962C8B-B14F-4D97-AF65-F5344CB8AC3E}">
        <p14:creationId xmlns:p14="http://schemas.microsoft.com/office/powerpoint/2010/main" val="3050967128"/>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0" grpId="0" animBg="1"/>
      <p:bldP spid="7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8" name="Rectangle 77">
            <a:extLst>
              <a:ext uri="{FF2B5EF4-FFF2-40B4-BE49-F238E27FC236}">
                <a16:creationId xmlns:a16="http://schemas.microsoft.com/office/drawing/2014/main" id="{E65C0DB1-DDA8-6822-D2EB-EDA91E94A4ED}"/>
              </a:ext>
            </a:extLst>
          </p:cNvPr>
          <p:cNvSpPr/>
          <p:nvPr/>
        </p:nvSpPr>
        <p:spPr>
          <a:xfrm>
            <a:off x="0" y="0"/>
            <a:ext cx="12192000" cy="6858000"/>
          </a:xfrm>
          <a:prstGeom prst="rect">
            <a:avLst/>
          </a:prstGeom>
          <a:noFill/>
          <a:ln w="76200">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7" name="Group 86">
            <a:extLst>
              <a:ext uri="{FF2B5EF4-FFF2-40B4-BE49-F238E27FC236}">
                <a16:creationId xmlns:a16="http://schemas.microsoft.com/office/drawing/2014/main" id="{ED8280DD-48A3-41B6-858D-15CAC9BEA0C5}"/>
              </a:ext>
            </a:extLst>
          </p:cNvPr>
          <p:cNvGrpSpPr/>
          <p:nvPr/>
        </p:nvGrpSpPr>
        <p:grpSpPr>
          <a:xfrm>
            <a:off x="866687" y="1166527"/>
            <a:ext cx="3354215" cy="2088753"/>
            <a:chOff x="642051" y="1133091"/>
            <a:chExt cx="3354215" cy="2088753"/>
          </a:xfrm>
        </p:grpSpPr>
        <p:grpSp>
          <p:nvGrpSpPr>
            <p:cNvPr id="88" name="Group 87">
              <a:extLst>
                <a:ext uri="{FF2B5EF4-FFF2-40B4-BE49-F238E27FC236}">
                  <a16:creationId xmlns:a16="http://schemas.microsoft.com/office/drawing/2014/main" id="{6E29661A-FAA4-F92C-2211-3156354E1D68}"/>
                </a:ext>
              </a:extLst>
            </p:cNvPr>
            <p:cNvGrpSpPr/>
            <p:nvPr/>
          </p:nvGrpSpPr>
          <p:grpSpPr>
            <a:xfrm>
              <a:off x="642051" y="1133091"/>
              <a:ext cx="3354215" cy="2088753"/>
              <a:chOff x="642051" y="1133091"/>
              <a:chExt cx="3354215" cy="2088753"/>
            </a:xfrm>
          </p:grpSpPr>
          <p:grpSp>
            <p:nvGrpSpPr>
              <p:cNvPr id="90" name="Group 89">
                <a:extLst>
                  <a:ext uri="{FF2B5EF4-FFF2-40B4-BE49-F238E27FC236}">
                    <a16:creationId xmlns:a16="http://schemas.microsoft.com/office/drawing/2014/main" id="{757585B7-C90A-B331-A5DE-15A0938D1E27}"/>
                  </a:ext>
                </a:extLst>
              </p:cNvPr>
              <p:cNvGrpSpPr/>
              <p:nvPr/>
            </p:nvGrpSpPr>
            <p:grpSpPr>
              <a:xfrm>
                <a:off x="642051" y="1133091"/>
                <a:ext cx="3354215" cy="2088753"/>
                <a:chOff x="8195733" y="1092200"/>
                <a:chExt cx="3354215" cy="2088753"/>
              </a:xfrm>
            </p:grpSpPr>
            <p:pic>
              <p:nvPicPr>
                <p:cNvPr id="92" name="Picture 91">
                  <a:extLst>
                    <a:ext uri="{FF2B5EF4-FFF2-40B4-BE49-F238E27FC236}">
                      <a16:creationId xmlns:a16="http://schemas.microsoft.com/office/drawing/2014/main" id="{6B0EF117-8152-D4EF-44D0-EDEE0154AD0C}"/>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2954" b="8900"/>
                <a:stretch/>
              </p:blipFill>
              <p:spPr>
                <a:xfrm>
                  <a:off x="8195733" y="1092200"/>
                  <a:ext cx="3354215" cy="2088753"/>
                </a:xfrm>
                <a:prstGeom prst="rect">
                  <a:avLst/>
                </a:prstGeom>
                <a:ln>
                  <a:solidFill>
                    <a:schemeClr val="tx1"/>
                  </a:solidFill>
                </a:ln>
              </p:spPr>
            </p:pic>
            <p:sp>
              <p:nvSpPr>
                <p:cNvPr id="93" name="Oval 92">
                  <a:extLst>
                    <a:ext uri="{FF2B5EF4-FFF2-40B4-BE49-F238E27FC236}">
                      <a16:creationId xmlns:a16="http://schemas.microsoft.com/office/drawing/2014/main" id="{2E03FD20-2EB9-FA42-E29D-8A554939BDAC}"/>
                    </a:ext>
                  </a:extLst>
                </p:cNvPr>
                <p:cNvSpPr/>
                <p:nvPr/>
              </p:nvSpPr>
              <p:spPr>
                <a:xfrm>
                  <a:off x="10284243" y="1948080"/>
                  <a:ext cx="516989" cy="511824"/>
                </a:xfrm>
                <a:prstGeom prst="ellipse">
                  <a:avLst/>
                </a:prstGeom>
                <a:noFill/>
                <a:ln w="28575">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chemeClr val="bg1"/>
                    </a:solidFill>
                  </a:endParaRPr>
                </a:p>
              </p:txBody>
            </p:sp>
          </p:grpSp>
          <p:sp>
            <p:nvSpPr>
              <p:cNvPr id="91" name="Speech Bubble: Rectangle 90">
                <a:extLst>
                  <a:ext uri="{FF2B5EF4-FFF2-40B4-BE49-F238E27FC236}">
                    <a16:creationId xmlns:a16="http://schemas.microsoft.com/office/drawing/2014/main" id="{D77AC2FD-1F6B-E650-076D-63413EF29F90}"/>
                  </a:ext>
                </a:extLst>
              </p:cNvPr>
              <p:cNvSpPr/>
              <p:nvPr/>
            </p:nvSpPr>
            <p:spPr>
              <a:xfrm>
                <a:off x="642051" y="1138054"/>
                <a:ext cx="2500457" cy="718971"/>
              </a:xfrm>
              <a:prstGeom prst="wedgeRectCallout">
                <a:avLst>
                  <a:gd name="adj1" fmla="val 39482"/>
                  <a:gd name="adj2" fmla="val 75368"/>
                </a:avLst>
              </a:prstGeom>
              <a:solidFill>
                <a:srgbClr val="DEEBF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Single Family Dwelling in Jefferson County*</a:t>
                </a:r>
              </a:p>
              <a:p>
                <a:pPr marL="0" marR="0" lvl="0" indent="0" algn="ctr" defTabSz="914400" rtl="0" eaLnBrk="1" fontAlgn="auto" latinLnBrk="0" hangingPunct="1">
                  <a:lnSpc>
                    <a:spcPct val="107000"/>
                  </a:lnSpc>
                  <a:spcBef>
                    <a:spcPts val="0"/>
                  </a:spcBef>
                  <a:spcAft>
                    <a:spcPts val="0"/>
                  </a:spcAft>
                  <a:buClrTx/>
                  <a:buSzTx/>
                  <a:buFontTx/>
                  <a:buNone/>
                  <a:tabLst/>
                  <a:defRPr/>
                </a:pPr>
                <a:r>
                  <a:rPr lang="en-US" sz="1000" b="1" dirty="0">
                    <a:solidFill>
                      <a:prstClr val="black"/>
                    </a:solidFill>
                    <a:ea typeface="Calibri" panose="020F0502020204030204" pitchFamily="34" charset="0"/>
                    <a:cs typeface="Times New Roman" panose="02020603050405020304" pitchFamily="18" charset="0"/>
                  </a:rPr>
                  <a:t>in </a:t>
                </a:r>
                <a:r>
                  <a:rPr lang="en-US" sz="1000" b="1" dirty="0">
                    <a:solidFill>
                      <a:srgbClr val="FF0000"/>
                    </a:solidFill>
                    <a:ea typeface="Calibri" panose="020F0502020204030204" pitchFamily="34" charset="0"/>
                    <a:cs typeface="Times New Roman" panose="02020603050405020304" pitchFamily="18" charset="0"/>
                  </a:rPr>
                  <a:t>Floodway</a:t>
                </a:r>
                <a:endParaRPr kumimoji="0" lang="en-US" sz="1000" b="1" i="0" u="none" strike="noStrike" kern="1200" cap="none" spc="0" normalizeH="0" baseline="0" noProof="0" dirty="0">
                  <a:ln>
                    <a:noFill/>
                  </a:ln>
                  <a:solidFill>
                    <a:srgbClr val="FF0000"/>
                  </a:solidFill>
                  <a:effectLst/>
                  <a:uLnTx/>
                  <a:uFillTx/>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ea typeface="Calibri" panose="020F0502020204030204" pitchFamily="34" charset="0"/>
                    <a:cs typeface="Times New Roman" panose="02020603050405020304" pitchFamily="18" charset="0"/>
                  </a:rPr>
                  <a:t>Appraised Value: </a:t>
                </a:r>
                <a:r>
                  <a:rPr kumimoji="0" lang="en-US" sz="1000" b="1" i="0" u="none" strike="noStrike" kern="1200" cap="none" spc="0" normalizeH="0" baseline="0" noProof="0" dirty="0">
                    <a:ln>
                      <a:noFill/>
                    </a:ln>
                    <a:solidFill>
                      <a:srgbClr val="FF0000"/>
                    </a:solidFill>
                    <a:effectLst/>
                    <a:uLnTx/>
                    <a:uFillTx/>
                    <a:ea typeface="Calibri" panose="020F0502020204030204" pitchFamily="34" charset="0"/>
                    <a:cs typeface="Times New Roman" panose="02020603050405020304" pitchFamily="18" charset="0"/>
                  </a:rPr>
                  <a:t>$95K</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(Building ID: </a:t>
                </a:r>
                <a:r>
                  <a:rPr lang="en-US" sz="1000" b="1" i="0" dirty="0">
                    <a:solidFill>
                      <a:srgbClr val="0070C0"/>
                    </a:solidFill>
                    <a:effectLst/>
                    <a:hlinkClick r:id="rId5">
                      <a:extLst>
                        <a:ext uri="{A12FA001-AC4F-418D-AE19-62706E023703}">
                          <ahyp:hlinkClr xmlns:ahyp="http://schemas.microsoft.com/office/drawing/2018/hyperlinkcolor" val="tx"/>
                        </a:ext>
                      </a:extLst>
                    </a:hlinkClick>
                  </a:rPr>
                  <a:t>19-04-0013-0058-0000_97</a:t>
                </a:r>
                <a:r>
                  <a:rPr kumimoji="0" lang="en-US" sz="1000" b="1"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a:t>
                </a:r>
              </a:p>
            </p:txBody>
          </p:sp>
        </p:grpSp>
        <p:sp>
          <p:nvSpPr>
            <p:cNvPr id="89" name="Rectangle 88">
              <a:extLst>
                <a:ext uri="{FF2B5EF4-FFF2-40B4-BE49-F238E27FC236}">
                  <a16:creationId xmlns:a16="http://schemas.microsoft.com/office/drawing/2014/main" id="{4630CFBB-C41F-D7D8-0C57-0D94DA1CCAC6}"/>
                </a:ext>
              </a:extLst>
            </p:cNvPr>
            <p:cNvSpPr/>
            <p:nvPr/>
          </p:nvSpPr>
          <p:spPr>
            <a:xfrm>
              <a:off x="886689" y="2126100"/>
              <a:ext cx="1354667" cy="461665"/>
            </a:xfrm>
            <a:prstGeom prst="rect">
              <a:avLst/>
            </a:prstGeom>
            <a:solidFill>
              <a:srgbClr val="1F4E79"/>
            </a:solidFill>
            <a:ln>
              <a:solidFill>
                <a:schemeClr val="bg1"/>
              </a:solidFill>
            </a:ln>
          </p:spPr>
          <p:txBody>
            <a:bodyPr wrap="square">
              <a:spAutoFit/>
            </a:bodyPr>
            <a:lstStyle/>
            <a:p>
              <a:pPr algn="ctr"/>
              <a:r>
                <a:rPr lang="en-US" sz="1200" b="1" dirty="0">
                  <a:solidFill>
                    <a:schemeClr val="bg1"/>
                  </a:solidFill>
                </a:rPr>
                <a:t>Flood Source: Shenandoah River</a:t>
              </a:r>
            </a:p>
          </p:txBody>
        </p:sp>
      </p:grpSp>
      <p:pic>
        <p:nvPicPr>
          <p:cNvPr id="95" name="Picture 94" descr="A house with a deck and trees&#10;&#10;Description automatically generated">
            <a:extLst>
              <a:ext uri="{FF2B5EF4-FFF2-40B4-BE49-F238E27FC236}">
                <a16:creationId xmlns:a16="http://schemas.microsoft.com/office/drawing/2014/main" id="{313D68FD-5FF3-8596-4BE3-A2079537DF9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865584" y="3388782"/>
            <a:ext cx="9144000" cy="3302279"/>
          </a:xfrm>
          <a:prstGeom prst="rect">
            <a:avLst/>
          </a:prstGeom>
          <a:ln>
            <a:solidFill>
              <a:schemeClr val="tx1"/>
            </a:solidFill>
          </a:ln>
        </p:spPr>
      </p:pic>
      <p:sp>
        <p:nvSpPr>
          <p:cNvPr id="96" name="Rectangular Callout 31">
            <a:extLst>
              <a:ext uri="{FF2B5EF4-FFF2-40B4-BE49-F238E27FC236}">
                <a16:creationId xmlns:a16="http://schemas.microsoft.com/office/drawing/2014/main" id="{5D1722F2-7C9B-8ACC-6C7A-6203CE894F31}"/>
              </a:ext>
            </a:extLst>
          </p:cNvPr>
          <p:cNvSpPr/>
          <p:nvPr/>
        </p:nvSpPr>
        <p:spPr>
          <a:xfrm flipH="1">
            <a:off x="9463751" y="4962621"/>
            <a:ext cx="1837266" cy="206080"/>
          </a:xfrm>
          <a:prstGeom prst="wedgeRectCallout">
            <a:avLst>
              <a:gd name="adj1" fmla="val 170185"/>
              <a:gd name="adj2" fmla="val -28271"/>
            </a:avLst>
          </a:prstGeom>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400" b="1" dirty="0">
                <a:latin typeface="Arial Narrow" panose="020B0606020202030204" pitchFamily="34" charset="0"/>
              </a:rPr>
              <a:t>13.7’ (FEMA 1% / 100-Yr) </a:t>
            </a:r>
          </a:p>
        </p:txBody>
      </p:sp>
      <p:sp>
        <p:nvSpPr>
          <p:cNvPr id="97" name="Rectangular Callout 31">
            <a:extLst>
              <a:ext uri="{FF2B5EF4-FFF2-40B4-BE49-F238E27FC236}">
                <a16:creationId xmlns:a16="http://schemas.microsoft.com/office/drawing/2014/main" id="{6B96EE87-B32C-11C1-DEDA-41F3467F25B6}"/>
              </a:ext>
            </a:extLst>
          </p:cNvPr>
          <p:cNvSpPr/>
          <p:nvPr/>
        </p:nvSpPr>
        <p:spPr>
          <a:xfrm flipH="1">
            <a:off x="9221047" y="4723926"/>
            <a:ext cx="2079970" cy="206080"/>
          </a:xfrm>
          <a:prstGeom prst="wedgeRectCallout">
            <a:avLst>
              <a:gd name="adj1" fmla="val 143311"/>
              <a:gd name="adj2" fmla="val -20054"/>
            </a:avLst>
          </a:prstGeom>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400" b="1" dirty="0">
                <a:latin typeface="Arial Narrow" panose="020B0606020202030204" pitchFamily="34" charset="0"/>
              </a:rPr>
              <a:t>16.7’ (FEMA 1% + / 100-Yr +) </a:t>
            </a:r>
          </a:p>
        </p:txBody>
      </p:sp>
      <p:sp>
        <p:nvSpPr>
          <p:cNvPr id="98" name="Rectangular Callout 31">
            <a:extLst>
              <a:ext uri="{FF2B5EF4-FFF2-40B4-BE49-F238E27FC236}">
                <a16:creationId xmlns:a16="http://schemas.microsoft.com/office/drawing/2014/main" id="{711FB81B-E34C-8345-4FFB-8F5D068B2E09}"/>
              </a:ext>
            </a:extLst>
          </p:cNvPr>
          <p:cNvSpPr/>
          <p:nvPr/>
        </p:nvSpPr>
        <p:spPr>
          <a:xfrm flipH="1">
            <a:off x="9333932" y="4489451"/>
            <a:ext cx="1967084" cy="206080"/>
          </a:xfrm>
          <a:prstGeom prst="wedgeRectCallout">
            <a:avLst>
              <a:gd name="adj1" fmla="val 154814"/>
              <a:gd name="adj2" fmla="val -22107"/>
            </a:avLst>
          </a:prstGeom>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400" b="1" dirty="0">
                <a:latin typeface="Arial Narrow" panose="020B0606020202030204" pitchFamily="34" charset="0"/>
              </a:rPr>
              <a:t>19.7’ (FEMA 0.2% / 500-Yr) </a:t>
            </a:r>
          </a:p>
        </p:txBody>
      </p:sp>
      <p:sp>
        <p:nvSpPr>
          <p:cNvPr id="100" name="Rectangular Callout 31">
            <a:extLst>
              <a:ext uri="{FF2B5EF4-FFF2-40B4-BE49-F238E27FC236}">
                <a16:creationId xmlns:a16="http://schemas.microsoft.com/office/drawing/2014/main" id="{0E46E1F6-0014-7805-5920-5017F76FB1B0}"/>
              </a:ext>
            </a:extLst>
          </p:cNvPr>
          <p:cNvSpPr/>
          <p:nvPr/>
        </p:nvSpPr>
        <p:spPr>
          <a:xfrm flipH="1">
            <a:off x="10180600" y="6344472"/>
            <a:ext cx="1120416" cy="206080"/>
          </a:xfrm>
          <a:prstGeom prst="wedgeRectCallout">
            <a:avLst>
              <a:gd name="adj1" fmla="val 79207"/>
              <a:gd name="adj2" fmla="val -26216"/>
            </a:avLst>
          </a:prstGeom>
          <a:solidFill>
            <a:schemeClr val="tx1">
              <a:lumMod val="50000"/>
              <a:lumOff val="50000"/>
            </a:schemeClr>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400" b="1" dirty="0">
                <a:latin typeface="Arial Narrow" panose="020B0606020202030204" pitchFamily="34" charset="0"/>
              </a:rPr>
              <a:t>Ground Level</a:t>
            </a:r>
          </a:p>
        </p:txBody>
      </p:sp>
      <p:grpSp>
        <p:nvGrpSpPr>
          <p:cNvPr id="108" name="Group 107">
            <a:extLst>
              <a:ext uri="{FF2B5EF4-FFF2-40B4-BE49-F238E27FC236}">
                <a16:creationId xmlns:a16="http://schemas.microsoft.com/office/drawing/2014/main" id="{31D9F0A8-5B14-1005-B122-8D0454834077}"/>
              </a:ext>
            </a:extLst>
          </p:cNvPr>
          <p:cNvGrpSpPr/>
          <p:nvPr/>
        </p:nvGrpSpPr>
        <p:grpSpPr>
          <a:xfrm>
            <a:off x="4710107" y="2055887"/>
            <a:ext cx="3924849" cy="1130628"/>
            <a:chOff x="4169285" y="1865250"/>
            <a:chExt cx="3924849" cy="1130628"/>
          </a:xfrm>
        </p:grpSpPr>
        <p:pic>
          <p:nvPicPr>
            <p:cNvPr id="103" name="Picture 102">
              <a:extLst>
                <a:ext uri="{FF2B5EF4-FFF2-40B4-BE49-F238E27FC236}">
                  <a16:creationId xmlns:a16="http://schemas.microsoft.com/office/drawing/2014/main" id="{BA8FEE15-A496-D1FB-1BAA-D0F4D4B68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69285" y="1865250"/>
              <a:ext cx="3924848" cy="1124107"/>
            </a:xfrm>
            <a:prstGeom prst="rect">
              <a:avLst/>
            </a:prstGeom>
            <a:ln>
              <a:solidFill>
                <a:schemeClr val="tx1">
                  <a:lumMod val="75000"/>
                  <a:lumOff val="25000"/>
                </a:schemeClr>
              </a:solidFill>
            </a:ln>
          </p:spPr>
        </p:pic>
        <p:sp>
          <p:nvSpPr>
            <p:cNvPr id="106" name="TextBox 105">
              <a:extLst>
                <a:ext uri="{FF2B5EF4-FFF2-40B4-BE49-F238E27FC236}">
                  <a16:creationId xmlns:a16="http://schemas.microsoft.com/office/drawing/2014/main" id="{22F3E709-D2B3-BAC8-C543-41F872D33C1F}"/>
                </a:ext>
              </a:extLst>
            </p:cNvPr>
            <p:cNvSpPr txBox="1"/>
            <p:nvPr/>
          </p:nvSpPr>
          <p:spPr>
            <a:xfrm>
              <a:off x="6242742" y="2688101"/>
              <a:ext cx="1093509" cy="307777"/>
            </a:xfrm>
            <a:prstGeom prst="rect">
              <a:avLst/>
            </a:prstGeom>
            <a:noFill/>
          </p:spPr>
          <p:txBody>
            <a:bodyPr wrap="square" rtlCol="0">
              <a:spAutoFit/>
            </a:bodyPr>
            <a:lstStyle/>
            <a:p>
              <a:r>
                <a:rPr lang="en-US" sz="1400" b="1" dirty="0"/>
                <a:t>Pre-FIRM</a:t>
              </a:r>
            </a:p>
          </p:txBody>
        </p:sp>
        <p:sp>
          <p:nvSpPr>
            <p:cNvPr id="107" name="Rectangle 106">
              <a:extLst>
                <a:ext uri="{FF2B5EF4-FFF2-40B4-BE49-F238E27FC236}">
                  <a16:creationId xmlns:a16="http://schemas.microsoft.com/office/drawing/2014/main" id="{223293EB-5233-10AE-1D05-96CBCCC12129}"/>
                </a:ext>
              </a:extLst>
            </p:cNvPr>
            <p:cNvSpPr/>
            <p:nvPr/>
          </p:nvSpPr>
          <p:spPr>
            <a:xfrm>
              <a:off x="4169286" y="2702291"/>
              <a:ext cx="3924848" cy="287065"/>
            </a:xfrm>
            <a:prstGeom prst="rect">
              <a:avLst/>
            </a:prstGeom>
            <a:noFill/>
            <a:ln w="28575">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aphicFrame>
        <p:nvGraphicFramePr>
          <p:cNvPr id="109" name="Table 108">
            <a:extLst>
              <a:ext uri="{FF2B5EF4-FFF2-40B4-BE49-F238E27FC236}">
                <a16:creationId xmlns:a16="http://schemas.microsoft.com/office/drawing/2014/main" id="{6C9E98F1-9925-BBD4-3279-966BE443C006}"/>
              </a:ext>
            </a:extLst>
          </p:cNvPr>
          <p:cNvGraphicFramePr>
            <a:graphicFrameLocks noGrp="1"/>
          </p:cNvGraphicFramePr>
          <p:nvPr>
            <p:extLst>
              <p:ext uri="{D42A27DB-BD31-4B8C-83A1-F6EECF244321}">
                <p14:modId xmlns:p14="http://schemas.microsoft.com/office/powerpoint/2010/main" val="847081590"/>
              </p:ext>
            </p:extLst>
          </p:nvPr>
        </p:nvGraphicFramePr>
        <p:xfrm>
          <a:off x="9247657" y="2027190"/>
          <a:ext cx="2077656" cy="1274618"/>
        </p:xfrm>
        <a:graphic>
          <a:graphicData uri="http://schemas.openxmlformats.org/drawingml/2006/table">
            <a:tbl>
              <a:tblPr>
                <a:tableStyleId>{5C22544A-7EE6-4342-B048-85BDC9FD1C3A}</a:tableStyleId>
              </a:tblPr>
              <a:tblGrid>
                <a:gridCol w="1284791">
                  <a:extLst>
                    <a:ext uri="{9D8B030D-6E8A-4147-A177-3AD203B41FA5}">
                      <a16:colId xmlns:a16="http://schemas.microsoft.com/office/drawing/2014/main" val="2046477427"/>
                    </a:ext>
                  </a:extLst>
                </a:gridCol>
                <a:gridCol w="792865">
                  <a:extLst>
                    <a:ext uri="{9D8B030D-6E8A-4147-A177-3AD203B41FA5}">
                      <a16:colId xmlns:a16="http://schemas.microsoft.com/office/drawing/2014/main" val="2529517874"/>
                    </a:ext>
                  </a:extLst>
                </a:gridCol>
              </a:tblGrid>
              <a:tr h="190982">
                <a:tc>
                  <a:txBody>
                    <a:bodyPr/>
                    <a:lstStyle/>
                    <a:p>
                      <a:pPr algn="l" fontAlgn="b"/>
                      <a:endParaRPr lang="en-US" sz="1100" b="0" i="0" u="none" strike="noStrike" dirty="0">
                        <a:solidFill>
                          <a:srgbClr val="000000"/>
                        </a:solidFill>
                        <a:effectLst/>
                        <a:latin typeface="Calibri" panose="020F0502020204030204" pitchFamily="34" charset="0"/>
                      </a:endParaRPr>
                    </a:p>
                  </a:txBody>
                  <a:tcPr marL="7144" marR="7144" marT="7144" marB="0" anchor="b">
                    <a:solidFill>
                      <a:schemeClr val="accent1">
                        <a:lumMod val="40000"/>
                        <a:lumOff val="60000"/>
                      </a:schemeClr>
                    </a:solidFill>
                  </a:tcPr>
                </a:tc>
                <a:tc>
                  <a:txBody>
                    <a:bodyPr/>
                    <a:lstStyle/>
                    <a:p>
                      <a:pPr algn="ctr" fontAlgn="b"/>
                      <a:r>
                        <a:rPr lang="en-US" sz="1100" b="1" u="none" strike="noStrike" dirty="0">
                          <a:effectLst/>
                        </a:rPr>
                        <a:t>HEIGHT (ft.)</a:t>
                      </a:r>
                      <a:endParaRPr lang="en-US" sz="1100" b="1" i="1" u="none" strike="noStrike" dirty="0">
                        <a:solidFill>
                          <a:srgbClr val="000000"/>
                        </a:solidFill>
                        <a:effectLst/>
                        <a:latin typeface="Calibri" panose="020F0502020204030204" pitchFamily="34" charset="0"/>
                      </a:endParaRPr>
                    </a:p>
                  </a:txBody>
                  <a:tcPr marL="7144" marR="7144" marT="7144" marB="0" anchor="b">
                    <a:solidFill>
                      <a:schemeClr val="accent1">
                        <a:lumMod val="40000"/>
                        <a:lumOff val="60000"/>
                      </a:schemeClr>
                    </a:solidFill>
                  </a:tcPr>
                </a:tc>
                <a:extLst>
                  <a:ext uri="{0D108BD9-81ED-4DB2-BD59-A6C34878D82A}">
                    <a16:rowId xmlns:a16="http://schemas.microsoft.com/office/drawing/2014/main" val="1176766124"/>
                  </a:ext>
                </a:extLst>
              </a:tr>
              <a:tr h="180606">
                <a:tc>
                  <a:txBody>
                    <a:bodyPr/>
                    <a:lstStyle/>
                    <a:p>
                      <a:pPr algn="l" fontAlgn="b"/>
                      <a:r>
                        <a:rPr lang="en-US" sz="1100" b="1" u="none" strike="noStrike" dirty="0">
                          <a:effectLst/>
                        </a:rPr>
                        <a:t>BUILDING </a:t>
                      </a:r>
                      <a:endParaRPr lang="en-US" sz="1100" b="1" i="1" u="none" strike="noStrike" dirty="0">
                        <a:solidFill>
                          <a:srgbClr val="000000"/>
                        </a:solidFill>
                        <a:effectLst/>
                        <a:latin typeface="Calibri" panose="020F0502020204030204" pitchFamily="34" charset="0"/>
                      </a:endParaRPr>
                    </a:p>
                  </a:txBody>
                  <a:tcPr marL="7144" marR="7144" marT="7144" marB="0" anchor="b">
                    <a:solidFill>
                      <a:schemeClr val="accent1">
                        <a:lumMod val="20000"/>
                        <a:lumOff val="80000"/>
                      </a:schemeClr>
                    </a:solidFill>
                  </a:tcPr>
                </a:tc>
                <a:tc>
                  <a:txBody>
                    <a:bodyPr/>
                    <a:lstStyle/>
                    <a:p>
                      <a:pPr algn="ctr"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7144" marR="7144" marT="7144" marB="0" anchor="b">
                    <a:solidFill>
                      <a:schemeClr val="accent1">
                        <a:lumMod val="20000"/>
                        <a:lumOff val="80000"/>
                      </a:schemeClr>
                    </a:solidFill>
                  </a:tcPr>
                </a:tc>
                <a:extLst>
                  <a:ext uri="{0D108BD9-81ED-4DB2-BD59-A6C34878D82A}">
                    <a16:rowId xmlns:a16="http://schemas.microsoft.com/office/drawing/2014/main" val="3695338125"/>
                  </a:ext>
                </a:extLst>
              </a:tr>
              <a:tr h="180606">
                <a:tc>
                  <a:txBody>
                    <a:bodyPr/>
                    <a:lstStyle/>
                    <a:p>
                      <a:pPr algn="l" fontAlgn="b"/>
                      <a:r>
                        <a:rPr lang="en-US" sz="1100" u="none" strike="noStrike" dirty="0">
                          <a:effectLst/>
                        </a:rPr>
                        <a:t>Freeboard (FBD)</a:t>
                      </a:r>
                      <a:endParaRPr lang="en-US" sz="1100" b="0" i="0" u="none" strike="noStrike" dirty="0">
                        <a:solidFill>
                          <a:srgbClr val="000000"/>
                        </a:solidFill>
                        <a:effectLst/>
                        <a:latin typeface="Calibri" panose="020F0502020204030204" pitchFamily="34" charset="0"/>
                      </a:endParaRPr>
                    </a:p>
                  </a:txBody>
                  <a:tcPr marL="7144" marR="7144" marT="7144" marB="0" anchor="b">
                    <a:solidFill>
                      <a:schemeClr val="accent1">
                        <a:lumMod val="20000"/>
                        <a:lumOff val="80000"/>
                      </a:schemeClr>
                    </a:solidFill>
                  </a:tcPr>
                </a:tc>
                <a:tc>
                  <a:txBody>
                    <a:bodyPr/>
                    <a:lstStyle/>
                    <a:p>
                      <a:pPr algn="ctr" fontAlgn="b"/>
                      <a:r>
                        <a:rPr lang="en-US" sz="1100" u="none" strike="noStrike" dirty="0">
                          <a:effectLst/>
                        </a:rPr>
                        <a:t>3</a:t>
                      </a:r>
                      <a:endParaRPr lang="en-US" sz="1100" b="0" i="0" u="none" strike="noStrike" dirty="0">
                        <a:solidFill>
                          <a:srgbClr val="000000"/>
                        </a:solidFill>
                        <a:effectLst/>
                        <a:latin typeface="Calibri" panose="020F0502020204030204" pitchFamily="34" charset="0"/>
                      </a:endParaRPr>
                    </a:p>
                  </a:txBody>
                  <a:tcPr marL="7144" marR="7144" marT="7144" marB="0" anchor="b">
                    <a:solidFill>
                      <a:schemeClr val="accent1">
                        <a:lumMod val="20000"/>
                        <a:lumOff val="80000"/>
                      </a:schemeClr>
                    </a:solidFill>
                  </a:tcPr>
                </a:tc>
                <a:extLst>
                  <a:ext uri="{0D108BD9-81ED-4DB2-BD59-A6C34878D82A}">
                    <a16:rowId xmlns:a16="http://schemas.microsoft.com/office/drawing/2014/main" val="264907731"/>
                  </a:ext>
                </a:extLst>
              </a:tr>
              <a:tr h="180606">
                <a:tc>
                  <a:txBody>
                    <a:bodyPr/>
                    <a:lstStyle/>
                    <a:p>
                      <a:pPr algn="l" fontAlgn="b"/>
                      <a:r>
                        <a:rPr lang="en-US" sz="1100" b="1" u="none" strike="noStrike" dirty="0">
                          <a:effectLst/>
                        </a:rPr>
                        <a:t>FLOOD DEPTH</a:t>
                      </a:r>
                      <a:endParaRPr lang="en-US" sz="1100" b="0" i="0" u="none" strike="noStrike" kern="1200" dirty="0">
                        <a:solidFill>
                          <a:srgbClr val="000000"/>
                        </a:solidFill>
                        <a:effectLst/>
                        <a:latin typeface="Calibri" panose="020F0502020204030204" pitchFamily="34" charset="0"/>
                        <a:ea typeface="+mn-ea"/>
                        <a:cs typeface="+mn-cs"/>
                      </a:endParaRPr>
                    </a:p>
                  </a:txBody>
                  <a:tcPr marL="7144" marR="7144" marT="7144" marB="0" anchor="b">
                    <a:solidFill>
                      <a:schemeClr val="accent1">
                        <a:lumMod val="20000"/>
                        <a:lumOff val="80000"/>
                      </a:schemeClr>
                    </a:solidFill>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7144" marR="7144" marT="7144" marB="0" anchor="b">
                    <a:solidFill>
                      <a:schemeClr val="accent1">
                        <a:lumMod val="20000"/>
                        <a:lumOff val="80000"/>
                      </a:schemeClr>
                    </a:solidFill>
                  </a:tcPr>
                </a:tc>
                <a:extLst>
                  <a:ext uri="{0D108BD9-81ED-4DB2-BD59-A6C34878D82A}">
                    <a16:rowId xmlns:a16="http://schemas.microsoft.com/office/drawing/2014/main" val="4115486144"/>
                  </a:ext>
                </a:extLst>
              </a:tr>
              <a:tr h="180606">
                <a:tc>
                  <a:txBody>
                    <a:bodyPr/>
                    <a:lstStyle/>
                    <a:p>
                      <a:pPr algn="l" fontAlgn="b"/>
                      <a:r>
                        <a:rPr lang="en-US" sz="1100" b="1" u="none" strike="noStrike" dirty="0">
                          <a:solidFill>
                            <a:schemeClr val="bg1"/>
                          </a:solidFill>
                          <a:effectLst/>
                        </a:rPr>
                        <a:t>FEMA 1% (100-Yr) </a:t>
                      </a:r>
                      <a:endParaRPr lang="en-US" sz="1100" b="1" i="0" u="none" strike="noStrike" dirty="0">
                        <a:solidFill>
                          <a:schemeClr val="bg1"/>
                        </a:solidFill>
                        <a:effectLst/>
                        <a:latin typeface="Calibri" panose="020F0502020204030204" pitchFamily="34" charset="0"/>
                      </a:endParaRPr>
                    </a:p>
                  </a:txBody>
                  <a:tcPr marL="7144" marR="7144" marT="7144" marB="0" anchor="b">
                    <a:solidFill>
                      <a:srgbClr val="156082"/>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b="1" i="0" u="none" strike="noStrike" dirty="0">
                          <a:solidFill>
                            <a:schemeClr val="bg1"/>
                          </a:solidFill>
                          <a:effectLst/>
                          <a:latin typeface="Calibri" panose="020F0502020204030204" pitchFamily="34" charset="0"/>
                        </a:rPr>
                        <a:t>13.7</a:t>
                      </a:r>
                    </a:p>
                  </a:txBody>
                  <a:tcPr marL="7144" marR="7144" marT="7144" marB="0" anchor="b">
                    <a:solidFill>
                      <a:srgbClr val="156082"/>
                    </a:solidFill>
                  </a:tcPr>
                </a:tc>
                <a:extLst>
                  <a:ext uri="{0D108BD9-81ED-4DB2-BD59-A6C34878D82A}">
                    <a16:rowId xmlns:a16="http://schemas.microsoft.com/office/drawing/2014/main" val="1200727858"/>
                  </a:ext>
                </a:extLst>
              </a:tr>
              <a:tr h="180606">
                <a:tc>
                  <a:txBody>
                    <a:bodyPr/>
                    <a:lstStyle/>
                    <a:p>
                      <a:pPr algn="l" fontAlgn="b"/>
                      <a:r>
                        <a:rPr lang="en-US" sz="1100" b="1" u="none" strike="noStrike" dirty="0">
                          <a:solidFill>
                            <a:schemeClr val="bg1"/>
                          </a:solidFill>
                          <a:effectLst/>
                        </a:rPr>
                        <a:t>FEMA 1%+ (100-Yr +)</a:t>
                      </a:r>
                      <a:endParaRPr lang="en-US" sz="1100" b="1" i="0" u="none" strike="noStrike" dirty="0">
                        <a:solidFill>
                          <a:schemeClr val="bg1"/>
                        </a:solidFill>
                        <a:effectLst/>
                        <a:latin typeface="Calibri" panose="020F0502020204030204" pitchFamily="34" charset="0"/>
                      </a:endParaRPr>
                    </a:p>
                  </a:txBody>
                  <a:tcPr marL="7144" marR="7144" marT="7144" marB="0" anchor="b">
                    <a:solidFill>
                      <a:srgbClr val="156082"/>
                    </a:solidFill>
                  </a:tcPr>
                </a:tc>
                <a:tc>
                  <a:txBody>
                    <a:bodyPr/>
                    <a:lstStyle/>
                    <a:p>
                      <a:pPr algn="ctr" fontAlgn="b"/>
                      <a:r>
                        <a:rPr lang="en-US" sz="1100" b="1" i="0" u="none" strike="noStrike" dirty="0">
                          <a:solidFill>
                            <a:schemeClr val="bg1"/>
                          </a:solidFill>
                          <a:effectLst/>
                          <a:latin typeface="Calibri" panose="020F0502020204030204" pitchFamily="34" charset="0"/>
                        </a:rPr>
                        <a:t>16.7</a:t>
                      </a:r>
                    </a:p>
                  </a:txBody>
                  <a:tcPr marL="7144" marR="7144" marT="7144" marB="0" anchor="b">
                    <a:solidFill>
                      <a:srgbClr val="156082"/>
                    </a:solidFill>
                  </a:tcPr>
                </a:tc>
                <a:extLst>
                  <a:ext uri="{0D108BD9-81ED-4DB2-BD59-A6C34878D82A}">
                    <a16:rowId xmlns:a16="http://schemas.microsoft.com/office/drawing/2014/main" val="367194066"/>
                  </a:ext>
                </a:extLst>
              </a:tr>
              <a:tr h="180606">
                <a:tc>
                  <a:txBody>
                    <a:bodyPr/>
                    <a:lstStyle/>
                    <a:p>
                      <a:pPr algn="l" fontAlgn="b"/>
                      <a:r>
                        <a:rPr lang="en-US" sz="1100" b="1" u="none" strike="noStrike" dirty="0">
                          <a:solidFill>
                            <a:schemeClr val="bg1"/>
                          </a:solidFill>
                          <a:effectLst/>
                        </a:rPr>
                        <a:t>FEMA </a:t>
                      </a:r>
                      <a:r>
                        <a:rPr lang="en-US" sz="1100" b="1" u="none" strike="noStrike" baseline="0" dirty="0">
                          <a:solidFill>
                            <a:schemeClr val="bg1"/>
                          </a:solidFill>
                          <a:effectLst/>
                        </a:rPr>
                        <a:t>0.2% (500-Yr)</a:t>
                      </a:r>
                      <a:endParaRPr lang="en-US" sz="1100" b="1" i="0" u="none" strike="noStrike" dirty="0">
                        <a:solidFill>
                          <a:schemeClr val="bg1"/>
                        </a:solidFill>
                        <a:effectLst/>
                        <a:latin typeface="Calibri" panose="020F0502020204030204" pitchFamily="34" charset="0"/>
                      </a:endParaRPr>
                    </a:p>
                  </a:txBody>
                  <a:tcPr marL="7144" marR="7144" marT="7144" marB="0" anchor="b">
                    <a:solidFill>
                      <a:srgbClr val="156082"/>
                    </a:solidFill>
                  </a:tcPr>
                </a:tc>
                <a:tc>
                  <a:txBody>
                    <a:bodyPr/>
                    <a:lstStyle/>
                    <a:p>
                      <a:pPr algn="ctr" fontAlgn="b"/>
                      <a:r>
                        <a:rPr lang="en-US" sz="1100" b="1" i="0" u="none" strike="noStrike" dirty="0">
                          <a:solidFill>
                            <a:schemeClr val="bg1"/>
                          </a:solidFill>
                          <a:effectLst/>
                          <a:latin typeface="Calibri" panose="020F0502020204030204" pitchFamily="34" charset="0"/>
                        </a:rPr>
                        <a:t>19.7</a:t>
                      </a:r>
                    </a:p>
                  </a:txBody>
                  <a:tcPr marL="7144" marR="7144" marT="7144" marB="0" anchor="b">
                    <a:solidFill>
                      <a:srgbClr val="156082"/>
                    </a:solidFill>
                  </a:tcPr>
                </a:tc>
                <a:extLst>
                  <a:ext uri="{0D108BD9-81ED-4DB2-BD59-A6C34878D82A}">
                    <a16:rowId xmlns:a16="http://schemas.microsoft.com/office/drawing/2014/main" val="2576914326"/>
                  </a:ext>
                </a:extLst>
              </a:tr>
            </a:tbl>
          </a:graphicData>
        </a:graphic>
      </p:graphicFrame>
      <p:sp>
        <p:nvSpPr>
          <p:cNvPr id="2" name="Title 1">
            <a:extLst>
              <a:ext uri="{FF2B5EF4-FFF2-40B4-BE49-F238E27FC236}">
                <a16:creationId xmlns:a16="http://schemas.microsoft.com/office/drawing/2014/main" id="{48267E57-10E2-1B25-2E7A-911C90111CCB}"/>
              </a:ext>
            </a:extLst>
          </p:cNvPr>
          <p:cNvSpPr txBox="1">
            <a:spLocks/>
          </p:cNvSpPr>
          <p:nvPr/>
        </p:nvSpPr>
        <p:spPr>
          <a:xfrm>
            <a:off x="0" y="-42230"/>
            <a:ext cx="12192000" cy="1033024"/>
          </a:xfrm>
          <a:prstGeom prst="rect">
            <a:avLst/>
          </a:prstGeom>
          <a:solidFill>
            <a:srgbClr val="0B304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90000"/>
              </a:lnSpc>
              <a:spcBef>
                <a:spcPct val="0"/>
              </a:spcBef>
              <a:spcAft>
                <a:spcPts val="600"/>
              </a:spcAft>
            </a:pPr>
            <a:r>
              <a:rPr lang="en-US" kern="1200" dirty="0">
                <a:solidFill>
                  <a:schemeClr val="bg1"/>
                </a:solidFill>
                <a:latin typeface="Arial" panose="020B0604020202020204" pitchFamily="34" charset="0"/>
                <a:cs typeface="Arial" panose="020B0604020202020204" pitchFamily="34" charset="0"/>
              </a:rPr>
              <a:t>Building Flood Profile - Unmitigated</a:t>
            </a:r>
          </a:p>
        </p:txBody>
      </p:sp>
      <p:pic>
        <p:nvPicPr>
          <p:cNvPr id="4" name="Picture 3">
            <a:extLst>
              <a:ext uri="{FF2B5EF4-FFF2-40B4-BE49-F238E27FC236}">
                <a16:creationId xmlns:a16="http://schemas.microsoft.com/office/drawing/2014/main" id="{1F4BF04D-2157-BCF5-D7B3-47FB2811A26C}"/>
              </a:ext>
            </a:extLst>
          </p:cNvPr>
          <p:cNvPicPr>
            <a:picLocks noChangeAspect="1"/>
          </p:cNvPicPr>
          <p:nvPr/>
        </p:nvPicPr>
        <p:blipFill>
          <a:blip r:embed="rId8"/>
          <a:stretch>
            <a:fillRect/>
          </a:stretch>
        </p:blipFill>
        <p:spPr>
          <a:xfrm>
            <a:off x="76159" y="34420"/>
            <a:ext cx="924326" cy="875677"/>
          </a:xfrm>
          <a:prstGeom prst="rect">
            <a:avLst/>
          </a:prstGeom>
        </p:spPr>
      </p:pic>
      <p:sp>
        <p:nvSpPr>
          <p:cNvPr id="3" name="TextBox 2">
            <a:extLst>
              <a:ext uri="{FF2B5EF4-FFF2-40B4-BE49-F238E27FC236}">
                <a16:creationId xmlns:a16="http://schemas.microsoft.com/office/drawing/2014/main" id="{3529A712-5311-C85B-4A60-3F37CD93B749}"/>
              </a:ext>
            </a:extLst>
          </p:cNvPr>
          <p:cNvSpPr txBox="1"/>
          <p:nvPr/>
        </p:nvSpPr>
        <p:spPr>
          <a:xfrm>
            <a:off x="4638317" y="1207971"/>
            <a:ext cx="4936067" cy="646331"/>
          </a:xfrm>
          <a:prstGeom prst="rect">
            <a:avLst/>
          </a:prstGeom>
          <a:noFill/>
        </p:spPr>
        <p:txBody>
          <a:bodyPr wrap="square" rtlCol="0">
            <a:spAutoFit/>
          </a:bodyPr>
          <a:lstStyle/>
          <a:p>
            <a:r>
              <a:rPr lang="en-US" b="1" dirty="0"/>
              <a:t>Rivermist Lane, Harpers Ferry</a:t>
            </a:r>
          </a:p>
          <a:p>
            <a:r>
              <a:rPr lang="en-US" i="1" dirty="0">
                <a:solidFill>
                  <a:srgbClr val="FF0000"/>
                </a:solidFill>
              </a:rPr>
              <a:t>Repetitive Loss Area / Area of Mitigation Interest</a:t>
            </a:r>
          </a:p>
        </p:txBody>
      </p:sp>
    </p:spTree>
    <p:extLst>
      <p:ext uri="{BB962C8B-B14F-4D97-AF65-F5344CB8AC3E}">
        <p14:creationId xmlns:p14="http://schemas.microsoft.com/office/powerpoint/2010/main" val="558236275"/>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P spid="97" grpId="0" animBg="1"/>
      <p:bldP spid="9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7" name="Title 1">
            <a:extLst>
              <a:ext uri="{FF2B5EF4-FFF2-40B4-BE49-F238E27FC236}">
                <a16:creationId xmlns:a16="http://schemas.microsoft.com/office/drawing/2014/main" id="{2FF80213-37FB-06EA-A224-6077A53C92EE}"/>
              </a:ext>
            </a:extLst>
          </p:cNvPr>
          <p:cNvSpPr txBox="1">
            <a:spLocks/>
          </p:cNvSpPr>
          <p:nvPr/>
        </p:nvSpPr>
        <p:spPr>
          <a:xfrm>
            <a:off x="0" y="2"/>
            <a:ext cx="12192000" cy="1033024"/>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90000"/>
              </a:lnSpc>
              <a:spcBef>
                <a:spcPct val="0"/>
              </a:spcBef>
              <a:spcAft>
                <a:spcPts val="600"/>
              </a:spcAft>
            </a:pPr>
            <a:r>
              <a:rPr lang="en-US" sz="3600" b="1" kern="1200" dirty="0">
                <a:solidFill>
                  <a:schemeClr val="bg1"/>
                </a:solidFill>
                <a:latin typeface="+mn-lt"/>
                <a:ea typeface="+mj-ea"/>
                <a:cs typeface="+mj-cs"/>
              </a:rPr>
              <a:t>Flood Profile</a:t>
            </a:r>
          </a:p>
        </p:txBody>
      </p:sp>
      <p:sp>
        <p:nvSpPr>
          <p:cNvPr id="78" name="Rectangle 77">
            <a:extLst>
              <a:ext uri="{FF2B5EF4-FFF2-40B4-BE49-F238E27FC236}">
                <a16:creationId xmlns:a16="http://schemas.microsoft.com/office/drawing/2014/main" id="{E65C0DB1-DDA8-6822-D2EB-EDA91E94A4ED}"/>
              </a:ext>
            </a:extLst>
          </p:cNvPr>
          <p:cNvSpPr/>
          <p:nvPr/>
        </p:nvSpPr>
        <p:spPr>
          <a:xfrm>
            <a:off x="0" y="0"/>
            <a:ext cx="12192000" cy="6858000"/>
          </a:xfrm>
          <a:prstGeom prst="rect">
            <a:avLst/>
          </a:prstGeom>
          <a:noFill/>
          <a:ln w="76200">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9" name="Table 78">
            <a:extLst>
              <a:ext uri="{FF2B5EF4-FFF2-40B4-BE49-F238E27FC236}">
                <a16:creationId xmlns:a16="http://schemas.microsoft.com/office/drawing/2014/main" id="{59A5160B-3F2F-8D8E-9561-F313187B5F63}"/>
              </a:ext>
            </a:extLst>
          </p:cNvPr>
          <p:cNvGraphicFramePr>
            <a:graphicFrameLocks noGrp="1"/>
          </p:cNvGraphicFramePr>
          <p:nvPr>
            <p:extLst>
              <p:ext uri="{D42A27DB-BD31-4B8C-83A1-F6EECF244321}">
                <p14:modId xmlns:p14="http://schemas.microsoft.com/office/powerpoint/2010/main" val="2349150538"/>
              </p:ext>
            </p:extLst>
          </p:nvPr>
        </p:nvGraphicFramePr>
        <p:xfrm>
          <a:off x="9494196" y="1123908"/>
          <a:ext cx="2146916" cy="1274618"/>
        </p:xfrm>
        <a:graphic>
          <a:graphicData uri="http://schemas.openxmlformats.org/drawingml/2006/table">
            <a:tbl>
              <a:tblPr>
                <a:tableStyleId>{5C22544A-7EE6-4342-B048-85BDC9FD1C3A}</a:tableStyleId>
              </a:tblPr>
              <a:tblGrid>
                <a:gridCol w="1354051">
                  <a:extLst>
                    <a:ext uri="{9D8B030D-6E8A-4147-A177-3AD203B41FA5}">
                      <a16:colId xmlns:a16="http://schemas.microsoft.com/office/drawing/2014/main" val="2046477427"/>
                    </a:ext>
                  </a:extLst>
                </a:gridCol>
                <a:gridCol w="792865">
                  <a:extLst>
                    <a:ext uri="{9D8B030D-6E8A-4147-A177-3AD203B41FA5}">
                      <a16:colId xmlns:a16="http://schemas.microsoft.com/office/drawing/2014/main" val="2529517874"/>
                    </a:ext>
                  </a:extLst>
                </a:gridCol>
              </a:tblGrid>
              <a:tr h="190982">
                <a:tc>
                  <a:txBody>
                    <a:bodyPr/>
                    <a:lstStyle/>
                    <a:p>
                      <a:pPr algn="l" fontAlgn="b"/>
                      <a:endParaRPr lang="en-US" sz="1100" b="0" i="0" u="none" strike="noStrike" dirty="0">
                        <a:solidFill>
                          <a:srgbClr val="000000"/>
                        </a:solidFill>
                        <a:effectLst/>
                        <a:latin typeface="Calibri" panose="020F0502020204030204" pitchFamily="34" charset="0"/>
                      </a:endParaRPr>
                    </a:p>
                  </a:txBody>
                  <a:tcPr marL="7144" marR="7144" marT="7144" marB="0" anchor="b">
                    <a:solidFill>
                      <a:schemeClr val="accent1">
                        <a:lumMod val="40000"/>
                        <a:lumOff val="60000"/>
                      </a:schemeClr>
                    </a:solidFill>
                  </a:tcPr>
                </a:tc>
                <a:tc>
                  <a:txBody>
                    <a:bodyPr/>
                    <a:lstStyle/>
                    <a:p>
                      <a:pPr algn="ctr" fontAlgn="b"/>
                      <a:r>
                        <a:rPr lang="en-US" sz="1100" b="1" u="none" strike="noStrike" dirty="0">
                          <a:effectLst/>
                        </a:rPr>
                        <a:t>HEIGHT (ft.)</a:t>
                      </a:r>
                      <a:endParaRPr lang="en-US" sz="1100" b="1" i="1" u="none" strike="noStrike" dirty="0">
                        <a:solidFill>
                          <a:srgbClr val="000000"/>
                        </a:solidFill>
                        <a:effectLst/>
                        <a:latin typeface="Calibri" panose="020F0502020204030204" pitchFamily="34" charset="0"/>
                      </a:endParaRPr>
                    </a:p>
                  </a:txBody>
                  <a:tcPr marL="7144" marR="7144" marT="7144" marB="0" anchor="b">
                    <a:solidFill>
                      <a:schemeClr val="accent1">
                        <a:lumMod val="40000"/>
                        <a:lumOff val="60000"/>
                      </a:schemeClr>
                    </a:solidFill>
                  </a:tcPr>
                </a:tc>
                <a:extLst>
                  <a:ext uri="{0D108BD9-81ED-4DB2-BD59-A6C34878D82A}">
                    <a16:rowId xmlns:a16="http://schemas.microsoft.com/office/drawing/2014/main" val="1176766124"/>
                  </a:ext>
                </a:extLst>
              </a:tr>
              <a:tr h="180606">
                <a:tc>
                  <a:txBody>
                    <a:bodyPr/>
                    <a:lstStyle/>
                    <a:p>
                      <a:pPr algn="l" fontAlgn="b"/>
                      <a:r>
                        <a:rPr lang="en-US" sz="1100" b="1" u="none" strike="noStrike" dirty="0">
                          <a:effectLst/>
                        </a:rPr>
                        <a:t>BUILDING </a:t>
                      </a:r>
                      <a:endParaRPr lang="en-US" sz="1100" b="1" i="1" u="none" strike="noStrike" dirty="0">
                        <a:solidFill>
                          <a:srgbClr val="000000"/>
                        </a:solidFill>
                        <a:effectLst/>
                        <a:latin typeface="Calibri" panose="020F0502020204030204" pitchFamily="34" charset="0"/>
                      </a:endParaRPr>
                    </a:p>
                  </a:txBody>
                  <a:tcPr marL="7144" marR="7144" marT="7144" marB="0" anchor="b">
                    <a:solidFill>
                      <a:schemeClr val="accent1">
                        <a:lumMod val="20000"/>
                        <a:lumOff val="80000"/>
                      </a:schemeClr>
                    </a:solidFill>
                  </a:tcPr>
                </a:tc>
                <a:tc>
                  <a:txBody>
                    <a:bodyPr/>
                    <a:lstStyle/>
                    <a:p>
                      <a:pPr algn="ctr"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7144" marR="7144" marT="7144" marB="0" anchor="b">
                    <a:solidFill>
                      <a:schemeClr val="accent1">
                        <a:lumMod val="20000"/>
                        <a:lumOff val="80000"/>
                      </a:schemeClr>
                    </a:solidFill>
                  </a:tcPr>
                </a:tc>
                <a:extLst>
                  <a:ext uri="{0D108BD9-81ED-4DB2-BD59-A6C34878D82A}">
                    <a16:rowId xmlns:a16="http://schemas.microsoft.com/office/drawing/2014/main" val="3695338125"/>
                  </a:ext>
                </a:extLst>
              </a:tr>
              <a:tr h="180606">
                <a:tc>
                  <a:txBody>
                    <a:bodyPr/>
                    <a:lstStyle/>
                    <a:p>
                      <a:pPr algn="l" fontAlgn="b"/>
                      <a:r>
                        <a:rPr lang="en-US" sz="1100" u="none" strike="noStrike" dirty="0">
                          <a:effectLst/>
                        </a:rPr>
                        <a:t>Freeboard (FBD)</a:t>
                      </a:r>
                      <a:endParaRPr lang="en-US" sz="1100" b="0" i="0" u="none" strike="noStrike" dirty="0">
                        <a:solidFill>
                          <a:srgbClr val="000000"/>
                        </a:solidFill>
                        <a:effectLst/>
                        <a:latin typeface="Calibri" panose="020F0502020204030204" pitchFamily="34" charset="0"/>
                      </a:endParaRPr>
                    </a:p>
                  </a:txBody>
                  <a:tcPr marL="7144" marR="7144" marT="7144" marB="0" anchor="b">
                    <a:solidFill>
                      <a:schemeClr val="accent1">
                        <a:lumMod val="20000"/>
                        <a:lumOff val="80000"/>
                      </a:schemeClr>
                    </a:solidFill>
                  </a:tcPr>
                </a:tc>
                <a:tc>
                  <a:txBody>
                    <a:bodyPr/>
                    <a:lstStyle/>
                    <a:p>
                      <a:pPr algn="ctr" fontAlgn="b"/>
                      <a:r>
                        <a:rPr lang="en-US" sz="1100" u="none" strike="noStrike" dirty="0">
                          <a:effectLst/>
                        </a:rPr>
                        <a:t>3</a:t>
                      </a:r>
                      <a:endParaRPr lang="en-US" sz="1100" b="0" i="0" u="none" strike="noStrike" dirty="0">
                        <a:solidFill>
                          <a:srgbClr val="000000"/>
                        </a:solidFill>
                        <a:effectLst/>
                        <a:latin typeface="Calibri" panose="020F0502020204030204" pitchFamily="34" charset="0"/>
                      </a:endParaRPr>
                    </a:p>
                  </a:txBody>
                  <a:tcPr marL="7144" marR="7144" marT="7144" marB="0" anchor="b">
                    <a:solidFill>
                      <a:schemeClr val="accent1">
                        <a:lumMod val="20000"/>
                        <a:lumOff val="80000"/>
                      </a:schemeClr>
                    </a:solidFill>
                  </a:tcPr>
                </a:tc>
                <a:extLst>
                  <a:ext uri="{0D108BD9-81ED-4DB2-BD59-A6C34878D82A}">
                    <a16:rowId xmlns:a16="http://schemas.microsoft.com/office/drawing/2014/main" val="264907731"/>
                  </a:ext>
                </a:extLst>
              </a:tr>
              <a:tr h="180606">
                <a:tc>
                  <a:txBody>
                    <a:bodyPr/>
                    <a:lstStyle/>
                    <a:p>
                      <a:pPr algn="l" fontAlgn="b"/>
                      <a:r>
                        <a:rPr lang="en-US" sz="1100" b="1" u="none" strike="noStrike" dirty="0">
                          <a:effectLst/>
                        </a:rPr>
                        <a:t>FLOOD DEPTH</a:t>
                      </a:r>
                      <a:endParaRPr lang="en-US" sz="1100" b="0" i="0" u="none" strike="noStrike" kern="1200" dirty="0">
                        <a:solidFill>
                          <a:srgbClr val="000000"/>
                        </a:solidFill>
                        <a:effectLst/>
                        <a:latin typeface="Calibri" panose="020F0502020204030204" pitchFamily="34" charset="0"/>
                        <a:ea typeface="+mn-ea"/>
                        <a:cs typeface="+mn-cs"/>
                      </a:endParaRPr>
                    </a:p>
                  </a:txBody>
                  <a:tcPr marL="7144" marR="7144" marT="7144" marB="0" anchor="b">
                    <a:solidFill>
                      <a:schemeClr val="accent1">
                        <a:lumMod val="20000"/>
                        <a:lumOff val="80000"/>
                      </a:schemeClr>
                    </a:solidFill>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7144" marR="7144" marT="7144" marB="0" anchor="b">
                    <a:solidFill>
                      <a:schemeClr val="accent1">
                        <a:lumMod val="20000"/>
                        <a:lumOff val="80000"/>
                      </a:schemeClr>
                    </a:solidFill>
                  </a:tcPr>
                </a:tc>
                <a:extLst>
                  <a:ext uri="{0D108BD9-81ED-4DB2-BD59-A6C34878D82A}">
                    <a16:rowId xmlns:a16="http://schemas.microsoft.com/office/drawing/2014/main" val="4115486144"/>
                  </a:ext>
                </a:extLst>
              </a:tr>
              <a:tr h="180606">
                <a:tc>
                  <a:txBody>
                    <a:bodyPr/>
                    <a:lstStyle/>
                    <a:p>
                      <a:pPr algn="l" fontAlgn="b"/>
                      <a:r>
                        <a:rPr lang="en-US" sz="1100" b="1" u="none" strike="noStrike" dirty="0">
                          <a:solidFill>
                            <a:schemeClr val="bg1"/>
                          </a:solidFill>
                          <a:effectLst/>
                        </a:rPr>
                        <a:t>FEMA 1% (100-Yr) </a:t>
                      </a:r>
                      <a:endParaRPr lang="en-US" sz="1100" b="1" i="0" u="none" strike="noStrike" dirty="0">
                        <a:solidFill>
                          <a:schemeClr val="bg1"/>
                        </a:solidFill>
                        <a:effectLst/>
                        <a:latin typeface="Calibri" panose="020F0502020204030204" pitchFamily="34" charset="0"/>
                      </a:endParaRPr>
                    </a:p>
                  </a:txBody>
                  <a:tcPr marL="7144" marR="7144" marT="7144" marB="0" anchor="b">
                    <a:solidFill>
                      <a:srgbClr val="156082"/>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b="1" i="0" u="none" strike="noStrike" dirty="0">
                          <a:solidFill>
                            <a:schemeClr val="bg1"/>
                          </a:solidFill>
                          <a:effectLst/>
                          <a:latin typeface="Calibri" panose="020F0502020204030204" pitchFamily="34" charset="0"/>
                        </a:rPr>
                        <a:t>9.9</a:t>
                      </a:r>
                    </a:p>
                  </a:txBody>
                  <a:tcPr marL="7144" marR="7144" marT="7144" marB="0" anchor="b">
                    <a:solidFill>
                      <a:srgbClr val="156082"/>
                    </a:solidFill>
                  </a:tcPr>
                </a:tc>
                <a:extLst>
                  <a:ext uri="{0D108BD9-81ED-4DB2-BD59-A6C34878D82A}">
                    <a16:rowId xmlns:a16="http://schemas.microsoft.com/office/drawing/2014/main" val="1200727858"/>
                  </a:ext>
                </a:extLst>
              </a:tr>
              <a:tr h="180606">
                <a:tc>
                  <a:txBody>
                    <a:bodyPr/>
                    <a:lstStyle/>
                    <a:p>
                      <a:pPr algn="l" fontAlgn="b"/>
                      <a:r>
                        <a:rPr lang="en-US" sz="1100" b="1" u="none" strike="noStrike" dirty="0">
                          <a:solidFill>
                            <a:schemeClr val="bg1"/>
                          </a:solidFill>
                          <a:effectLst/>
                        </a:rPr>
                        <a:t>FEMA 1%+ (100-Yr +)</a:t>
                      </a:r>
                      <a:endParaRPr lang="en-US" sz="1100" b="1" i="0" u="none" strike="noStrike" dirty="0">
                        <a:solidFill>
                          <a:schemeClr val="bg1"/>
                        </a:solidFill>
                        <a:effectLst/>
                        <a:latin typeface="Calibri" panose="020F0502020204030204" pitchFamily="34" charset="0"/>
                      </a:endParaRPr>
                    </a:p>
                  </a:txBody>
                  <a:tcPr marL="7144" marR="7144" marT="7144" marB="0" anchor="b">
                    <a:solidFill>
                      <a:srgbClr val="156082"/>
                    </a:solidFill>
                  </a:tcPr>
                </a:tc>
                <a:tc>
                  <a:txBody>
                    <a:bodyPr/>
                    <a:lstStyle/>
                    <a:p>
                      <a:pPr algn="ctr" fontAlgn="b"/>
                      <a:r>
                        <a:rPr lang="en-US" sz="1100" b="1" i="0" u="none" strike="noStrike" dirty="0">
                          <a:solidFill>
                            <a:schemeClr val="bg1"/>
                          </a:solidFill>
                          <a:effectLst/>
                          <a:latin typeface="Calibri" panose="020F0502020204030204" pitchFamily="34" charset="0"/>
                        </a:rPr>
                        <a:t>12.9</a:t>
                      </a:r>
                    </a:p>
                  </a:txBody>
                  <a:tcPr marL="7144" marR="7144" marT="7144" marB="0" anchor="b">
                    <a:solidFill>
                      <a:srgbClr val="156082"/>
                    </a:solidFill>
                  </a:tcPr>
                </a:tc>
                <a:extLst>
                  <a:ext uri="{0D108BD9-81ED-4DB2-BD59-A6C34878D82A}">
                    <a16:rowId xmlns:a16="http://schemas.microsoft.com/office/drawing/2014/main" val="367194066"/>
                  </a:ext>
                </a:extLst>
              </a:tr>
              <a:tr h="180606">
                <a:tc>
                  <a:txBody>
                    <a:bodyPr/>
                    <a:lstStyle/>
                    <a:p>
                      <a:pPr algn="l" fontAlgn="b"/>
                      <a:r>
                        <a:rPr lang="en-US" sz="1100" b="1" u="none" strike="noStrike" dirty="0">
                          <a:solidFill>
                            <a:schemeClr val="bg1"/>
                          </a:solidFill>
                          <a:effectLst/>
                        </a:rPr>
                        <a:t>FEMA </a:t>
                      </a:r>
                      <a:r>
                        <a:rPr lang="en-US" sz="1100" b="1" u="none" strike="noStrike" baseline="0" dirty="0">
                          <a:solidFill>
                            <a:schemeClr val="bg1"/>
                          </a:solidFill>
                          <a:effectLst/>
                        </a:rPr>
                        <a:t>0.2% (500-Yr)</a:t>
                      </a:r>
                      <a:endParaRPr lang="en-US" sz="1100" b="1" i="0" u="none" strike="noStrike" dirty="0">
                        <a:solidFill>
                          <a:schemeClr val="bg1"/>
                        </a:solidFill>
                        <a:effectLst/>
                        <a:latin typeface="Calibri" panose="020F0502020204030204" pitchFamily="34" charset="0"/>
                      </a:endParaRPr>
                    </a:p>
                  </a:txBody>
                  <a:tcPr marL="7144" marR="7144" marT="7144" marB="0" anchor="b">
                    <a:solidFill>
                      <a:srgbClr val="156082"/>
                    </a:solidFill>
                  </a:tcPr>
                </a:tc>
                <a:tc>
                  <a:txBody>
                    <a:bodyPr/>
                    <a:lstStyle/>
                    <a:p>
                      <a:pPr algn="ctr" fontAlgn="b"/>
                      <a:r>
                        <a:rPr lang="en-US" sz="1100" b="1" i="0" u="none" strike="noStrike" dirty="0">
                          <a:solidFill>
                            <a:schemeClr val="bg1"/>
                          </a:solidFill>
                          <a:effectLst/>
                          <a:latin typeface="Calibri" panose="020F0502020204030204" pitchFamily="34" charset="0"/>
                        </a:rPr>
                        <a:t>18.9</a:t>
                      </a:r>
                    </a:p>
                  </a:txBody>
                  <a:tcPr marL="7144" marR="7144" marT="7144" marB="0" anchor="b">
                    <a:solidFill>
                      <a:srgbClr val="156082"/>
                    </a:solidFill>
                  </a:tcPr>
                </a:tc>
                <a:extLst>
                  <a:ext uri="{0D108BD9-81ED-4DB2-BD59-A6C34878D82A}">
                    <a16:rowId xmlns:a16="http://schemas.microsoft.com/office/drawing/2014/main" val="2576914326"/>
                  </a:ext>
                </a:extLst>
              </a:tr>
            </a:tbl>
          </a:graphicData>
        </a:graphic>
      </p:graphicFrame>
      <p:grpSp>
        <p:nvGrpSpPr>
          <p:cNvPr id="26" name="Group 25">
            <a:extLst>
              <a:ext uri="{FF2B5EF4-FFF2-40B4-BE49-F238E27FC236}">
                <a16:creationId xmlns:a16="http://schemas.microsoft.com/office/drawing/2014/main" id="{2863E8BA-158C-ACF6-FF77-83B210386D00}"/>
              </a:ext>
            </a:extLst>
          </p:cNvPr>
          <p:cNvGrpSpPr/>
          <p:nvPr/>
        </p:nvGrpSpPr>
        <p:grpSpPr>
          <a:xfrm>
            <a:off x="504219" y="1761217"/>
            <a:ext cx="2899873" cy="4256865"/>
            <a:chOff x="423293" y="1384006"/>
            <a:chExt cx="2899873" cy="4256865"/>
          </a:xfrm>
        </p:grpSpPr>
        <p:pic>
          <p:nvPicPr>
            <p:cNvPr id="7" name="Picture 6">
              <a:extLst>
                <a:ext uri="{FF2B5EF4-FFF2-40B4-BE49-F238E27FC236}">
                  <a16:creationId xmlns:a16="http://schemas.microsoft.com/office/drawing/2014/main" id="{AA693290-A1DE-6CA8-89F7-676694362FE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23293" y="1384006"/>
              <a:ext cx="2899873" cy="4256865"/>
            </a:xfrm>
            <a:prstGeom prst="rect">
              <a:avLst/>
            </a:prstGeom>
            <a:ln>
              <a:solidFill>
                <a:schemeClr val="tx1"/>
              </a:solidFill>
            </a:ln>
          </p:spPr>
        </p:pic>
        <p:sp>
          <p:nvSpPr>
            <p:cNvPr id="8" name="Oval 7">
              <a:extLst>
                <a:ext uri="{FF2B5EF4-FFF2-40B4-BE49-F238E27FC236}">
                  <a16:creationId xmlns:a16="http://schemas.microsoft.com/office/drawing/2014/main" id="{1D7009D5-21E0-A4BC-7E83-487E44BEE5BA}"/>
                </a:ext>
              </a:extLst>
            </p:cNvPr>
            <p:cNvSpPr/>
            <p:nvPr/>
          </p:nvSpPr>
          <p:spPr>
            <a:xfrm>
              <a:off x="1728504" y="3220430"/>
              <a:ext cx="1285074" cy="1272237"/>
            </a:xfrm>
            <a:prstGeom prst="ellipse">
              <a:avLst/>
            </a:prstGeom>
            <a:noFill/>
            <a:ln w="28575">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chemeClr val="bg1"/>
                </a:solidFill>
              </a:endParaRPr>
            </a:p>
          </p:txBody>
        </p:sp>
        <p:sp>
          <p:nvSpPr>
            <p:cNvPr id="9" name="Speech Bubble: Rectangle 8">
              <a:extLst>
                <a:ext uri="{FF2B5EF4-FFF2-40B4-BE49-F238E27FC236}">
                  <a16:creationId xmlns:a16="http://schemas.microsoft.com/office/drawing/2014/main" id="{DA75AEC5-D5F4-54B0-72DA-AA4159B8F1FF}"/>
                </a:ext>
              </a:extLst>
            </p:cNvPr>
            <p:cNvSpPr/>
            <p:nvPr/>
          </p:nvSpPr>
          <p:spPr>
            <a:xfrm>
              <a:off x="599122" y="4843647"/>
              <a:ext cx="2499919" cy="718971"/>
            </a:xfrm>
            <a:prstGeom prst="wedgeRectCallout">
              <a:avLst>
                <a:gd name="adj1" fmla="val 20854"/>
                <a:gd name="adj2" fmla="val -98918"/>
              </a:avLst>
            </a:prstGeom>
            <a:solidFill>
              <a:srgbClr val="DEEBF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Single Family Dwelling in Jefferson County*</a:t>
              </a:r>
            </a:p>
            <a:p>
              <a:pPr marL="0" marR="0" lvl="0" indent="0" algn="ctr" defTabSz="914400" rtl="0" eaLnBrk="1" fontAlgn="auto" latinLnBrk="0" hangingPunct="1">
                <a:lnSpc>
                  <a:spcPct val="107000"/>
                </a:lnSpc>
                <a:spcBef>
                  <a:spcPts val="0"/>
                </a:spcBef>
                <a:spcAft>
                  <a:spcPts val="0"/>
                </a:spcAft>
                <a:buClrTx/>
                <a:buSzTx/>
                <a:buFontTx/>
                <a:buNone/>
                <a:tabLst/>
                <a:defRPr/>
              </a:pPr>
              <a:r>
                <a:rPr lang="en-US" sz="1000" b="1" dirty="0">
                  <a:solidFill>
                    <a:schemeClr val="accent6">
                      <a:lumMod val="75000"/>
                    </a:schemeClr>
                  </a:solidFill>
                  <a:ea typeface="Calibri" panose="020F0502020204030204" pitchFamily="34" charset="0"/>
                  <a:cs typeface="Times New Roman" panose="02020603050405020304" pitchFamily="18" charset="0"/>
                </a:rPr>
                <a:t>Elevated</a:t>
              </a:r>
              <a:r>
                <a:rPr lang="en-US" sz="1000" b="1" dirty="0">
                  <a:solidFill>
                    <a:prstClr val="black"/>
                  </a:solidFill>
                  <a:ea typeface="Calibri" panose="020F0502020204030204" pitchFamily="34" charset="0"/>
                  <a:cs typeface="Times New Roman" panose="02020603050405020304" pitchFamily="18" charset="0"/>
                </a:rPr>
                <a:t> in </a:t>
              </a:r>
              <a:r>
                <a:rPr lang="en-US" sz="1000" b="1" dirty="0">
                  <a:solidFill>
                    <a:srgbClr val="FF0000"/>
                  </a:solidFill>
                  <a:ea typeface="Calibri" panose="020F0502020204030204" pitchFamily="34" charset="0"/>
                  <a:cs typeface="Times New Roman" panose="02020603050405020304" pitchFamily="18" charset="0"/>
                </a:rPr>
                <a:t>Floodway</a:t>
              </a:r>
              <a:endParaRPr kumimoji="0" lang="en-US" sz="1000" b="1" i="0" u="none" strike="noStrike" kern="1200" cap="none" spc="0" normalizeH="0" baseline="0" noProof="0" dirty="0">
                <a:ln>
                  <a:noFill/>
                </a:ln>
                <a:solidFill>
                  <a:srgbClr val="FF0000"/>
                </a:solidFill>
                <a:effectLst/>
                <a:uLnTx/>
                <a:uFillTx/>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ea typeface="Calibri" panose="020F0502020204030204" pitchFamily="34" charset="0"/>
                  <a:cs typeface="Times New Roman" panose="02020603050405020304" pitchFamily="18" charset="0"/>
                </a:rPr>
                <a:t>Appraised Value: </a:t>
              </a:r>
              <a:r>
                <a:rPr kumimoji="0" lang="en-US" sz="1000" b="1" i="0" u="none" strike="noStrike" kern="1200" cap="none" spc="0" normalizeH="0" baseline="0" noProof="0" dirty="0">
                  <a:ln>
                    <a:noFill/>
                  </a:ln>
                  <a:solidFill>
                    <a:srgbClr val="FF0000"/>
                  </a:solidFill>
                  <a:effectLst/>
                  <a:uLnTx/>
                  <a:uFillTx/>
                  <a:ea typeface="Calibri" panose="020F0502020204030204" pitchFamily="34" charset="0"/>
                  <a:cs typeface="Times New Roman" panose="02020603050405020304" pitchFamily="18" charset="0"/>
                </a:rPr>
                <a:t>$265K</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(Building ID: </a:t>
              </a:r>
              <a:r>
                <a:rPr lang="en-US" sz="1000" b="1" i="0" dirty="0">
                  <a:solidFill>
                    <a:srgbClr val="000000"/>
                  </a:solidFill>
                  <a:effectLst/>
                  <a:hlinkClick r:id="rId5"/>
                </a:rPr>
                <a:t>19-06-009H-0019-0000_781</a:t>
              </a:r>
              <a:r>
                <a:rPr kumimoji="0" lang="en-US" sz="1000" b="1"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a:t>
              </a:r>
            </a:p>
          </p:txBody>
        </p:sp>
        <p:sp>
          <p:nvSpPr>
            <p:cNvPr id="10" name="Rectangle 9">
              <a:extLst>
                <a:ext uri="{FF2B5EF4-FFF2-40B4-BE49-F238E27FC236}">
                  <a16:creationId xmlns:a16="http://schemas.microsoft.com/office/drawing/2014/main" id="{027351E5-FFF7-5734-E803-E086225C989A}"/>
                </a:ext>
              </a:extLst>
            </p:cNvPr>
            <p:cNvSpPr/>
            <p:nvPr/>
          </p:nvSpPr>
          <p:spPr>
            <a:xfrm>
              <a:off x="1747303" y="1727703"/>
              <a:ext cx="1354667" cy="461665"/>
            </a:xfrm>
            <a:prstGeom prst="rect">
              <a:avLst/>
            </a:prstGeom>
            <a:solidFill>
              <a:srgbClr val="1F4E79"/>
            </a:solidFill>
            <a:ln>
              <a:solidFill>
                <a:schemeClr val="bg1"/>
              </a:solidFill>
            </a:ln>
          </p:spPr>
          <p:txBody>
            <a:bodyPr wrap="square">
              <a:spAutoFit/>
            </a:bodyPr>
            <a:lstStyle/>
            <a:p>
              <a:pPr algn="ctr"/>
              <a:r>
                <a:rPr lang="en-US" sz="1200" b="1" dirty="0">
                  <a:solidFill>
                    <a:schemeClr val="bg1"/>
                  </a:solidFill>
                </a:rPr>
                <a:t>Flood Source: Shenandoah River</a:t>
              </a:r>
            </a:p>
          </p:txBody>
        </p:sp>
      </p:grpSp>
      <p:grpSp>
        <p:nvGrpSpPr>
          <p:cNvPr id="25" name="Group 24">
            <a:extLst>
              <a:ext uri="{FF2B5EF4-FFF2-40B4-BE49-F238E27FC236}">
                <a16:creationId xmlns:a16="http://schemas.microsoft.com/office/drawing/2014/main" id="{3BCEAA92-2269-2223-F4C2-F961FE3E6B07}"/>
              </a:ext>
            </a:extLst>
          </p:cNvPr>
          <p:cNvGrpSpPr/>
          <p:nvPr/>
        </p:nvGrpSpPr>
        <p:grpSpPr>
          <a:xfrm>
            <a:off x="4851298" y="1212023"/>
            <a:ext cx="3924848" cy="1142405"/>
            <a:chOff x="3173154" y="1384007"/>
            <a:chExt cx="3924848" cy="1142405"/>
          </a:xfrm>
        </p:grpSpPr>
        <p:pic>
          <p:nvPicPr>
            <p:cNvPr id="22" name="Picture 21">
              <a:extLst>
                <a:ext uri="{FF2B5EF4-FFF2-40B4-BE49-F238E27FC236}">
                  <a16:creationId xmlns:a16="http://schemas.microsoft.com/office/drawing/2014/main" id="{288EE59B-184C-F24F-64BA-C1CDB8E8E9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73154" y="1384007"/>
              <a:ext cx="3924848" cy="1105054"/>
            </a:xfrm>
            <a:prstGeom prst="rect">
              <a:avLst/>
            </a:prstGeom>
            <a:ln>
              <a:solidFill>
                <a:schemeClr val="tx1"/>
              </a:solidFill>
            </a:ln>
          </p:spPr>
        </p:pic>
        <p:sp>
          <p:nvSpPr>
            <p:cNvPr id="23" name="TextBox 22">
              <a:extLst>
                <a:ext uri="{FF2B5EF4-FFF2-40B4-BE49-F238E27FC236}">
                  <a16:creationId xmlns:a16="http://schemas.microsoft.com/office/drawing/2014/main" id="{9DFC5F93-D44D-8E17-D63D-9F00FF2694DD}"/>
                </a:ext>
              </a:extLst>
            </p:cNvPr>
            <p:cNvSpPr txBox="1"/>
            <p:nvPr/>
          </p:nvSpPr>
          <p:spPr>
            <a:xfrm>
              <a:off x="5246611" y="2218635"/>
              <a:ext cx="1093509" cy="307777"/>
            </a:xfrm>
            <a:prstGeom prst="rect">
              <a:avLst/>
            </a:prstGeom>
            <a:noFill/>
          </p:spPr>
          <p:txBody>
            <a:bodyPr wrap="square" rtlCol="0">
              <a:spAutoFit/>
            </a:bodyPr>
            <a:lstStyle/>
            <a:p>
              <a:r>
                <a:rPr lang="en-US" sz="1400" b="1" dirty="0">
                  <a:solidFill>
                    <a:srgbClr val="FF0000"/>
                  </a:solidFill>
                </a:rPr>
                <a:t>Post-FIRM</a:t>
              </a:r>
            </a:p>
          </p:txBody>
        </p:sp>
        <p:sp>
          <p:nvSpPr>
            <p:cNvPr id="24" name="Rectangle 23">
              <a:extLst>
                <a:ext uri="{FF2B5EF4-FFF2-40B4-BE49-F238E27FC236}">
                  <a16:creationId xmlns:a16="http://schemas.microsoft.com/office/drawing/2014/main" id="{C281D710-A1AA-19C2-037D-508C002F2844}"/>
                </a:ext>
              </a:extLst>
            </p:cNvPr>
            <p:cNvSpPr/>
            <p:nvPr/>
          </p:nvSpPr>
          <p:spPr>
            <a:xfrm>
              <a:off x="3176451" y="2232826"/>
              <a:ext cx="3921551" cy="266354"/>
            </a:xfrm>
            <a:prstGeom prst="rect">
              <a:avLst/>
            </a:prstGeom>
            <a:noFill/>
            <a:ln w="2857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descr="A house with a large porch&#10;&#10;Description automatically generated">
            <a:extLst>
              <a:ext uri="{FF2B5EF4-FFF2-40B4-BE49-F238E27FC236}">
                <a16:creationId xmlns:a16="http://schemas.microsoft.com/office/drawing/2014/main" id="{83C2F6DF-D284-F379-5F43-7CF606018214}"/>
              </a:ext>
            </a:extLst>
          </p:cNvPr>
          <p:cNvPicPr>
            <a:picLocks noChangeAspect="1"/>
          </p:cNvPicPr>
          <p:nvPr/>
        </p:nvPicPr>
        <p:blipFill>
          <a:blip r:embed="rId7" cstate="print">
            <a:extLst>
              <a:ext uri="{28A0092B-C50C-407E-A947-70E740481C1C}">
                <a14:useLocalDpi xmlns:a14="http://schemas.microsoft.com/office/drawing/2010/main" val="0"/>
              </a:ext>
            </a:extLst>
          </a:blip>
          <a:srcRect l="-44"/>
          <a:stretch/>
        </p:blipFill>
        <p:spPr>
          <a:xfrm>
            <a:off x="4851298" y="2543344"/>
            <a:ext cx="6789814" cy="4169837"/>
          </a:xfrm>
          <a:prstGeom prst="rect">
            <a:avLst/>
          </a:prstGeom>
          <a:ln>
            <a:solidFill>
              <a:schemeClr val="tx1"/>
            </a:solidFill>
          </a:ln>
        </p:spPr>
      </p:pic>
      <p:sp>
        <p:nvSpPr>
          <p:cNvPr id="16" name="Rectangular Callout 31">
            <a:extLst>
              <a:ext uri="{FF2B5EF4-FFF2-40B4-BE49-F238E27FC236}">
                <a16:creationId xmlns:a16="http://schemas.microsoft.com/office/drawing/2014/main" id="{D0734D6A-9DFB-86C3-18A2-E73096AF46BB}"/>
              </a:ext>
            </a:extLst>
          </p:cNvPr>
          <p:cNvSpPr/>
          <p:nvPr/>
        </p:nvSpPr>
        <p:spPr>
          <a:xfrm>
            <a:off x="4914534" y="6431992"/>
            <a:ext cx="1120416" cy="206080"/>
          </a:xfrm>
          <a:prstGeom prst="wedgeRectCallout">
            <a:avLst>
              <a:gd name="adj1" fmla="val 194824"/>
              <a:gd name="adj2" fmla="val -22108"/>
            </a:avLst>
          </a:prstGeom>
          <a:solidFill>
            <a:schemeClr val="tx1">
              <a:lumMod val="50000"/>
              <a:lumOff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400" b="1" dirty="0">
                <a:latin typeface="Arial Narrow" panose="020B0606020202030204" pitchFamily="34" charset="0"/>
              </a:rPr>
              <a:t>Ground Level</a:t>
            </a:r>
          </a:p>
        </p:txBody>
      </p:sp>
      <p:sp>
        <p:nvSpPr>
          <p:cNvPr id="17" name="Rectangular Callout 31">
            <a:extLst>
              <a:ext uri="{FF2B5EF4-FFF2-40B4-BE49-F238E27FC236}">
                <a16:creationId xmlns:a16="http://schemas.microsoft.com/office/drawing/2014/main" id="{F559F131-6297-7983-0189-AA3C7E07160B}"/>
              </a:ext>
            </a:extLst>
          </p:cNvPr>
          <p:cNvSpPr/>
          <p:nvPr/>
        </p:nvSpPr>
        <p:spPr>
          <a:xfrm>
            <a:off x="3959631" y="5162418"/>
            <a:ext cx="1837266" cy="206080"/>
          </a:xfrm>
          <a:prstGeom prst="wedgeRectCallout">
            <a:avLst>
              <a:gd name="adj1" fmla="val 151752"/>
              <a:gd name="adj2" fmla="val -30325"/>
            </a:avLst>
          </a:prstGeom>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400" b="1" dirty="0">
                <a:latin typeface="Arial Narrow" panose="020B0606020202030204" pitchFamily="34" charset="0"/>
              </a:rPr>
              <a:t>9.9’ (FEMA 1% / 100-Yr) </a:t>
            </a:r>
          </a:p>
        </p:txBody>
      </p:sp>
      <p:sp>
        <p:nvSpPr>
          <p:cNvPr id="18" name="Rectangular Callout 31">
            <a:extLst>
              <a:ext uri="{FF2B5EF4-FFF2-40B4-BE49-F238E27FC236}">
                <a16:creationId xmlns:a16="http://schemas.microsoft.com/office/drawing/2014/main" id="{FDB37BFB-6D7A-DFD7-0EA7-7C19C998F8DB}"/>
              </a:ext>
            </a:extLst>
          </p:cNvPr>
          <p:cNvSpPr/>
          <p:nvPr/>
        </p:nvSpPr>
        <p:spPr>
          <a:xfrm>
            <a:off x="3954980" y="4560857"/>
            <a:ext cx="2079970" cy="206080"/>
          </a:xfrm>
          <a:prstGeom prst="wedgeRectCallout">
            <a:avLst>
              <a:gd name="adj1" fmla="val 128861"/>
              <a:gd name="adj2" fmla="val -34434"/>
            </a:avLst>
          </a:prstGeom>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400" b="1" dirty="0">
                <a:latin typeface="Arial Narrow" panose="020B0606020202030204" pitchFamily="34" charset="0"/>
              </a:rPr>
              <a:t>14.9’ (FEMA 1% + / 100-Yr +) </a:t>
            </a:r>
          </a:p>
        </p:txBody>
      </p:sp>
      <p:sp>
        <p:nvSpPr>
          <p:cNvPr id="19" name="Rectangular Callout 31">
            <a:extLst>
              <a:ext uri="{FF2B5EF4-FFF2-40B4-BE49-F238E27FC236}">
                <a16:creationId xmlns:a16="http://schemas.microsoft.com/office/drawing/2014/main" id="{95BED726-4A91-EC0C-44F6-9098ABFB9CAA}"/>
              </a:ext>
            </a:extLst>
          </p:cNvPr>
          <p:cNvSpPr/>
          <p:nvPr/>
        </p:nvSpPr>
        <p:spPr>
          <a:xfrm>
            <a:off x="3954980" y="4063581"/>
            <a:ext cx="1967084" cy="206080"/>
          </a:xfrm>
          <a:prstGeom prst="wedgeRectCallout">
            <a:avLst>
              <a:gd name="adj1" fmla="val 139104"/>
              <a:gd name="adj2" fmla="val -15944"/>
            </a:avLst>
          </a:prstGeom>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400" b="1" dirty="0">
                <a:latin typeface="Arial Narrow" panose="020B0606020202030204" pitchFamily="34" charset="0"/>
              </a:rPr>
              <a:t>18.9’ (FEMA 0.2% / 500-Yr) </a:t>
            </a:r>
          </a:p>
        </p:txBody>
      </p:sp>
      <p:cxnSp>
        <p:nvCxnSpPr>
          <p:cNvPr id="29" name="Straight Connector 28">
            <a:extLst>
              <a:ext uri="{FF2B5EF4-FFF2-40B4-BE49-F238E27FC236}">
                <a16:creationId xmlns:a16="http://schemas.microsoft.com/office/drawing/2014/main" id="{465FC424-37C4-E792-89F7-447CF953C849}"/>
              </a:ext>
            </a:extLst>
          </p:cNvPr>
          <p:cNvCxnSpPr>
            <a:cxnSpLocks/>
            <a:stCxn id="18" idx="4"/>
          </p:cNvCxnSpPr>
          <p:nvPr/>
        </p:nvCxnSpPr>
        <p:spPr>
          <a:xfrm>
            <a:off x="7675235" y="4592935"/>
            <a:ext cx="2632932" cy="766465"/>
          </a:xfrm>
          <a:prstGeom prst="line">
            <a:avLst/>
          </a:prstGeom>
          <a:ln w="9525">
            <a:solidFill>
              <a:srgbClr val="FFFF00"/>
            </a:solidFill>
            <a:prstDash val="lg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70ED679-C8C2-974D-3C92-E93F8303AC22}"/>
              </a:ext>
            </a:extLst>
          </p:cNvPr>
          <p:cNvCxnSpPr>
            <a:cxnSpLocks/>
          </p:cNvCxnSpPr>
          <p:nvPr/>
        </p:nvCxnSpPr>
        <p:spPr>
          <a:xfrm>
            <a:off x="7675235" y="4130448"/>
            <a:ext cx="2603298" cy="953785"/>
          </a:xfrm>
          <a:prstGeom prst="line">
            <a:avLst/>
          </a:prstGeom>
          <a:ln w="9525">
            <a:solidFill>
              <a:srgbClr val="FFFF00"/>
            </a:solidFill>
            <a:prstDash val="lg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5CD9450-EFD6-6B13-6630-214E39E36740}"/>
              </a:ext>
            </a:extLst>
          </p:cNvPr>
          <p:cNvCxnSpPr>
            <a:cxnSpLocks/>
          </p:cNvCxnSpPr>
          <p:nvPr/>
        </p:nvCxnSpPr>
        <p:spPr>
          <a:xfrm>
            <a:off x="7675235" y="5205156"/>
            <a:ext cx="2662565" cy="498804"/>
          </a:xfrm>
          <a:prstGeom prst="line">
            <a:avLst/>
          </a:prstGeom>
          <a:ln w="9525">
            <a:solidFill>
              <a:srgbClr val="FFFF00"/>
            </a:solidFill>
            <a:prstDash val="lgDash"/>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B8537F6-A937-41BA-92E2-6F19432C3C38}"/>
              </a:ext>
            </a:extLst>
          </p:cNvPr>
          <p:cNvSpPr txBox="1">
            <a:spLocks/>
          </p:cNvSpPr>
          <p:nvPr/>
        </p:nvSpPr>
        <p:spPr>
          <a:xfrm>
            <a:off x="0" y="-42230"/>
            <a:ext cx="12192000" cy="1033024"/>
          </a:xfrm>
          <a:prstGeom prst="rect">
            <a:avLst/>
          </a:prstGeom>
          <a:solidFill>
            <a:schemeClr val="accent3">
              <a:lumMod val="7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90000"/>
              </a:lnSpc>
              <a:spcBef>
                <a:spcPct val="0"/>
              </a:spcBef>
              <a:spcAft>
                <a:spcPts val="600"/>
              </a:spcAft>
            </a:pPr>
            <a:r>
              <a:rPr lang="en-US" kern="1200" dirty="0">
                <a:solidFill>
                  <a:schemeClr val="bg1"/>
                </a:solidFill>
                <a:latin typeface="Arial" panose="020B0604020202020204" pitchFamily="34" charset="0"/>
                <a:cs typeface="Arial" panose="020B0604020202020204" pitchFamily="34" charset="0"/>
              </a:rPr>
              <a:t>Building Flood Profile – Mitigated to DFE</a:t>
            </a:r>
          </a:p>
        </p:txBody>
      </p:sp>
      <p:pic>
        <p:nvPicPr>
          <p:cNvPr id="3" name="Picture 2">
            <a:extLst>
              <a:ext uri="{FF2B5EF4-FFF2-40B4-BE49-F238E27FC236}">
                <a16:creationId xmlns:a16="http://schemas.microsoft.com/office/drawing/2014/main" id="{782FB594-F7BF-C3A5-BEF1-668A32E1BC93}"/>
              </a:ext>
            </a:extLst>
          </p:cNvPr>
          <p:cNvPicPr>
            <a:picLocks noChangeAspect="1"/>
          </p:cNvPicPr>
          <p:nvPr/>
        </p:nvPicPr>
        <p:blipFill>
          <a:blip r:embed="rId8"/>
          <a:stretch>
            <a:fillRect/>
          </a:stretch>
        </p:blipFill>
        <p:spPr>
          <a:xfrm>
            <a:off x="76159" y="34420"/>
            <a:ext cx="924326" cy="875677"/>
          </a:xfrm>
          <a:prstGeom prst="rect">
            <a:avLst/>
          </a:prstGeom>
        </p:spPr>
      </p:pic>
    </p:spTree>
    <p:extLst>
      <p:ext uri="{BB962C8B-B14F-4D97-AF65-F5344CB8AC3E}">
        <p14:creationId xmlns:p14="http://schemas.microsoft.com/office/powerpoint/2010/main" val="3631147209"/>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8" name="Rectangle 77">
            <a:extLst>
              <a:ext uri="{FF2B5EF4-FFF2-40B4-BE49-F238E27FC236}">
                <a16:creationId xmlns:a16="http://schemas.microsoft.com/office/drawing/2014/main" id="{E65C0DB1-DDA8-6822-D2EB-EDA91E94A4ED}"/>
              </a:ext>
            </a:extLst>
          </p:cNvPr>
          <p:cNvSpPr/>
          <p:nvPr/>
        </p:nvSpPr>
        <p:spPr>
          <a:xfrm>
            <a:off x="0" y="0"/>
            <a:ext cx="12192000" cy="6858000"/>
          </a:xfrm>
          <a:prstGeom prst="rect">
            <a:avLst/>
          </a:prstGeom>
          <a:solidFill>
            <a:srgbClr val="E8E8E8"/>
          </a:solidFill>
          <a:ln w="76200">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ue circle with white text and yellow map&#10;&#10;Description automatically generated">
            <a:extLst>
              <a:ext uri="{FF2B5EF4-FFF2-40B4-BE49-F238E27FC236}">
                <a16:creationId xmlns:a16="http://schemas.microsoft.com/office/drawing/2014/main" id="{28F426D8-0F95-1993-4349-5C5BBD1F4F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0783" y="5491707"/>
            <a:ext cx="916410" cy="914037"/>
          </a:xfrm>
          <a:prstGeom prst="rect">
            <a:avLst/>
          </a:prstGeom>
        </p:spPr>
      </p:pic>
      <p:sp>
        <p:nvSpPr>
          <p:cNvPr id="20" name="TextBox 19">
            <a:extLst>
              <a:ext uri="{FF2B5EF4-FFF2-40B4-BE49-F238E27FC236}">
                <a16:creationId xmlns:a16="http://schemas.microsoft.com/office/drawing/2014/main" id="{D5F74F54-1AB8-8E4D-9C31-4E55AFBAAC17}"/>
              </a:ext>
            </a:extLst>
          </p:cNvPr>
          <p:cNvSpPr txBox="1"/>
          <p:nvPr/>
        </p:nvSpPr>
        <p:spPr>
          <a:xfrm>
            <a:off x="2502175" y="5697858"/>
            <a:ext cx="2574559" cy="707886"/>
          </a:xfrm>
          <a:prstGeom prst="rect">
            <a:avLst/>
          </a:prstGeom>
          <a:noFill/>
        </p:spPr>
        <p:txBody>
          <a:bodyPr wrap="square" rtlCol="0">
            <a:spAutoFit/>
          </a:bodyPr>
          <a:lstStyle/>
          <a:p>
            <a:r>
              <a:rPr lang="en-US" sz="2000" b="1" dirty="0"/>
              <a:t>West Virginia GIS</a:t>
            </a:r>
          </a:p>
          <a:p>
            <a:r>
              <a:rPr lang="en-US" sz="2000" b="1" dirty="0"/>
              <a:t> Technical Center</a:t>
            </a:r>
            <a:endParaRPr lang="en-US" sz="1900" b="1" dirty="0"/>
          </a:p>
        </p:txBody>
      </p:sp>
      <p:sp>
        <p:nvSpPr>
          <p:cNvPr id="38" name="Rectangle 37">
            <a:extLst>
              <a:ext uri="{FF2B5EF4-FFF2-40B4-BE49-F238E27FC236}">
                <a16:creationId xmlns:a16="http://schemas.microsoft.com/office/drawing/2014/main" id="{125B0F5F-6DAF-76C1-3878-078C5D78A4A8}"/>
              </a:ext>
            </a:extLst>
          </p:cNvPr>
          <p:cNvSpPr/>
          <p:nvPr/>
        </p:nvSpPr>
        <p:spPr>
          <a:xfrm>
            <a:off x="0" y="0"/>
            <a:ext cx="1133475" cy="6858000"/>
          </a:xfrm>
          <a:prstGeom prst="rect">
            <a:avLst/>
          </a:prstGeom>
          <a:solidFill>
            <a:srgbClr val="0B304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291F7AA-ECD8-40E0-DC6A-79BF676DC096}"/>
              </a:ext>
            </a:extLst>
          </p:cNvPr>
          <p:cNvSpPr/>
          <p:nvPr/>
        </p:nvSpPr>
        <p:spPr>
          <a:xfrm>
            <a:off x="4772025" y="6160635"/>
            <a:ext cx="6578365" cy="106815"/>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D680AEB-FF4A-E0EB-B3CD-1FCD7929DC46}"/>
              </a:ext>
            </a:extLst>
          </p:cNvPr>
          <p:cNvSpPr txBox="1"/>
          <p:nvPr/>
        </p:nvSpPr>
        <p:spPr>
          <a:xfrm>
            <a:off x="1776969" y="873668"/>
            <a:ext cx="2908713" cy="461665"/>
          </a:xfrm>
          <a:prstGeom prst="rect">
            <a:avLst/>
          </a:prstGeom>
          <a:solidFill>
            <a:schemeClr val="accent2">
              <a:lumMod val="20000"/>
              <a:lumOff val="80000"/>
            </a:schemeClr>
          </a:solidFill>
        </p:spPr>
        <p:txBody>
          <a:bodyPr wrap="square">
            <a:spAutoFit/>
          </a:bodyPr>
          <a:lstStyle/>
          <a:p>
            <a:r>
              <a:rPr lang="en-US" sz="2400" b="1" i="0" dirty="0">
                <a:ln>
                  <a:solidFill>
                    <a:schemeClr val="bg1"/>
                  </a:solidFill>
                </a:ln>
                <a:effectLst/>
                <a:latin typeface="Aptos Black" panose="020B0004020202020204" pitchFamily="34" charset="0"/>
              </a:rPr>
              <a:t>Contact Persons:</a:t>
            </a:r>
            <a:endParaRPr lang="en-US" sz="2400" dirty="0">
              <a:ln>
                <a:solidFill>
                  <a:schemeClr val="bg1"/>
                </a:solidFill>
              </a:ln>
            </a:endParaRPr>
          </a:p>
        </p:txBody>
      </p:sp>
      <p:sp>
        <p:nvSpPr>
          <p:cNvPr id="5" name="TextBox 4">
            <a:extLst>
              <a:ext uri="{FF2B5EF4-FFF2-40B4-BE49-F238E27FC236}">
                <a16:creationId xmlns:a16="http://schemas.microsoft.com/office/drawing/2014/main" id="{EE7FA987-04DF-FD5A-C614-1F0964F9CD86}"/>
              </a:ext>
            </a:extLst>
          </p:cNvPr>
          <p:cNvSpPr txBox="1"/>
          <p:nvPr/>
        </p:nvSpPr>
        <p:spPr>
          <a:xfrm>
            <a:off x="1670090" y="1413825"/>
            <a:ext cx="2908713" cy="400110"/>
          </a:xfrm>
          <a:prstGeom prst="rect">
            <a:avLst/>
          </a:prstGeom>
          <a:noFill/>
        </p:spPr>
        <p:txBody>
          <a:bodyPr wrap="square">
            <a:spAutoFit/>
          </a:bodyPr>
          <a:lstStyle/>
          <a:p>
            <a:pPr marL="342900" indent="-342900">
              <a:buFont typeface="Wingdings" panose="05000000000000000000" pitchFamily="2" charset="2"/>
              <a:buChar char="§"/>
            </a:pPr>
            <a:r>
              <a:rPr lang="en-US" sz="2000" b="1" i="0" dirty="0">
                <a:ln>
                  <a:solidFill>
                    <a:schemeClr val="bg1"/>
                  </a:solidFill>
                </a:ln>
                <a:effectLst/>
                <a:latin typeface="Aptos Black" panose="020B0004020202020204" pitchFamily="34" charset="0"/>
              </a:rPr>
              <a:t>Kurt Donaldson</a:t>
            </a:r>
            <a:endParaRPr lang="en-US" sz="2000" dirty="0">
              <a:ln>
                <a:solidFill>
                  <a:schemeClr val="bg1"/>
                </a:solidFill>
              </a:ln>
            </a:endParaRPr>
          </a:p>
        </p:txBody>
      </p:sp>
      <p:sp>
        <p:nvSpPr>
          <p:cNvPr id="7" name="TextBox 6">
            <a:extLst>
              <a:ext uri="{FF2B5EF4-FFF2-40B4-BE49-F238E27FC236}">
                <a16:creationId xmlns:a16="http://schemas.microsoft.com/office/drawing/2014/main" id="{839BDE91-5116-0C02-BF5B-4AC41FD09FB5}"/>
              </a:ext>
            </a:extLst>
          </p:cNvPr>
          <p:cNvSpPr txBox="1"/>
          <p:nvPr/>
        </p:nvSpPr>
        <p:spPr>
          <a:xfrm>
            <a:off x="2024742" y="1704337"/>
            <a:ext cx="4013861" cy="400110"/>
          </a:xfrm>
          <a:prstGeom prst="rect">
            <a:avLst/>
          </a:prstGeom>
          <a:noFill/>
        </p:spPr>
        <p:txBody>
          <a:bodyPr wrap="square">
            <a:spAutoFit/>
          </a:bodyPr>
          <a:lstStyle/>
          <a:p>
            <a:r>
              <a:rPr lang="en-US" sz="2000" b="1" i="0" dirty="0">
                <a:ln>
                  <a:solidFill>
                    <a:schemeClr val="bg1"/>
                  </a:solidFill>
                </a:ln>
                <a:effectLst/>
                <a:latin typeface="Aptos Black" panose="020B0004020202020204" pitchFamily="34" charset="0"/>
                <a:hlinkClick r:id="rId4"/>
              </a:rPr>
              <a:t>kurt.donaldson@mail.wvu.edu </a:t>
            </a:r>
            <a:endParaRPr lang="en-US" sz="2000" dirty="0">
              <a:ln>
                <a:solidFill>
                  <a:schemeClr val="bg1"/>
                </a:solidFill>
              </a:ln>
            </a:endParaRPr>
          </a:p>
        </p:txBody>
      </p:sp>
      <p:sp>
        <p:nvSpPr>
          <p:cNvPr id="8" name="TextBox 7">
            <a:extLst>
              <a:ext uri="{FF2B5EF4-FFF2-40B4-BE49-F238E27FC236}">
                <a16:creationId xmlns:a16="http://schemas.microsoft.com/office/drawing/2014/main" id="{767EF1C3-0B74-02FD-D658-886F80E5D7AB}"/>
              </a:ext>
            </a:extLst>
          </p:cNvPr>
          <p:cNvSpPr txBox="1"/>
          <p:nvPr/>
        </p:nvSpPr>
        <p:spPr>
          <a:xfrm>
            <a:off x="1670090" y="2180735"/>
            <a:ext cx="2908713" cy="400110"/>
          </a:xfrm>
          <a:prstGeom prst="rect">
            <a:avLst/>
          </a:prstGeom>
          <a:noFill/>
        </p:spPr>
        <p:txBody>
          <a:bodyPr wrap="square">
            <a:spAutoFit/>
          </a:bodyPr>
          <a:lstStyle/>
          <a:p>
            <a:pPr marL="342900" indent="-342900">
              <a:buFont typeface="Wingdings" panose="05000000000000000000" pitchFamily="2" charset="2"/>
              <a:buChar char="§"/>
            </a:pPr>
            <a:r>
              <a:rPr lang="en-US" sz="2000" b="1" i="0" dirty="0" err="1">
                <a:ln>
                  <a:solidFill>
                    <a:schemeClr val="bg1"/>
                  </a:solidFill>
                </a:ln>
                <a:effectLst/>
                <a:latin typeface="Aptos Black" panose="020B0004020202020204" pitchFamily="34" charset="0"/>
              </a:rPr>
              <a:t>Behrang</a:t>
            </a:r>
            <a:r>
              <a:rPr lang="en-US" sz="2000" b="1" i="0" dirty="0">
                <a:ln>
                  <a:solidFill>
                    <a:schemeClr val="bg1"/>
                  </a:solidFill>
                </a:ln>
                <a:effectLst/>
                <a:latin typeface="Aptos Black" panose="020B0004020202020204" pitchFamily="34" charset="0"/>
              </a:rPr>
              <a:t> </a:t>
            </a:r>
            <a:r>
              <a:rPr lang="en-US" sz="2000" b="1" i="0" dirty="0" err="1">
                <a:ln>
                  <a:solidFill>
                    <a:schemeClr val="bg1"/>
                  </a:solidFill>
                </a:ln>
                <a:effectLst/>
                <a:latin typeface="Aptos Black" panose="020B0004020202020204" pitchFamily="34" charset="0"/>
              </a:rPr>
              <a:t>Bidadian</a:t>
            </a:r>
            <a:endParaRPr lang="en-US" sz="2000" dirty="0">
              <a:ln>
                <a:solidFill>
                  <a:schemeClr val="bg1"/>
                </a:solidFill>
              </a:ln>
            </a:endParaRPr>
          </a:p>
        </p:txBody>
      </p:sp>
      <p:sp>
        <p:nvSpPr>
          <p:cNvPr id="9" name="TextBox 8">
            <a:extLst>
              <a:ext uri="{FF2B5EF4-FFF2-40B4-BE49-F238E27FC236}">
                <a16:creationId xmlns:a16="http://schemas.microsoft.com/office/drawing/2014/main" id="{80697AD8-F27C-859A-164B-64C3BE902090}"/>
              </a:ext>
            </a:extLst>
          </p:cNvPr>
          <p:cNvSpPr txBox="1"/>
          <p:nvPr/>
        </p:nvSpPr>
        <p:spPr>
          <a:xfrm>
            <a:off x="2057327" y="2547535"/>
            <a:ext cx="4290034" cy="400110"/>
          </a:xfrm>
          <a:prstGeom prst="rect">
            <a:avLst/>
          </a:prstGeom>
          <a:noFill/>
        </p:spPr>
        <p:txBody>
          <a:bodyPr wrap="square">
            <a:spAutoFit/>
          </a:bodyPr>
          <a:lstStyle/>
          <a:p>
            <a:r>
              <a:rPr lang="en-US" sz="2000" b="1" i="0" dirty="0">
                <a:ln>
                  <a:solidFill>
                    <a:schemeClr val="bg1"/>
                  </a:solidFill>
                </a:ln>
                <a:effectLst/>
                <a:latin typeface="Aptos Black" panose="020B0004020202020204" pitchFamily="34" charset="0"/>
                <a:hlinkClick r:id="rId5"/>
              </a:rPr>
              <a:t>behrang.bidadian@mail.wvu.edu </a:t>
            </a:r>
            <a:endParaRPr lang="en-US" sz="2000" dirty="0">
              <a:ln>
                <a:solidFill>
                  <a:schemeClr val="bg1"/>
                </a:solidFill>
              </a:ln>
            </a:endParaRPr>
          </a:p>
        </p:txBody>
      </p:sp>
      <p:sp>
        <p:nvSpPr>
          <p:cNvPr id="10" name="TextBox 9">
            <a:extLst>
              <a:ext uri="{FF2B5EF4-FFF2-40B4-BE49-F238E27FC236}">
                <a16:creationId xmlns:a16="http://schemas.microsoft.com/office/drawing/2014/main" id="{AB626748-FB7E-1028-F2BD-930AD85788D2}"/>
              </a:ext>
            </a:extLst>
          </p:cNvPr>
          <p:cNvSpPr txBox="1"/>
          <p:nvPr/>
        </p:nvSpPr>
        <p:spPr>
          <a:xfrm>
            <a:off x="1717592" y="3075737"/>
            <a:ext cx="2908713" cy="400110"/>
          </a:xfrm>
          <a:prstGeom prst="rect">
            <a:avLst/>
          </a:prstGeom>
          <a:noFill/>
        </p:spPr>
        <p:txBody>
          <a:bodyPr wrap="square">
            <a:spAutoFit/>
          </a:bodyPr>
          <a:lstStyle/>
          <a:p>
            <a:pPr marL="342900" indent="-342900">
              <a:buFont typeface="Wingdings" panose="05000000000000000000" pitchFamily="2" charset="2"/>
              <a:buChar char="§"/>
            </a:pPr>
            <a:r>
              <a:rPr lang="en-US" sz="2000" b="1" i="0" dirty="0">
                <a:ln>
                  <a:solidFill>
                    <a:schemeClr val="bg1"/>
                  </a:solidFill>
                </a:ln>
                <a:effectLst/>
                <a:latin typeface="Aptos Black" panose="020B0004020202020204" pitchFamily="34" charset="0"/>
              </a:rPr>
              <a:t>Annie Mahmoudi</a:t>
            </a:r>
            <a:endParaRPr lang="en-US" sz="2000" dirty="0">
              <a:ln>
                <a:solidFill>
                  <a:schemeClr val="bg1"/>
                </a:solidFill>
              </a:ln>
            </a:endParaRPr>
          </a:p>
        </p:txBody>
      </p:sp>
      <p:sp>
        <p:nvSpPr>
          <p:cNvPr id="11" name="TextBox 10">
            <a:extLst>
              <a:ext uri="{FF2B5EF4-FFF2-40B4-BE49-F238E27FC236}">
                <a16:creationId xmlns:a16="http://schemas.microsoft.com/office/drawing/2014/main" id="{EA696277-8C05-8F2E-360B-6D9BBFC1E52E}"/>
              </a:ext>
            </a:extLst>
          </p:cNvPr>
          <p:cNvSpPr txBox="1"/>
          <p:nvPr/>
        </p:nvSpPr>
        <p:spPr>
          <a:xfrm>
            <a:off x="2076423" y="3472538"/>
            <a:ext cx="4290034" cy="400110"/>
          </a:xfrm>
          <a:prstGeom prst="rect">
            <a:avLst/>
          </a:prstGeom>
          <a:noFill/>
        </p:spPr>
        <p:txBody>
          <a:bodyPr wrap="square">
            <a:spAutoFit/>
          </a:bodyPr>
          <a:lstStyle/>
          <a:p>
            <a:r>
              <a:rPr lang="en-US" sz="2000" b="1" i="0" dirty="0">
                <a:ln>
                  <a:solidFill>
                    <a:schemeClr val="bg1"/>
                  </a:solidFill>
                </a:ln>
                <a:effectLst/>
                <a:latin typeface="Aptos Black" panose="020B0004020202020204" pitchFamily="34" charset="0"/>
                <a:hlinkClick r:id="rId6"/>
              </a:rPr>
              <a:t>anm0050@mail.wvu.edu </a:t>
            </a:r>
            <a:endParaRPr lang="en-US" sz="2000" dirty="0">
              <a:ln>
                <a:solidFill>
                  <a:schemeClr val="bg1"/>
                </a:solidFill>
              </a:ln>
            </a:endParaRPr>
          </a:p>
        </p:txBody>
      </p:sp>
      <p:pic>
        <p:nvPicPr>
          <p:cNvPr id="13" name="Picture 12">
            <a:extLst>
              <a:ext uri="{FF2B5EF4-FFF2-40B4-BE49-F238E27FC236}">
                <a16:creationId xmlns:a16="http://schemas.microsoft.com/office/drawing/2014/main" id="{06D58274-CF60-8721-1BD6-859B43AC900C}"/>
              </a:ext>
            </a:extLst>
          </p:cNvPr>
          <p:cNvPicPr>
            <a:picLocks noChangeAspect="1"/>
          </p:cNvPicPr>
          <p:nvPr/>
        </p:nvPicPr>
        <p:blipFill>
          <a:blip r:embed="rId7"/>
          <a:stretch>
            <a:fillRect/>
          </a:stretch>
        </p:blipFill>
        <p:spPr>
          <a:xfrm>
            <a:off x="7613199" y="590550"/>
            <a:ext cx="3505689" cy="3696216"/>
          </a:xfrm>
          <a:prstGeom prst="rect">
            <a:avLst/>
          </a:prstGeom>
        </p:spPr>
      </p:pic>
    </p:spTree>
    <p:extLst>
      <p:ext uri="{BB962C8B-B14F-4D97-AF65-F5344CB8AC3E}">
        <p14:creationId xmlns:p14="http://schemas.microsoft.com/office/powerpoint/2010/main" val="1286741084"/>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84E154F-25CB-425C-A192-E966FF62BDEF}"/>
              </a:ext>
            </a:extLst>
          </p:cNvPr>
          <p:cNvSpPr txBox="1">
            <a:spLocks/>
          </p:cNvSpPr>
          <p:nvPr/>
        </p:nvSpPr>
        <p:spPr>
          <a:xfrm>
            <a:off x="0" y="2"/>
            <a:ext cx="12192000" cy="840445"/>
          </a:xfrm>
          <a:prstGeom prst="rect">
            <a:avLst/>
          </a:prstGeom>
          <a:solidFill>
            <a:srgbClr val="C000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endParaRPr lang="en-US" sz="1100" dirty="0">
              <a:solidFill>
                <a:prstClr val="white"/>
              </a:solidFill>
              <a:latin typeface="Calibri Light" panose="020F0302020204030204"/>
            </a:endParaRPr>
          </a:p>
        </p:txBody>
      </p:sp>
      <p:pic>
        <p:nvPicPr>
          <p:cNvPr id="33" name="Picture 32" descr="A white text on a black background&#10;&#10;Description automatically generated">
            <a:extLst>
              <a:ext uri="{FF2B5EF4-FFF2-40B4-BE49-F238E27FC236}">
                <a16:creationId xmlns:a16="http://schemas.microsoft.com/office/drawing/2014/main" id="{1C3A210F-97DA-65C0-13A6-81B045D64B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5" y="11057"/>
            <a:ext cx="4922726" cy="835795"/>
          </a:xfrm>
          <a:prstGeom prst="rect">
            <a:avLst/>
          </a:prstGeom>
        </p:spPr>
      </p:pic>
      <p:sp>
        <p:nvSpPr>
          <p:cNvPr id="31" name="TextBox 30">
            <a:extLst>
              <a:ext uri="{FF2B5EF4-FFF2-40B4-BE49-F238E27FC236}">
                <a16:creationId xmlns:a16="http://schemas.microsoft.com/office/drawing/2014/main" id="{05B8D7B1-2215-4DF7-EAAE-551C86456630}"/>
              </a:ext>
            </a:extLst>
          </p:cNvPr>
          <p:cNvSpPr txBox="1"/>
          <p:nvPr/>
        </p:nvSpPr>
        <p:spPr>
          <a:xfrm>
            <a:off x="1135263" y="5976384"/>
            <a:ext cx="3369502" cy="461665"/>
          </a:xfrm>
          <a:prstGeom prst="rect">
            <a:avLst/>
          </a:prstGeom>
          <a:noFill/>
        </p:spPr>
        <p:txBody>
          <a:bodyPr wrap="square">
            <a:spAutoFit/>
          </a:bodyPr>
          <a:lstStyle/>
          <a:p>
            <a:r>
              <a:rPr lang="en-US" sz="2400" dirty="0">
                <a:solidFill>
                  <a:srgbClr val="0070C0"/>
                </a:solidFill>
                <a:hlinkClick r:id="rId4">
                  <a:extLst>
                    <a:ext uri="{A12FA001-AC4F-418D-AE19-62706E023703}">
                      <ahyp:hlinkClr xmlns:ahyp="http://schemas.microsoft.com/office/drawing/2018/hyperlinkcolor" val="tx"/>
                    </a:ext>
                  </a:extLst>
                </a:hlinkClick>
              </a:rPr>
              <a:t>https://wvfrf.org/wvre/</a:t>
            </a:r>
            <a:endParaRPr lang="en-US" sz="2400" dirty="0">
              <a:solidFill>
                <a:srgbClr val="0070C0"/>
              </a:solidFill>
            </a:endParaRPr>
          </a:p>
        </p:txBody>
      </p:sp>
      <p:sp>
        <p:nvSpPr>
          <p:cNvPr id="3" name="TextBox 2">
            <a:extLst>
              <a:ext uri="{FF2B5EF4-FFF2-40B4-BE49-F238E27FC236}">
                <a16:creationId xmlns:a16="http://schemas.microsoft.com/office/drawing/2014/main" id="{160970C3-AEAA-262E-8DB4-1ABEBF4EF8EF}"/>
              </a:ext>
            </a:extLst>
          </p:cNvPr>
          <p:cNvSpPr txBox="1"/>
          <p:nvPr/>
        </p:nvSpPr>
        <p:spPr>
          <a:xfrm>
            <a:off x="8010525" y="163460"/>
            <a:ext cx="3728757" cy="584775"/>
          </a:xfrm>
          <a:prstGeom prst="rect">
            <a:avLst/>
          </a:prstGeom>
          <a:solidFill>
            <a:srgbClr val="FF6969"/>
          </a:solidFill>
        </p:spPr>
        <p:txBody>
          <a:bodyPr wrap="square" rtlCol="0">
            <a:spAutoFit/>
          </a:bodyPr>
          <a:lstStyle/>
          <a:p>
            <a:r>
              <a:rPr lang="en-US" sz="3200" dirty="0"/>
              <a:t> </a:t>
            </a:r>
            <a:r>
              <a:rPr lang="en-US" sz="2800" dirty="0"/>
              <a:t>Jefferson County 2024   </a:t>
            </a:r>
          </a:p>
        </p:txBody>
      </p:sp>
      <p:sp>
        <p:nvSpPr>
          <p:cNvPr id="29" name="TextBox 28">
            <a:extLst>
              <a:ext uri="{FF2B5EF4-FFF2-40B4-BE49-F238E27FC236}">
                <a16:creationId xmlns:a16="http://schemas.microsoft.com/office/drawing/2014/main" id="{AC7D4332-D272-1213-53C9-1ACFF9CCD354}"/>
              </a:ext>
            </a:extLst>
          </p:cNvPr>
          <p:cNvSpPr txBox="1"/>
          <p:nvPr/>
        </p:nvSpPr>
        <p:spPr>
          <a:xfrm>
            <a:off x="147919" y="1164849"/>
            <a:ext cx="4922726" cy="4955203"/>
          </a:xfrm>
          <a:prstGeom prst="rect">
            <a:avLst/>
          </a:prstGeom>
          <a:noFill/>
        </p:spPr>
        <p:txBody>
          <a:bodyPr wrap="square" rtlCol="0">
            <a:spAutoFit/>
          </a:bodyPr>
          <a:lstStyle/>
          <a:p>
            <a:pPr algn="ctr"/>
            <a:r>
              <a:rPr lang="en-US" sz="3600" b="1" dirty="0"/>
              <a:t>APPENDIX SLIDES</a:t>
            </a:r>
          </a:p>
          <a:p>
            <a:pPr algn="ctr"/>
            <a:endParaRPr lang="en-US" sz="3600" b="1" dirty="0"/>
          </a:p>
          <a:p>
            <a:pPr algn="ctr"/>
            <a:r>
              <a:rPr lang="en-US" sz="3600" dirty="0"/>
              <a:t>Jefferson County</a:t>
            </a:r>
            <a:br>
              <a:rPr lang="en-US" sz="3600" dirty="0"/>
            </a:br>
            <a:r>
              <a:rPr lang="en-US" sz="3600" dirty="0"/>
              <a:t> Risk Assessment</a:t>
            </a:r>
          </a:p>
          <a:p>
            <a:pPr algn="ctr"/>
            <a:endParaRPr lang="en-US" sz="3600" dirty="0"/>
          </a:p>
          <a:p>
            <a:pPr algn="ctr"/>
            <a:endParaRPr lang="en-US" sz="3600" dirty="0"/>
          </a:p>
          <a:p>
            <a:pPr algn="ctr"/>
            <a:endParaRPr lang="en-US" sz="3600" dirty="0"/>
          </a:p>
          <a:p>
            <a:pPr algn="ctr"/>
            <a:r>
              <a:rPr lang="en-US" sz="2800" dirty="0"/>
              <a:t>Study Source:</a:t>
            </a:r>
            <a:br>
              <a:rPr lang="en-US" sz="2800" dirty="0"/>
            </a:br>
            <a:r>
              <a:rPr lang="en-US" sz="2800" dirty="0"/>
              <a:t>WV Risk Explorer Tool</a:t>
            </a:r>
          </a:p>
        </p:txBody>
      </p:sp>
      <p:pic>
        <p:nvPicPr>
          <p:cNvPr id="34" name="Picture 33">
            <a:extLst>
              <a:ext uri="{FF2B5EF4-FFF2-40B4-BE49-F238E27FC236}">
                <a16:creationId xmlns:a16="http://schemas.microsoft.com/office/drawing/2014/main" id="{2486213E-FD5F-2852-391A-C567BCC8B1E0}"/>
              </a:ext>
            </a:extLst>
          </p:cNvPr>
          <p:cNvPicPr>
            <a:picLocks noChangeAspect="1"/>
          </p:cNvPicPr>
          <p:nvPr/>
        </p:nvPicPr>
        <p:blipFill>
          <a:blip r:embed="rId5"/>
          <a:stretch>
            <a:fillRect/>
          </a:stretch>
        </p:blipFill>
        <p:spPr>
          <a:xfrm>
            <a:off x="5492109" y="944444"/>
            <a:ext cx="6284988" cy="5750096"/>
          </a:xfrm>
          <a:prstGeom prst="rect">
            <a:avLst/>
          </a:prstGeom>
        </p:spPr>
      </p:pic>
    </p:spTree>
    <p:extLst>
      <p:ext uri="{BB962C8B-B14F-4D97-AF65-F5344CB8AC3E}">
        <p14:creationId xmlns:p14="http://schemas.microsoft.com/office/powerpoint/2010/main" val="3978514943"/>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6" name="Title 1"/>
          <p:cNvSpPr txBox="1">
            <a:spLocks/>
          </p:cNvSpPr>
          <p:nvPr/>
        </p:nvSpPr>
        <p:spPr>
          <a:xfrm>
            <a:off x="0" y="-36095"/>
            <a:ext cx="12192000" cy="914399"/>
          </a:xfrm>
          <a:prstGeom prst="rect">
            <a:avLst/>
          </a:prstGeom>
          <a:solidFill>
            <a:schemeClr val="tx2">
              <a:lumMod val="75000"/>
              <a:lumOff val="2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Map Changes – Harpers Ferry</a:t>
            </a:r>
          </a:p>
        </p:txBody>
      </p:sp>
      <p:pic>
        <p:nvPicPr>
          <p:cNvPr id="12" name="Picture 11"/>
          <p:cNvPicPr>
            <a:picLocks noChangeAspect="1"/>
          </p:cNvPicPr>
          <p:nvPr/>
        </p:nvPicPr>
        <p:blipFill>
          <a:blip r:embed="rId3"/>
          <a:stretch>
            <a:fillRect/>
          </a:stretch>
        </p:blipFill>
        <p:spPr>
          <a:xfrm>
            <a:off x="9790414" y="6194296"/>
            <a:ext cx="1382162" cy="431313"/>
          </a:xfrm>
          <a:prstGeom prst="rect">
            <a:avLst/>
          </a:prstGeom>
        </p:spPr>
      </p:pic>
      <p:pic>
        <p:nvPicPr>
          <p:cNvPr id="9" name="Picture 8">
            <a:extLst>
              <a:ext uri="{FF2B5EF4-FFF2-40B4-BE49-F238E27FC236}">
                <a16:creationId xmlns:a16="http://schemas.microsoft.com/office/drawing/2014/main" id="{D1E5659B-60E3-BD56-8EF8-75F0D20D7698}"/>
              </a:ext>
            </a:extLst>
          </p:cNvPr>
          <p:cNvPicPr>
            <a:picLocks noChangeAspect="1"/>
          </p:cNvPicPr>
          <p:nvPr/>
        </p:nvPicPr>
        <p:blipFill>
          <a:blip r:embed="rId4"/>
          <a:stretch>
            <a:fillRect/>
          </a:stretch>
        </p:blipFill>
        <p:spPr>
          <a:xfrm>
            <a:off x="3530124" y="982912"/>
            <a:ext cx="5353528" cy="5642697"/>
          </a:xfrm>
          <a:prstGeom prst="rect">
            <a:avLst/>
          </a:prstGeom>
          <a:ln>
            <a:solidFill>
              <a:schemeClr val="tx1"/>
            </a:solidFill>
          </a:ln>
        </p:spPr>
      </p:pic>
      <p:sp>
        <p:nvSpPr>
          <p:cNvPr id="13" name="TextBox 12">
            <a:extLst>
              <a:ext uri="{FF2B5EF4-FFF2-40B4-BE49-F238E27FC236}">
                <a16:creationId xmlns:a16="http://schemas.microsoft.com/office/drawing/2014/main" id="{77E6C68E-9344-50A6-5CB9-5E96D2ABFA9D}"/>
              </a:ext>
            </a:extLst>
          </p:cNvPr>
          <p:cNvSpPr txBox="1"/>
          <p:nvPr/>
        </p:nvSpPr>
        <p:spPr>
          <a:xfrm>
            <a:off x="4048700" y="6225286"/>
            <a:ext cx="4243754" cy="369332"/>
          </a:xfrm>
          <a:prstGeom prst="rect">
            <a:avLst/>
          </a:prstGeom>
          <a:solidFill>
            <a:srgbClr val="FFFF00"/>
          </a:solidFill>
          <a:ln w="28575">
            <a:solidFill>
              <a:srgbClr val="C00000"/>
            </a:solidFill>
          </a:ln>
        </p:spPr>
        <p:txBody>
          <a:bodyPr wrap="square" rtlCol="0">
            <a:spAutoFit/>
          </a:bodyPr>
          <a:lstStyle/>
          <a:p>
            <a:r>
              <a:rPr lang="en-US" b="1" dirty="0">
                <a:solidFill>
                  <a:srgbClr val="0070C0"/>
                </a:solidFill>
                <a:hlinkClick r:id="rId5">
                  <a:extLst>
                    <a:ext uri="{A12FA001-AC4F-418D-AE19-62706E023703}">
                      <ahyp:hlinkClr xmlns:ahyp="http://schemas.microsoft.com/office/drawing/2018/hyperlinkcolor" val="tx"/>
                    </a:ext>
                  </a:extLst>
                </a:hlinkClick>
              </a:rPr>
              <a:t>Harpers Ferry</a:t>
            </a:r>
            <a:r>
              <a:rPr lang="en-US" dirty="0"/>
              <a:t>:  BFE change minus 24 ft.</a:t>
            </a:r>
          </a:p>
        </p:txBody>
      </p:sp>
    </p:spTree>
    <p:extLst>
      <p:ext uri="{BB962C8B-B14F-4D97-AF65-F5344CB8AC3E}">
        <p14:creationId xmlns:p14="http://schemas.microsoft.com/office/powerpoint/2010/main" val="4051605680"/>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
          <p:cNvSpPr>
            <a:spLocks noChangeArrowheads="1"/>
          </p:cNvSpPr>
          <p:nvPr/>
        </p:nvSpPr>
        <p:spPr bwMode="auto">
          <a:xfrm>
            <a:off x="244090" y="1041624"/>
            <a:ext cx="11682310" cy="630241"/>
          </a:xfrm>
          <a:prstGeom prst="roundRect">
            <a:avLst>
              <a:gd name="adj" fmla="val 16667"/>
            </a:avLst>
          </a:prstGeom>
          <a:solidFill>
            <a:srgbClr val="53BEC9"/>
          </a:solidFill>
          <a:ln w="12700">
            <a:solidFill>
              <a:srgbClr val="53BEC9"/>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2400" b="1" dirty="0">
                <a:latin typeface="Arial" panose="020B0604020202020204" pitchFamily="34" charset="0"/>
                <a:ea typeface="Calibri" panose="020F0502020204030204" pitchFamily="34" charset="0"/>
                <a:cs typeface="Arial" panose="020B0604020202020204" pitchFamily="34" charset="0"/>
              </a:rPr>
              <a:t>Overall  Flood  Risk</a:t>
            </a:r>
          </a:p>
        </p:txBody>
      </p:sp>
      <p:sp>
        <p:nvSpPr>
          <p:cNvPr id="5" name="Rounded Rectangle 2"/>
          <p:cNvSpPr>
            <a:spLocks noChangeArrowheads="1"/>
          </p:cNvSpPr>
          <p:nvPr/>
        </p:nvSpPr>
        <p:spPr bwMode="auto">
          <a:xfrm>
            <a:off x="249927" y="1870891"/>
            <a:ext cx="1478953" cy="639512"/>
          </a:xfrm>
          <a:prstGeom prst="roundRect">
            <a:avLst>
              <a:gd name="adj" fmla="val 16667"/>
            </a:avLst>
          </a:prstGeom>
          <a:solidFill>
            <a:srgbClr val="E4E6FC"/>
          </a:solidFill>
          <a:ln w="28575">
            <a:solidFill>
              <a:srgbClr val="B4C7E7"/>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350" b="1" dirty="0">
                <a:latin typeface="Calibri" panose="020F0502020204030204" pitchFamily="34" charset="0"/>
                <a:ea typeface="Calibri" panose="020F0502020204030204" pitchFamily="34" charset="0"/>
                <a:cs typeface="Arial" panose="020B0604020202020204" pitchFamily="34" charset="0"/>
              </a:rPr>
              <a:t>(1) FLOODPLAIN CHARACTERISTICS</a:t>
            </a:r>
            <a:endParaRPr lang="en-US" altLang="en-US" sz="1350" b="1" dirty="0">
              <a:latin typeface="Arial" panose="020B0604020202020204" pitchFamily="34" charset="0"/>
            </a:endParaRPr>
          </a:p>
        </p:txBody>
      </p:sp>
      <p:sp>
        <p:nvSpPr>
          <p:cNvPr id="6" name="Rounded Rectangle 3"/>
          <p:cNvSpPr>
            <a:spLocks noChangeArrowheads="1"/>
          </p:cNvSpPr>
          <p:nvPr/>
        </p:nvSpPr>
        <p:spPr bwMode="auto">
          <a:xfrm>
            <a:off x="1807275" y="1866637"/>
            <a:ext cx="1317386" cy="647963"/>
          </a:xfrm>
          <a:prstGeom prst="roundRect">
            <a:avLst>
              <a:gd name="adj" fmla="val 16667"/>
            </a:avLst>
          </a:prstGeom>
          <a:solidFill>
            <a:srgbClr val="F7CAAC"/>
          </a:solidFill>
          <a:ln w="28575">
            <a:solidFill>
              <a:srgbClr val="F19B61"/>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350" b="1" dirty="0">
                <a:latin typeface="Calibri" panose="020F0502020204030204" pitchFamily="34" charset="0"/>
                <a:ea typeface="Calibri" panose="020F0502020204030204" pitchFamily="34" charset="0"/>
                <a:cs typeface="Arial" panose="020B0604020202020204" pitchFamily="34" charset="0"/>
              </a:rPr>
              <a:t>(2) BUILDING EXPOSURE</a:t>
            </a:r>
            <a:endParaRPr lang="en-US" altLang="en-US" sz="1350" b="1" dirty="0">
              <a:latin typeface="Arial" panose="020B0604020202020204" pitchFamily="34" charset="0"/>
            </a:endParaRPr>
          </a:p>
        </p:txBody>
      </p:sp>
      <p:sp>
        <p:nvSpPr>
          <p:cNvPr id="7" name="Rounded Rectangle 4"/>
          <p:cNvSpPr>
            <a:spLocks noChangeArrowheads="1"/>
          </p:cNvSpPr>
          <p:nvPr/>
        </p:nvSpPr>
        <p:spPr bwMode="auto">
          <a:xfrm>
            <a:off x="3198915" y="1866637"/>
            <a:ext cx="1466556" cy="647963"/>
          </a:xfrm>
          <a:prstGeom prst="roundRect">
            <a:avLst>
              <a:gd name="adj" fmla="val 16667"/>
            </a:avLst>
          </a:prstGeom>
          <a:solidFill>
            <a:srgbClr val="FFF2CC"/>
          </a:solidFill>
          <a:ln w="28575">
            <a:solidFill>
              <a:srgbClr val="FFD765"/>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350" b="1" dirty="0">
                <a:latin typeface="Calibri" panose="020F0502020204030204" pitchFamily="34" charset="0"/>
                <a:ea typeface="Calibri" panose="020F0502020204030204" pitchFamily="34" charset="0"/>
                <a:cs typeface="Arial" panose="020B0604020202020204" pitchFamily="34" charset="0"/>
              </a:rPr>
              <a:t>(3) BUILDING CHARACTERISTICS</a:t>
            </a:r>
            <a:endParaRPr lang="en-US" altLang="en-US" sz="1350" b="1" dirty="0">
              <a:latin typeface="Arial" panose="020B0604020202020204" pitchFamily="34" charset="0"/>
            </a:endParaRPr>
          </a:p>
        </p:txBody>
      </p:sp>
      <p:sp>
        <p:nvSpPr>
          <p:cNvPr id="8" name="Rounded Rectangle 5"/>
          <p:cNvSpPr>
            <a:spLocks noChangeArrowheads="1"/>
          </p:cNvSpPr>
          <p:nvPr/>
        </p:nvSpPr>
        <p:spPr bwMode="auto">
          <a:xfrm>
            <a:off x="4747739" y="1866637"/>
            <a:ext cx="1436283" cy="643766"/>
          </a:xfrm>
          <a:prstGeom prst="roundRect">
            <a:avLst>
              <a:gd name="adj" fmla="val 16667"/>
            </a:avLst>
          </a:prstGeom>
          <a:solidFill>
            <a:srgbClr val="FFE1FF"/>
          </a:solidFill>
          <a:ln w="28575">
            <a:solidFill>
              <a:srgbClr val="FFC9FF"/>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350" b="1" dirty="0">
                <a:latin typeface="Calibri" panose="020F0502020204030204" pitchFamily="34" charset="0"/>
                <a:ea typeface="Calibri" panose="020F0502020204030204" pitchFamily="34" charset="0"/>
                <a:cs typeface="Arial" panose="020B0604020202020204" pitchFamily="34" charset="0"/>
              </a:rPr>
              <a:t>(4) CRITICAL INFRASTRUCTURE</a:t>
            </a:r>
            <a:endParaRPr lang="en-US" altLang="en-US" sz="1350" b="1" dirty="0">
              <a:latin typeface="Arial" panose="020B0604020202020204" pitchFamily="34" charset="0"/>
            </a:endParaRPr>
          </a:p>
        </p:txBody>
      </p:sp>
      <p:sp>
        <p:nvSpPr>
          <p:cNvPr id="9" name="Rounded Rectangle 6"/>
          <p:cNvSpPr>
            <a:spLocks noChangeArrowheads="1"/>
          </p:cNvSpPr>
          <p:nvPr/>
        </p:nvSpPr>
        <p:spPr bwMode="auto">
          <a:xfrm>
            <a:off x="6259881" y="1871598"/>
            <a:ext cx="1335619" cy="643002"/>
          </a:xfrm>
          <a:prstGeom prst="roundRect">
            <a:avLst>
              <a:gd name="adj" fmla="val 16667"/>
            </a:avLst>
          </a:prstGeom>
          <a:solidFill>
            <a:srgbClr val="DDFFF9"/>
          </a:solidFill>
          <a:ln w="28575">
            <a:solidFill>
              <a:srgbClr val="00E6C0"/>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350" b="1" dirty="0">
                <a:latin typeface="Calibri" panose="020F0502020204030204" pitchFamily="34" charset="0"/>
                <a:ea typeface="Calibri" panose="020F0502020204030204" pitchFamily="34" charset="0"/>
                <a:cs typeface="Arial" panose="020B0604020202020204" pitchFamily="34" charset="0"/>
              </a:rPr>
              <a:t>(5) COMMUNITY ASSETS</a:t>
            </a:r>
            <a:endParaRPr lang="en-US" altLang="en-US" sz="1350" b="1" dirty="0">
              <a:latin typeface="Arial" panose="020B0604020202020204" pitchFamily="34" charset="0"/>
            </a:endParaRPr>
          </a:p>
        </p:txBody>
      </p:sp>
      <p:sp>
        <p:nvSpPr>
          <p:cNvPr id="11" name="Rounded Rectangle 8"/>
          <p:cNvSpPr>
            <a:spLocks noChangeArrowheads="1"/>
          </p:cNvSpPr>
          <p:nvPr/>
        </p:nvSpPr>
        <p:spPr bwMode="auto">
          <a:xfrm>
            <a:off x="9141178" y="1868763"/>
            <a:ext cx="1335618" cy="639513"/>
          </a:xfrm>
          <a:prstGeom prst="roundRect">
            <a:avLst>
              <a:gd name="adj" fmla="val 16667"/>
            </a:avLst>
          </a:prstGeom>
          <a:solidFill>
            <a:srgbClr val="EEFFCD"/>
          </a:solidFill>
          <a:ln w="28575">
            <a:solidFill>
              <a:srgbClr val="91DA00"/>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75" b="1" dirty="0">
                <a:latin typeface="Calibri" panose="020F0502020204030204" pitchFamily="34" charset="0"/>
                <a:ea typeface="Calibri" panose="020F0502020204030204" pitchFamily="34" charset="0"/>
                <a:cs typeface="Arial" panose="020B0604020202020204" pitchFamily="34" charset="0"/>
              </a:rPr>
              <a:t>(7) PEOPLE / SOCIAL      VULNERABILITIES</a:t>
            </a:r>
          </a:p>
        </p:txBody>
      </p:sp>
      <p:sp>
        <p:nvSpPr>
          <p:cNvPr id="12" name="Rounded Rectangle 9"/>
          <p:cNvSpPr>
            <a:spLocks noChangeArrowheads="1"/>
          </p:cNvSpPr>
          <p:nvPr/>
        </p:nvSpPr>
        <p:spPr bwMode="auto">
          <a:xfrm>
            <a:off x="10569061" y="1870890"/>
            <a:ext cx="1335617" cy="639512"/>
          </a:xfrm>
          <a:prstGeom prst="roundRect">
            <a:avLst>
              <a:gd name="adj" fmla="val 16667"/>
            </a:avLst>
          </a:prstGeom>
          <a:solidFill>
            <a:srgbClr val="BDD6EE"/>
          </a:solidFill>
          <a:ln w="28575">
            <a:solidFill>
              <a:srgbClr val="7EB0DE"/>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350" b="1" dirty="0">
                <a:latin typeface="Calibri" panose="020F0502020204030204" pitchFamily="34" charset="0"/>
                <a:ea typeface="Calibri" panose="020F0502020204030204" pitchFamily="34" charset="0"/>
                <a:cs typeface="Arial" panose="020B0604020202020204" pitchFamily="34" charset="0"/>
              </a:rPr>
              <a:t>(8) OTHER HAZARDS</a:t>
            </a:r>
            <a:endParaRPr lang="en-US" altLang="en-US" sz="1350" dirty="0">
              <a:latin typeface="Arial" panose="020B0604020202020204" pitchFamily="34" charset="0"/>
            </a:endParaRPr>
          </a:p>
        </p:txBody>
      </p:sp>
      <p:sp>
        <p:nvSpPr>
          <p:cNvPr id="13" name="Rounded Rectangle 10"/>
          <p:cNvSpPr>
            <a:spLocks noChangeArrowheads="1"/>
          </p:cNvSpPr>
          <p:nvPr/>
        </p:nvSpPr>
        <p:spPr bwMode="auto">
          <a:xfrm>
            <a:off x="384201" y="2631979"/>
            <a:ext cx="1225524" cy="568421"/>
          </a:xfrm>
          <a:prstGeom prst="roundRect">
            <a:avLst>
              <a:gd name="adj" fmla="val 16667"/>
            </a:avLst>
          </a:prstGeom>
          <a:solidFill>
            <a:srgbClr val="F1F2FD"/>
          </a:solidFill>
          <a:ln w="19050">
            <a:solidFill>
              <a:srgbClr val="B4C7E7"/>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Calibri" panose="020F0502020204030204" pitchFamily="34" charset="0"/>
                <a:cs typeface="Arial" panose="020B0604020202020204" pitchFamily="34" charset="0"/>
              </a:rPr>
              <a:t>Floodplain Area</a:t>
            </a:r>
          </a:p>
        </p:txBody>
      </p:sp>
      <p:sp>
        <p:nvSpPr>
          <p:cNvPr id="14" name="Rounded Rectangle 11"/>
          <p:cNvSpPr>
            <a:spLocks noChangeArrowheads="1"/>
          </p:cNvSpPr>
          <p:nvPr/>
        </p:nvSpPr>
        <p:spPr bwMode="auto">
          <a:xfrm>
            <a:off x="388651" y="3317415"/>
            <a:ext cx="1221074" cy="546860"/>
          </a:xfrm>
          <a:prstGeom prst="roundRect">
            <a:avLst>
              <a:gd name="adj" fmla="val 16667"/>
            </a:avLst>
          </a:prstGeom>
          <a:solidFill>
            <a:srgbClr val="F1F2FD"/>
          </a:solidFill>
          <a:ln w="19050">
            <a:solidFill>
              <a:srgbClr val="B4C7E7"/>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Calibri" panose="020F0502020204030204" pitchFamily="34" charset="0"/>
                <a:cs typeface="Arial" panose="020B0604020202020204" pitchFamily="34" charset="0"/>
              </a:rPr>
              <a:t>Floodplain Length</a:t>
            </a:r>
            <a:r>
              <a:rPr lang="en-US" altLang="en-US" sz="1200" b="1" baseline="30000" dirty="0">
                <a:latin typeface="Calibri" panose="020F0502020204030204" pitchFamily="34" charset="0"/>
                <a:ea typeface="Calibri" panose="020F0502020204030204" pitchFamily="34" charset="0"/>
                <a:cs typeface="Arial" panose="020B0604020202020204" pitchFamily="34" charset="0"/>
              </a:rPr>
              <a:t>1 2</a:t>
            </a:r>
          </a:p>
        </p:txBody>
      </p:sp>
      <p:sp>
        <p:nvSpPr>
          <p:cNvPr id="15" name="Rounded Rectangle 12"/>
          <p:cNvSpPr>
            <a:spLocks noChangeArrowheads="1"/>
          </p:cNvSpPr>
          <p:nvPr/>
        </p:nvSpPr>
        <p:spPr bwMode="auto">
          <a:xfrm>
            <a:off x="386891" y="3971926"/>
            <a:ext cx="1221074" cy="546860"/>
          </a:xfrm>
          <a:prstGeom prst="roundRect">
            <a:avLst>
              <a:gd name="adj" fmla="val 16667"/>
            </a:avLst>
          </a:prstGeom>
          <a:solidFill>
            <a:srgbClr val="F1F2FD"/>
          </a:solidFill>
          <a:ln w="19050">
            <a:solidFill>
              <a:srgbClr val="B4C7E7"/>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Calibri" panose="020F0502020204030204" pitchFamily="34" charset="0"/>
                <a:cs typeface="Arial" panose="020B0604020202020204" pitchFamily="34" charset="0"/>
              </a:rPr>
              <a:t>Floodplain Depth</a:t>
            </a:r>
            <a:r>
              <a:rPr lang="en-US" altLang="en-US" sz="1200" b="1" baseline="30000" dirty="0">
                <a:latin typeface="Calibri" panose="020F0502020204030204" pitchFamily="34" charset="0"/>
                <a:ea typeface="Calibri" panose="020F0502020204030204" pitchFamily="34" charset="0"/>
                <a:cs typeface="Arial" panose="020B0604020202020204" pitchFamily="34" charset="0"/>
              </a:rPr>
              <a:t>1 2</a:t>
            </a:r>
            <a:r>
              <a:rPr lang="en-US" altLang="en-US" sz="1200" b="1" dirty="0">
                <a:latin typeface="Calibri" panose="020F0502020204030204" pitchFamily="34" charset="0"/>
                <a:ea typeface="Calibri" panose="020F0502020204030204" pitchFamily="34" charset="0"/>
                <a:cs typeface="Arial" panose="020B0604020202020204" pitchFamily="34" charset="0"/>
              </a:rPr>
              <a:t> </a:t>
            </a:r>
          </a:p>
        </p:txBody>
      </p:sp>
      <p:sp>
        <p:nvSpPr>
          <p:cNvPr id="16" name="Rounded Rectangle 13"/>
          <p:cNvSpPr>
            <a:spLocks noChangeArrowheads="1"/>
          </p:cNvSpPr>
          <p:nvPr/>
        </p:nvSpPr>
        <p:spPr bwMode="auto">
          <a:xfrm>
            <a:off x="384202" y="4633419"/>
            <a:ext cx="1221074" cy="543664"/>
          </a:xfrm>
          <a:prstGeom prst="roundRect">
            <a:avLst>
              <a:gd name="adj" fmla="val 16667"/>
            </a:avLst>
          </a:prstGeom>
          <a:solidFill>
            <a:srgbClr val="F1F2FD"/>
          </a:solidFill>
          <a:ln w="19050">
            <a:solidFill>
              <a:srgbClr val="B4C7E7"/>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Calibri" panose="020F0502020204030204" pitchFamily="34" charset="0"/>
                <a:cs typeface="Arial" panose="020B0604020202020204" pitchFamily="34" charset="0"/>
              </a:rPr>
              <a:t>Flood Disaster Frequency</a:t>
            </a:r>
            <a:endParaRPr lang="en-US" altLang="en-US" sz="1200" b="1" dirty="0"/>
          </a:p>
        </p:txBody>
      </p:sp>
      <p:sp>
        <p:nvSpPr>
          <p:cNvPr id="17" name="Rounded Rectangle 14"/>
          <p:cNvSpPr>
            <a:spLocks noChangeArrowheads="1"/>
          </p:cNvSpPr>
          <p:nvPr/>
        </p:nvSpPr>
        <p:spPr bwMode="auto">
          <a:xfrm>
            <a:off x="1920135" y="2631979"/>
            <a:ext cx="1146916" cy="568421"/>
          </a:xfrm>
          <a:prstGeom prst="roundRect">
            <a:avLst>
              <a:gd name="adj" fmla="val 16667"/>
            </a:avLst>
          </a:prstGeom>
          <a:solidFill>
            <a:srgbClr val="FADDCA"/>
          </a:solidFill>
          <a:ln w="19050">
            <a:solidFill>
              <a:srgbClr val="F19B61"/>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Calibri" panose="020F0502020204030204" pitchFamily="34" charset="0"/>
                <a:cs typeface="Arial" panose="020B0604020202020204" pitchFamily="34" charset="0"/>
              </a:rPr>
              <a:t>Building Floodplain Count</a:t>
            </a:r>
            <a:r>
              <a:rPr lang="en-US" altLang="en-US" sz="1200" b="1" baseline="30000" dirty="0">
                <a:latin typeface="Calibri" panose="020F0502020204030204" pitchFamily="34" charset="0"/>
                <a:ea typeface="Calibri" panose="020F0502020204030204" pitchFamily="34" charset="0"/>
                <a:cs typeface="Arial" panose="020B0604020202020204" pitchFamily="34" charset="0"/>
              </a:rPr>
              <a:t>1 2</a:t>
            </a:r>
            <a:endParaRPr lang="en-US" altLang="en-US" sz="1200" b="1" dirty="0">
              <a:latin typeface="Arial" panose="020B0604020202020204" pitchFamily="34" charset="0"/>
            </a:endParaRPr>
          </a:p>
        </p:txBody>
      </p:sp>
      <p:sp>
        <p:nvSpPr>
          <p:cNvPr id="22" name="Rounded Rectangle 19"/>
          <p:cNvSpPr>
            <a:spLocks noChangeArrowheads="1"/>
          </p:cNvSpPr>
          <p:nvPr/>
        </p:nvSpPr>
        <p:spPr bwMode="auto">
          <a:xfrm>
            <a:off x="3329986" y="2628900"/>
            <a:ext cx="1213727" cy="571500"/>
          </a:xfrm>
          <a:prstGeom prst="roundRect">
            <a:avLst>
              <a:gd name="adj" fmla="val 16667"/>
            </a:avLst>
          </a:prstGeom>
          <a:solidFill>
            <a:srgbClr val="FFF8E5"/>
          </a:solidFill>
          <a:ln w="19050">
            <a:solidFill>
              <a:srgbClr val="FFD765"/>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163" b="1" dirty="0">
                <a:latin typeface="Calibri" panose="020F0502020204030204" pitchFamily="34" charset="0"/>
                <a:ea typeface="Calibri" panose="020F0502020204030204" pitchFamily="34" charset="0"/>
                <a:cs typeface="Arial" panose="020B0604020202020204" pitchFamily="34" charset="0"/>
              </a:rPr>
              <a:t>Building Value</a:t>
            </a:r>
            <a:r>
              <a:rPr lang="en-US" altLang="en-US" sz="1200" b="1" baseline="30000" dirty="0">
                <a:latin typeface="Calibri" panose="020F0502020204030204" pitchFamily="34" charset="0"/>
                <a:ea typeface="Calibri" panose="020F0502020204030204" pitchFamily="34" charset="0"/>
                <a:cs typeface="Arial" panose="020B0604020202020204" pitchFamily="34" charset="0"/>
              </a:rPr>
              <a:t>1 2</a:t>
            </a:r>
            <a:endParaRPr lang="en-US" altLang="en-US" sz="1200" b="1" dirty="0">
              <a:latin typeface="Arial" panose="020B0604020202020204" pitchFamily="34" charset="0"/>
            </a:endParaRPr>
          </a:p>
        </p:txBody>
      </p:sp>
      <p:sp>
        <p:nvSpPr>
          <p:cNvPr id="23" name="Rounded Rectangle 20"/>
          <p:cNvSpPr>
            <a:spLocks noChangeArrowheads="1"/>
          </p:cNvSpPr>
          <p:nvPr/>
        </p:nvSpPr>
        <p:spPr bwMode="auto">
          <a:xfrm>
            <a:off x="3329986" y="3314701"/>
            <a:ext cx="1213727" cy="546860"/>
          </a:xfrm>
          <a:prstGeom prst="roundRect">
            <a:avLst>
              <a:gd name="adj" fmla="val 16667"/>
            </a:avLst>
          </a:prstGeom>
          <a:solidFill>
            <a:srgbClr val="FFF8E5"/>
          </a:solidFill>
          <a:ln w="19050">
            <a:solidFill>
              <a:srgbClr val="FFD765"/>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Calibri" panose="020F0502020204030204" pitchFamily="34" charset="0"/>
                <a:cs typeface="Arial" panose="020B0604020202020204" pitchFamily="34" charset="0"/>
              </a:rPr>
              <a:t>Mobile Homes</a:t>
            </a:r>
            <a:endParaRPr lang="en-US" altLang="en-US" sz="1200" b="1" dirty="0">
              <a:latin typeface="Arial" panose="020B0604020202020204" pitchFamily="34" charset="0"/>
            </a:endParaRPr>
          </a:p>
        </p:txBody>
      </p:sp>
      <p:sp>
        <p:nvSpPr>
          <p:cNvPr id="28" name="Rounded Rectangle 25"/>
          <p:cNvSpPr>
            <a:spLocks noChangeArrowheads="1"/>
          </p:cNvSpPr>
          <p:nvPr/>
        </p:nvSpPr>
        <p:spPr bwMode="auto">
          <a:xfrm>
            <a:off x="4838700" y="2626420"/>
            <a:ext cx="1225524" cy="573980"/>
          </a:xfrm>
          <a:prstGeom prst="roundRect">
            <a:avLst>
              <a:gd name="adj" fmla="val 16667"/>
            </a:avLst>
          </a:prstGeom>
          <a:solidFill>
            <a:srgbClr val="FFEFFF"/>
          </a:solidFill>
          <a:ln w="19050">
            <a:solidFill>
              <a:srgbClr val="FFC9FF"/>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Times New Roman" panose="02020603050405020304" pitchFamily="18" charset="0"/>
                <a:cs typeface="Calibri" panose="020F0502020204030204" pitchFamily="34" charset="0"/>
              </a:rPr>
              <a:t>Essential Facilities</a:t>
            </a:r>
            <a:endParaRPr lang="en-US" altLang="en-US" sz="1200" b="1" dirty="0">
              <a:latin typeface="Arial" panose="020B0604020202020204" pitchFamily="34" charset="0"/>
            </a:endParaRPr>
          </a:p>
        </p:txBody>
      </p:sp>
      <p:sp>
        <p:nvSpPr>
          <p:cNvPr id="30" name="Rounded Rectangle 27"/>
          <p:cNvSpPr>
            <a:spLocks noChangeArrowheads="1"/>
          </p:cNvSpPr>
          <p:nvPr/>
        </p:nvSpPr>
        <p:spPr bwMode="auto">
          <a:xfrm>
            <a:off x="6353175" y="2630062"/>
            <a:ext cx="1143000" cy="570338"/>
          </a:xfrm>
          <a:prstGeom prst="roundRect">
            <a:avLst>
              <a:gd name="adj" fmla="val 16667"/>
            </a:avLst>
          </a:prstGeom>
          <a:solidFill>
            <a:srgbClr val="E5FFFB"/>
          </a:solidFill>
          <a:ln w="19050">
            <a:solidFill>
              <a:srgbClr val="00E6C0"/>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Times New Roman" panose="02020603050405020304" pitchFamily="18" charset="0"/>
                <a:cs typeface="Calibri" panose="020F0502020204030204" pitchFamily="34" charset="0"/>
              </a:rPr>
              <a:t>Historical Assets</a:t>
            </a:r>
            <a:endParaRPr lang="en-US" altLang="en-US" sz="1200" b="1" dirty="0">
              <a:latin typeface="Arial" panose="020B0604020202020204" pitchFamily="34" charset="0"/>
            </a:endParaRPr>
          </a:p>
        </p:txBody>
      </p:sp>
      <p:sp>
        <p:nvSpPr>
          <p:cNvPr id="38" name="Rounded Rectangle 109"/>
          <p:cNvSpPr>
            <a:spLocks noChangeArrowheads="1"/>
          </p:cNvSpPr>
          <p:nvPr/>
        </p:nvSpPr>
        <p:spPr bwMode="auto">
          <a:xfrm>
            <a:off x="10696576" y="2631978"/>
            <a:ext cx="1085850" cy="573982"/>
          </a:xfrm>
          <a:prstGeom prst="roundRect">
            <a:avLst>
              <a:gd name="adj" fmla="val 16667"/>
            </a:avLst>
          </a:prstGeom>
          <a:solidFill>
            <a:srgbClr val="BDD6EE"/>
          </a:solidFill>
          <a:ln w="19050">
            <a:solidFill>
              <a:srgbClr val="7EB0DE"/>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Times New Roman" panose="02020603050405020304" pitchFamily="18" charset="0"/>
                <a:cs typeface="Calibri" panose="020F0502020204030204" pitchFamily="34" charset="0"/>
              </a:rPr>
              <a:t>Dam/Levee Failure</a:t>
            </a:r>
            <a:endParaRPr lang="en-US" altLang="en-US" sz="1200" b="1" dirty="0">
              <a:latin typeface="Arial" panose="020B0604020202020204" pitchFamily="34" charset="0"/>
            </a:endParaRPr>
          </a:p>
        </p:txBody>
      </p:sp>
      <p:sp>
        <p:nvSpPr>
          <p:cNvPr id="42" name="Rectangle 39"/>
          <p:cNvSpPr>
            <a:spLocks noChangeArrowheads="1"/>
          </p:cNvSpPr>
          <p:nvPr/>
        </p:nvSpPr>
        <p:spPr bwMode="auto">
          <a:xfrm>
            <a:off x="-819043" y="2594506"/>
            <a:ext cx="89681" cy="229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4375" tIns="22188" rIns="44375" bIns="22188" numCol="1" anchor="ctr" anchorCtr="0" compatLnSpc="1">
            <a:prstTxWarp prst="textNoShape">
              <a:avLst/>
            </a:prstTxWarp>
            <a:spAutoFit/>
          </a:bodyPr>
          <a:lstStyle/>
          <a:p>
            <a:endParaRPr lang="en-US" sz="1200"/>
          </a:p>
        </p:txBody>
      </p:sp>
      <p:sp>
        <p:nvSpPr>
          <p:cNvPr id="43" name="Rectangle 78"/>
          <p:cNvSpPr>
            <a:spLocks noChangeArrowheads="1"/>
          </p:cNvSpPr>
          <p:nvPr/>
        </p:nvSpPr>
        <p:spPr bwMode="auto">
          <a:xfrm>
            <a:off x="-819043" y="2513548"/>
            <a:ext cx="89681" cy="229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4375" tIns="22188" rIns="44375" bIns="22188" numCol="1" anchor="ctr" anchorCtr="0" compatLnSpc="1">
            <a:prstTxWarp prst="textNoShape">
              <a:avLst/>
            </a:prstTxWarp>
            <a:spAutoFit/>
          </a:bodyPr>
          <a:lstStyle/>
          <a:p>
            <a:endParaRPr lang="en-US" sz="1200"/>
          </a:p>
        </p:txBody>
      </p:sp>
      <p:sp>
        <p:nvSpPr>
          <p:cNvPr id="44" name="Rounded Rectangle 7"/>
          <p:cNvSpPr>
            <a:spLocks noChangeArrowheads="1"/>
          </p:cNvSpPr>
          <p:nvPr/>
        </p:nvSpPr>
        <p:spPr bwMode="auto">
          <a:xfrm>
            <a:off x="7687764" y="1870890"/>
            <a:ext cx="1335619" cy="643710"/>
          </a:xfrm>
          <a:prstGeom prst="roundRect">
            <a:avLst>
              <a:gd name="adj" fmla="val 16667"/>
            </a:avLst>
          </a:prstGeom>
          <a:solidFill>
            <a:srgbClr val="FFFFC5"/>
          </a:solidFill>
          <a:ln w="28575">
            <a:solidFill>
              <a:schemeClr val="accent2">
                <a:lumMod val="60000"/>
                <a:lumOff val="40000"/>
              </a:schemeClr>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350" b="1" dirty="0">
                <a:latin typeface="Calibri" panose="020F0502020204030204" pitchFamily="34" charset="0"/>
                <a:ea typeface="Calibri" panose="020F0502020204030204" pitchFamily="34" charset="0"/>
                <a:cs typeface="Arial" panose="020B0604020202020204" pitchFamily="34" charset="0"/>
              </a:rPr>
              <a:t>(6) BUILDING DAMAGE LOSS</a:t>
            </a:r>
            <a:endParaRPr lang="en-US" altLang="en-US" sz="1350" dirty="0">
              <a:latin typeface="Arial" panose="020B0604020202020204" pitchFamily="34" charset="0"/>
            </a:endParaRPr>
          </a:p>
        </p:txBody>
      </p:sp>
      <p:sp>
        <p:nvSpPr>
          <p:cNvPr id="45" name="Rounded Rectangle 29"/>
          <p:cNvSpPr>
            <a:spLocks noChangeArrowheads="1"/>
          </p:cNvSpPr>
          <p:nvPr/>
        </p:nvSpPr>
        <p:spPr bwMode="auto">
          <a:xfrm>
            <a:off x="7781925" y="2631979"/>
            <a:ext cx="1171576" cy="573981"/>
          </a:xfrm>
          <a:prstGeom prst="roundRect">
            <a:avLst>
              <a:gd name="adj" fmla="val 16667"/>
            </a:avLst>
          </a:prstGeom>
          <a:solidFill>
            <a:srgbClr val="FFFFDD"/>
          </a:solidFill>
          <a:ln w="19050">
            <a:solidFill>
              <a:schemeClr val="accent2">
                <a:lumMod val="60000"/>
                <a:lumOff val="40000"/>
              </a:schemeClr>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Times New Roman" panose="02020603050405020304" pitchFamily="18" charset="0"/>
                <a:cs typeface="Calibri" panose="020F0502020204030204" pitchFamily="34" charset="0"/>
              </a:rPr>
              <a:t>Substantial Damage Estimates*</a:t>
            </a:r>
            <a:r>
              <a:rPr lang="en-US" altLang="en-US" sz="1200" b="1" baseline="30000" dirty="0">
                <a:latin typeface="Calibri" panose="020F0502020204030204" pitchFamily="34" charset="0"/>
                <a:ea typeface="Calibri" panose="020F0502020204030204" pitchFamily="34" charset="0"/>
                <a:cs typeface="Arial" panose="020B0604020202020204" pitchFamily="34" charset="0"/>
              </a:rPr>
              <a:t>1 2</a:t>
            </a:r>
            <a:endParaRPr lang="en-US" altLang="en-US" sz="1200" b="1" dirty="0">
              <a:latin typeface="Arial" panose="020B0604020202020204" pitchFamily="34" charset="0"/>
            </a:endParaRPr>
          </a:p>
        </p:txBody>
      </p:sp>
      <p:sp>
        <p:nvSpPr>
          <p:cNvPr id="49" name="Rounded Rectangle 14"/>
          <p:cNvSpPr>
            <a:spLocks noChangeArrowheads="1"/>
          </p:cNvSpPr>
          <p:nvPr/>
        </p:nvSpPr>
        <p:spPr bwMode="auto">
          <a:xfrm>
            <a:off x="1927816" y="3314736"/>
            <a:ext cx="1139234" cy="546860"/>
          </a:xfrm>
          <a:prstGeom prst="roundRect">
            <a:avLst>
              <a:gd name="adj" fmla="val 16667"/>
            </a:avLst>
          </a:prstGeom>
          <a:solidFill>
            <a:srgbClr val="FADDCA"/>
          </a:solidFill>
          <a:ln w="19050">
            <a:solidFill>
              <a:srgbClr val="F19B61"/>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Calibri" panose="020F0502020204030204" pitchFamily="34" charset="0"/>
                <a:cs typeface="Arial" panose="020B0604020202020204" pitchFamily="34" charset="0"/>
              </a:rPr>
              <a:t>Building Floodway Count</a:t>
            </a:r>
            <a:r>
              <a:rPr lang="en-US" altLang="en-US" sz="1200" b="1" baseline="30000" dirty="0">
                <a:latin typeface="Calibri" panose="020F0502020204030204" pitchFamily="34" charset="0"/>
                <a:ea typeface="Calibri" panose="020F0502020204030204" pitchFamily="34" charset="0"/>
                <a:cs typeface="Arial" panose="020B0604020202020204" pitchFamily="34" charset="0"/>
              </a:rPr>
              <a:t>1 2</a:t>
            </a:r>
            <a:endParaRPr lang="en-US" altLang="en-US" sz="1200" b="1" dirty="0">
              <a:latin typeface="Arial" panose="020B0604020202020204" pitchFamily="34" charset="0"/>
            </a:endParaRPr>
          </a:p>
        </p:txBody>
      </p:sp>
      <p:sp>
        <p:nvSpPr>
          <p:cNvPr id="50" name="Rounded Rectangle 14"/>
          <p:cNvSpPr>
            <a:spLocks noChangeArrowheads="1"/>
          </p:cNvSpPr>
          <p:nvPr/>
        </p:nvSpPr>
        <p:spPr bwMode="auto">
          <a:xfrm>
            <a:off x="1920135" y="3978160"/>
            <a:ext cx="1146916" cy="540626"/>
          </a:xfrm>
          <a:prstGeom prst="roundRect">
            <a:avLst>
              <a:gd name="adj" fmla="val 16667"/>
            </a:avLst>
          </a:prstGeom>
          <a:solidFill>
            <a:srgbClr val="FADDCA"/>
          </a:solidFill>
          <a:ln w="19050">
            <a:solidFill>
              <a:srgbClr val="F19B61"/>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Calibri" panose="020F0502020204030204" pitchFamily="34" charset="0"/>
                <a:cs typeface="Arial" panose="020B0604020202020204" pitchFamily="34" charset="0"/>
              </a:rPr>
              <a:t>Building Floodplain Ratio</a:t>
            </a:r>
            <a:r>
              <a:rPr lang="en-US" altLang="en-US" sz="1200" b="1" baseline="30000" dirty="0">
                <a:latin typeface="Calibri" panose="020F0502020204030204" pitchFamily="34" charset="0"/>
                <a:ea typeface="Calibri" panose="020F0502020204030204" pitchFamily="34" charset="0"/>
                <a:cs typeface="Arial" panose="020B0604020202020204" pitchFamily="34" charset="0"/>
              </a:rPr>
              <a:t>2</a:t>
            </a:r>
            <a:endParaRPr lang="en-US" altLang="en-US" sz="1200" b="1" dirty="0">
              <a:latin typeface="Arial" panose="020B0604020202020204" pitchFamily="34" charset="0"/>
            </a:endParaRPr>
          </a:p>
        </p:txBody>
      </p:sp>
      <p:sp>
        <p:nvSpPr>
          <p:cNvPr id="51" name="Rounded Rectangle 14"/>
          <p:cNvSpPr>
            <a:spLocks noChangeArrowheads="1"/>
          </p:cNvSpPr>
          <p:nvPr/>
        </p:nvSpPr>
        <p:spPr bwMode="auto">
          <a:xfrm>
            <a:off x="1924051" y="4633419"/>
            <a:ext cx="1142999" cy="543664"/>
          </a:xfrm>
          <a:prstGeom prst="roundRect">
            <a:avLst>
              <a:gd name="adj" fmla="val 16667"/>
            </a:avLst>
          </a:prstGeom>
          <a:solidFill>
            <a:srgbClr val="FADDCA"/>
          </a:solidFill>
          <a:ln w="19050">
            <a:solidFill>
              <a:srgbClr val="F19B61"/>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Calibri" panose="020F0502020204030204" pitchFamily="34" charset="0"/>
                <a:cs typeface="Arial" panose="020B0604020202020204" pitchFamily="34" charset="0"/>
              </a:rPr>
              <a:t>Building Density</a:t>
            </a:r>
            <a:r>
              <a:rPr lang="en-US" altLang="en-US" sz="1200" b="1" baseline="30000" dirty="0">
                <a:latin typeface="Calibri" panose="020F0502020204030204" pitchFamily="34" charset="0"/>
                <a:ea typeface="Calibri" panose="020F0502020204030204" pitchFamily="34" charset="0"/>
                <a:cs typeface="Arial" panose="020B0604020202020204" pitchFamily="34" charset="0"/>
              </a:rPr>
              <a:t>1 2</a:t>
            </a:r>
            <a:endParaRPr lang="en-US" altLang="en-US" sz="1200" b="1" dirty="0">
              <a:latin typeface="Arial" panose="020B0604020202020204" pitchFamily="34" charset="0"/>
            </a:endParaRPr>
          </a:p>
        </p:txBody>
      </p:sp>
      <p:sp>
        <p:nvSpPr>
          <p:cNvPr id="52" name="Rounded Rectangle 20"/>
          <p:cNvSpPr>
            <a:spLocks noChangeArrowheads="1"/>
          </p:cNvSpPr>
          <p:nvPr/>
        </p:nvSpPr>
        <p:spPr bwMode="auto">
          <a:xfrm>
            <a:off x="3329986" y="3978160"/>
            <a:ext cx="1213727" cy="540626"/>
          </a:xfrm>
          <a:prstGeom prst="roundRect">
            <a:avLst>
              <a:gd name="adj" fmla="val 16667"/>
            </a:avLst>
          </a:prstGeom>
          <a:solidFill>
            <a:srgbClr val="FFF8E5"/>
          </a:solidFill>
          <a:ln w="19050">
            <a:solidFill>
              <a:srgbClr val="FFD765"/>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Calibri" panose="020F0502020204030204" pitchFamily="34" charset="0"/>
                <a:cs typeface="Arial" panose="020B0604020202020204" pitchFamily="34" charset="0"/>
              </a:rPr>
              <a:t>Basement</a:t>
            </a:r>
            <a:endParaRPr lang="en-US" altLang="en-US" sz="1200" b="1" dirty="0">
              <a:latin typeface="Arial" panose="020B0604020202020204" pitchFamily="34" charset="0"/>
            </a:endParaRPr>
          </a:p>
        </p:txBody>
      </p:sp>
      <p:sp>
        <p:nvSpPr>
          <p:cNvPr id="53" name="Rounded Rectangle 20"/>
          <p:cNvSpPr>
            <a:spLocks noChangeArrowheads="1"/>
          </p:cNvSpPr>
          <p:nvPr/>
        </p:nvSpPr>
        <p:spPr bwMode="auto">
          <a:xfrm>
            <a:off x="3329986" y="4633419"/>
            <a:ext cx="1213726" cy="538656"/>
          </a:xfrm>
          <a:prstGeom prst="roundRect">
            <a:avLst>
              <a:gd name="adj" fmla="val 16667"/>
            </a:avLst>
          </a:prstGeom>
          <a:solidFill>
            <a:srgbClr val="FFF8E5"/>
          </a:solidFill>
          <a:ln w="19050">
            <a:solidFill>
              <a:srgbClr val="FFD765"/>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Calibri" panose="020F0502020204030204" pitchFamily="34" charset="0"/>
                <a:cs typeface="Arial" panose="020B0604020202020204" pitchFamily="34" charset="0"/>
              </a:rPr>
              <a:t>One Story</a:t>
            </a:r>
            <a:endParaRPr lang="en-US" altLang="en-US" sz="1200" b="1" dirty="0">
              <a:latin typeface="Arial" panose="020B0604020202020204" pitchFamily="34" charset="0"/>
            </a:endParaRPr>
          </a:p>
        </p:txBody>
      </p:sp>
      <p:sp>
        <p:nvSpPr>
          <p:cNvPr id="54" name="Rounded Rectangle 20"/>
          <p:cNvSpPr>
            <a:spLocks noChangeArrowheads="1"/>
          </p:cNvSpPr>
          <p:nvPr/>
        </p:nvSpPr>
        <p:spPr bwMode="auto">
          <a:xfrm>
            <a:off x="3329986" y="5286375"/>
            <a:ext cx="1213726" cy="542925"/>
          </a:xfrm>
          <a:prstGeom prst="roundRect">
            <a:avLst>
              <a:gd name="adj" fmla="val 16667"/>
            </a:avLst>
          </a:prstGeom>
          <a:solidFill>
            <a:srgbClr val="FFF8E5"/>
          </a:solidFill>
          <a:ln w="19050">
            <a:solidFill>
              <a:srgbClr val="FFD765"/>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Calibri" panose="020F0502020204030204" pitchFamily="34" charset="0"/>
                <a:cs typeface="Arial" panose="020B0604020202020204" pitchFamily="34" charset="0"/>
              </a:rPr>
              <a:t>Building Year*</a:t>
            </a:r>
            <a:endParaRPr lang="en-US" altLang="en-US" sz="1200" b="1" dirty="0">
              <a:latin typeface="Arial" panose="020B0604020202020204" pitchFamily="34" charset="0"/>
            </a:endParaRPr>
          </a:p>
        </p:txBody>
      </p:sp>
      <p:sp>
        <p:nvSpPr>
          <p:cNvPr id="2" name="Rounded Rectangle 25">
            <a:extLst>
              <a:ext uri="{FF2B5EF4-FFF2-40B4-BE49-F238E27FC236}">
                <a16:creationId xmlns:a16="http://schemas.microsoft.com/office/drawing/2014/main" id="{04DD381F-5105-1235-BED9-9B1C9B6D7438}"/>
              </a:ext>
            </a:extLst>
          </p:cNvPr>
          <p:cNvSpPr>
            <a:spLocks noChangeArrowheads="1"/>
          </p:cNvSpPr>
          <p:nvPr/>
        </p:nvSpPr>
        <p:spPr bwMode="auto">
          <a:xfrm>
            <a:off x="4838466" y="3314701"/>
            <a:ext cx="1225524" cy="546860"/>
          </a:xfrm>
          <a:prstGeom prst="roundRect">
            <a:avLst>
              <a:gd name="adj" fmla="val 16667"/>
            </a:avLst>
          </a:prstGeom>
          <a:solidFill>
            <a:srgbClr val="FFEFFF"/>
          </a:solidFill>
          <a:ln w="19050">
            <a:solidFill>
              <a:srgbClr val="FFC9FF"/>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Times New Roman" panose="02020603050405020304" pitchFamily="18" charset="0"/>
                <a:cs typeface="Calibri" panose="020F0502020204030204" pitchFamily="34" charset="0"/>
              </a:rPr>
              <a:t>Roads Inundated</a:t>
            </a:r>
            <a:endParaRPr lang="en-US" altLang="en-US" sz="1200" b="1" dirty="0">
              <a:latin typeface="Arial" panose="020B0604020202020204" pitchFamily="34" charset="0"/>
            </a:endParaRPr>
          </a:p>
        </p:txBody>
      </p:sp>
      <p:sp>
        <p:nvSpPr>
          <p:cNvPr id="18" name="Rounded Rectangle 27">
            <a:extLst>
              <a:ext uri="{FF2B5EF4-FFF2-40B4-BE49-F238E27FC236}">
                <a16:creationId xmlns:a16="http://schemas.microsoft.com/office/drawing/2014/main" id="{14AA9D77-DC77-165F-201F-B4CC52FD8523}"/>
              </a:ext>
            </a:extLst>
          </p:cNvPr>
          <p:cNvSpPr>
            <a:spLocks noChangeArrowheads="1"/>
          </p:cNvSpPr>
          <p:nvPr/>
        </p:nvSpPr>
        <p:spPr bwMode="auto">
          <a:xfrm>
            <a:off x="6353176" y="3323301"/>
            <a:ext cx="1139234" cy="538260"/>
          </a:xfrm>
          <a:prstGeom prst="roundRect">
            <a:avLst>
              <a:gd name="adj" fmla="val 16667"/>
            </a:avLst>
          </a:prstGeom>
          <a:solidFill>
            <a:srgbClr val="E5FFFB"/>
          </a:solidFill>
          <a:ln w="19050">
            <a:solidFill>
              <a:srgbClr val="00E6C0"/>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Times New Roman" panose="02020603050405020304" pitchFamily="18" charset="0"/>
                <a:cs typeface="Calibri" panose="020F0502020204030204" pitchFamily="34" charset="0"/>
              </a:rPr>
              <a:t>Non-Historical Assets</a:t>
            </a:r>
            <a:endParaRPr lang="en-US" altLang="en-US" sz="1200" b="1" dirty="0">
              <a:latin typeface="Arial" panose="020B0604020202020204" pitchFamily="34" charset="0"/>
            </a:endParaRPr>
          </a:p>
        </p:txBody>
      </p:sp>
      <p:sp>
        <p:nvSpPr>
          <p:cNvPr id="19" name="Rounded Rectangle 29">
            <a:extLst>
              <a:ext uri="{FF2B5EF4-FFF2-40B4-BE49-F238E27FC236}">
                <a16:creationId xmlns:a16="http://schemas.microsoft.com/office/drawing/2014/main" id="{665D4F63-6B59-44ED-CC6A-0CF48B15AB17}"/>
              </a:ext>
            </a:extLst>
          </p:cNvPr>
          <p:cNvSpPr>
            <a:spLocks noChangeArrowheads="1"/>
          </p:cNvSpPr>
          <p:nvPr/>
        </p:nvSpPr>
        <p:spPr bwMode="auto">
          <a:xfrm>
            <a:off x="7781925" y="3314701"/>
            <a:ext cx="1171575" cy="546860"/>
          </a:xfrm>
          <a:prstGeom prst="roundRect">
            <a:avLst>
              <a:gd name="adj" fmla="val 16667"/>
            </a:avLst>
          </a:prstGeom>
          <a:solidFill>
            <a:srgbClr val="FFFFDD"/>
          </a:solidFill>
          <a:ln w="19050">
            <a:solidFill>
              <a:schemeClr val="accent2">
                <a:lumMod val="60000"/>
                <a:lumOff val="40000"/>
              </a:schemeClr>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Times New Roman" panose="02020603050405020304" pitchFamily="18" charset="0"/>
                <a:cs typeface="Calibri" panose="020F0502020204030204" pitchFamily="34" charset="0"/>
              </a:rPr>
              <a:t>Previous Claims</a:t>
            </a:r>
            <a:endParaRPr lang="en-US" altLang="en-US" sz="1200" b="1" dirty="0">
              <a:latin typeface="Arial" panose="020B0604020202020204" pitchFamily="34" charset="0"/>
            </a:endParaRPr>
          </a:p>
        </p:txBody>
      </p:sp>
      <p:sp>
        <p:nvSpPr>
          <p:cNvPr id="20" name="Rounded Rectangle 29">
            <a:extLst>
              <a:ext uri="{FF2B5EF4-FFF2-40B4-BE49-F238E27FC236}">
                <a16:creationId xmlns:a16="http://schemas.microsoft.com/office/drawing/2014/main" id="{DA467DA1-1659-CB39-9883-C36C397650D4}"/>
              </a:ext>
            </a:extLst>
          </p:cNvPr>
          <p:cNvSpPr>
            <a:spLocks noChangeArrowheads="1"/>
          </p:cNvSpPr>
          <p:nvPr/>
        </p:nvSpPr>
        <p:spPr bwMode="auto">
          <a:xfrm>
            <a:off x="7781925" y="3978160"/>
            <a:ext cx="1171575" cy="540626"/>
          </a:xfrm>
          <a:prstGeom prst="roundRect">
            <a:avLst>
              <a:gd name="adj" fmla="val 16667"/>
            </a:avLst>
          </a:prstGeom>
          <a:solidFill>
            <a:srgbClr val="FFFFDD"/>
          </a:solidFill>
          <a:ln w="19050">
            <a:solidFill>
              <a:schemeClr val="accent2">
                <a:lumMod val="60000"/>
                <a:lumOff val="40000"/>
              </a:schemeClr>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Times New Roman" panose="02020603050405020304" pitchFamily="18" charset="0"/>
                <a:cs typeface="Calibri" panose="020F0502020204030204" pitchFamily="34" charset="0"/>
              </a:rPr>
              <a:t>Repetitive Losses</a:t>
            </a:r>
            <a:endParaRPr lang="en-US" altLang="en-US" sz="1200" b="1" dirty="0">
              <a:latin typeface="Arial" panose="020B0604020202020204" pitchFamily="34" charset="0"/>
            </a:endParaRPr>
          </a:p>
        </p:txBody>
      </p:sp>
      <p:sp>
        <p:nvSpPr>
          <p:cNvPr id="21" name="Rounded Rectangle 32">
            <a:extLst>
              <a:ext uri="{FF2B5EF4-FFF2-40B4-BE49-F238E27FC236}">
                <a16:creationId xmlns:a16="http://schemas.microsoft.com/office/drawing/2014/main" id="{72ED40EF-D8FB-62E8-B467-17300FE42C2D}"/>
              </a:ext>
            </a:extLst>
          </p:cNvPr>
          <p:cNvSpPr>
            <a:spLocks noChangeArrowheads="1"/>
          </p:cNvSpPr>
          <p:nvPr/>
        </p:nvSpPr>
        <p:spPr bwMode="auto">
          <a:xfrm>
            <a:off x="9239250" y="2628038"/>
            <a:ext cx="1143000" cy="571350"/>
          </a:xfrm>
          <a:prstGeom prst="roundRect">
            <a:avLst>
              <a:gd name="adj" fmla="val 16667"/>
            </a:avLst>
          </a:prstGeom>
          <a:solidFill>
            <a:srgbClr val="F3FFD9"/>
          </a:solidFill>
          <a:ln w="19050">
            <a:solidFill>
              <a:srgbClr val="91DA00"/>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Times New Roman" panose="02020603050405020304" pitchFamily="18" charset="0"/>
                <a:cs typeface="Calibri" panose="020F0502020204030204" pitchFamily="34" charset="0"/>
              </a:rPr>
              <a:t>Population in Floodplain</a:t>
            </a:r>
            <a:endParaRPr lang="en-US" altLang="en-US" sz="1200" b="1" dirty="0">
              <a:latin typeface="Arial" panose="020B0604020202020204" pitchFamily="34" charset="0"/>
            </a:endParaRPr>
          </a:p>
        </p:txBody>
      </p:sp>
      <p:sp>
        <p:nvSpPr>
          <p:cNvPr id="24" name="Rounded Rectangle 32">
            <a:extLst>
              <a:ext uri="{FF2B5EF4-FFF2-40B4-BE49-F238E27FC236}">
                <a16:creationId xmlns:a16="http://schemas.microsoft.com/office/drawing/2014/main" id="{F5D01781-81D1-400F-FFAD-1E834030E8AE}"/>
              </a:ext>
            </a:extLst>
          </p:cNvPr>
          <p:cNvSpPr>
            <a:spLocks noChangeArrowheads="1"/>
          </p:cNvSpPr>
          <p:nvPr/>
        </p:nvSpPr>
        <p:spPr bwMode="auto">
          <a:xfrm>
            <a:off x="9239251" y="3317415"/>
            <a:ext cx="1139235" cy="544146"/>
          </a:xfrm>
          <a:prstGeom prst="roundRect">
            <a:avLst>
              <a:gd name="adj" fmla="val 16667"/>
            </a:avLst>
          </a:prstGeom>
          <a:solidFill>
            <a:srgbClr val="F3FFD9"/>
          </a:solidFill>
          <a:ln w="19050">
            <a:solidFill>
              <a:srgbClr val="91DA00"/>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Times New Roman" panose="02020603050405020304" pitchFamily="18" charset="0"/>
                <a:cs typeface="Calibri" panose="020F0502020204030204" pitchFamily="34" charset="0"/>
              </a:rPr>
              <a:t>Population Displaced</a:t>
            </a:r>
            <a:endParaRPr lang="en-US" altLang="en-US" sz="1200" b="1" dirty="0">
              <a:latin typeface="Arial" panose="020B0604020202020204" pitchFamily="34" charset="0"/>
            </a:endParaRPr>
          </a:p>
        </p:txBody>
      </p:sp>
      <p:sp>
        <p:nvSpPr>
          <p:cNvPr id="25" name="Rounded Rectangle 32">
            <a:extLst>
              <a:ext uri="{FF2B5EF4-FFF2-40B4-BE49-F238E27FC236}">
                <a16:creationId xmlns:a16="http://schemas.microsoft.com/office/drawing/2014/main" id="{AA7DFB7A-FC76-D01E-5DD8-9E5D98373C2E}"/>
              </a:ext>
            </a:extLst>
          </p:cNvPr>
          <p:cNvSpPr>
            <a:spLocks noChangeArrowheads="1"/>
          </p:cNvSpPr>
          <p:nvPr/>
        </p:nvSpPr>
        <p:spPr bwMode="auto">
          <a:xfrm>
            <a:off x="9239250" y="3971926"/>
            <a:ext cx="1139235" cy="546860"/>
          </a:xfrm>
          <a:prstGeom prst="roundRect">
            <a:avLst>
              <a:gd name="adj" fmla="val 16667"/>
            </a:avLst>
          </a:prstGeom>
          <a:solidFill>
            <a:srgbClr val="F3FFD9"/>
          </a:solidFill>
          <a:ln w="19050">
            <a:solidFill>
              <a:srgbClr val="91DA00"/>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Times New Roman" panose="02020603050405020304" pitchFamily="18" charset="0"/>
                <a:cs typeface="Calibri" panose="020F0502020204030204" pitchFamily="34" charset="0"/>
              </a:rPr>
              <a:t>WV Social Vulnerability Index</a:t>
            </a:r>
            <a:endParaRPr lang="en-US" altLang="en-US" sz="1200" b="1" dirty="0">
              <a:latin typeface="Arial" panose="020B0604020202020204" pitchFamily="34" charset="0"/>
            </a:endParaRPr>
          </a:p>
        </p:txBody>
      </p:sp>
      <p:sp>
        <p:nvSpPr>
          <p:cNvPr id="26" name="Rounded Rectangle 109">
            <a:extLst>
              <a:ext uri="{FF2B5EF4-FFF2-40B4-BE49-F238E27FC236}">
                <a16:creationId xmlns:a16="http://schemas.microsoft.com/office/drawing/2014/main" id="{1D7E1095-4B61-0C77-F64A-9A54961D38D7}"/>
              </a:ext>
            </a:extLst>
          </p:cNvPr>
          <p:cNvSpPr>
            <a:spLocks noChangeArrowheads="1"/>
          </p:cNvSpPr>
          <p:nvPr/>
        </p:nvSpPr>
        <p:spPr bwMode="auto">
          <a:xfrm>
            <a:off x="10696576" y="3314736"/>
            <a:ext cx="1085850" cy="549539"/>
          </a:xfrm>
          <a:prstGeom prst="roundRect">
            <a:avLst>
              <a:gd name="adj" fmla="val 16667"/>
            </a:avLst>
          </a:prstGeom>
          <a:solidFill>
            <a:srgbClr val="BDD6EE"/>
          </a:solidFill>
          <a:ln w="19050">
            <a:solidFill>
              <a:srgbClr val="7EB0DE"/>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Landslides</a:t>
            </a:r>
            <a:endParaRPr lang="en-US" altLang="en-US" sz="1200" b="1" dirty="0">
              <a:latin typeface="Arial" panose="020B0604020202020204" pitchFamily="34" charset="0"/>
            </a:endParaRPr>
          </a:p>
        </p:txBody>
      </p:sp>
      <p:sp>
        <p:nvSpPr>
          <p:cNvPr id="27" name="Rounded Rectangle 109">
            <a:extLst>
              <a:ext uri="{FF2B5EF4-FFF2-40B4-BE49-F238E27FC236}">
                <a16:creationId xmlns:a16="http://schemas.microsoft.com/office/drawing/2014/main" id="{4A00E292-670D-19F2-D6F0-2999A63B4F35}"/>
              </a:ext>
            </a:extLst>
          </p:cNvPr>
          <p:cNvSpPr>
            <a:spLocks noChangeArrowheads="1"/>
          </p:cNvSpPr>
          <p:nvPr/>
        </p:nvSpPr>
        <p:spPr bwMode="auto">
          <a:xfrm>
            <a:off x="10696576" y="3984394"/>
            <a:ext cx="1085849" cy="540626"/>
          </a:xfrm>
          <a:prstGeom prst="roundRect">
            <a:avLst>
              <a:gd name="adj" fmla="val 16667"/>
            </a:avLst>
          </a:prstGeom>
          <a:solidFill>
            <a:srgbClr val="BDD6EE"/>
          </a:solidFill>
          <a:ln w="19050">
            <a:solidFill>
              <a:srgbClr val="7EB0DE"/>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Karst</a:t>
            </a:r>
            <a:endParaRPr lang="en-US" altLang="en-US" sz="1200" b="1" dirty="0">
              <a:latin typeface="Arial" panose="020B0604020202020204" pitchFamily="34" charset="0"/>
            </a:endParaRPr>
          </a:p>
        </p:txBody>
      </p:sp>
      <p:sp>
        <p:nvSpPr>
          <p:cNvPr id="55" name="TextBox 54">
            <a:extLst>
              <a:ext uri="{FF2B5EF4-FFF2-40B4-BE49-F238E27FC236}">
                <a16:creationId xmlns:a16="http://schemas.microsoft.com/office/drawing/2014/main" id="{A5150D7B-14C2-4135-9CD1-595AFEC821C1}"/>
              </a:ext>
            </a:extLst>
          </p:cNvPr>
          <p:cNvSpPr txBox="1"/>
          <p:nvPr/>
        </p:nvSpPr>
        <p:spPr>
          <a:xfrm>
            <a:off x="553035" y="6530954"/>
            <a:ext cx="2093119" cy="253916"/>
          </a:xfrm>
          <a:prstGeom prst="rect">
            <a:avLst/>
          </a:prstGeom>
          <a:noFill/>
        </p:spPr>
        <p:txBody>
          <a:bodyPr wrap="square" rtlCol="0">
            <a:spAutoFit/>
          </a:bodyPr>
          <a:lstStyle/>
          <a:p>
            <a:r>
              <a:rPr lang="en-US" sz="1050" b="1" dirty="0"/>
              <a:t>* Multiple Indicators</a:t>
            </a:r>
          </a:p>
        </p:txBody>
      </p:sp>
      <p:sp>
        <p:nvSpPr>
          <p:cNvPr id="56" name="TextBox 55">
            <a:extLst>
              <a:ext uri="{FF2B5EF4-FFF2-40B4-BE49-F238E27FC236}">
                <a16:creationId xmlns:a16="http://schemas.microsoft.com/office/drawing/2014/main" id="{EE62C736-CEC5-ABB2-2A8F-EBA378B17828}"/>
              </a:ext>
            </a:extLst>
          </p:cNvPr>
          <p:cNvSpPr txBox="1"/>
          <p:nvPr/>
        </p:nvSpPr>
        <p:spPr>
          <a:xfrm>
            <a:off x="2550943" y="6456360"/>
            <a:ext cx="34289" cy="230832"/>
          </a:xfrm>
          <a:prstGeom prst="rect">
            <a:avLst/>
          </a:prstGeom>
          <a:noFill/>
        </p:spPr>
        <p:txBody>
          <a:bodyPr wrap="square" rtlCol="0">
            <a:spAutoFit/>
          </a:bodyPr>
          <a:lstStyle/>
          <a:p>
            <a:r>
              <a:rPr lang="en-US" altLang="en-US" sz="900" b="1" dirty="0">
                <a:latin typeface="Calibri" panose="020F0502020204030204" pitchFamily="34" charset="0"/>
                <a:ea typeface="Times New Roman" panose="02020603050405020304" pitchFamily="18" charset="0"/>
                <a:cs typeface="Calibri" panose="020F0502020204030204" pitchFamily="34" charset="0"/>
              </a:rPr>
              <a:t>1</a:t>
            </a:r>
            <a:endParaRPr lang="en-US" sz="900" dirty="0"/>
          </a:p>
        </p:txBody>
      </p:sp>
      <p:sp>
        <p:nvSpPr>
          <p:cNvPr id="58" name="TextBox 57">
            <a:extLst>
              <a:ext uri="{FF2B5EF4-FFF2-40B4-BE49-F238E27FC236}">
                <a16:creationId xmlns:a16="http://schemas.microsoft.com/office/drawing/2014/main" id="{58FBD07B-0EE6-EF53-6A88-F59053553DB0}"/>
              </a:ext>
            </a:extLst>
          </p:cNvPr>
          <p:cNvSpPr txBox="1"/>
          <p:nvPr/>
        </p:nvSpPr>
        <p:spPr>
          <a:xfrm>
            <a:off x="2585232" y="6518842"/>
            <a:ext cx="2093119" cy="253916"/>
          </a:xfrm>
          <a:prstGeom prst="rect">
            <a:avLst/>
          </a:prstGeom>
          <a:noFill/>
        </p:spPr>
        <p:txBody>
          <a:bodyPr wrap="square" rtlCol="0">
            <a:spAutoFit/>
          </a:bodyPr>
          <a:lstStyle/>
          <a:p>
            <a:r>
              <a:rPr lang="en-US" sz="1050" b="1" dirty="0"/>
              <a:t>River/Stream Indicator</a:t>
            </a:r>
          </a:p>
        </p:txBody>
      </p:sp>
      <p:sp>
        <p:nvSpPr>
          <p:cNvPr id="59" name="TextBox 58">
            <a:extLst>
              <a:ext uri="{FF2B5EF4-FFF2-40B4-BE49-F238E27FC236}">
                <a16:creationId xmlns:a16="http://schemas.microsoft.com/office/drawing/2014/main" id="{0C8E10F0-0444-EBF4-1803-254802A84617}"/>
              </a:ext>
            </a:extLst>
          </p:cNvPr>
          <p:cNvSpPr txBox="1"/>
          <p:nvPr/>
        </p:nvSpPr>
        <p:spPr>
          <a:xfrm>
            <a:off x="4631182" y="6467896"/>
            <a:ext cx="34289" cy="230832"/>
          </a:xfrm>
          <a:prstGeom prst="rect">
            <a:avLst/>
          </a:prstGeom>
          <a:noFill/>
        </p:spPr>
        <p:txBody>
          <a:bodyPr wrap="square" rtlCol="0">
            <a:spAutoFit/>
          </a:bodyPr>
          <a:lstStyle/>
          <a:p>
            <a:r>
              <a:rPr lang="en-US" altLang="en-US" sz="900" b="1" dirty="0">
                <a:latin typeface="Calibri" panose="020F0502020204030204" pitchFamily="34" charset="0"/>
                <a:ea typeface="Times New Roman" panose="02020603050405020304" pitchFamily="18" charset="0"/>
                <a:cs typeface="Calibri" panose="020F0502020204030204" pitchFamily="34" charset="0"/>
              </a:rPr>
              <a:t>2</a:t>
            </a:r>
            <a:endParaRPr lang="en-US" sz="900" dirty="0"/>
          </a:p>
        </p:txBody>
      </p:sp>
      <p:sp>
        <p:nvSpPr>
          <p:cNvPr id="60" name="TextBox 59">
            <a:extLst>
              <a:ext uri="{FF2B5EF4-FFF2-40B4-BE49-F238E27FC236}">
                <a16:creationId xmlns:a16="http://schemas.microsoft.com/office/drawing/2014/main" id="{A0916813-A343-2347-6567-AD74BAB2703F}"/>
              </a:ext>
            </a:extLst>
          </p:cNvPr>
          <p:cNvSpPr txBox="1"/>
          <p:nvPr/>
        </p:nvSpPr>
        <p:spPr>
          <a:xfrm>
            <a:off x="4665471" y="6530378"/>
            <a:ext cx="2093119" cy="253916"/>
          </a:xfrm>
          <a:prstGeom prst="rect">
            <a:avLst/>
          </a:prstGeom>
          <a:noFill/>
        </p:spPr>
        <p:txBody>
          <a:bodyPr wrap="square" rtlCol="0">
            <a:spAutoFit/>
          </a:bodyPr>
          <a:lstStyle/>
          <a:p>
            <a:r>
              <a:rPr lang="en-US" sz="1050" b="1" dirty="0"/>
              <a:t>Watershed Indicator</a:t>
            </a:r>
          </a:p>
        </p:txBody>
      </p:sp>
      <p:sp>
        <p:nvSpPr>
          <p:cNvPr id="10" name="Title 1">
            <a:extLst>
              <a:ext uri="{FF2B5EF4-FFF2-40B4-BE49-F238E27FC236}">
                <a16:creationId xmlns:a16="http://schemas.microsoft.com/office/drawing/2014/main" id="{084E154F-25CB-425C-A192-E966FF62BDEF}"/>
              </a:ext>
            </a:extLst>
          </p:cNvPr>
          <p:cNvSpPr txBox="1">
            <a:spLocks/>
          </p:cNvSpPr>
          <p:nvPr/>
        </p:nvSpPr>
        <p:spPr>
          <a:xfrm>
            <a:off x="0" y="2"/>
            <a:ext cx="12192000" cy="840445"/>
          </a:xfrm>
          <a:prstGeom prst="rect">
            <a:avLst/>
          </a:prstGeom>
          <a:solidFill>
            <a:srgbClr val="C000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endParaRPr lang="en-US" sz="1100" dirty="0">
              <a:solidFill>
                <a:prstClr val="white"/>
              </a:solidFill>
              <a:latin typeface="Calibri Light" panose="020F0302020204030204"/>
            </a:endParaRPr>
          </a:p>
        </p:txBody>
      </p:sp>
      <p:pic>
        <p:nvPicPr>
          <p:cNvPr id="33" name="Picture 32" descr="A white text on a black background&#10;&#10;Description automatically generated">
            <a:extLst>
              <a:ext uri="{FF2B5EF4-FFF2-40B4-BE49-F238E27FC236}">
                <a16:creationId xmlns:a16="http://schemas.microsoft.com/office/drawing/2014/main" id="{1C3A210F-97DA-65C0-13A6-81B045D64B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5" y="11057"/>
            <a:ext cx="4922726" cy="835795"/>
          </a:xfrm>
          <a:prstGeom prst="rect">
            <a:avLst/>
          </a:prstGeom>
        </p:spPr>
      </p:pic>
      <p:sp>
        <p:nvSpPr>
          <p:cNvPr id="35" name="Right Bracket 34">
            <a:extLst>
              <a:ext uri="{FF2B5EF4-FFF2-40B4-BE49-F238E27FC236}">
                <a16:creationId xmlns:a16="http://schemas.microsoft.com/office/drawing/2014/main" id="{60388BA2-B528-0CE4-E1E6-14EC3407A833}"/>
              </a:ext>
            </a:extLst>
          </p:cNvPr>
          <p:cNvSpPr/>
          <p:nvPr/>
        </p:nvSpPr>
        <p:spPr>
          <a:xfrm rot="5400000">
            <a:off x="5241750" y="746295"/>
            <a:ext cx="369332" cy="10084429"/>
          </a:xfrm>
          <a:prstGeom prst="rightBracket">
            <a:avLst/>
          </a:prstGeom>
          <a:ln w="28575">
            <a:solidFill>
              <a:srgbClr val="1F4E7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TextBox 35">
            <a:extLst>
              <a:ext uri="{FF2B5EF4-FFF2-40B4-BE49-F238E27FC236}">
                <a16:creationId xmlns:a16="http://schemas.microsoft.com/office/drawing/2014/main" id="{D6476595-76C7-17DF-9C75-7C844D21837B}"/>
              </a:ext>
            </a:extLst>
          </p:cNvPr>
          <p:cNvSpPr txBox="1"/>
          <p:nvPr/>
        </p:nvSpPr>
        <p:spPr>
          <a:xfrm>
            <a:off x="1459296" y="5962056"/>
            <a:ext cx="7865659" cy="369332"/>
          </a:xfrm>
          <a:prstGeom prst="rect">
            <a:avLst/>
          </a:prstGeom>
          <a:noFill/>
        </p:spPr>
        <p:txBody>
          <a:bodyPr wrap="square" rtlCol="0">
            <a:spAutoFit/>
          </a:bodyPr>
          <a:lstStyle/>
          <a:p>
            <a:pPr algn="ctr"/>
            <a:r>
              <a:rPr lang="en-US" b="1" dirty="0">
                <a:solidFill>
                  <a:schemeClr val="accent1">
                    <a:lumMod val="50000"/>
                  </a:schemeClr>
                </a:solidFill>
              </a:rPr>
              <a:t>Cumulative Flood Risk Index</a:t>
            </a:r>
          </a:p>
        </p:txBody>
      </p:sp>
      <p:sp>
        <p:nvSpPr>
          <p:cNvPr id="31" name="TextBox 30">
            <a:extLst>
              <a:ext uri="{FF2B5EF4-FFF2-40B4-BE49-F238E27FC236}">
                <a16:creationId xmlns:a16="http://schemas.microsoft.com/office/drawing/2014/main" id="{05B8D7B1-2215-4DF7-EAAE-551C86456630}"/>
              </a:ext>
            </a:extLst>
          </p:cNvPr>
          <p:cNvSpPr txBox="1"/>
          <p:nvPr/>
        </p:nvSpPr>
        <p:spPr>
          <a:xfrm>
            <a:off x="8691301" y="6456360"/>
            <a:ext cx="3374368" cy="307777"/>
          </a:xfrm>
          <a:prstGeom prst="rect">
            <a:avLst/>
          </a:prstGeom>
          <a:noFill/>
        </p:spPr>
        <p:txBody>
          <a:bodyPr wrap="square">
            <a:spAutoFit/>
          </a:bodyPr>
          <a:lstStyle/>
          <a:p>
            <a:r>
              <a:rPr lang="en-US" sz="1400" dirty="0">
                <a:solidFill>
                  <a:srgbClr val="0070C0"/>
                </a:solidFill>
                <a:hlinkClick r:id="rId4">
                  <a:extLst>
                    <a:ext uri="{A12FA001-AC4F-418D-AE19-62706E023703}">
                      <ahyp:hlinkClr xmlns:ahyp="http://schemas.microsoft.com/office/drawing/2018/hyperlinkcolor" val="tx"/>
                    </a:ext>
                  </a:extLst>
                </a:hlinkClick>
              </a:rPr>
              <a:t>WV Risk Explorer: https://wvfrf.org/wvre/</a:t>
            </a:r>
            <a:endParaRPr lang="en-US" sz="1400" dirty="0">
              <a:solidFill>
                <a:srgbClr val="0070C0"/>
              </a:solidFill>
            </a:endParaRPr>
          </a:p>
        </p:txBody>
      </p:sp>
      <p:sp>
        <p:nvSpPr>
          <p:cNvPr id="3" name="TextBox 2">
            <a:extLst>
              <a:ext uri="{FF2B5EF4-FFF2-40B4-BE49-F238E27FC236}">
                <a16:creationId xmlns:a16="http://schemas.microsoft.com/office/drawing/2014/main" id="{160970C3-AEAA-262E-8DB4-1ABEBF4EF8EF}"/>
              </a:ext>
            </a:extLst>
          </p:cNvPr>
          <p:cNvSpPr txBox="1"/>
          <p:nvPr/>
        </p:nvSpPr>
        <p:spPr>
          <a:xfrm>
            <a:off x="7781925" y="214357"/>
            <a:ext cx="4395213" cy="584775"/>
          </a:xfrm>
          <a:prstGeom prst="rect">
            <a:avLst/>
          </a:prstGeom>
          <a:noFill/>
        </p:spPr>
        <p:txBody>
          <a:bodyPr wrap="square" rtlCol="0">
            <a:spAutoFit/>
          </a:bodyPr>
          <a:lstStyle/>
          <a:p>
            <a:r>
              <a:rPr lang="en-US" sz="3200" dirty="0">
                <a:highlight>
                  <a:srgbClr val="FFFF00"/>
                </a:highlight>
              </a:rPr>
              <a:t> Jefferson County 2024   </a:t>
            </a:r>
          </a:p>
        </p:txBody>
      </p:sp>
    </p:spTree>
    <p:extLst>
      <p:ext uri="{BB962C8B-B14F-4D97-AF65-F5344CB8AC3E}">
        <p14:creationId xmlns:p14="http://schemas.microsoft.com/office/powerpoint/2010/main" val="2982214502"/>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01524E8F-504E-43AB-9990-50EDB3CB7993}"/>
              </a:ext>
            </a:extLst>
          </p:cNvPr>
          <p:cNvSpPr txBox="1">
            <a:spLocks/>
          </p:cNvSpPr>
          <p:nvPr/>
        </p:nvSpPr>
        <p:spPr>
          <a:xfrm>
            <a:off x="0" y="2"/>
            <a:ext cx="12192000" cy="840445"/>
          </a:xfrm>
          <a:prstGeom prst="rect">
            <a:avLst/>
          </a:prstGeom>
          <a:solidFill>
            <a:srgbClr val="C000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b="1" dirty="0">
                <a:solidFill>
                  <a:prstClr val="white"/>
                </a:solidFill>
                <a:latin typeface="Arial" panose="020B0604020202020204" pitchFamily="34" charset="0"/>
                <a:cs typeface="Arial" panose="020B0604020202020204" pitchFamily="34" charset="0"/>
              </a:rPr>
              <a:t>            Flood Risk Assessment</a:t>
            </a:r>
          </a:p>
          <a:p>
            <a:pPr marL="174625"/>
            <a:r>
              <a:rPr lang="en-US" sz="500" dirty="0">
                <a:solidFill>
                  <a:prstClr val="white"/>
                </a:solidFill>
                <a:latin typeface="Arial" panose="020B0604020202020204" pitchFamily="34" charset="0"/>
                <a:cs typeface="Arial" panose="020B0604020202020204" pitchFamily="34" charset="0"/>
              </a:rPr>
              <a:t> </a:t>
            </a:r>
          </a:p>
          <a:p>
            <a:pPr marL="174625"/>
            <a:r>
              <a:rPr lang="en-US" sz="2400" dirty="0">
                <a:solidFill>
                  <a:prstClr val="white"/>
                </a:solidFill>
                <a:latin typeface="Arial" panose="020B0604020202020204" pitchFamily="34" charset="0"/>
                <a:cs typeface="Arial" panose="020B0604020202020204" pitchFamily="34" charset="0"/>
              </a:rPr>
              <a:t>            Jefferson County</a:t>
            </a:r>
            <a:endParaRPr lang="en-US" sz="1100" dirty="0">
              <a:solidFill>
                <a:prstClr val="white"/>
              </a:solidFill>
              <a:latin typeface="Calibri Light" panose="020F0302020204030204"/>
            </a:endParaRPr>
          </a:p>
        </p:txBody>
      </p:sp>
      <p:sp>
        <p:nvSpPr>
          <p:cNvPr id="56" name="TextBox 55">
            <a:extLst>
              <a:ext uri="{FF2B5EF4-FFF2-40B4-BE49-F238E27FC236}">
                <a16:creationId xmlns:a16="http://schemas.microsoft.com/office/drawing/2014/main" id="{2F4A10ED-9930-4A9F-BCEC-BB34D4E69870}"/>
              </a:ext>
            </a:extLst>
          </p:cNvPr>
          <p:cNvSpPr txBox="1"/>
          <p:nvPr/>
        </p:nvSpPr>
        <p:spPr>
          <a:xfrm>
            <a:off x="941695" y="878461"/>
            <a:ext cx="10009024" cy="584775"/>
          </a:xfrm>
          <a:prstGeom prst="rect">
            <a:avLst/>
          </a:prstGeom>
          <a:solidFill>
            <a:schemeClr val="accent1">
              <a:lumMod val="20000"/>
              <a:lumOff val="80000"/>
            </a:schemeClr>
          </a:solidFill>
        </p:spPr>
        <p:txBody>
          <a:bodyPr wrap="square" rtlCol="0">
            <a:spAutoFit/>
          </a:bodyPr>
          <a:lstStyle/>
          <a:p>
            <a:r>
              <a:rPr lang="en-US" b="1" dirty="0">
                <a:solidFill>
                  <a:schemeClr val="accent1">
                    <a:lumMod val="50000"/>
                  </a:schemeClr>
                </a:solidFill>
              </a:rPr>
              <a:t>Link to </a:t>
            </a:r>
            <a:r>
              <a:rPr lang="en-US" b="1" dirty="0">
                <a:solidFill>
                  <a:srgbClr val="1F4E79"/>
                </a:solidFill>
              </a:rPr>
              <a:t>Flood Risk </a:t>
            </a:r>
            <a:r>
              <a:rPr lang="en-US" b="1" dirty="0">
                <a:solidFill>
                  <a:schemeClr val="accent1">
                    <a:lumMod val="50000"/>
                  </a:schemeClr>
                </a:solidFill>
              </a:rPr>
              <a:t>Comparison Report on WVRE:</a:t>
            </a:r>
          </a:p>
          <a:p>
            <a:r>
              <a:rPr lang="en-US" sz="1400" dirty="0">
                <a:solidFill>
                  <a:srgbClr val="0070C0"/>
                </a:solidFill>
                <a:hlinkClick r:id="rId3">
                  <a:extLst>
                    <a:ext uri="{A12FA001-AC4F-418D-AE19-62706E023703}">
                      <ahyp:hlinkClr xmlns:ahyp="http://schemas.microsoft.com/office/drawing/2018/hyperlinkcolor" val="tx"/>
                    </a:ext>
                  </a:extLst>
                </a:hlinkClick>
              </a:rPr>
              <a:t>https://wvfrf.org/wvre/report/?scaleid=3&amp;entityid=19&amp;type=hierarchy </a:t>
            </a:r>
            <a:endParaRPr lang="en-US" sz="1400" dirty="0">
              <a:solidFill>
                <a:srgbClr val="0070C0"/>
              </a:solidFill>
            </a:endParaRPr>
          </a:p>
        </p:txBody>
      </p:sp>
      <p:pic>
        <p:nvPicPr>
          <p:cNvPr id="59" name="Picture 58" descr="A yellow and blue logo&#10;&#10;Description automatically generated">
            <a:extLst>
              <a:ext uri="{FF2B5EF4-FFF2-40B4-BE49-F238E27FC236}">
                <a16:creationId xmlns:a16="http://schemas.microsoft.com/office/drawing/2014/main" id="{DA3AADBB-C31C-DD34-7D9E-8B6EBBC430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923" y="45385"/>
            <a:ext cx="839503" cy="749677"/>
          </a:xfrm>
          <a:prstGeom prst="rect">
            <a:avLst/>
          </a:prstGeom>
        </p:spPr>
      </p:pic>
      <p:pic>
        <p:nvPicPr>
          <p:cNvPr id="64" name="Picture 63">
            <a:extLst>
              <a:ext uri="{FF2B5EF4-FFF2-40B4-BE49-F238E27FC236}">
                <a16:creationId xmlns:a16="http://schemas.microsoft.com/office/drawing/2014/main" id="{F7E82452-0815-0B3E-3330-4EF941D244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5426" y="1870581"/>
            <a:ext cx="9895293" cy="3578009"/>
          </a:xfrm>
          <a:prstGeom prst="rect">
            <a:avLst/>
          </a:prstGeom>
        </p:spPr>
      </p:pic>
      <p:pic>
        <p:nvPicPr>
          <p:cNvPr id="66" name="Picture 65">
            <a:extLst>
              <a:ext uri="{FF2B5EF4-FFF2-40B4-BE49-F238E27FC236}">
                <a16:creationId xmlns:a16="http://schemas.microsoft.com/office/drawing/2014/main" id="{310C5E0D-558B-7F3B-B89F-F268E7ED20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6328" y="5559117"/>
            <a:ext cx="9895293" cy="1068799"/>
          </a:xfrm>
          <a:prstGeom prst="rect">
            <a:avLst/>
          </a:prstGeom>
        </p:spPr>
      </p:pic>
      <p:sp>
        <p:nvSpPr>
          <p:cNvPr id="60" name="TextBox 59">
            <a:extLst>
              <a:ext uri="{FF2B5EF4-FFF2-40B4-BE49-F238E27FC236}">
                <a16:creationId xmlns:a16="http://schemas.microsoft.com/office/drawing/2014/main" id="{C02BECAC-5AA7-5616-18EA-3F419BEDF586}"/>
              </a:ext>
            </a:extLst>
          </p:cNvPr>
          <p:cNvSpPr txBox="1"/>
          <p:nvPr/>
        </p:nvSpPr>
        <p:spPr>
          <a:xfrm>
            <a:off x="1744637" y="1685915"/>
            <a:ext cx="7865659" cy="369332"/>
          </a:xfrm>
          <a:prstGeom prst="rect">
            <a:avLst/>
          </a:prstGeom>
          <a:noFill/>
        </p:spPr>
        <p:txBody>
          <a:bodyPr wrap="square" rtlCol="0">
            <a:spAutoFit/>
          </a:bodyPr>
          <a:lstStyle/>
          <a:p>
            <a:pPr algn="ctr"/>
            <a:r>
              <a:rPr lang="en-US" b="1" dirty="0">
                <a:solidFill>
                  <a:schemeClr val="accent1">
                    <a:lumMod val="50000"/>
                  </a:schemeClr>
                </a:solidFill>
              </a:rPr>
              <a:t>Cumulative Flood Risk Index:</a:t>
            </a:r>
          </a:p>
        </p:txBody>
      </p:sp>
    </p:spTree>
    <p:extLst>
      <p:ext uri="{BB962C8B-B14F-4D97-AF65-F5344CB8AC3E}">
        <p14:creationId xmlns:p14="http://schemas.microsoft.com/office/powerpoint/2010/main" val="4018959090"/>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01524E8F-504E-43AB-9990-50EDB3CB7993}"/>
              </a:ext>
            </a:extLst>
          </p:cNvPr>
          <p:cNvSpPr txBox="1">
            <a:spLocks/>
          </p:cNvSpPr>
          <p:nvPr/>
        </p:nvSpPr>
        <p:spPr>
          <a:xfrm>
            <a:off x="0" y="2"/>
            <a:ext cx="12192000" cy="840445"/>
          </a:xfrm>
          <a:prstGeom prst="rect">
            <a:avLst/>
          </a:prstGeom>
          <a:solidFill>
            <a:srgbClr val="C000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b="1" dirty="0">
                <a:solidFill>
                  <a:prstClr val="white"/>
                </a:solidFill>
                <a:latin typeface="Arial" panose="020B0604020202020204" pitchFamily="34" charset="0"/>
                <a:cs typeface="Arial" panose="020B0604020202020204" pitchFamily="34" charset="0"/>
              </a:rPr>
              <a:t>            Flood Risk Assessment</a:t>
            </a:r>
          </a:p>
          <a:p>
            <a:pPr marL="174625"/>
            <a:r>
              <a:rPr lang="en-US" sz="500" dirty="0">
                <a:solidFill>
                  <a:prstClr val="white"/>
                </a:solidFill>
                <a:latin typeface="Arial" panose="020B0604020202020204" pitchFamily="34" charset="0"/>
                <a:cs typeface="Arial" panose="020B0604020202020204" pitchFamily="34" charset="0"/>
              </a:rPr>
              <a:t> </a:t>
            </a:r>
          </a:p>
          <a:p>
            <a:pPr marL="174625"/>
            <a:r>
              <a:rPr lang="en-US" sz="2400" dirty="0">
                <a:solidFill>
                  <a:prstClr val="white"/>
                </a:solidFill>
                <a:latin typeface="Arial" panose="020B0604020202020204" pitchFamily="34" charset="0"/>
                <a:cs typeface="Arial" panose="020B0604020202020204" pitchFamily="34" charset="0"/>
              </a:rPr>
              <a:t>            Jefferson County</a:t>
            </a:r>
            <a:endParaRPr lang="en-US" sz="1100" dirty="0">
              <a:solidFill>
                <a:prstClr val="white"/>
              </a:solidFill>
              <a:latin typeface="Calibri Light" panose="020F0302020204030204"/>
            </a:endParaRPr>
          </a:p>
        </p:txBody>
      </p:sp>
      <p:pic>
        <p:nvPicPr>
          <p:cNvPr id="59" name="Picture 58" descr="A yellow and blue logo&#10;&#10;Description automatically generated">
            <a:extLst>
              <a:ext uri="{FF2B5EF4-FFF2-40B4-BE49-F238E27FC236}">
                <a16:creationId xmlns:a16="http://schemas.microsoft.com/office/drawing/2014/main" id="{DA3AADBB-C31C-DD34-7D9E-8B6EBBC430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923" y="45385"/>
            <a:ext cx="839503" cy="749677"/>
          </a:xfrm>
          <a:prstGeom prst="rect">
            <a:avLst/>
          </a:prstGeom>
        </p:spPr>
      </p:pic>
      <p:grpSp>
        <p:nvGrpSpPr>
          <p:cNvPr id="9" name="Group 8">
            <a:extLst>
              <a:ext uri="{FF2B5EF4-FFF2-40B4-BE49-F238E27FC236}">
                <a16:creationId xmlns:a16="http://schemas.microsoft.com/office/drawing/2014/main" id="{1A6A2896-9449-6C8D-455E-F0F74330E435}"/>
              </a:ext>
            </a:extLst>
          </p:cNvPr>
          <p:cNvGrpSpPr/>
          <p:nvPr/>
        </p:nvGrpSpPr>
        <p:grpSpPr>
          <a:xfrm>
            <a:off x="38099" y="5153311"/>
            <a:ext cx="12115801" cy="1675670"/>
            <a:chOff x="38099" y="5153311"/>
            <a:chExt cx="12115801" cy="1675670"/>
          </a:xfrm>
        </p:grpSpPr>
        <p:grpSp>
          <p:nvGrpSpPr>
            <p:cNvPr id="4" name="Group 3">
              <a:extLst>
                <a:ext uri="{FF2B5EF4-FFF2-40B4-BE49-F238E27FC236}">
                  <a16:creationId xmlns:a16="http://schemas.microsoft.com/office/drawing/2014/main" id="{2C8D1E71-733A-2AD5-7745-0E18203C0438}"/>
                </a:ext>
              </a:extLst>
            </p:cNvPr>
            <p:cNvGrpSpPr/>
            <p:nvPr/>
          </p:nvGrpSpPr>
          <p:grpSpPr>
            <a:xfrm>
              <a:off x="38099" y="5153311"/>
              <a:ext cx="12115801" cy="1659304"/>
              <a:chOff x="38099" y="5439935"/>
              <a:chExt cx="12115801" cy="1659304"/>
            </a:xfrm>
          </p:grpSpPr>
          <p:sp>
            <p:nvSpPr>
              <p:cNvPr id="5" name="TextBox 4">
                <a:extLst>
                  <a:ext uri="{FF2B5EF4-FFF2-40B4-BE49-F238E27FC236}">
                    <a16:creationId xmlns:a16="http://schemas.microsoft.com/office/drawing/2014/main" id="{A37A58BA-1FB9-159D-8689-87399EF0327A}"/>
                  </a:ext>
                </a:extLst>
              </p:cNvPr>
              <p:cNvSpPr txBox="1"/>
              <p:nvPr/>
            </p:nvSpPr>
            <p:spPr>
              <a:xfrm>
                <a:off x="38099" y="5621911"/>
                <a:ext cx="12115801" cy="1477328"/>
              </a:xfrm>
              <a:prstGeom prst="rect">
                <a:avLst/>
              </a:prstGeom>
              <a:solidFill>
                <a:srgbClr val="DEEBF7"/>
              </a:solidFill>
            </p:spPr>
            <p:txBody>
              <a:bodyPr wrap="square" rtlCol="0">
                <a:spAutoFit/>
              </a:bodyPr>
              <a:lstStyle/>
              <a:p>
                <a:r>
                  <a:rPr lang="en-US" sz="900" b="1" i="1" dirty="0"/>
                  <a:t>Floodplain Area: </a:t>
                </a:r>
                <a:r>
                  <a:rPr lang="en-US" sz="900" dirty="0"/>
                  <a:t>Modified Floodplain Area (mSFHA) = Total Special Flood Hazard Area (aSFHA) – [Open water lakes &gt; 10 acres] – [Large rivers bank-to-bank &gt; 500 ft] – [Federal lands &gt; 10 acres]</a:t>
                </a:r>
              </a:p>
              <a:p>
                <a:r>
                  <a:rPr lang="en-US" sz="900" b="1" i="1" dirty="0"/>
                  <a:t>Floodplain Length: </a:t>
                </a:r>
                <a:r>
                  <a:rPr lang="en-US" sz="900" dirty="0"/>
                  <a:t>Total length of the Effective and Advisory Special Flood Hazard floodplains in miles</a:t>
                </a:r>
              </a:p>
              <a:p>
                <a:r>
                  <a:rPr lang="en-US" sz="900" b="1" i="1" u="none" dirty="0"/>
                  <a:t>Floodplain Length Breakdown: </a:t>
                </a:r>
              </a:p>
              <a:p>
                <a:r>
                  <a:rPr lang="en-US" sz="900" b="1" dirty="0">
                    <a:solidFill>
                      <a:srgbClr val="5B739B"/>
                    </a:solidFill>
                  </a:rPr>
                  <a:t>Jefferson County </a:t>
                </a:r>
                <a:r>
                  <a:rPr lang="en-US" sz="900" b="1" dirty="0">
                    <a:sym typeface="Wingdings" panose="05000000000000000000" pitchFamily="2" charset="2"/>
                  </a:rPr>
                  <a:t> </a:t>
                </a:r>
                <a:r>
                  <a:rPr lang="en-US" sz="900" b="1" u="none" dirty="0"/>
                  <a:t>Detailed: </a:t>
                </a:r>
                <a:r>
                  <a:rPr lang="en-US" sz="900" b="1" u="none" dirty="0">
                    <a:solidFill>
                      <a:srgbClr val="5B739B"/>
                    </a:solidFill>
                  </a:rPr>
                  <a:t>34.1%</a:t>
                </a:r>
                <a:r>
                  <a:rPr lang="en-US" sz="900" b="1" u="none" dirty="0"/>
                  <a:t>, Approximate: </a:t>
                </a:r>
                <a:r>
                  <a:rPr lang="en-US" sz="900" b="1" u="none" dirty="0">
                    <a:solidFill>
                      <a:srgbClr val="5B739B"/>
                    </a:solidFill>
                  </a:rPr>
                  <a:t>52.3%</a:t>
                </a:r>
                <a:r>
                  <a:rPr lang="en-US" sz="900" b="1" u="none" dirty="0"/>
                  <a:t>, Advisory: </a:t>
                </a:r>
                <a:r>
                  <a:rPr lang="en-US" sz="900" b="1" u="none" dirty="0">
                    <a:solidFill>
                      <a:srgbClr val="5B739B"/>
                    </a:solidFill>
                  </a:rPr>
                  <a:t>13.6%</a:t>
                </a:r>
                <a:r>
                  <a:rPr lang="en-US" sz="900" b="1" dirty="0">
                    <a:sym typeface="Wingdings" panose="05000000000000000000" pitchFamily="2" charset="2"/>
                  </a:rPr>
                  <a:t> </a:t>
                </a:r>
              </a:p>
              <a:p>
                <a:r>
                  <a:rPr lang="en-US" sz="900" b="1" dirty="0">
                    <a:solidFill>
                      <a:srgbClr val="5B739B"/>
                    </a:solidFill>
                  </a:rPr>
                  <a:t>Harpers Ferry </a:t>
                </a:r>
                <a:r>
                  <a:rPr lang="en-US" sz="900" b="1" dirty="0">
                    <a:sym typeface="Wingdings" panose="05000000000000000000" pitchFamily="2" charset="2"/>
                  </a:rPr>
                  <a:t> </a:t>
                </a:r>
                <a:r>
                  <a:rPr lang="en-US" sz="900" b="1" u="none" dirty="0"/>
                  <a:t>Detailed: </a:t>
                </a:r>
                <a:r>
                  <a:rPr lang="en-US" sz="900" b="1" u="none" dirty="0">
                    <a:solidFill>
                      <a:srgbClr val="5B739B"/>
                    </a:solidFill>
                  </a:rPr>
                  <a:t>0%</a:t>
                </a:r>
                <a:r>
                  <a:rPr lang="en-US" sz="900" b="1" u="none" dirty="0"/>
                  <a:t>, Approximate: </a:t>
                </a:r>
                <a:r>
                  <a:rPr lang="en-US" sz="900" b="1" u="none" dirty="0">
                    <a:solidFill>
                      <a:srgbClr val="5B739B"/>
                    </a:solidFill>
                  </a:rPr>
                  <a:t>68.5%</a:t>
                </a:r>
                <a:r>
                  <a:rPr lang="en-US" sz="900" b="1" u="none" dirty="0"/>
                  <a:t>, Advisory: </a:t>
                </a:r>
                <a:r>
                  <a:rPr lang="en-US" sz="900" b="1" u="none" dirty="0">
                    <a:solidFill>
                      <a:srgbClr val="5B739B"/>
                    </a:solidFill>
                  </a:rPr>
                  <a:t>31.5%</a:t>
                </a:r>
              </a:p>
              <a:p>
                <a:r>
                  <a:rPr lang="en-US" sz="900" b="1" u="none" dirty="0">
                    <a:solidFill>
                      <a:srgbClr val="5B739B"/>
                    </a:solidFill>
                  </a:rPr>
                  <a:t>Shepherdstown </a:t>
                </a:r>
                <a:r>
                  <a:rPr lang="en-US" sz="900" b="1" u="none" dirty="0">
                    <a:sym typeface="Wingdings" panose="05000000000000000000" pitchFamily="2" charset="2"/>
                  </a:rPr>
                  <a:t></a:t>
                </a:r>
                <a:r>
                  <a:rPr lang="en-US" sz="900" b="1" dirty="0">
                    <a:sym typeface="Wingdings" panose="05000000000000000000" pitchFamily="2" charset="2"/>
                  </a:rPr>
                  <a:t> </a:t>
                </a:r>
                <a:r>
                  <a:rPr lang="en-US" sz="900" b="1" u="none" dirty="0"/>
                  <a:t>Detailed: </a:t>
                </a:r>
                <a:r>
                  <a:rPr lang="en-US" sz="900" b="1" u="none" dirty="0">
                    <a:solidFill>
                      <a:srgbClr val="5B739B"/>
                    </a:solidFill>
                  </a:rPr>
                  <a:t>50.7%</a:t>
                </a:r>
                <a:r>
                  <a:rPr lang="en-US" sz="900" b="1" u="none" dirty="0"/>
                  <a:t>, Approximate: </a:t>
                </a:r>
                <a:r>
                  <a:rPr lang="en-US" sz="900" b="1" u="none" dirty="0">
                    <a:solidFill>
                      <a:srgbClr val="5B739B"/>
                    </a:solidFill>
                  </a:rPr>
                  <a:t>8.0%</a:t>
                </a:r>
                <a:r>
                  <a:rPr lang="en-US" sz="900" b="1" u="none" dirty="0"/>
                  <a:t>, Advisory: </a:t>
                </a:r>
                <a:r>
                  <a:rPr lang="en-US" sz="900" b="1" u="none" dirty="0">
                    <a:solidFill>
                      <a:srgbClr val="5B739B"/>
                    </a:solidFill>
                  </a:rPr>
                  <a:t>41.3%</a:t>
                </a:r>
              </a:p>
              <a:p>
                <a:r>
                  <a:rPr lang="en-US" sz="900" b="1" u="none" dirty="0">
                    <a:solidFill>
                      <a:srgbClr val="5B739B"/>
                    </a:solidFill>
                  </a:rPr>
                  <a:t>Bolivar </a:t>
                </a:r>
                <a:r>
                  <a:rPr lang="en-US" sz="900" b="1" u="none" dirty="0">
                    <a:sym typeface="Wingdings" panose="05000000000000000000" pitchFamily="2" charset="2"/>
                  </a:rPr>
                  <a:t></a:t>
                </a:r>
                <a:r>
                  <a:rPr lang="en-US" sz="900" b="1" dirty="0">
                    <a:sym typeface="Wingdings" panose="05000000000000000000" pitchFamily="2" charset="2"/>
                  </a:rPr>
                  <a:t> </a:t>
                </a:r>
                <a:r>
                  <a:rPr lang="en-US" sz="900" b="1" u="none" dirty="0"/>
                  <a:t>Detailed: </a:t>
                </a:r>
                <a:r>
                  <a:rPr lang="en-US" sz="900" b="1" u="none" dirty="0">
                    <a:solidFill>
                      <a:srgbClr val="5B739B"/>
                    </a:solidFill>
                  </a:rPr>
                  <a:t>0%</a:t>
                </a:r>
                <a:r>
                  <a:rPr lang="en-US" sz="900" b="1" u="none" dirty="0"/>
                  <a:t>, Approximate: </a:t>
                </a:r>
                <a:r>
                  <a:rPr lang="en-US" sz="900" b="1" u="none" dirty="0">
                    <a:solidFill>
                      <a:srgbClr val="5B739B"/>
                    </a:solidFill>
                  </a:rPr>
                  <a:t>100%</a:t>
                </a:r>
                <a:r>
                  <a:rPr lang="en-US" sz="900" b="1" u="none" dirty="0"/>
                  <a:t>, Advisory: </a:t>
                </a:r>
                <a:r>
                  <a:rPr lang="en-US" sz="900" b="1" u="none" dirty="0">
                    <a:solidFill>
                      <a:srgbClr val="5B739B"/>
                    </a:solidFill>
                  </a:rPr>
                  <a:t>0%</a:t>
                </a:r>
              </a:p>
              <a:p>
                <a:r>
                  <a:rPr lang="en-US" sz="900" b="1" u="none" dirty="0">
                    <a:solidFill>
                      <a:srgbClr val="5B739B"/>
                    </a:solidFill>
                  </a:rPr>
                  <a:t>Charles Town</a:t>
                </a:r>
                <a:r>
                  <a:rPr lang="en-US" sz="900" b="1" u="none" dirty="0">
                    <a:sym typeface="Wingdings" panose="05000000000000000000" pitchFamily="2" charset="2"/>
                  </a:rPr>
                  <a:t> </a:t>
                </a:r>
                <a:r>
                  <a:rPr lang="en-US" sz="900" b="1" dirty="0">
                    <a:sym typeface="Wingdings" panose="05000000000000000000" pitchFamily="2" charset="2"/>
                  </a:rPr>
                  <a:t> </a:t>
                </a:r>
                <a:r>
                  <a:rPr lang="en-US" sz="900" b="1" u="none" dirty="0"/>
                  <a:t>Detailed: </a:t>
                </a:r>
                <a:r>
                  <a:rPr lang="en-US" sz="900" b="1" u="none" dirty="0">
                    <a:solidFill>
                      <a:srgbClr val="5B739B"/>
                    </a:solidFill>
                  </a:rPr>
                  <a:t>54.9%</a:t>
                </a:r>
                <a:r>
                  <a:rPr lang="en-US" sz="900" b="1" u="none" dirty="0"/>
                  <a:t>, Approximate: </a:t>
                </a:r>
                <a:r>
                  <a:rPr lang="en-US" sz="900" b="1" u="none" dirty="0">
                    <a:solidFill>
                      <a:srgbClr val="5B739B"/>
                    </a:solidFill>
                  </a:rPr>
                  <a:t>43.7%</a:t>
                </a:r>
                <a:r>
                  <a:rPr lang="en-US" sz="900" b="1" u="none" dirty="0"/>
                  <a:t>, Advisory: </a:t>
                </a:r>
                <a:r>
                  <a:rPr lang="en-US" sz="900" b="1" u="none" dirty="0">
                    <a:solidFill>
                      <a:srgbClr val="5B739B"/>
                    </a:solidFill>
                  </a:rPr>
                  <a:t>1.3%</a:t>
                </a:r>
              </a:p>
              <a:p>
                <a:r>
                  <a:rPr lang="en-US" sz="900" b="1" u="none" dirty="0">
                    <a:solidFill>
                      <a:srgbClr val="5B739B"/>
                    </a:solidFill>
                  </a:rPr>
                  <a:t>Ranson </a:t>
                </a:r>
                <a:r>
                  <a:rPr lang="en-US" sz="900" b="1" u="none" dirty="0">
                    <a:sym typeface="Wingdings" panose="05000000000000000000" pitchFamily="2" charset="2"/>
                  </a:rPr>
                  <a:t></a:t>
                </a:r>
                <a:r>
                  <a:rPr lang="en-US" sz="900" b="1" dirty="0">
                    <a:sym typeface="Wingdings" panose="05000000000000000000" pitchFamily="2" charset="2"/>
                  </a:rPr>
                  <a:t> </a:t>
                </a:r>
                <a:r>
                  <a:rPr lang="en-US" sz="900" b="1" u="none" dirty="0"/>
                  <a:t>Detailed: </a:t>
                </a:r>
                <a:r>
                  <a:rPr lang="en-US" sz="900" b="1" u="none" dirty="0">
                    <a:solidFill>
                      <a:srgbClr val="5B739B"/>
                    </a:solidFill>
                  </a:rPr>
                  <a:t>93.6%</a:t>
                </a:r>
                <a:r>
                  <a:rPr lang="en-US" sz="900" b="1" u="none" dirty="0"/>
                  <a:t>, Approximate: </a:t>
                </a:r>
                <a:r>
                  <a:rPr lang="en-US" sz="900" b="1" u="none" dirty="0">
                    <a:solidFill>
                      <a:srgbClr val="5B739B"/>
                    </a:solidFill>
                  </a:rPr>
                  <a:t>5.8%</a:t>
                </a:r>
                <a:r>
                  <a:rPr lang="en-US" sz="900" b="1" u="none" dirty="0"/>
                  <a:t>, Advisory: </a:t>
                </a:r>
                <a:r>
                  <a:rPr lang="en-US" sz="900" b="1" u="none" dirty="0">
                    <a:solidFill>
                      <a:srgbClr val="5B739B"/>
                    </a:solidFill>
                  </a:rPr>
                  <a:t>0.6%</a:t>
                </a:r>
              </a:p>
              <a:p>
                <a:r>
                  <a:rPr lang="en-US" sz="900" b="1" dirty="0">
                    <a:solidFill>
                      <a:srgbClr val="5B739B"/>
                    </a:solidFill>
                  </a:rPr>
                  <a:t>Jefferson Unincorporated Area </a:t>
                </a:r>
                <a:r>
                  <a:rPr lang="en-US" sz="900" b="1" dirty="0">
                    <a:sym typeface="Wingdings" panose="05000000000000000000" pitchFamily="2" charset="2"/>
                  </a:rPr>
                  <a:t></a:t>
                </a:r>
                <a:r>
                  <a:rPr lang="en-US" sz="900" dirty="0">
                    <a:sym typeface="Wingdings" panose="05000000000000000000" pitchFamily="2" charset="2"/>
                  </a:rPr>
                  <a:t> </a:t>
                </a:r>
                <a:r>
                  <a:rPr lang="en-US" sz="900" b="1" u="none" dirty="0"/>
                  <a:t>Detailed: </a:t>
                </a:r>
                <a:r>
                  <a:rPr lang="en-US" sz="900" b="1" u="none" dirty="0">
                    <a:solidFill>
                      <a:srgbClr val="5B739B"/>
                    </a:solidFill>
                  </a:rPr>
                  <a:t>34.2%</a:t>
                </a:r>
                <a:r>
                  <a:rPr lang="en-US" sz="900" b="1" u="none" dirty="0"/>
                  <a:t>, Approximate: </a:t>
                </a:r>
                <a:r>
                  <a:rPr lang="en-US" sz="900" b="1" u="none" dirty="0">
                    <a:solidFill>
                      <a:srgbClr val="5B739B"/>
                    </a:solidFill>
                  </a:rPr>
                  <a:t>54.6%</a:t>
                </a:r>
                <a:r>
                  <a:rPr lang="en-US" sz="900" b="1" u="none" dirty="0"/>
                  <a:t>, Advisory: </a:t>
                </a:r>
                <a:r>
                  <a:rPr lang="en-US" sz="900" b="1" u="none" dirty="0">
                    <a:solidFill>
                      <a:srgbClr val="5B739B"/>
                    </a:solidFill>
                  </a:rPr>
                  <a:t>11.2%</a:t>
                </a:r>
                <a:endParaRPr lang="en-US" sz="900" dirty="0">
                  <a:solidFill>
                    <a:srgbClr val="5B739B"/>
                  </a:solidFill>
                </a:endParaRPr>
              </a:p>
            </p:txBody>
          </p:sp>
          <p:sp>
            <p:nvSpPr>
              <p:cNvPr id="7" name="TextBox 6">
                <a:extLst>
                  <a:ext uri="{FF2B5EF4-FFF2-40B4-BE49-F238E27FC236}">
                    <a16:creationId xmlns:a16="http://schemas.microsoft.com/office/drawing/2014/main" id="{3F743585-0D8D-B722-52FE-F78CEF7C75FD}"/>
                  </a:ext>
                </a:extLst>
              </p:cNvPr>
              <p:cNvSpPr txBox="1"/>
              <p:nvPr/>
            </p:nvSpPr>
            <p:spPr>
              <a:xfrm>
                <a:off x="38099" y="5439935"/>
                <a:ext cx="507811" cy="230832"/>
              </a:xfrm>
              <a:prstGeom prst="rect">
                <a:avLst/>
              </a:prstGeom>
              <a:solidFill>
                <a:srgbClr val="DEEBF7"/>
              </a:solidFill>
              <a:ln>
                <a:noFill/>
              </a:ln>
            </p:spPr>
            <p:txBody>
              <a:bodyPr wrap="square" rtlCol="0" anchor="ctr" anchorCtr="0">
                <a:spAutoFit/>
              </a:bodyPr>
              <a:lstStyle/>
              <a:p>
                <a:r>
                  <a:rPr lang="en-US" sz="900" b="1" dirty="0"/>
                  <a:t>Notes:</a:t>
                </a:r>
              </a:p>
            </p:txBody>
          </p:sp>
        </p:grpSp>
        <p:sp>
          <p:nvSpPr>
            <p:cNvPr id="8" name="TextBox 7">
              <a:extLst>
                <a:ext uri="{FF2B5EF4-FFF2-40B4-BE49-F238E27FC236}">
                  <a16:creationId xmlns:a16="http://schemas.microsoft.com/office/drawing/2014/main" id="{983900B2-79A2-09AC-419F-DAFF41974960}"/>
                </a:ext>
              </a:extLst>
            </p:cNvPr>
            <p:cNvSpPr txBox="1"/>
            <p:nvPr/>
          </p:nvSpPr>
          <p:spPr>
            <a:xfrm>
              <a:off x="6250673" y="5582486"/>
              <a:ext cx="5750257" cy="1246495"/>
            </a:xfrm>
            <a:prstGeom prst="rect">
              <a:avLst/>
            </a:prstGeom>
            <a:noFill/>
          </p:spPr>
          <p:txBody>
            <a:bodyPr wrap="square" rtlCol="0">
              <a:spAutoFit/>
            </a:bodyPr>
            <a:lstStyle/>
            <a:p>
              <a:r>
                <a:rPr lang="en-US" sz="900" b="1" i="1" dirty="0"/>
                <a:t>Floodplain Area Ratio:</a:t>
              </a:r>
              <a:r>
                <a:rPr lang="en-US" sz="900" dirty="0"/>
                <a:t> Ratio of the Modified Special Flood Hazard Area (mSFHA) to total incorporated place area</a:t>
              </a:r>
            </a:p>
            <a:p>
              <a:r>
                <a:rPr lang="en-US" sz="900" b="1" i="1" dirty="0"/>
                <a:t>Floodplain Length Ratio: </a:t>
              </a:r>
              <a:r>
                <a:rPr lang="en-US" sz="900" dirty="0"/>
                <a:t>Ratio of Special Flood Hazard length (Effective and Advisory) to total incorporated place area</a:t>
              </a:r>
            </a:p>
            <a:p>
              <a:endParaRPr lang="en-US" sz="900" dirty="0"/>
            </a:p>
            <a:p>
              <a:r>
                <a:rPr lang="en-US" sz="900" b="1" i="1" dirty="0"/>
                <a:t>Flood Declared Disasters: </a:t>
              </a:r>
              <a:r>
                <a:rPr lang="en-US" sz="900" dirty="0"/>
                <a:t>Number of federally-declared flood disasters in the county since 1953</a:t>
              </a:r>
            </a:p>
            <a:p>
              <a:endParaRPr lang="en-US" sz="900" dirty="0"/>
            </a:p>
            <a:p>
              <a:r>
                <a:rPr lang="en-US" sz="900" b="1" i="1" dirty="0"/>
                <a:t>Flood Depth Median: </a:t>
              </a:r>
              <a:r>
                <a:rPr lang="en-US" sz="900" dirty="0"/>
                <a:t>Median value of flood depths of all primary structures inventoried in the High-Risk* flood zones from FEMA's models</a:t>
              </a:r>
            </a:p>
            <a:p>
              <a:endParaRPr lang="en-US" sz="400" dirty="0"/>
            </a:p>
            <a:p>
              <a:r>
                <a:rPr lang="en-US" sz="800" dirty="0"/>
                <a:t>* High-Risk 100-year floodplain may include both Effective or Advisory Floodplains</a:t>
              </a:r>
            </a:p>
          </p:txBody>
        </p:sp>
      </p:grpSp>
      <p:sp>
        <p:nvSpPr>
          <p:cNvPr id="60" name="TextBox 59">
            <a:extLst>
              <a:ext uri="{FF2B5EF4-FFF2-40B4-BE49-F238E27FC236}">
                <a16:creationId xmlns:a16="http://schemas.microsoft.com/office/drawing/2014/main" id="{C02BECAC-5AA7-5616-18EA-3F419BEDF586}"/>
              </a:ext>
            </a:extLst>
          </p:cNvPr>
          <p:cNvSpPr txBox="1"/>
          <p:nvPr/>
        </p:nvSpPr>
        <p:spPr>
          <a:xfrm>
            <a:off x="2206071" y="855399"/>
            <a:ext cx="7865659" cy="369332"/>
          </a:xfrm>
          <a:prstGeom prst="rect">
            <a:avLst/>
          </a:prstGeom>
          <a:noFill/>
        </p:spPr>
        <p:txBody>
          <a:bodyPr wrap="square" rtlCol="0">
            <a:spAutoFit/>
          </a:bodyPr>
          <a:lstStyle/>
          <a:p>
            <a:pPr algn="ctr"/>
            <a:r>
              <a:rPr lang="en-US" b="1" dirty="0">
                <a:solidFill>
                  <a:schemeClr val="accent1">
                    <a:lumMod val="50000"/>
                  </a:schemeClr>
                </a:solidFill>
              </a:rPr>
              <a:t>(1) Floodplain Characteristics:</a:t>
            </a:r>
          </a:p>
        </p:txBody>
      </p:sp>
      <p:grpSp>
        <p:nvGrpSpPr>
          <p:cNvPr id="23" name="Group 22">
            <a:extLst>
              <a:ext uri="{FF2B5EF4-FFF2-40B4-BE49-F238E27FC236}">
                <a16:creationId xmlns:a16="http://schemas.microsoft.com/office/drawing/2014/main" id="{9B8D4B3A-C9AB-2167-D233-634D261540FD}"/>
              </a:ext>
            </a:extLst>
          </p:cNvPr>
          <p:cNvGrpSpPr/>
          <p:nvPr/>
        </p:nvGrpSpPr>
        <p:grpSpPr>
          <a:xfrm>
            <a:off x="110068" y="1221453"/>
            <a:ext cx="1463975" cy="461665"/>
            <a:chOff x="11031939" y="2788389"/>
            <a:chExt cx="1355349" cy="461665"/>
          </a:xfrm>
        </p:grpSpPr>
        <p:sp>
          <p:nvSpPr>
            <p:cNvPr id="24" name="TextBox 23">
              <a:extLst>
                <a:ext uri="{FF2B5EF4-FFF2-40B4-BE49-F238E27FC236}">
                  <a16:creationId xmlns:a16="http://schemas.microsoft.com/office/drawing/2014/main" id="{6ABF9CB8-368C-98AA-AE01-E46DA85F6C33}"/>
                </a:ext>
              </a:extLst>
            </p:cNvPr>
            <p:cNvSpPr txBox="1"/>
            <p:nvPr/>
          </p:nvSpPr>
          <p:spPr>
            <a:xfrm>
              <a:off x="11031939" y="2788389"/>
              <a:ext cx="1355349" cy="461665"/>
            </a:xfrm>
            <a:prstGeom prst="rect">
              <a:avLst/>
            </a:prstGeom>
            <a:solidFill>
              <a:srgbClr val="E998A9"/>
            </a:solidFill>
            <a:ln>
              <a:noFill/>
            </a:ln>
          </p:spPr>
          <p:txBody>
            <a:bodyPr wrap="square" rtlCol="0" anchor="ctr" anchorCtr="0">
              <a:spAutoFit/>
            </a:bodyPr>
            <a:lstStyle/>
            <a:p>
              <a:pPr algn="r"/>
              <a:r>
                <a:rPr lang="en-US" sz="1200" b="1" dirty="0"/>
                <a:t>Statewide Rank</a:t>
              </a:r>
            </a:p>
            <a:p>
              <a:pPr algn="r"/>
              <a:r>
                <a:rPr lang="en-US" sz="1200" b="1" dirty="0"/>
                <a:t>among the Top 5</a:t>
              </a:r>
            </a:p>
          </p:txBody>
        </p:sp>
        <p:sp>
          <p:nvSpPr>
            <p:cNvPr id="25" name="Star: 10 Points 24">
              <a:extLst>
                <a:ext uri="{FF2B5EF4-FFF2-40B4-BE49-F238E27FC236}">
                  <a16:creationId xmlns:a16="http://schemas.microsoft.com/office/drawing/2014/main" id="{0CEB2159-C07A-6AA5-EF68-9B2AC33A620C}"/>
                </a:ext>
              </a:extLst>
            </p:cNvPr>
            <p:cNvSpPr/>
            <p:nvPr/>
          </p:nvSpPr>
          <p:spPr>
            <a:xfrm>
              <a:off x="11087416" y="2818914"/>
              <a:ext cx="225920" cy="225920"/>
            </a:xfrm>
            <a:prstGeom prst="star10">
              <a:avLst/>
            </a:prstGeom>
            <a:solidFill>
              <a:srgbClr val="FFFF00"/>
            </a:solidFill>
            <a:ln>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C00000"/>
                  </a:solidFill>
                </a:rPr>
                <a:t>#</a:t>
              </a:r>
            </a:p>
          </p:txBody>
        </p:sp>
      </p:grpSp>
      <p:sp>
        <p:nvSpPr>
          <p:cNvPr id="29" name="TextBox 28">
            <a:extLst>
              <a:ext uri="{FF2B5EF4-FFF2-40B4-BE49-F238E27FC236}">
                <a16:creationId xmlns:a16="http://schemas.microsoft.com/office/drawing/2014/main" id="{03644B65-F5F7-EC51-3C2C-39029658D268}"/>
              </a:ext>
            </a:extLst>
          </p:cNvPr>
          <p:cNvSpPr txBox="1"/>
          <p:nvPr/>
        </p:nvSpPr>
        <p:spPr>
          <a:xfrm>
            <a:off x="110068" y="1713643"/>
            <a:ext cx="1463975" cy="1200329"/>
          </a:xfrm>
          <a:prstGeom prst="rect">
            <a:avLst/>
          </a:prstGeom>
          <a:noFill/>
        </p:spPr>
        <p:txBody>
          <a:bodyPr wrap="square" rtlCol="0">
            <a:spAutoFit/>
          </a:bodyPr>
          <a:lstStyle/>
          <a:p>
            <a:r>
              <a:rPr lang="en-US" sz="1200" dirty="0"/>
              <a:t>Rankings done separately for counties, unincorporated areas, and 229 incorporated places</a:t>
            </a:r>
            <a:endParaRPr lang="en-US" sz="1200" u="none" dirty="0"/>
          </a:p>
        </p:txBody>
      </p:sp>
      <p:grpSp>
        <p:nvGrpSpPr>
          <p:cNvPr id="32" name="Group 31">
            <a:extLst>
              <a:ext uri="{FF2B5EF4-FFF2-40B4-BE49-F238E27FC236}">
                <a16:creationId xmlns:a16="http://schemas.microsoft.com/office/drawing/2014/main" id="{8003653C-A152-7D8F-6DAF-494C8B456280}"/>
              </a:ext>
            </a:extLst>
          </p:cNvPr>
          <p:cNvGrpSpPr/>
          <p:nvPr/>
        </p:nvGrpSpPr>
        <p:grpSpPr>
          <a:xfrm>
            <a:off x="1722210" y="1160386"/>
            <a:ext cx="9908940" cy="4009809"/>
            <a:chOff x="1722210" y="1160386"/>
            <a:chExt cx="9908940" cy="4009809"/>
          </a:xfrm>
        </p:grpSpPr>
        <p:grpSp>
          <p:nvGrpSpPr>
            <p:cNvPr id="28" name="Group 27">
              <a:extLst>
                <a:ext uri="{FF2B5EF4-FFF2-40B4-BE49-F238E27FC236}">
                  <a16:creationId xmlns:a16="http://schemas.microsoft.com/office/drawing/2014/main" id="{FB02647A-948F-A93A-81B0-34596E992591}"/>
                </a:ext>
              </a:extLst>
            </p:cNvPr>
            <p:cNvGrpSpPr/>
            <p:nvPr/>
          </p:nvGrpSpPr>
          <p:grpSpPr>
            <a:xfrm>
              <a:off x="1722210" y="1160386"/>
              <a:ext cx="9908940" cy="3854961"/>
              <a:chOff x="1722210" y="1160386"/>
              <a:chExt cx="9908940" cy="3854961"/>
            </a:xfrm>
          </p:grpSpPr>
          <p:grpSp>
            <p:nvGrpSpPr>
              <p:cNvPr id="13" name="Group 12">
                <a:extLst>
                  <a:ext uri="{FF2B5EF4-FFF2-40B4-BE49-F238E27FC236}">
                    <a16:creationId xmlns:a16="http://schemas.microsoft.com/office/drawing/2014/main" id="{1FB5AEE7-C38A-B932-7E0F-04E7190D8670}"/>
                  </a:ext>
                </a:extLst>
              </p:cNvPr>
              <p:cNvGrpSpPr/>
              <p:nvPr/>
            </p:nvGrpSpPr>
            <p:grpSpPr>
              <a:xfrm>
                <a:off x="1722210" y="1160386"/>
                <a:ext cx="9908940" cy="3854961"/>
                <a:chOff x="1041780" y="1243671"/>
                <a:chExt cx="9908940" cy="3854961"/>
              </a:xfrm>
            </p:grpSpPr>
            <p:pic>
              <p:nvPicPr>
                <p:cNvPr id="3" name="Picture 2">
                  <a:extLst>
                    <a:ext uri="{FF2B5EF4-FFF2-40B4-BE49-F238E27FC236}">
                      <a16:creationId xmlns:a16="http://schemas.microsoft.com/office/drawing/2014/main" id="{48E9EE37-F990-40C3-B98C-C43BCFF225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1780" y="1243671"/>
                  <a:ext cx="9908940" cy="3854961"/>
                </a:xfrm>
                <a:prstGeom prst="rect">
                  <a:avLst/>
                </a:prstGeom>
              </p:spPr>
            </p:pic>
            <p:sp>
              <p:nvSpPr>
                <p:cNvPr id="10" name="Star: 10 Points 9">
                  <a:extLst>
                    <a:ext uri="{FF2B5EF4-FFF2-40B4-BE49-F238E27FC236}">
                      <a16:creationId xmlns:a16="http://schemas.microsoft.com/office/drawing/2014/main" id="{D16EAC71-FCC2-F61F-5950-EE08317FFC10}"/>
                    </a:ext>
                  </a:extLst>
                </p:cNvPr>
                <p:cNvSpPr/>
                <p:nvPr/>
              </p:nvSpPr>
              <p:spPr>
                <a:xfrm>
                  <a:off x="9673986" y="2945231"/>
                  <a:ext cx="225920" cy="225920"/>
                </a:xfrm>
                <a:prstGeom prst="star10">
                  <a:avLst/>
                </a:prstGeom>
                <a:solidFill>
                  <a:srgbClr val="FFFF00"/>
                </a:solidFill>
                <a:ln>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C00000"/>
                      </a:solidFill>
                    </a:rPr>
                    <a:t>1</a:t>
                  </a:r>
                </a:p>
              </p:txBody>
            </p:sp>
            <p:sp>
              <p:nvSpPr>
                <p:cNvPr id="12" name="Star: 10 Points 11">
                  <a:extLst>
                    <a:ext uri="{FF2B5EF4-FFF2-40B4-BE49-F238E27FC236}">
                      <a16:creationId xmlns:a16="http://schemas.microsoft.com/office/drawing/2014/main" id="{9753F304-71FC-A9CE-6E14-7B3065B877A4}"/>
                    </a:ext>
                  </a:extLst>
                </p:cNvPr>
                <p:cNvSpPr/>
                <p:nvPr/>
              </p:nvSpPr>
              <p:spPr>
                <a:xfrm>
                  <a:off x="9673986" y="3348455"/>
                  <a:ext cx="225920" cy="225920"/>
                </a:xfrm>
                <a:prstGeom prst="star10">
                  <a:avLst/>
                </a:prstGeom>
                <a:solidFill>
                  <a:srgbClr val="FFFF00"/>
                </a:solidFill>
                <a:ln>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C00000"/>
                      </a:solidFill>
                    </a:rPr>
                    <a:t>2</a:t>
                  </a:r>
                </a:p>
              </p:txBody>
            </p:sp>
          </p:grpSp>
          <p:sp>
            <p:nvSpPr>
              <p:cNvPr id="27" name="Star: 10 Points 26">
                <a:extLst>
                  <a:ext uri="{FF2B5EF4-FFF2-40B4-BE49-F238E27FC236}">
                    <a16:creationId xmlns:a16="http://schemas.microsoft.com/office/drawing/2014/main" id="{6E52A3CC-60E6-83CC-24DE-BFCEF9B026E0}"/>
                  </a:ext>
                </a:extLst>
              </p:cNvPr>
              <p:cNvSpPr/>
              <p:nvPr/>
            </p:nvSpPr>
            <p:spPr>
              <a:xfrm>
                <a:off x="10354416" y="4729326"/>
                <a:ext cx="225920" cy="225920"/>
              </a:xfrm>
              <a:prstGeom prst="star10">
                <a:avLst/>
              </a:prstGeom>
              <a:solidFill>
                <a:srgbClr val="FFFF00"/>
              </a:solidFill>
              <a:ln>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C00000"/>
                    </a:solidFill>
                  </a:rPr>
                  <a:t>4</a:t>
                </a:r>
              </a:p>
            </p:txBody>
          </p:sp>
        </p:grpSp>
        <p:sp>
          <p:nvSpPr>
            <p:cNvPr id="30" name="Rectangle 29">
              <a:extLst>
                <a:ext uri="{FF2B5EF4-FFF2-40B4-BE49-F238E27FC236}">
                  <a16:creationId xmlns:a16="http://schemas.microsoft.com/office/drawing/2014/main" id="{85CFB25C-DD02-B822-01FE-9FB7832B4057}"/>
                </a:ext>
              </a:extLst>
            </p:cNvPr>
            <p:cNvSpPr/>
            <p:nvPr/>
          </p:nvSpPr>
          <p:spPr>
            <a:xfrm>
              <a:off x="9402052" y="3898427"/>
              <a:ext cx="1214966" cy="190500"/>
            </a:xfrm>
            <a:prstGeom prst="rect">
              <a:avLst/>
            </a:prstGeom>
            <a:solidFill>
              <a:schemeClr val="accent6">
                <a:lumMod val="60000"/>
                <a:lumOff val="4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State Median: 1.8 Ft</a:t>
              </a:r>
            </a:p>
          </p:txBody>
        </p:sp>
        <p:sp>
          <p:nvSpPr>
            <p:cNvPr id="31" name="Rectangle 30">
              <a:extLst>
                <a:ext uri="{FF2B5EF4-FFF2-40B4-BE49-F238E27FC236}">
                  <a16:creationId xmlns:a16="http://schemas.microsoft.com/office/drawing/2014/main" id="{43B3D2E6-8702-8B4C-E7EF-7D4ADFBA2989}"/>
                </a:ext>
              </a:extLst>
            </p:cNvPr>
            <p:cNvSpPr/>
            <p:nvPr/>
          </p:nvSpPr>
          <p:spPr>
            <a:xfrm>
              <a:off x="9373836" y="4979695"/>
              <a:ext cx="1214966" cy="190500"/>
            </a:xfrm>
            <a:prstGeom prst="rect">
              <a:avLst/>
            </a:prstGeom>
            <a:solidFill>
              <a:srgbClr val="E2F0D9"/>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State Median: 2.0 Ft</a:t>
              </a:r>
            </a:p>
          </p:txBody>
        </p:sp>
      </p:grpSp>
    </p:spTree>
    <p:extLst>
      <p:ext uri="{BB962C8B-B14F-4D97-AF65-F5344CB8AC3E}">
        <p14:creationId xmlns:p14="http://schemas.microsoft.com/office/powerpoint/2010/main" val="1632275845"/>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01524E8F-504E-43AB-9990-50EDB3CB7993}"/>
              </a:ext>
            </a:extLst>
          </p:cNvPr>
          <p:cNvSpPr txBox="1">
            <a:spLocks/>
          </p:cNvSpPr>
          <p:nvPr/>
        </p:nvSpPr>
        <p:spPr>
          <a:xfrm>
            <a:off x="0" y="2"/>
            <a:ext cx="12192000" cy="840445"/>
          </a:xfrm>
          <a:prstGeom prst="rect">
            <a:avLst/>
          </a:prstGeom>
          <a:solidFill>
            <a:srgbClr val="C000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b="1" dirty="0">
                <a:solidFill>
                  <a:prstClr val="white"/>
                </a:solidFill>
                <a:latin typeface="Arial" panose="020B0604020202020204" pitchFamily="34" charset="0"/>
                <a:cs typeface="Arial" panose="020B0604020202020204" pitchFamily="34" charset="0"/>
              </a:rPr>
              <a:t>            Flood Risk Assessment</a:t>
            </a:r>
          </a:p>
          <a:p>
            <a:pPr marL="174625"/>
            <a:r>
              <a:rPr lang="en-US" sz="500" dirty="0">
                <a:solidFill>
                  <a:prstClr val="white"/>
                </a:solidFill>
                <a:latin typeface="Arial" panose="020B0604020202020204" pitchFamily="34" charset="0"/>
                <a:cs typeface="Arial" panose="020B0604020202020204" pitchFamily="34" charset="0"/>
              </a:rPr>
              <a:t> </a:t>
            </a:r>
          </a:p>
          <a:p>
            <a:pPr marL="174625"/>
            <a:r>
              <a:rPr lang="en-US" sz="2400" dirty="0">
                <a:solidFill>
                  <a:prstClr val="white"/>
                </a:solidFill>
                <a:latin typeface="Arial" panose="020B0604020202020204" pitchFamily="34" charset="0"/>
                <a:cs typeface="Arial" panose="020B0604020202020204" pitchFamily="34" charset="0"/>
              </a:rPr>
              <a:t>            Jefferson County</a:t>
            </a:r>
            <a:endParaRPr lang="en-US" sz="1100" dirty="0">
              <a:solidFill>
                <a:prstClr val="white"/>
              </a:solidFill>
              <a:latin typeface="Calibri Light" panose="020F0302020204030204"/>
            </a:endParaRPr>
          </a:p>
        </p:txBody>
      </p:sp>
      <p:pic>
        <p:nvPicPr>
          <p:cNvPr id="59" name="Picture 58" descr="A yellow and blue logo&#10;&#10;Description automatically generated">
            <a:extLst>
              <a:ext uri="{FF2B5EF4-FFF2-40B4-BE49-F238E27FC236}">
                <a16:creationId xmlns:a16="http://schemas.microsoft.com/office/drawing/2014/main" id="{DA3AADBB-C31C-DD34-7D9E-8B6EBBC430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923" y="45385"/>
            <a:ext cx="839503" cy="749677"/>
          </a:xfrm>
          <a:prstGeom prst="rect">
            <a:avLst/>
          </a:prstGeom>
        </p:spPr>
      </p:pic>
      <p:grpSp>
        <p:nvGrpSpPr>
          <p:cNvPr id="10" name="Group 9">
            <a:extLst>
              <a:ext uri="{FF2B5EF4-FFF2-40B4-BE49-F238E27FC236}">
                <a16:creationId xmlns:a16="http://schemas.microsoft.com/office/drawing/2014/main" id="{BC88DDB6-D931-DF25-B979-874AFEBB55A7}"/>
              </a:ext>
            </a:extLst>
          </p:cNvPr>
          <p:cNvGrpSpPr/>
          <p:nvPr/>
        </p:nvGrpSpPr>
        <p:grpSpPr>
          <a:xfrm>
            <a:off x="38099" y="5298885"/>
            <a:ext cx="12115801" cy="1520804"/>
            <a:chOff x="38099" y="5298885"/>
            <a:chExt cx="12115801" cy="1520804"/>
          </a:xfrm>
        </p:grpSpPr>
        <p:grpSp>
          <p:nvGrpSpPr>
            <p:cNvPr id="4" name="Group 3">
              <a:extLst>
                <a:ext uri="{FF2B5EF4-FFF2-40B4-BE49-F238E27FC236}">
                  <a16:creationId xmlns:a16="http://schemas.microsoft.com/office/drawing/2014/main" id="{2C8D1E71-733A-2AD5-7745-0E18203C0438}"/>
                </a:ext>
              </a:extLst>
            </p:cNvPr>
            <p:cNvGrpSpPr/>
            <p:nvPr/>
          </p:nvGrpSpPr>
          <p:grpSpPr>
            <a:xfrm>
              <a:off x="38099" y="5298885"/>
              <a:ext cx="12115801" cy="1520804"/>
              <a:chOff x="38099" y="5439935"/>
              <a:chExt cx="12115801" cy="1520804"/>
            </a:xfrm>
          </p:grpSpPr>
          <p:sp>
            <p:nvSpPr>
              <p:cNvPr id="5" name="TextBox 4">
                <a:extLst>
                  <a:ext uri="{FF2B5EF4-FFF2-40B4-BE49-F238E27FC236}">
                    <a16:creationId xmlns:a16="http://schemas.microsoft.com/office/drawing/2014/main" id="{A37A58BA-1FB9-159D-8689-87399EF0327A}"/>
                  </a:ext>
                </a:extLst>
              </p:cNvPr>
              <p:cNvSpPr txBox="1"/>
              <p:nvPr/>
            </p:nvSpPr>
            <p:spPr>
              <a:xfrm>
                <a:off x="38099" y="5621911"/>
                <a:ext cx="12115801" cy="1338828"/>
              </a:xfrm>
              <a:prstGeom prst="rect">
                <a:avLst/>
              </a:prstGeom>
              <a:solidFill>
                <a:srgbClr val="DEEBF7"/>
              </a:solidFill>
            </p:spPr>
            <p:txBody>
              <a:bodyPr wrap="square" rtlCol="0">
                <a:spAutoFit/>
              </a:bodyPr>
              <a:lstStyle/>
              <a:p>
                <a:r>
                  <a:rPr lang="en-US" sz="900" b="1" i="1" u="none" dirty="0"/>
                  <a:t>Building Floodplain Count: </a:t>
                </a:r>
                <a:r>
                  <a:rPr lang="en-US" sz="900" dirty="0"/>
                  <a:t>Building count in Special Flood Hazard Area including Effective, New Preliminary, and Draft floodplains (excluding mapped-out structures)</a:t>
                </a:r>
              </a:p>
              <a:p>
                <a:r>
                  <a:rPr lang="en-US" sz="900" b="1" i="1" u="none" dirty="0"/>
                  <a:t>Buildings in Floodplain Breakdown:</a:t>
                </a:r>
              </a:p>
              <a:p>
                <a:r>
                  <a:rPr lang="en-US" sz="900" b="1" dirty="0">
                    <a:solidFill>
                      <a:srgbClr val="5B739B"/>
                    </a:solidFill>
                  </a:rPr>
                  <a:t>Jefferson County </a:t>
                </a:r>
                <a:r>
                  <a:rPr lang="en-US" sz="900" b="1" dirty="0">
                    <a:sym typeface="Wingdings" panose="05000000000000000000" pitchFamily="2" charset="2"/>
                  </a:rPr>
                  <a:t> </a:t>
                </a:r>
                <a:r>
                  <a:rPr lang="en-US" sz="900" b="1" u="none" dirty="0"/>
                  <a:t>in Effective: </a:t>
                </a:r>
                <a:r>
                  <a:rPr lang="en-US" sz="900" b="1" dirty="0">
                    <a:solidFill>
                      <a:srgbClr val="5B739B"/>
                    </a:solidFill>
                  </a:rPr>
                  <a:t>376</a:t>
                </a:r>
                <a:r>
                  <a:rPr lang="en-US" sz="900" b="1" u="none" dirty="0"/>
                  <a:t>, in Advisory: </a:t>
                </a:r>
                <a:r>
                  <a:rPr lang="en-US" sz="900" b="1" dirty="0">
                    <a:solidFill>
                      <a:srgbClr val="5B739B"/>
                    </a:solidFill>
                  </a:rPr>
                  <a:t>123</a:t>
                </a:r>
                <a:endParaRPr lang="en-US" sz="900" b="1" i="1" u="none" dirty="0"/>
              </a:p>
              <a:p>
                <a:r>
                  <a:rPr lang="en-US" sz="900" b="1" u="none" dirty="0">
                    <a:solidFill>
                      <a:srgbClr val="5B739B"/>
                    </a:solidFill>
                  </a:rPr>
                  <a:t>Shepherdstown </a:t>
                </a:r>
                <a:r>
                  <a:rPr lang="en-US" sz="900" b="1" u="none" dirty="0">
                    <a:sym typeface="Wingdings" panose="05000000000000000000" pitchFamily="2" charset="2"/>
                  </a:rPr>
                  <a:t></a:t>
                </a:r>
                <a:r>
                  <a:rPr lang="en-US" sz="900" b="1" dirty="0">
                    <a:sym typeface="Wingdings" panose="05000000000000000000" pitchFamily="2" charset="2"/>
                  </a:rPr>
                  <a:t> </a:t>
                </a:r>
                <a:r>
                  <a:rPr lang="en-US" sz="900" b="1" u="none" dirty="0"/>
                  <a:t>in Effective: </a:t>
                </a:r>
                <a:r>
                  <a:rPr lang="en-US" sz="900" b="1" dirty="0">
                    <a:solidFill>
                      <a:srgbClr val="5B739B"/>
                    </a:solidFill>
                  </a:rPr>
                  <a:t>47</a:t>
                </a:r>
                <a:r>
                  <a:rPr lang="en-US" sz="900" b="1" u="none" dirty="0"/>
                  <a:t>, in Advisory: </a:t>
                </a:r>
                <a:r>
                  <a:rPr lang="en-US" sz="900" b="1" dirty="0">
                    <a:solidFill>
                      <a:srgbClr val="5B739B"/>
                    </a:solidFill>
                  </a:rPr>
                  <a:t>29</a:t>
                </a:r>
                <a:endParaRPr lang="en-US" sz="900" b="1" dirty="0">
                  <a:sym typeface="Wingdings" panose="05000000000000000000" pitchFamily="2" charset="2"/>
                </a:endParaRPr>
              </a:p>
              <a:p>
                <a:r>
                  <a:rPr lang="en-US" sz="900" b="1" u="none" dirty="0">
                    <a:solidFill>
                      <a:srgbClr val="5B739B"/>
                    </a:solidFill>
                  </a:rPr>
                  <a:t>Ranson </a:t>
                </a:r>
                <a:r>
                  <a:rPr lang="en-US" sz="900" b="1" u="none" dirty="0">
                    <a:sym typeface="Wingdings" panose="05000000000000000000" pitchFamily="2" charset="2"/>
                  </a:rPr>
                  <a:t></a:t>
                </a:r>
                <a:r>
                  <a:rPr lang="en-US" sz="900" b="1" dirty="0">
                    <a:sym typeface="Wingdings" panose="05000000000000000000" pitchFamily="2" charset="2"/>
                  </a:rPr>
                  <a:t> </a:t>
                </a:r>
                <a:r>
                  <a:rPr lang="en-US" sz="900" b="1" u="none" dirty="0"/>
                  <a:t>in Effective: </a:t>
                </a:r>
                <a:r>
                  <a:rPr lang="en-US" sz="900" b="1" u="none" dirty="0">
                    <a:solidFill>
                      <a:srgbClr val="5B739B"/>
                    </a:solidFill>
                  </a:rPr>
                  <a:t>49</a:t>
                </a:r>
                <a:r>
                  <a:rPr lang="en-US" sz="900" b="1" u="none" dirty="0"/>
                  <a:t>, in Advisory: </a:t>
                </a:r>
                <a:r>
                  <a:rPr lang="en-US" sz="900" b="1" dirty="0">
                    <a:solidFill>
                      <a:srgbClr val="5B739B"/>
                    </a:solidFill>
                  </a:rPr>
                  <a:t>1</a:t>
                </a:r>
                <a:endParaRPr lang="en-US" sz="900" b="1" dirty="0">
                  <a:sym typeface="Wingdings" panose="05000000000000000000" pitchFamily="2" charset="2"/>
                </a:endParaRPr>
              </a:p>
              <a:p>
                <a:r>
                  <a:rPr lang="en-US" sz="900" b="1" dirty="0">
                    <a:solidFill>
                      <a:srgbClr val="5B739B"/>
                    </a:solidFill>
                  </a:rPr>
                  <a:t>Harpers Ferry </a:t>
                </a:r>
                <a:r>
                  <a:rPr lang="en-US" sz="900" b="1" dirty="0">
                    <a:sym typeface="Wingdings" panose="05000000000000000000" pitchFamily="2" charset="2"/>
                  </a:rPr>
                  <a:t> </a:t>
                </a:r>
                <a:r>
                  <a:rPr lang="en-US" sz="900" b="1" u="none" dirty="0"/>
                  <a:t>in Effective: </a:t>
                </a:r>
                <a:r>
                  <a:rPr lang="en-US" sz="900" b="1" dirty="0">
                    <a:solidFill>
                      <a:srgbClr val="5B739B"/>
                    </a:solidFill>
                  </a:rPr>
                  <a:t>1</a:t>
                </a:r>
                <a:r>
                  <a:rPr lang="en-US" sz="900" b="1" u="none" dirty="0"/>
                  <a:t>, in Advisory: </a:t>
                </a:r>
                <a:r>
                  <a:rPr lang="en-US" sz="900" b="1" dirty="0">
                    <a:solidFill>
                      <a:srgbClr val="5B739B"/>
                    </a:solidFill>
                  </a:rPr>
                  <a:t>30</a:t>
                </a:r>
                <a:endParaRPr lang="en-US" sz="900" b="1" dirty="0">
                  <a:sym typeface="Wingdings" panose="05000000000000000000" pitchFamily="2" charset="2"/>
                </a:endParaRPr>
              </a:p>
              <a:p>
                <a:r>
                  <a:rPr lang="en-US" sz="900" b="1" u="none" dirty="0">
                    <a:solidFill>
                      <a:srgbClr val="5B739B"/>
                    </a:solidFill>
                  </a:rPr>
                  <a:t>Charles Town</a:t>
                </a:r>
                <a:r>
                  <a:rPr lang="en-US" sz="900" b="1" u="none" dirty="0">
                    <a:sym typeface="Wingdings" panose="05000000000000000000" pitchFamily="2" charset="2"/>
                  </a:rPr>
                  <a:t> </a:t>
                </a:r>
                <a:r>
                  <a:rPr lang="en-US" sz="900" b="1" dirty="0">
                    <a:sym typeface="Wingdings" panose="05000000000000000000" pitchFamily="2" charset="2"/>
                  </a:rPr>
                  <a:t> </a:t>
                </a:r>
                <a:r>
                  <a:rPr lang="en-US" sz="900" b="1" u="none" dirty="0"/>
                  <a:t>in Effective: </a:t>
                </a:r>
                <a:r>
                  <a:rPr lang="en-US" sz="900" b="1" dirty="0">
                    <a:solidFill>
                      <a:srgbClr val="5B739B"/>
                    </a:solidFill>
                  </a:rPr>
                  <a:t>17</a:t>
                </a:r>
                <a:r>
                  <a:rPr lang="en-US" sz="900" b="1" u="none" dirty="0"/>
                  <a:t>, in Advisory: </a:t>
                </a:r>
                <a:r>
                  <a:rPr lang="en-US" sz="900" b="1" dirty="0">
                    <a:solidFill>
                      <a:srgbClr val="5B739B"/>
                    </a:solidFill>
                  </a:rPr>
                  <a:t>4</a:t>
                </a:r>
                <a:endParaRPr lang="en-US" sz="900" b="1" i="1" u="none" dirty="0"/>
              </a:p>
              <a:p>
                <a:r>
                  <a:rPr lang="en-US" sz="900" b="1" u="none" dirty="0">
                    <a:solidFill>
                      <a:srgbClr val="5B739B"/>
                    </a:solidFill>
                  </a:rPr>
                  <a:t>Bolivar </a:t>
                </a:r>
                <a:r>
                  <a:rPr lang="en-US" sz="900" b="1" u="none" dirty="0">
                    <a:sym typeface="Wingdings" panose="05000000000000000000" pitchFamily="2" charset="2"/>
                  </a:rPr>
                  <a:t></a:t>
                </a:r>
                <a:r>
                  <a:rPr lang="en-US" sz="900" b="1" dirty="0">
                    <a:sym typeface="Wingdings" panose="05000000000000000000" pitchFamily="2" charset="2"/>
                  </a:rPr>
                  <a:t> </a:t>
                </a:r>
                <a:r>
                  <a:rPr lang="en-US" sz="900" b="1" u="none" dirty="0"/>
                  <a:t>in Effective: </a:t>
                </a:r>
                <a:r>
                  <a:rPr lang="en-US" sz="900" b="1" dirty="0">
                    <a:solidFill>
                      <a:srgbClr val="5B739B"/>
                    </a:solidFill>
                  </a:rPr>
                  <a:t>0</a:t>
                </a:r>
                <a:r>
                  <a:rPr lang="en-US" sz="900" b="1" u="none" dirty="0"/>
                  <a:t>, in Advisory: </a:t>
                </a:r>
                <a:r>
                  <a:rPr lang="en-US" sz="900" b="1" dirty="0">
                    <a:solidFill>
                      <a:srgbClr val="5B739B"/>
                    </a:solidFill>
                  </a:rPr>
                  <a:t>4</a:t>
                </a:r>
                <a:endParaRPr lang="en-US" sz="900" b="1" dirty="0">
                  <a:sym typeface="Wingdings" panose="05000000000000000000" pitchFamily="2" charset="2"/>
                </a:endParaRPr>
              </a:p>
              <a:p>
                <a:r>
                  <a:rPr lang="en-US" sz="900" b="1" dirty="0">
                    <a:solidFill>
                      <a:srgbClr val="5B739B"/>
                    </a:solidFill>
                  </a:rPr>
                  <a:t>Jefferson Unincorporated Area </a:t>
                </a:r>
                <a:r>
                  <a:rPr lang="en-US" sz="900" b="1" dirty="0">
                    <a:sym typeface="Wingdings" panose="05000000000000000000" pitchFamily="2" charset="2"/>
                  </a:rPr>
                  <a:t> </a:t>
                </a:r>
                <a:r>
                  <a:rPr lang="en-US" sz="900" b="1" u="none" dirty="0"/>
                  <a:t>in Effective: </a:t>
                </a:r>
                <a:r>
                  <a:rPr lang="en-US" sz="900" b="1" dirty="0">
                    <a:solidFill>
                      <a:srgbClr val="5B739B"/>
                    </a:solidFill>
                  </a:rPr>
                  <a:t>262</a:t>
                </a:r>
                <a:r>
                  <a:rPr lang="en-US" sz="900" b="1" u="none" dirty="0"/>
                  <a:t>, in Advisory: </a:t>
                </a:r>
                <a:r>
                  <a:rPr lang="en-US" sz="900" b="1" dirty="0">
                    <a:solidFill>
                      <a:srgbClr val="5B739B"/>
                    </a:solidFill>
                  </a:rPr>
                  <a:t>55</a:t>
                </a:r>
                <a:endParaRPr lang="en-US" sz="900" b="1" dirty="0">
                  <a:sym typeface="Wingdings" panose="05000000000000000000" pitchFamily="2" charset="2"/>
                </a:endParaRPr>
              </a:p>
            </p:txBody>
          </p:sp>
          <p:sp>
            <p:nvSpPr>
              <p:cNvPr id="7" name="TextBox 6">
                <a:extLst>
                  <a:ext uri="{FF2B5EF4-FFF2-40B4-BE49-F238E27FC236}">
                    <a16:creationId xmlns:a16="http://schemas.microsoft.com/office/drawing/2014/main" id="{3F743585-0D8D-B722-52FE-F78CEF7C75FD}"/>
                  </a:ext>
                </a:extLst>
              </p:cNvPr>
              <p:cNvSpPr txBox="1"/>
              <p:nvPr/>
            </p:nvSpPr>
            <p:spPr>
              <a:xfrm>
                <a:off x="38099" y="5439935"/>
                <a:ext cx="507811" cy="230832"/>
              </a:xfrm>
              <a:prstGeom prst="rect">
                <a:avLst/>
              </a:prstGeom>
              <a:solidFill>
                <a:srgbClr val="DEEBF7"/>
              </a:solidFill>
              <a:ln>
                <a:noFill/>
              </a:ln>
            </p:spPr>
            <p:txBody>
              <a:bodyPr wrap="square" rtlCol="0" anchor="ctr" anchorCtr="0">
                <a:spAutoFit/>
              </a:bodyPr>
              <a:lstStyle/>
              <a:p>
                <a:r>
                  <a:rPr lang="en-US" sz="900" b="1" dirty="0"/>
                  <a:t>Notes:</a:t>
                </a:r>
              </a:p>
            </p:txBody>
          </p:sp>
        </p:grpSp>
        <p:sp>
          <p:nvSpPr>
            <p:cNvPr id="8" name="TextBox 7">
              <a:extLst>
                <a:ext uri="{FF2B5EF4-FFF2-40B4-BE49-F238E27FC236}">
                  <a16:creationId xmlns:a16="http://schemas.microsoft.com/office/drawing/2014/main" id="{8D933DD3-5D0D-70C0-E05B-6DAE721C3FED}"/>
                </a:ext>
              </a:extLst>
            </p:cNvPr>
            <p:cNvSpPr txBox="1"/>
            <p:nvPr/>
          </p:nvSpPr>
          <p:spPr>
            <a:xfrm>
              <a:off x="5559188" y="5791748"/>
              <a:ext cx="6487236" cy="969496"/>
            </a:xfrm>
            <a:prstGeom prst="rect">
              <a:avLst/>
            </a:prstGeom>
            <a:noFill/>
          </p:spPr>
          <p:txBody>
            <a:bodyPr wrap="square" rtlCol="0">
              <a:spAutoFit/>
            </a:bodyPr>
            <a:lstStyle/>
            <a:p>
              <a:r>
                <a:rPr lang="en-US" sz="900" b="1" i="1" dirty="0"/>
                <a:t>Building Floodway Count:</a:t>
              </a:r>
              <a:r>
                <a:rPr lang="en-US" sz="900" dirty="0"/>
                <a:t> Building count in Regulatory Floodway</a:t>
              </a:r>
            </a:p>
            <a:p>
              <a:endParaRPr lang="en-US" sz="900" dirty="0"/>
            </a:p>
            <a:p>
              <a:r>
                <a:rPr lang="en-US" sz="900" b="1" i="1" dirty="0"/>
                <a:t>Building Floodplain Ratio: </a:t>
              </a:r>
              <a:r>
                <a:rPr lang="en-US" sz="900" dirty="0"/>
                <a:t>Percentage of floodplain buildings (in High-Risk* (100-yr) Effective or Advisory Floodplains) to total buildings</a:t>
              </a:r>
            </a:p>
            <a:p>
              <a:endParaRPr lang="en-US" sz="900" dirty="0"/>
            </a:p>
            <a:p>
              <a:r>
                <a:rPr lang="en-US" sz="900" b="1" i="1" dirty="0"/>
                <a:t>Building Density: </a:t>
              </a:r>
              <a:r>
                <a:rPr lang="en-US" sz="900" dirty="0"/>
                <a:t>Density of buildings in High-Risk* flood areas to total floodplain acres</a:t>
              </a:r>
            </a:p>
            <a:p>
              <a:endParaRPr lang="en-US" sz="400" dirty="0"/>
            </a:p>
            <a:p>
              <a:r>
                <a:rPr lang="en-US" sz="800" dirty="0"/>
                <a:t>* High-Risk 100-year floodplain may include both Effective or Advisory Floodplains</a:t>
              </a:r>
            </a:p>
          </p:txBody>
        </p:sp>
      </p:grpSp>
      <p:grpSp>
        <p:nvGrpSpPr>
          <p:cNvPr id="14" name="Group 13">
            <a:extLst>
              <a:ext uri="{FF2B5EF4-FFF2-40B4-BE49-F238E27FC236}">
                <a16:creationId xmlns:a16="http://schemas.microsoft.com/office/drawing/2014/main" id="{0D43310E-D185-30F1-4C77-B9AB7158D0B9}"/>
              </a:ext>
            </a:extLst>
          </p:cNvPr>
          <p:cNvGrpSpPr/>
          <p:nvPr/>
        </p:nvGrpSpPr>
        <p:grpSpPr>
          <a:xfrm>
            <a:off x="110068" y="1124091"/>
            <a:ext cx="1463975" cy="461665"/>
            <a:chOff x="11031939" y="2788389"/>
            <a:chExt cx="1355349" cy="461665"/>
          </a:xfrm>
        </p:grpSpPr>
        <p:sp>
          <p:nvSpPr>
            <p:cNvPr id="15" name="TextBox 14">
              <a:extLst>
                <a:ext uri="{FF2B5EF4-FFF2-40B4-BE49-F238E27FC236}">
                  <a16:creationId xmlns:a16="http://schemas.microsoft.com/office/drawing/2014/main" id="{5A7DBE68-33AE-6751-01E3-25F36658B49D}"/>
                </a:ext>
              </a:extLst>
            </p:cNvPr>
            <p:cNvSpPr txBox="1"/>
            <p:nvPr/>
          </p:nvSpPr>
          <p:spPr>
            <a:xfrm>
              <a:off x="11031939" y="2788389"/>
              <a:ext cx="1355349" cy="461665"/>
            </a:xfrm>
            <a:prstGeom prst="rect">
              <a:avLst/>
            </a:prstGeom>
            <a:solidFill>
              <a:srgbClr val="E998A9"/>
            </a:solidFill>
            <a:ln>
              <a:noFill/>
            </a:ln>
          </p:spPr>
          <p:txBody>
            <a:bodyPr wrap="square" rtlCol="0" anchor="ctr" anchorCtr="0">
              <a:spAutoFit/>
            </a:bodyPr>
            <a:lstStyle/>
            <a:p>
              <a:pPr algn="r"/>
              <a:r>
                <a:rPr lang="en-US" sz="1200" b="1" dirty="0"/>
                <a:t>Statewide Rank</a:t>
              </a:r>
            </a:p>
            <a:p>
              <a:pPr algn="r"/>
              <a:r>
                <a:rPr lang="en-US" sz="1200" b="1" dirty="0"/>
                <a:t>among the Top 5</a:t>
              </a:r>
            </a:p>
          </p:txBody>
        </p:sp>
        <p:sp>
          <p:nvSpPr>
            <p:cNvPr id="16" name="Star: 10 Points 15">
              <a:extLst>
                <a:ext uri="{FF2B5EF4-FFF2-40B4-BE49-F238E27FC236}">
                  <a16:creationId xmlns:a16="http://schemas.microsoft.com/office/drawing/2014/main" id="{BAAD8E3B-76AA-6BD2-F15D-190F0151273B}"/>
                </a:ext>
              </a:extLst>
            </p:cNvPr>
            <p:cNvSpPr/>
            <p:nvPr/>
          </p:nvSpPr>
          <p:spPr>
            <a:xfrm>
              <a:off x="11087416" y="2818914"/>
              <a:ext cx="225920" cy="225920"/>
            </a:xfrm>
            <a:prstGeom prst="star10">
              <a:avLst/>
            </a:prstGeom>
            <a:solidFill>
              <a:srgbClr val="FFFF00"/>
            </a:solidFill>
            <a:ln>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C00000"/>
                  </a:solidFill>
                </a:rPr>
                <a:t>#</a:t>
              </a:r>
            </a:p>
          </p:txBody>
        </p:sp>
      </p:grpSp>
      <p:sp>
        <p:nvSpPr>
          <p:cNvPr id="17" name="TextBox 16">
            <a:extLst>
              <a:ext uri="{FF2B5EF4-FFF2-40B4-BE49-F238E27FC236}">
                <a16:creationId xmlns:a16="http://schemas.microsoft.com/office/drawing/2014/main" id="{6AA4D12B-536F-6C5A-852C-923B7D3721CC}"/>
              </a:ext>
            </a:extLst>
          </p:cNvPr>
          <p:cNvSpPr txBox="1"/>
          <p:nvPr/>
        </p:nvSpPr>
        <p:spPr>
          <a:xfrm>
            <a:off x="110068" y="1616281"/>
            <a:ext cx="1463975" cy="1200329"/>
          </a:xfrm>
          <a:prstGeom prst="rect">
            <a:avLst/>
          </a:prstGeom>
          <a:noFill/>
        </p:spPr>
        <p:txBody>
          <a:bodyPr wrap="square" rtlCol="0">
            <a:spAutoFit/>
          </a:bodyPr>
          <a:lstStyle/>
          <a:p>
            <a:r>
              <a:rPr lang="en-US" sz="1200" dirty="0"/>
              <a:t>Rankings done separately for counties, unincorporated areas, and 229 incorporated places</a:t>
            </a:r>
            <a:endParaRPr lang="en-US" sz="1200" u="none" dirty="0"/>
          </a:p>
        </p:txBody>
      </p:sp>
      <p:grpSp>
        <p:nvGrpSpPr>
          <p:cNvPr id="19" name="Group 18">
            <a:extLst>
              <a:ext uri="{FF2B5EF4-FFF2-40B4-BE49-F238E27FC236}">
                <a16:creationId xmlns:a16="http://schemas.microsoft.com/office/drawing/2014/main" id="{CBAADDA0-B47E-094E-EF8A-ABD4C79D07FD}"/>
              </a:ext>
            </a:extLst>
          </p:cNvPr>
          <p:cNvGrpSpPr/>
          <p:nvPr/>
        </p:nvGrpSpPr>
        <p:grpSpPr>
          <a:xfrm>
            <a:off x="1784825" y="1065364"/>
            <a:ext cx="9858234" cy="4117210"/>
            <a:chOff x="1784825" y="1065364"/>
            <a:chExt cx="9858234" cy="4117210"/>
          </a:xfrm>
        </p:grpSpPr>
        <p:grpSp>
          <p:nvGrpSpPr>
            <p:cNvPr id="13" name="Group 12">
              <a:extLst>
                <a:ext uri="{FF2B5EF4-FFF2-40B4-BE49-F238E27FC236}">
                  <a16:creationId xmlns:a16="http://schemas.microsoft.com/office/drawing/2014/main" id="{7C2CE6A3-8F51-629F-059B-B0C870EE004E}"/>
                </a:ext>
              </a:extLst>
            </p:cNvPr>
            <p:cNvGrpSpPr/>
            <p:nvPr/>
          </p:nvGrpSpPr>
          <p:grpSpPr>
            <a:xfrm>
              <a:off x="1784825" y="1065364"/>
              <a:ext cx="9858234" cy="4117210"/>
              <a:chOff x="1073622" y="1065364"/>
              <a:chExt cx="9858234" cy="4117210"/>
            </a:xfrm>
          </p:grpSpPr>
          <p:pic>
            <p:nvPicPr>
              <p:cNvPr id="6" name="Picture 5">
                <a:extLst>
                  <a:ext uri="{FF2B5EF4-FFF2-40B4-BE49-F238E27FC236}">
                    <a16:creationId xmlns:a16="http://schemas.microsoft.com/office/drawing/2014/main" id="{4E65CAC7-D8B0-4081-F58F-8C8436286A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3622" y="1065364"/>
                <a:ext cx="9858234" cy="4117210"/>
              </a:xfrm>
              <a:prstGeom prst="rect">
                <a:avLst/>
              </a:prstGeom>
            </p:spPr>
          </p:pic>
          <p:sp>
            <p:nvSpPr>
              <p:cNvPr id="11" name="Star: 10 Points 10">
                <a:extLst>
                  <a:ext uri="{FF2B5EF4-FFF2-40B4-BE49-F238E27FC236}">
                    <a16:creationId xmlns:a16="http://schemas.microsoft.com/office/drawing/2014/main" id="{296D94C7-80E8-F4EE-F243-974D1A83EF96}"/>
                  </a:ext>
                </a:extLst>
              </p:cNvPr>
              <p:cNvSpPr/>
              <p:nvPr/>
            </p:nvSpPr>
            <p:spPr>
              <a:xfrm>
                <a:off x="9683085" y="3692800"/>
                <a:ext cx="225920" cy="225920"/>
              </a:xfrm>
              <a:prstGeom prst="star10">
                <a:avLst/>
              </a:prstGeom>
              <a:solidFill>
                <a:srgbClr val="FFFF00"/>
              </a:solidFill>
              <a:ln>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C00000"/>
                    </a:solidFill>
                  </a:rPr>
                  <a:t>2</a:t>
                </a:r>
              </a:p>
            </p:txBody>
          </p:sp>
          <p:sp>
            <p:nvSpPr>
              <p:cNvPr id="12" name="Star: 10 Points 11">
                <a:extLst>
                  <a:ext uri="{FF2B5EF4-FFF2-40B4-BE49-F238E27FC236}">
                    <a16:creationId xmlns:a16="http://schemas.microsoft.com/office/drawing/2014/main" id="{41B158DE-8928-F5D0-0BBD-14A6753D9BA9}"/>
                  </a:ext>
                </a:extLst>
              </p:cNvPr>
              <p:cNvSpPr/>
              <p:nvPr/>
            </p:nvSpPr>
            <p:spPr>
              <a:xfrm>
                <a:off x="9683085" y="2956706"/>
                <a:ext cx="225920" cy="225920"/>
              </a:xfrm>
              <a:prstGeom prst="star10">
                <a:avLst/>
              </a:prstGeom>
              <a:solidFill>
                <a:srgbClr val="FFFF00"/>
              </a:solidFill>
              <a:ln>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C00000"/>
                    </a:solidFill>
                  </a:rPr>
                  <a:t>3</a:t>
                </a:r>
              </a:p>
            </p:txBody>
          </p:sp>
        </p:grpSp>
        <p:sp>
          <p:nvSpPr>
            <p:cNvPr id="18" name="Rectangle 17">
              <a:extLst>
                <a:ext uri="{FF2B5EF4-FFF2-40B4-BE49-F238E27FC236}">
                  <a16:creationId xmlns:a16="http://schemas.microsoft.com/office/drawing/2014/main" id="{465ACB12-76E2-88BE-8F91-C432ECB84882}"/>
                </a:ext>
              </a:extLst>
            </p:cNvPr>
            <p:cNvSpPr/>
            <p:nvPr/>
          </p:nvSpPr>
          <p:spPr>
            <a:xfrm>
              <a:off x="9453562" y="3958236"/>
              <a:ext cx="1347788" cy="190500"/>
            </a:xfrm>
            <a:prstGeom prst="rect">
              <a:avLst/>
            </a:prstGeom>
            <a:solidFill>
              <a:schemeClr val="accent6">
                <a:lumMod val="60000"/>
                <a:lumOff val="4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State Median: 0.75 /Acre</a:t>
              </a:r>
            </a:p>
          </p:txBody>
        </p:sp>
      </p:grpSp>
      <p:sp>
        <p:nvSpPr>
          <p:cNvPr id="60" name="TextBox 59">
            <a:extLst>
              <a:ext uri="{FF2B5EF4-FFF2-40B4-BE49-F238E27FC236}">
                <a16:creationId xmlns:a16="http://schemas.microsoft.com/office/drawing/2014/main" id="{C02BECAC-5AA7-5616-18EA-3F419BEDF586}"/>
              </a:ext>
            </a:extLst>
          </p:cNvPr>
          <p:cNvSpPr txBox="1"/>
          <p:nvPr/>
        </p:nvSpPr>
        <p:spPr>
          <a:xfrm>
            <a:off x="2163169" y="853404"/>
            <a:ext cx="7865659" cy="369332"/>
          </a:xfrm>
          <a:prstGeom prst="rect">
            <a:avLst/>
          </a:prstGeom>
          <a:noFill/>
        </p:spPr>
        <p:txBody>
          <a:bodyPr wrap="square" rtlCol="0">
            <a:spAutoFit/>
          </a:bodyPr>
          <a:lstStyle/>
          <a:p>
            <a:pPr algn="ctr"/>
            <a:r>
              <a:rPr lang="en-US" b="1" dirty="0">
                <a:solidFill>
                  <a:schemeClr val="accent1">
                    <a:lumMod val="50000"/>
                  </a:schemeClr>
                </a:solidFill>
              </a:rPr>
              <a:t>(2) Building Exposure:</a:t>
            </a:r>
          </a:p>
        </p:txBody>
      </p:sp>
    </p:spTree>
    <p:extLst>
      <p:ext uri="{BB962C8B-B14F-4D97-AF65-F5344CB8AC3E}">
        <p14:creationId xmlns:p14="http://schemas.microsoft.com/office/powerpoint/2010/main" val="1689025580"/>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01524E8F-504E-43AB-9990-50EDB3CB7993}"/>
              </a:ext>
            </a:extLst>
          </p:cNvPr>
          <p:cNvSpPr txBox="1">
            <a:spLocks/>
          </p:cNvSpPr>
          <p:nvPr/>
        </p:nvSpPr>
        <p:spPr>
          <a:xfrm>
            <a:off x="0" y="2"/>
            <a:ext cx="12192000" cy="840445"/>
          </a:xfrm>
          <a:prstGeom prst="rect">
            <a:avLst/>
          </a:prstGeom>
          <a:solidFill>
            <a:srgbClr val="C000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b="1" dirty="0">
                <a:solidFill>
                  <a:prstClr val="white"/>
                </a:solidFill>
                <a:latin typeface="Arial" panose="020B0604020202020204" pitchFamily="34" charset="0"/>
                <a:cs typeface="Arial" panose="020B0604020202020204" pitchFamily="34" charset="0"/>
              </a:rPr>
              <a:t>            Flood Risk Assessment</a:t>
            </a:r>
          </a:p>
          <a:p>
            <a:pPr marL="174625"/>
            <a:r>
              <a:rPr lang="en-US" sz="500" dirty="0">
                <a:solidFill>
                  <a:prstClr val="white"/>
                </a:solidFill>
                <a:latin typeface="Arial" panose="020B0604020202020204" pitchFamily="34" charset="0"/>
                <a:cs typeface="Arial" panose="020B0604020202020204" pitchFamily="34" charset="0"/>
              </a:rPr>
              <a:t> </a:t>
            </a:r>
          </a:p>
          <a:p>
            <a:pPr marL="174625"/>
            <a:r>
              <a:rPr lang="en-US" sz="2400" dirty="0">
                <a:solidFill>
                  <a:prstClr val="white"/>
                </a:solidFill>
                <a:latin typeface="Arial" panose="020B0604020202020204" pitchFamily="34" charset="0"/>
                <a:cs typeface="Arial" panose="020B0604020202020204" pitchFamily="34" charset="0"/>
              </a:rPr>
              <a:t>            Jefferson County</a:t>
            </a:r>
            <a:endParaRPr lang="en-US" sz="1100" dirty="0">
              <a:solidFill>
                <a:prstClr val="white"/>
              </a:solidFill>
              <a:latin typeface="Calibri Light" panose="020F0302020204030204"/>
            </a:endParaRPr>
          </a:p>
        </p:txBody>
      </p:sp>
      <p:pic>
        <p:nvPicPr>
          <p:cNvPr id="59" name="Picture 58" descr="A yellow and blue logo&#10;&#10;Description automatically generated">
            <a:extLst>
              <a:ext uri="{FF2B5EF4-FFF2-40B4-BE49-F238E27FC236}">
                <a16:creationId xmlns:a16="http://schemas.microsoft.com/office/drawing/2014/main" id="{DA3AADBB-C31C-DD34-7D9E-8B6EBBC430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923" y="45385"/>
            <a:ext cx="839503" cy="749677"/>
          </a:xfrm>
          <a:prstGeom prst="rect">
            <a:avLst/>
          </a:prstGeom>
        </p:spPr>
      </p:pic>
      <p:grpSp>
        <p:nvGrpSpPr>
          <p:cNvPr id="10" name="Group 9">
            <a:extLst>
              <a:ext uri="{FF2B5EF4-FFF2-40B4-BE49-F238E27FC236}">
                <a16:creationId xmlns:a16="http://schemas.microsoft.com/office/drawing/2014/main" id="{2127D308-84CE-E324-910C-E1E9384D092B}"/>
              </a:ext>
            </a:extLst>
          </p:cNvPr>
          <p:cNvGrpSpPr/>
          <p:nvPr/>
        </p:nvGrpSpPr>
        <p:grpSpPr>
          <a:xfrm>
            <a:off x="38099" y="5458111"/>
            <a:ext cx="12115801" cy="1382305"/>
            <a:chOff x="38099" y="5439935"/>
            <a:chExt cx="12115801" cy="1382305"/>
          </a:xfrm>
        </p:grpSpPr>
        <p:sp>
          <p:nvSpPr>
            <p:cNvPr id="12" name="TextBox 11">
              <a:extLst>
                <a:ext uri="{FF2B5EF4-FFF2-40B4-BE49-F238E27FC236}">
                  <a16:creationId xmlns:a16="http://schemas.microsoft.com/office/drawing/2014/main" id="{9224A9BC-34CC-56D9-F4FB-DBF6D28D6D04}"/>
                </a:ext>
              </a:extLst>
            </p:cNvPr>
            <p:cNvSpPr txBox="1"/>
            <p:nvPr/>
          </p:nvSpPr>
          <p:spPr>
            <a:xfrm>
              <a:off x="38099" y="5621911"/>
              <a:ext cx="12115801" cy="1200329"/>
            </a:xfrm>
            <a:prstGeom prst="rect">
              <a:avLst/>
            </a:prstGeom>
            <a:solidFill>
              <a:srgbClr val="DEEBF7"/>
            </a:solidFill>
          </p:spPr>
          <p:txBody>
            <a:bodyPr wrap="square" rtlCol="0">
              <a:spAutoFit/>
            </a:bodyPr>
            <a:lstStyle/>
            <a:p>
              <a:r>
                <a:rPr lang="en-US" sz="900" b="1" i="1" u="none" dirty="0"/>
                <a:t>Building Median Value: </a:t>
              </a:r>
              <a:r>
                <a:rPr lang="en-US" sz="900" dirty="0"/>
                <a:t>Median of appraised values of all primary structures in the </a:t>
              </a:r>
            </a:p>
            <a:p>
              <a:r>
                <a:rPr lang="en-US" sz="900" dirty="0"/>
                <a:t>High-Risk* 100-year floodplain from the most recent tax assessment data or other building value data sources for tax-exempt structures</a:t>
              </a:r>
            </a:p>
            <a:p>
              <a:r>
                <a:rPr lang="en-US" sz="900" b="1" i="1" dirty="0"/>
                <a:t>Bldg. Mobile Homes Ratio: </a:t>
              </a:r>
              <a:r>
                <a:rPr lang="en-US" sz="900" dirty="0"/>
                <a:t>Percentage of manufactured buildings (occupancy class code RES2) among all single-family structures (RES1 &amp; RES2) in the High-Risk* 100-year floodplain</a:t>
              </a:r>
            </a:p>
            <a:p>
              <a:r>
                <a:rPr lang="en-US" sz="900" b="1" i="1" dirty="0"/>
                <a:t>Bldg. Subgrade Basements Ratio: </a:t>
              </a:r>
              <a:r>
                <a:rPr lang="en-US" sz="900" dirty="0"/>
                <a:t>Percentage of structures with subgrade basements among all primary structures in the High-Risk* 100-year floodplain (may also include walkout basement enclosures)</a:t>
              </a:r>
            </a:p>
            <a:p>
              <a:r>
                <a:rPr lang="en-US" sz="900" b="1" i="1" dirty="0"/>
                <a:t>Building 1-Story Ratio: </a:t>
              </a:r>
              <a:r>
                <a:rPr lang="en-US" sz="900" dirty="0"/>
                <a:t>Percentage of one-story structures among all primary buildings in the High-Risk* 100-year floodplain</a:t>
              </a:r>
            </a:p>
            <a:p>
              <a:r>
                <a:rPr lang="en-US" sz="900" b="1" i="1" dirty="0"/>
                <a:t>Bldg. Year Pre-FIRM Ratio: </a:t>
              </a:r>
              <a:r>
                <a:rPr lang="en-US" sz="900" dirty="0"/>
                <a:t>Percentage of buildings constructed or substantially improved on or before December 31, 1974, or before the effective date of the initial Flood Insurance Rate Map of the community, whichever is late (also including Post-FIRM construction regulated to Pre-FIRM and Unknown FIRM status) among all primary structures in the High-Risk* 100-year floodplain</a:t>
              </a:r>
            </a:p>
            <a:p>
              <a:r>
                <a:rPr lang="en-US" sz="900" b="1" i="1" dirty="0"/>
                <a:t>Bldg. Year Minus Rated Post-FIRM Ratio: </a:t>
              </a:r>
              <a:r>
                <a:rPr lang="en-US" sz="900" dirty="0"/>
                <a:t>Percentage of structures constructed after the FIRM date of which their first floor is more than one foot below the Base Flood Elevation (BFE) among all primary structures in the High-Risk* 100-year floodplain</a:t>
              </a:r>
              <a:endParaRPr lang="en-US" sz="400" dirty="0"/>
            </a:p>
          </p:txBody>
        </p:sp>
        <p:sp>
          <p:nvSpPr>
            <p:cNvPr id="13" name="TextBox 12">
              <a:extLst>
                <a:ext uri="{FF2B5EF4-FFF2-40B4-BE49-F238E27FC236}">
                  <a16:creationId xmlns:a16="http://schemas.microsoft.com/office/drawing/2014/main" id="{37CF2A11-7E73-A8BD-6693-11AFEB3B84B6}"/>
                </a:ext>
              </a:extLst>
            </p:cNvPr>
            <p:cNvSpPr txBox="1"/>
            <p:nvPr/>
          </p:nvSpPr>
          <p:spPr>
            <a:xfrm>
              <a:off x="38099" y="5439935"/>
              <a:ext cx="507811" cy="230832"/>
            </a:xfrm>
            <a:prstGeom prst="rect">
              <a:avLst/>
            </a:prstGeom>
            <a:solidFill>
              <a:srgbClr val="DEEBF7"/>
            </a:solidFill>
            <a:ln>
              <a:noFill/>
            </a:ln>
          </p:spPr>
          <p:txBody>
            <a:bodyPr wrap="square" rtlCol="0" anchor="ctr" anchorCtr="0">
              <a:spAutoFit/>
            </a:bodyPr>
            <a:lstStyle/>
            <a:p>
              <a:r>
                <a:rPr lang="en-US" sz="900" b="1" dirty="0"/>
                <a:t>Notes:</a:t>
              </a:r>
            </a:p>
          </p:txBody>
        </p:sp>
      </p:grpSp>
      <p:sp>
        <p:nvSpPr>
          <p:cNvPr id="60" name="TextBox 59">
            <a:extLst>
              <a:ext uri="{FF2B5EF4-FFF2-40B4-BE49-F238E27FC236}">
                <a16:creationId xmlns:a16="http://schemas.microsoft.com/office/drawing/2014/main" id="{C02BECAC-5AA7-5616-18EA-3F419BEDF586}"/>
              </a:ext>
            </a:extLst>
          </p:cNvPr>
          <p:cNvSpPr txBox="1"/>
          <p:nvPr/>
        </p:nvSpPr>
        <p:spPr>
          <a:xfrm>
            <a:off x="2426204" y="823597"/>
            <a:ext cx="7865659" cy="369332"/>
          </a:xfrm>
          <a:prstGeom prst="rect">
            <a:avLst/>
          </a:prstGeom>
          <a:noFill/>
        </p:spPr>
        <p:txBody>
          <a:bodyPr wrap="square" rtlCol="0">
            <a:spAutoFit/>
          </a:bodyPr>
          <a:lstStyle/>
          <a:p>
            <a:pPr algn="ctr"/>
            <a:r>
              <a:rPr lang="en-US" b="1" dirty="0">
                <a:solidFill>
                  <a:schemeClr val="accent1">
                    <a:lumMod val="50000"/>
                  </a:schemeClr>
                </a:solidFill>
              </a:rPr>
              <a:t>(3) Building Characteristics:</a:t>
            </a:r>
          </a:p>
        </p:txBody>
      </p:sp>
      <p:grpSp>
        <p:nvGrpSpPr>
          <p:cNvPr id="26" name="Group 25">
            <a:extLst>
              <a:ext uri="{FF2B5EF4-FFF2-40B4-BE49-F238E27FC236}">
                <a16:creationId xmlns:a16="http://schemas.microsoft.com/office/drawing/2014/main" id="{8CF6EDED-1917-87F5-FB02-D368D51043C8}"/>
              </a:ext>
            </a:extLst>
          </p:cNvPr>
          <p:cNvGrpSpPr/>
          <p:nvPr/>
        </p:nvGrpSpPr>
        <p:grpSpPr>
          <a:xfrm>
            <a:off x="110068" y="1026727"/>
            <a:ext cx="1463975" cy="461665"/>
            <a:chOff x="11031939" y="2788389"/>
            <a:chExt cx="1355349" cy="461665"/>
          </a:xfrm>
        </p:grpSpPr>
        <p:sp>
          <p:nvSpPr>
            <p:cNvPr id="27" name="TextBox 26">
              <a:extLst>
                <a:ext uri="{FF2B5EF4-FFF2-40B4-BE49-F238E27FC236}">
                  <a16:creationId xmlns:a16="http://schemas.microsoft.com/office/drawing/2014/main" id="{B711D3FC-8228-6D04-5886-F1874A23BDCC}"/>
                </a:ext>
              </a:extLst>
            </p:cNvPr>
            <p:cNvSpPr txBox="1"/>
            <p:nvPr/>
          </p:nvSpPr>
          <p:spPr>
            <a:xfrm>
              <a:off x="11031939" y="2788389"/>
              <a:ext cx="1355349" cy="461665"/>
            </a:xfrm>
            <a:prstGeom prst="rect">
              <a:avLst/>
            </a:prstGeom>
            <a:solidFill>
              <a:srgbClr val="E998A9"/>
            </a:solidFill>
            <a:ln>
              <a:noFill/>
            </a:ln>
          </p:spPr>
          <p:txBody>
            <a:bodyPr wrap="square" rtlCol="0" anchor="ctr" anchorCtr="0">
              <a:spAutoFit/>
            </a:bodyPr>
            <a:lstStyle/>
            <a:p>
              <a:pPr algn="r"/>
              <a:r>
                <a:rPr lang="en-US" sz="1200" b="1" dirty="0"/>
                <a:t>Statewide Rank</a:t>
              </a:r>
            </a:p>
            <a:p>
              <a:pPr algn="r"/>
              <a:r>
                <a:rPr lang="en-US" sz="1200" b="1" dirty="0"/>
                <a:t>among the Top 5</a:t>
              </a:r>
            </a:p>
          </p:txBody>
        </p:sp>
        <p:sp>
          <p:nvSpPr>
            <p:cNvPr id="28" name="Star: 10 Points 27">
              <a:extLst>
                <a:ext uri="{FF2B5EF4-FFF2-40B4-BE49-F238E27FC236}">
                  <a16:creationId xmlns:a16="http://schemas.microsoft.com/office/drawing/2014/main" id="{9B25F727-4D17-44A7-84C5-283BDA237A28}"/>
                </a:ext>
              </a:extLst>
            </p:cNvPr>
            <p:cNvSpPr/>
            <p:nvPr/>
          </p:nvSpPr>
          <p:spPr>
            <a:xfrm>
              <a:off x="11087416" y="2818914"/>
              <a:ext cx="225920" cy="225920"/>
            </a:xfrm>
            <a:prstGeom prst="star10">
              <a:avLst/>
            </a:prstGeom>
            <a:solidFill>
              <a:srgbClr val="FFFF00"/>
            </a:solidFill>
            <a:ln>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C00000"/>
                  </a:solidFill>
                </a:rPr>
                <a:t>#</a:t>
              </a:r>
            </a:p>
          </p:txBody>
        </p:sp>
      </p:grpSp>
      <p:sp>
        <p:nvSpPr>
          <p:cNvPr id="29" name="TextBox 28">
            <a:extLst>
              <a:ext uri="{FF2B5EF4-FFF2-40B4-BE49-F238E27FC236}">
                <a16:creationId xmlns:a16="http://schemas.microsoft.com/office/drawing/2014/main" id="{0F13AB9F-3766-9CBF-002B-09F79AD50AB6}"/>
              </a:ext>
            </a:extLst>
          </p:cNvPr>
          <p:cNvSpPr txBox="1"/>
          <p:nvPr/>
        </p:nvSpPr>
        <p:spPr>
          <a:xfrm>
            <a:off x="110068" y="1518917"/>
            <a:ext cx="1463975" cy="1200329"/>
          </a:xfrm>
          <a:prstGeom prst="rect">
            <a:avLst/>
          </a:prstGeom>
          <a:noFill/>
        </p:spPr>
        <p:txBody>
          <a:bodyPr wrap="square" rtlCol="0">
            <a:spAutoFit/>
          </a:bodyPr>
          <a:lstStyle/>
          <a:p>
            <a:r>
              <a:rPr lang="en-US" sz="1200" dirty="0"/>
              <a:t>Rankings done separately for counties, unincorporated areas, and 229 incorporated places</a:t>
            </a:r>
            <a:endParaRPr lang="en-US" sz="1200" u="none" dirty="0"/>
          </a:p>
        </p:txBody>
      </p:sp>
      <p:grpSp>
        <p:nvGrpSpPr>
          <p:cNvPr id="37" name="Group 36">
            <a:extLst>
              <a:ext uri="{FF2B5EF4-FFF2-40B4-BE49-F238E27FC236}">
                <a16:creationId xmlns:a16="http://schemas.microsoft.com/office/drawing/2014/main" id="{D9C4F16E-0AE7-B6E9-D1FD-91FA37082745}"/>
              </a:ext>
            </a:extLst>
          </p:cNvPr>
          <p:cNvGrpSpPr/>
          <p:nvPr/>
        </p:nvGrpSpPr>
        <p:grpSpPr>
          <a:xfrm>
            <a:off x="1749123" y="972239"/>
            <a:ext cx="9823358" cy="4843585"/>
            <a:chOff x="1749123" y="972239"/>
            <a:chExt cx="9823358" cy="4843585"/>
          </a:xfrm>
        </p:grpSpPr>
        <p:grpSp>
          <p:nvGrpSpPr>
            <p:cNvPr id="25" name="Group 24">
              <a:extLst>
                <a:ext uri="{FF2B5EF4-FFF2-40B4-BE49-F238E27FC236}">
                  <a16:creationId xmlns:a16="http://schemas.microsoft.com/office/drawing/2014/main" id="{F1AD2DF4-F8F7-BFB6-7D16-D92D89536CC7}"/>
                </a:ext>
              </a:extLst>
            </p:cNvPr>
            <p:cNvGrpSpPr/>
            <p:nvPr/>
          </p:nvGrpSpPr>
          <p:grpSpPr>
            <a:xfrm>
              <a:off x="1749123" y="972239"/>
              <a:ext cx="9823358" cy="4676946"/>
              <a:chOff x="1067556" y="972239"/>
              <a:chExt cx="9823358" cy="4676946"/>
            </a:xfrm>
          </p:grpSpPr>
          <p:grpSp>
            <p:nvGrpSpPr>
              <p:cNvPr id="19" name="Group 18">
                <a:extLst>
                  <a:ext uri="{FF2B5EF4-FFF2-40B4-BE49-F238E27FC236}">
                    <a16:creationId xmlns:a16="http://schemas.microsoft.com/office/drawing/2014/main" id="{F26F257D-DF0A-3B95-661D-55B0E99334E6}"/>
                  </a:ext>
                </a:extLst>
              </p:cNvPr>
              <p:cNvGrpSpPr/>
              <p:nvPr/>
            </p:nvGrpSpPr>
            <p:grpSpPr>
              <a:xfrm>
                <a:off x="1067556" y="972239"/>
                <a:ext cx="9823358" cy="4676946"/>
                <a:chOff x="1067556" y="932973"/>
                <a:chExt cx="9823358" cy="4676946"/>
              </a:xfrm>
            </p:grpSpPr>
            <p:pic>
              <p:nvPicPr>
                <p:cNvPr id="3" name="Picture 2">
                  <a:extLst>
                    <a:ext uri="{FF2B5EF4-FFF2-40B4-BE49-F238E27FC236}">
                      <a16:creationId xmlns:a16="http://schemas.microsoft.com/office/drawing/2014/main" id="{42A9D30D-3C03-AA75-BBAD-6DA8986670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7556" y="932973"/>
                  <a:ext cx="9823358" cy="4676946"/>
                </a:xfrm>
                <a:prstGeom prst="rect">
                  <a:avLst/>
                </a:prstGeom>
              </p:spPr>
            </p:pic>
            <p:sp>
              <p:nvSpPr>
                <p:cNvPr id="14" name="Star: 10 Points 13">
                  <a:extLst>
                    <a:ext uri="{FF2B5EF4-FFF2-40B4-BE49-F238E27FC236}">
                      <a16:creationId xmlns:a16="http://schemas.microsoft.com/office/drawing/2014/main" id="{4C60B7CE-C549-5045-0465-6AD11A25471F}"/>
                    </a:ext>
                  </a:extLst>
                </p:cNvPr>
                <p:cNvSpPr/>
                <p:nvPr/>
              </p:nvSpPr>
              <p:spPr>
                <a:xfrm>
                  <a:off x="4906368" y="3203080"/>
                  <a:ext cx="225920" cy="225920"/>
                </a:xfrm>
                <a:prstGeom prst="star10">
                  <a:avLst/>
                </a:prstGeom>
                <a:solidFill>
                  <a:srgbClr val="FFFF00"/>
                </a:solidFill>
                <a:ln>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C00000"/>
                      </a:solidFill>
                    </a:rPr>
                    <a:t>1</a:t>
                  </a:r>
                </a:p>
              </p:txBody>
            </p:sp>
            <p:sp>
              <p:nvSpPr>
                <p:cNvPr id="15" name="Star: 10 Points 14">
                  <a:extLst>
                    <a:ext uri="{FF2B5EF4-FFF2-40B4-BE49-F238E27FC236}">
                      <a16:creationId xmlns:a16="http://schemas.microsoft.com/office/drawing/2014/main" id="{622D5A07-4A22-2182-5B9C-CD460B138E44}"/>
                    </a:ext>
                  </a:extLst>
                </p:cNvPr>
                <p:cNvSpPr/>
                <p:nvPr/>
              </p:nvSpPr>
              <p:spPr>
                <a:xfrm>
                  <a:off x="4906368" y="3579068"/>
                  <a:ext cx="225920" cy="225920"/>
                </a:xfrm>
                <a:prstGeom prst="star10">
                  <a:avLst/>
                </a:prstGeom>
                <a:solidFill>
                  <a:srgbClr val="FFFF00"/>
                </a:solidFill>
                <a:ln>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C00000"/>
                      </a:solidFill>
                    </a:rPr>
                    <a:t>2</a:t>
                  </a:r>
                </a:p>
              </p:txBody>
            </p:sp>
            <p:sp>
              <p:nvSpPr>
                <p:cNvPr id="16" name="Star: 10 Points 15">
                  <a:extLst>
                    <a:ext uri="{FF2B5EF4-FFF2-40B4-BE49-F238E27FC236}">
                      <a16:creationId xmlns:a16="http://schemas.microsoft.com/office/drawing/2014/main" id="{508060CC-5546-5B46-FFCA-85741768814C}"/>
                    </a:ext>
                  </a:extLst>
                </p:cNvPr>
                <p:cNvSpPr/>
                <p:nvPr/>
              </p:nvSpPr>
              <p:spPr>
                <a:xfrm>
                  <a:off x="6903491" y="3579068"/>
                  <a:ext cx="225920" cy="225920"/>
                </a:xfrm>
                <a:prstGeom prst="star10">
                  <a:avLst/>
                </a:prstGeom>
                <a:solidFill>
                  <a:srgbClr val="FFFF00"/>
                </a:solidFill>
                <a:ln>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C00000"/>
                      </a:solidFill>
                    </a:rPr>
                    <a:t>1</a:t>
                  </a:r>
                </a:p>
              </p:txBody>
            </p:sp>
            <p:sp>
              <p:nvSpPr>
                <p:cNvPr id="18" name="Star: 10 Points 17">
                  <a:extLst>
                    <a:ext uri="{FF2B5EF4-FFF2-40B4-BE49-F238E27FC236}">
                      <a16:creationId xmlns:a16="http://schemas.microsoft.com/office/drawing/2014/main" id="{4678ED93-D0D2-DED5-5F23-49883E8D9A47}"/>
                    </a:ext>
                  </a:extLst>
                </p:cNvPr>
                <p:cNvSpPr/>
                <p:nvPr/>
              </p:nvSpPr>
              <p:spPr>
                <a:xfrm>
                  <a:off x="8816085" y="3579068"/>
                  <a:ext cx="225920" cy="225920"/>
                </a:xfrm>
                <a:prstGeom prst="star10">
                  <a:avLst/>
                </a:prstGeom>
                <a:solidFill>
                  <a:srgbClr val="FFFF00"/>
                </a:solidFill>
                <a:ln>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C00000"/>
                      </a:solidFill>
                    </a:rPr>
                    <a:t>1</a:t>
                  </a:r>
                </a:p>
              </p:txBody>
            </p:sp>
          </p:grpSp>
          <p:sp>
            <p:nvSpPr>
              <p:cNvPr id="20" name="Star: 10 Points 19">
                <a:extLst>
                  <a:ext uri="{FF2B5EF4-FFF2-40B4-BE49-F238E27FC236}">
                    <a16:creationId xmlns:a16="http://schemas.microsoft.com/office/drawing/2014/main" id="{D94EE181-73DC-2D7B-D105-A03054234C85}"/>
                  </a:ext>
                </a:extLst>
              </p:cNvPr>
              <p:cNvSpPr/>
              <p:nvPr/>
            </p:nvSpPr>
            <p:spPr>
              <a:xfrm>
                <a:off x="3670234" y="1837959"/>
                <a:ext cx="225920" cy="225920"/>
              </a:xfrm>
              <a:prstGeom prst="star10">
                <a:avLst/>
              </a:prstGeom>
              <a:solidFill>
                <a:srgbClr val="FFFF00"/>
              </a:solidFill>
              <a:ln>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C00000"/>
                    </a:solidFill>
                  </a:rPr>
                  <a:t>1</a:t>
                </a:r>
              </a:p>
            </p:txBody>
          </p:sp>
          <p:sp>
            <p:nvSpPr>
              <p:cNvPr id="22" name="Star: 10 Points 21">
                <a:extLst>
                  <a:ext uri="{FF2B5EF4-FFF2-40B4-BE49-F238E27FC236}">
                    <a16:creationId xmlns:a16="http://schemas.microsoft.com/office/drawing/2014/main" id="{884D3D80-B5DA-DAB9-E16B-BCC7F0C202DE}"/>
                  </a:ext>
                </a:extLst>
              </p:cNvPr>
              <p:cNvSpPr/>
              <p:nvPr/>
            </p:nvSpPr>
            <p:spPr>
              <a:xfrm>
                <a:off x="6146734" y="1837959"/>
                <a:ext cx="225920" cy="225920"/>
              </a:xfrm>
              <a:prstGeom prst="star10">
                <a:avLst/>
              </a:prstGeom>
              <a:solidFill>
                <a:srgbClr val="FFFF00"/>
              </a:solidFill>
              <a:ln>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C00000"/>
                    </a:solidFill>
                  </a:rPr>
                  <a:t>4</a:t>
                </a:r>
              </a:p>
            </p:txBody>
          </p:sp>
          <p:sp>
            <p:nvSpPr>
              <p:cNvPr id="23" name="Star: 10 Points 22">
                <a:extLst>
                  <a:ext uri="{FF2B5EF4-FFF2-40B4-BE49-F238E27FC236}">
                    <a16:creationId xmlns:a16="http://schemas.microsoft.com/office/drawing/2014/main" id="{3D66B79F-0843-CDD3-B6D7-954B30249CA0}"/>
                  </a:ext>
                </a:extLst>
              </p:cNvPr>
              <p:cNvSpPr/>
              <p:nvPr/>
            </p:nvSpPr>
            <p:spPr>
              <a:xfrm>
                <a:off x="5132288" y="5326191"/>
                <a:ext cx="225920" cy="225920"/>
              </a:xfrm>
              <a:prstGeom prst="star10">
                <a:avLst/>
              </a:prstGeom>
              <a:solidFill>
                <a:srgbClr val="FFFF00"/>
              </a:solidFill>
              <a:ln>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C00000"/>
                    </a:solidFill>
                  </a:rPr>
                  <a:t>1</a:t>
                </a:r>
              </a:p>
            </p:txBody>
          </p:sp>
          <p:sp>
            <p:nvSpPr>
              <p:cNvPr id="24" name="Star: 10 Points 23">
                <a:extLst>
                  <a:ext uri="{FF2B5EF4-FFF2-40B4-BE49-F238E27FC236}">
                    <a16:creationId xmlns:a16="http://schemas.microsoft.com/office/drawing/2014/main" id="{FFE8A9F5-A0A5-9C12-504C-1BB8DEF03B77}"/>
                  </a:ext>
                </a:extLst>
              </p:cNvPr>
              <p:cNvSpPr/>
              <p:nvPr/>
            </p:nvSpPr>
            <p:spPr>
              <a:xfrm>
                <a:off x="7069601" y="5326191"/>
                <a:ext cx="225920" cy="225920"/>
              </a:xfrm>
              <a:prstGeom prst="star10">
                <a:avLst/>
              </a:prstGeom>
              <a:solidFill>
                <a:srgbClr val="FFFF00"/>
              </a:solidFill>
              <a:ln>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C00000"/>
                    </a:solidFill>
                  </a:rPr>
                  <a:t>2</a:t>
                </a:r>
              </a:p>
            </p:txBody>
          </p:sp>
        </p:grpSp>
        <p:sp>
          <p:nvSpPr>
            <p:cNvPr id="30" name="Rectangle 29">
              <a:extLst>
                <a:ext uri="{FF2B5EF4-FFF2-40B4-BE49-F238E27FC236}">
                  <a16:creationId xmlns:a16="http://schemas.microsoft.com/office/drawing/2014/main" id="{CAD7CCDD-62A6-7868-920E-2BC4AA339127}"/>
                </a:ext>
              </a:extLst>
            </p:cNvPr>
            <p:cNvSpPr/>
            <p:nvPr/>
          </p:nvSpPr>
          <p:spPr>
            <a:xfrm>
              <a:off x="4734046" y="4260859"/>
              <a:ext cx="1244962" cy="190500"/>
            </a:xfrm>
            <a:prstGeom prst="rect">
              <a:avLst/>
            </a:prstGeom>
            <a:solidFill>
              <a:schemeClr val="accent6">
                <a:lumMod val="60000"/>
                <a:lumOff val="4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State Median: $41,500</a:t>
              </a:r>
            </a:p>
          </p:txBody>
        </p:sp>
        <p:sp>
          <p:nvSpPr>
            <p:cNvPr id="31" name="Rectangle 30">
              <a:extLst>
                <a:ext uri="{FF2B5EF4-FFF2-40B4-BE49-F238E27FC236}">
                  <a16:creationId xmlns:a16="http://schemas.microsoft.com/office/drawing/2014/main" id="{CAB753FD-79E5-C104-954B-022D10FCC7A8}"/>
                </a:ext>
              </a:extLst>
            </p:cNvPr>
            <p:cNvSpPr/>
            <p:nvPr/>
          </p:nvSpPr>
          <p:spPr>
            <a:xfrm>
              <a:off x="6727785" y="4258859"/>
              <a:ext cx="1167414" cy="190500"/>
            </a:xfrm>
            <a:prstGeom prst="rect">
              <a:avLst/>
            </a:prstGeom>
            <a:solidFill>
              <a:schemeClr val="accent6">
                <a:lumMod val="60000"/>
                <a:lumOff val="4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State Median: 25.5%</a:t>
              </a:r>
            </a:p>
          </p:txBody>
        </p:sp>
        <p:sp>
          <p:nvSpPr>
            <p:cNvPr id="32" name="Rectangle 31">
              <a:extLst>
                <a:ext uri="{FF2B5EF4-FFF2-40B4-BE49-F238E27FC236}">
                  <a16:creationId xmlns:a16="http://schemas.microsoft.com/office/drawing/2014/main" id="{30F37712-2ED5-D81E-D385-198379705B03}"/>
                </a:ext>
              </a:extLst>
            </p:cNvPr>
            <p:cNvSpPr/>
            <p:nvPr/>
          </p:nvSpPr>
          <p:spPr>
            <a:xfrm>
              <a:off x="8718049" y="4258859"/>
              <a:ext cx="1167415" cy="190500"/>
            </a:xfrm>
            <a:prstGeom prst="rect">
              <a:avLst/>
            </a:prstGeom>
            <a:solidFill>
              <a:schemeClr val="accent6">
                <a:lumMod val="60000"/>
                <a:lumOff val="4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State Median: 86.6%</a:t>
              </a:r>
            </a:p>
          </p:txBody>
        </p:sp>
        <p:sp>
          <p:nvSpPr>
            <p:cNvPr id="33" name="Rectangle 32">
              <a:extLst>
                <a:ext uri="{FF2B5EF4-FFF2-40B4-BE49-F238E27FC236}">
                  <a16:creationId xmlns:a16="http://schemas.microsoft.com/office/drawing/2014/main" id="{203DA552-7912-F3D8-D035-836F70ED4461}"/>
                </a:ext>
              </a:extLst>
            </p:cNvPr>
            <p:cNvSpPr/>
            <p:nvPr/>
          </p:nvSpPr>
          <p:spPr>
            <a:xfrm>
              <a:off x="4965454" y="5625324"/>
              <a:ext cx="1244962" cy="190500"/>
            </a:xfrm>
            <a:prstGeom prst="rect">
              <a:avLst/>
            </a:prstGeom>
            <a:solidFill>
              <a:srgbClr val="E2F0D9"/>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State Median: $37,350</a:t>
              </a:r>
            </a:p>
          </p:txBody>
        </p:sp>
        <p:sp>
          <p:nvSpPr>
            <p:cNvPr id="34" name="Rectangle 33">
              <a:extLst>
                <a:ext uri="{FF2B5EF4-FFF2-40B4-BE49-F238E27FC236}">
                  <a16:creationId xmlns:a16="http://schemas.microsoft.com/office/drawing/2014/main" id="{CD096F71-EDFC-21B3-D456-D276597DC01B}"/>
                </a:ext>
              </a:extLst>
            </p:cNvPr>
            <p:cNvSpPr/>
            <p:nvPr/>
          </p:nvSpPr>
          <p:spPr>
            <a:xfrm>
              <a:off x="6912979" y="5625324"/>
              <a:ext cx="1144907" cy="190500"/>
            </a:xfrm>
            <a:prstGeom prst="rect">
              <a:avLst/>
            </a:prstGeom>
            <a:solidFill>
              <a:srgbClr val="E2F0D9"/>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State Median: 19.5%</a:t>
              </a:r>
            </a:p>
          </p:txBody>
        </p:sp>
        <p:sp>
          <p:nvSpPr>
            <p:cNvPr id="35" name="Rectangle 34">
              <a:extLst>
                <a:ext uri="{FF2B5EF4-FFF2-40B4-BE49-F238E27FC236}">
                  <a16:creationId xmlns:a16="http://schemas.microsoft.com/office/drawing/2014/main" id="{A98AA73C-B9C9-EE51-E798-570058EF1315}"/>
                </a:ext>
              </a:extLst>
            </p:cNvPr>
            <p:cNvSpPr/>
            <p:nvPr/>
          </p:nvSpPr>
          <p:spPr>
            <a:xfrm>
              <a:off x="3470644" y="2135268"/>
              <a:ext cx="1239356" cy="190500"/>
            </a:xfrm>
            <a:prstGeom prst="rect">
              <a:avLst/>
            </a:prstGeom>
            <a:solidFill>
              <a:srgbClr val="36713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bg1"/>
                  </a:solidFill>
                </a:rPr>
                <a:t>State Median: $42,200</a:t>
              </a:r>
            </a:p>
          </p:txBody>
        </p:sp>
        <p:sp>
          <p:nvSpPr>
            <p:cNvPr id="36" name="Rectangle 35">
              <a:extLst>
                <a:ext uri="{FF2B5EF4-FFF2-40B4-BE49-F238E27FC236}">
                  <a16:creationId xmlns:a16="http://schemas.microsoft.com/office/drawing/2014/main" id="{CB4F8398-6C8C-0DF8-472E-50BC3DE2DC24}"/>
                </a:ext>
              </a:extLst>
            </p:cNvPr>
            <p:cNvSpPr/>
            <p:nvPr/>
          </p:nvSpPr>
          <p:spPr>
            <a:xfrm>
              <a:off x="5749725" y="2135268"/>
              <a:ext cx="1397643" cy="190500"/>
            </a:xfrm>
            <a:prstGeom prst="rect">
              <a:avLst/>
            </a:prstGeom>
            <a:solidFill>
              <a:srgbClr val="36713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bg1"/>
                  </a:solidFill>
                </a:rPr>
                <a:t>State Median: 21.6%</a:t>
              </a:r>
            </a:p>
          </p:txBody>
        </p:sp>
      </p:grpSp>
    </p:spTree>
    <p:extLst>
      <p:ext uri="{BB962C8B-B14F-4D97-AF65-F5344CB8AC3E}">
        <p14:creationId xmlns:p14="http://schemas.microsoft.com/office/powerpoint/2010/main" val="2365546376"/>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01524E8F-504E-43AB-9990-50EDB3CB7993}"/>
              </a:ext>
            </a:extLst>
          </p:cNvPr>
          <p:cNvSpPr txBox="1">
            <a:spLocks/>
          </p:cNvSpPr>
          <p:nvPr/>
        </p:nvSpPr>
        <p:spPr>
          <a:xfrm>
            <a:off x="0" y="2"/>
            <a:ext cx="12192000" cy="840445"/>
          </a:xfrm>
          <a:prstGeom prst="rect">
            <a:avLst/>
          </a:prstGeom>
          <a:solidFill>
            <a:srgbClr val="C000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b="1" dirty="0">
                <a:solidFill>
                  <a:prstClr val="white"/>
                </a:solidFill>
                <a:latin typeface="Arial" panose="020B0604020202020204" pitchFamily="34" charset="0"/>
                <a:cs typeface="Arial" panose="020B0604020202020204" pitchFamily="34" charset="0"/>
              </a:rPr>
              <a:t>            Flood Risk Assessment</a:t>
            </a:r>
          </a:p>
          <a:p>
            <a:pPr marL="174625"/>
            <a:r>
              <a:rPr lang="en-US" sz="500" dirty="0">
                <a:solidFill>
                  <a:prstClr val="white"/>
                </a:solidFill>
                <a:latin typeface="Arial" panose="020B0604020202020204" pitchFamily="34" charset="0"/>
                <a:cs typeface="Arial" panose="020B0604020202020204" pitchFamily="34" charset="0"/>
              </a:rPr>
              <a:t> </a:t>
            </a:r>
          </a:p>
          <a:p>
            <a:pPr marL="174625"/>
            <a:r>
              <a:rPr lang="en-US" sz="2400" dirty="0">
                <a:solidFill>
                  <a:prstClr val="white"/>
                </a:solidFill>
                <a:latin typeface="Arial" panose="020B0604020202020204" pitchFamily="34" charset="0"/>
                <a:cs typeface="Arial" panose="020B0604020202020204" pitchFamily="34" charset="0"/>
              </a:rPr>
              <a:t>            Jefferson County</a:t>
            </a:r>
            <a:endParaRPr lang="en-US" sz="1100" dirty="0">
              <a:solidFill>
                <a:prstClr val="white"/>
              </a:solidFill>
              <a:latin typeface="Calibri Light" panose="020F0302020204030204"/>
            </a:endParaRPr>
          </a:p>
        </p:txBody>
      </p:sp>
      <p:pic>
        <p:nvPicPr>
          <p:cNvPr id="59" name="Picture 58" descr="A yellow and blue logo&#10;&#10;Description automatically generated">
            <a:extLst>
              <a:ext uri="{FF2B5EF4-FFF2-40B4-BE49-F238E27FC236}">
                <a16:creationId xmlns:a16="http://schemas.microsoft.com/office/drawing/2014/main" id="{DA3AADBB-C31C-DD34-7D9E-8B6EBBC430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923" y="45385"/>
            <a:ext cx="839503" cy="749677"/>
          </a:xfrm>
          <a:prstGeom prst="rect">
            <a:avLst/>
          </a:prstGeom>
        </p:spPr>
      </p:pic>
      <p:sp>
        <p:nvSpPr>
          <p:cNvPr id="60" name="TextBox 59">
            <a:extLst>
              <a:ext uri="{FF2B5EF4-FFF2-40B4-BE49-F238E27FC236}">
                <a16:creationId xmlns:a16="http://schemas.microsoft.com/office/drawing/2014/main" id="{C02BECAC-5AA7-5616-18EA-3F419BEDF586}"/>
              </a:ext>
            </a:extLst>
          </p:cNvPr>
          <p:cNvSpPr txBox="1"/>
          <p:nvPr/>
        </p:nvSpPr>
        <p:spPr>
          <a:xfrm>
            <a:off x="1744637" y="915264"/>
            <a:ext cx="7865659" cy="369332"/>
          </a:xfrm>
          <a:prstGeom prst="rect">
            <a:avLst/>
          </a:prstGeom>
          <a:noFill/>
        </p:spPr>
        <p:txBody>
          <a:bodyPr wrap="square" rtlCol="0">
            <a:spAutoFit/>
          </a:bodyPr>
          <a:lstStyle/>
          <a:p>
            <a:pPr algn="ctr"/>
            <a:r>
              <a:rPr lang="en-US" b="1" dirty="0">
                <a:solidFill>
                  <a:schemeClr val="accent1">
                    <a:lumMod val="50000"/>
                  </a:schemeClr>
                </a:solidFill>
              </a:rPr>
              <a:t>(4) Critical Infrastructure:</a:t>
            </a:r>
          </a:p>
        </p:txBody>
      </p:sp>
      <p:pic>
        <p:nvPicPr>
          <p:cNvPr id="3" name="Picture 2">
            <a:extLst>
              <a:ext uri="{FF2B5EF4-FFF2-40B4-BE49-F238E27FC236}">
                <a16:creationId xmlns:a16="http://schemas.microsoft.com/office/drawing/2014/main" id="{1E41C1B1-0408-D18C-DAC6-840530F339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3266" y="1359413"/>
            <a:ext cx="9858234" cy="3501801"/>
          </a:xfrm>
          <a:prstGeom prst="rect">
            <a:avLst/>
          </a:prstGeom>
        </p:spPr>
      </p:pic>
      <p:grpSp>
        <p:nvGrpSpPr>
          <p:cNvPr id="9" name="Group 8">
            <a:extLst>
              <a:ext uri="{FF2B5EF4-FFF2-40B4-BE49-F238E27FC236}">
                <a16:creationId xmlns:a16="http://schemas.microsoft.com/office/drawing/2014/main" id="{81F81310-D075-7F6F-D404-67E686DB2B48}"/>
              </a:ext>
            </a:extLst>
          </p:cNvPr>
          <p:cNvGrpSpPr/>
          <p:nvPr/>
        </p:nvGrpSpPr>
        <p:grpSpPr>
          <a:xfrm>
            <a:off x="38099" y="5984308"/>
            <a:ext cx="12115801" cy="828307"/>
            <a:chOff x="38099" y="5439935"/>
            <a:chExt cx="12115801" cy="828307"/>
          </a:xfrm>
        </p:grpSpPr>
        <p:sp>
          <p:nvSpPr>
            <p:cNvPr id="11" name="TextBox 10">
              <a:extLst>
                <a:ext uri="{FF2B5EF4-FFF2-40B4-BE49-F238E27FC236}">
                  <a16:creationId xmlns:a16="http://schemas.microsoft.com/office/drawing/2014/main" id="{EA8E8B88-B179-E76B-23C2-328F75180A10}"/>
                </a:ext>
              </a:extLst>
            </p:cNvPr>
            <p:cNvSpPr txBox="1"/>
            <p:nvPr/>
          </p:nvSpPr>
          <p:spPr>
            <a:xfrm>
              <a:off x="38099" y="5621911"/>
              <a:ext cx="12115801" cy="646331"/>
            </a:xfrm>
            <a:prstGeom prst="rect">
              <a:avLst/>
            </a:prstGeom>
            <a:solidFill>
              <a:srgbClr val="DEEBF7"/>
            </a:solidFill>
          </p:spPr>
          <p:txBody>
            <a:bodyPr wrap="square" rtlCol="0">
              <a:spAutoFit/>
            </a:bodyPr>
            <a:lstStyle/>
            <a:p>
              <a:r>
                <a:rPr lang="en-US" sz="900" b="1" i="1" u="none" dirty="0"/>
                <a:t>Essential Facilities: </a:t>
              </a:r>
              <a:r>
                <a:rPr lang="en-US" sz="900" dirty="0"/>
                <a:t>Number of essential facilities (including schools, hospitals, nursing homes, police stations, fire department buildings, &amp; E-911 emergency operations centers) which provide critical services to the community in the high (100-year), moderate (500-year), and reduced risk flood zones</a:t>
              </a:r>
            </a:p>
            <a:p>
              <a:endParaRPr lang="en-US" sz="900" dirty="0"/>
            </a:p>
            <a:p>
              <a:r>
                <a:rPr lang="en-US" sz="900" b="1" i="1" dirty="0"/>
                <a:t>Roads Inundated Ratio: </a:t>
              </a:r>
              <a:r>
                <a:rPr lang="en-US" sz="900" dirty="0"/>
                <a:t>Percentage of roads inundated by flood waters of 1 foot or more by a high-risk 1% annual chance (100-year) flood event</a:t>
              </a:r>
            </a:p>
          </p:txBody>
        </p:sp>
        <p:sp>
          <p:nvSpPr>
            <p:cNvPr id="12" name="TextBox 11">
              <a:extLst>
                <a:ext uri="{FF2B5EF4-FFF2-40B4-BE49-F238E27FC236}">
                  <a16:creationId xmlns:a16="http://schemas.microsoft.com/office/drawing/2014/main" id="{CC2EBC1B-FB73-6A98-C96A-586F7DD329E0}"/>
                </a:ext>
              </a:extLst>
            </p:cNvPr>
            <p:cNvSpPr txBox="1"/>
            <p:nvPr/>
          </p:nvSpPr>
          <p:spPr>
            <a:xfrm>
              <a:off x="38099" y="5439935"/>
              <a:ext cx="507811" cy="230832"/>
            </a:xfrm>
            <a:prstGeom prst="rect">
              <a:avLst/>
            </a:prstGeom>
            <a:solidFill>
              <a:srgbClr val="DEEBF7"/>
            </a:solidFill>
            <a:ln>
              <a:noFill/>
            </a:ln>
          </p:spPr>
          <p:txBody>
            <a:bodyPr wrap="square" rtlCol="0" anchor="ctr" anchorCtr="0">
              <a:spAutoFit/>
            </a:bodyPr>
            <a:lstStyle/>
            <a:p>
              <a:r>
                <a:rPr lang="en-US" sz="900" b="1" dirty="0"/>
                <a:t>Notes:</a:t>
              </a:r>
            </a:p>
          </p:txBody>
        </p:sp>
      </p:grpSp>
    </p:spTree>
    <p:extLst>
      <p:ext uri="{BB962C8B-B14F-4D97-AF65-F5344CB8AC3E}">
        <p14:creationId xmlns:p14="http://schemas.microsoft.com/office/powerpoint/2010/main" val="3229923094"/>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01524E8F-504E-43AB-9990-50EDB3CB7993}"/>
              </a:ext>
            </a:extLst>
          </p:cNvPr>
          <p:cNvSpPr txBox="1">
            <a:spLocks/>
          </p:cNvSpPr>
          <p:nvPr/>
        </p:nvSpPr>
        <p:spPr>
          <a:xfrm>
            <a:off x="0" y="2"/>
            <a:ext cx="12192000" cy="840445"/>
          </a:xfrm>
          <a:prstGeom prst="rect">
            <a:avLst/>
          </a:prstGeom>
          <a:solidFill>
            <a:srgbClr val="C000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b="1" dirty="0">
                <a:solidFill>
                  <a:prstClr val="white"/>
                </a:solidFill>
                <a:latin typeface="Arial" panose="020B0604020202020204" pitchFamily="34" charset="0"/>
                <a:cs typeface="Arial" panose="020B0604020202020204" pitchFamily="34" charset="0"/>
              </a:rPr>
              <a:t>            Flood Risk Assessment</a:t>
            </a:r>
          </a:p>
          <a:p>
            <a:pPr marL="174625"/>
            <a:r>
              <a:rPr lang="en-US" sz="500" dirty="0">
                <a:solidFill>
                  <a:prstClr val="white"/>
                </a:solidFill>
                <a:latin typeface="Arial" panose="020B0604020202020204" pitchFamily="34" charset="0"/>
                <a:cs typeface="Arial" panose="020B0604020202020204" pitchFamily="34" charset="0"/>
              </a:rPr>
              <a:t> </a:t>
            </a:r>
          </a:p>
          <a:p>
            <a:pPr marL="174625"/>
            <a:r>
              <a:rPr lang="en-US" sz="2400" dirty="0">
                <a:solidFill>
                  <a:prstClr val="white"/>
                </a:solidFill>
                <a:latin typeface="Arial" panose="020B0604020202020204" pitchFamily="34" charset="0"/>
                <a:cs typeface="Arial" panose="020B0604020202020204" pitchFamily="34" charset="0"/>
              </a:rPr>
              <a:t>            Jefferson County</a:t>
            </a:r>
            <a:endParaRPr lang="en-US" sz="1100" dirty="0">
              <a:solidFill>
                <a:prstClr val="white"/>
              </a:solidFill>
              <a:latin typeface="Calibri Light" panose="020F0302020204030204"/>
            </a:endParaRPr>
          </a:p>
        </p:txBody>
      </p:sp>
      <p:pic>
        <p:nvPicPr>
          <p:cNvPr id="59" name="Picture 58" descr="A yellow and blue logo&#10;&#10;Description automatically generated">
            <a:extLst>
              <a:ext uri="{FF2B5EF4-FFF2-40B4-BE49-F238E27FC236}">
                <a16:creationId xmlns:a16="http://schemas.microsoft.com/office/drawing/2014/main" id="{DA3AADBB-C31C-DD34-7D9E-8B6EBBC430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923" y="45385"/>
            <a:ext cx="839503" cy="749677"/>
          </a:xfrm>
          <a:prstGeom prst="rect">
            <a:avLst/>
          </a:prstGeom>
        </p:spPr>
      </p:pic>
      <p:sp>
        <p:nvSpPr>
          <p:cNvPr id="60" name="TextBox 59">
            <a:extLst>
              <a:ext uri="{FF2B5EF4-FFF2-40B4-BE49-F238E27FC236}">
                <a16:creationId xmlns:a16="http://schemas.microsoft.com/office/drawing/2014/main" id="{C02BECAC-5AA7-5616-18EA-3F419BEDF586}"/>
              </a:ext>
            </a:extLst>
          </p:cNvPr>
          <p:cNvSpPr txBox="1"/>
          <p:nvPr/>
        </p:nvSpPr>
        <p:spPr>
          <a:xfrm>
            <a:off x="2590670" y="915264"/>
            <a:ext cx="7865659" cy="369332"/>
          </a:xfrm>
          <a:prstGeom prst="rect">
            <a:avLst/>
          </a:prstGeom>
          <a:noFill/>
        </p:spPr>
        <p:txBody>
          <a:bodyPr wrap="square" rtlCol="0">
            <a:spAutoFit/>
          </a:bodyPr>
          <a:lstStyle/>
          <a:p>
            <a:pPr algn="ctr"/>
            <a:r>
              <a:rPr lang="en-US" b="1" dirty="0">
                <a:solidFill>
                  <a:schemeClr val="accent1">
                    <a:lumMod val="50000"/>
                  </a:schemeClr>
                </a:solidFill>
              </a:rPr>
              <a:t>(5) Community Assets:</a:t>
            </a:r>
          </a:p>
        </p:txBody>
      </p:sp>
      <p:grpSp>
        <p:nvGrpSpPr>
          <p:cNvPr id="9" name="Group 8">
            <a:extLst>
              <a:ext uri="{FF2B5EF4-FFF2-40B4-BE49-F238E27FC236}">
                <a16:creationId xmlns:a16="http://schemas.microsoft.com/office/drawing/2014/main" id="{81F81310-D075-7F6F-D404-67E686DB2B48}"/>
              </a:ext>
            </a:extLst>
          </p:cNvPr>
          <p:cNvGrpSpPr/>
          <p:nvPr/>
        </p:nvGrpSpPr>
        <p:grpSpPr>
          <a:xfrm>
            <a:off x="38099" y="5942736"/>
            <a:ext cx="12115801" cy="874473"/>
            <a:chOff x="38099" y="5439935"/>
            <a:chExt cx="12115801" cy="874473"/>
          </a:xfrm>
        </p:grpSpPr>
        <p:sp>
          <p:nvSpPr>
            <p:cNvPr id="11" name="TextBox 10">
              <a:extLst>
                <a:ext uri="{FF2B5EF4-FFF2-40B4-BE49-F238E27FC236}">
                  <a16:creationId xmlns:a16="http://schemas.microsoft.com/office/drawing/2014/main" id="{EA8E8B88-B179-E76B-23C2-328F75180A10}"/>
                </a:ext>
              </a:extLst>
            </p:cNvPr>
            <p:cNvSpPr txBox="1"/>
            <p:nvPr/>
          </p:nvSpPr>
          <p:spPr>
            <a:xfrm>
              <a:off x="38099" y="5621911"/>
              <a:ext cx="12115801" cy="692497"/>
            </a:xfrm>
            <a:prstGeom prst="rect">
              <a:avLst/>
            </a:prstGeom>
            <a:solidFill>
              <a:srgbClr val="DEEBF7"/>
            </a:solidFill>
          </p:spPr>
          <p:txBody>
            <a:bodyPr wrap="square" rtlCol="0">
              <a:spAutoFit/>
            </a:bodyPr>
            <a:lstStyle/>
            <a:p>
              <a:r>
                <a:rPr lang="en-US" sz="900" b="1" i="1" u="none" dirty="0"/>
                <a:t>Community Assets Historical: </a:t>
              </a:r>
              <a:r>
                <a:rPr lang="en-US" sz="900" dirty="0"/>
                <a:t>Number of historical community assets listed on the National Register of Historic Places or buildings within the Historic Districts constructed before 1930 in the High-Risk* 100-year floodplain </a:t>
              </a:r>
            </a:p>
            <a:p>
              <a:endParaRPr lang="en-US" sz="900" dirty="0"/>
            </a:p>
            <a:p>
              <a:r>
                <a:rPr lang="en-US" sz="900" b="1" i="1" dirty="0"/>
                <a:t>Community Assets Non-Historical: </a:t>
              </a:r>
              <a:r>
                <a:rPr lang="en-US" sz="900" dirty="0"/>
                <a:t>Number of non-historical community assets including utilities, post-secondary educational facilities, EMS, government buildings providing public services, and religious buildings in the High-Risk* 100-year floodplain</a:t>
              </a:r>
            </a:p>
            <a:p>
              <a:endParaRPr lang="en-US" sz="400" dirty="0"/>
            </a:p>
            <a:p>
              <a:r>
                <a:rPr lang="en-US" sz="800" dirty="0"/>
                <a:t>* High-Risk 100-year floodplain may include both Effective or Advisory Floodplains</a:t>
              </a:r>
            </a:p>
          </p:txBody>
        </p:sp>
        <p:sp>
          <p:nvSpPr>
            <p:cNvPr id="12" name="TextBox 11">
              <a:extLst>
                <a:ext uri="{FF2B5EF4-FFF2-40B4-BE49-F238E27FC236}">
                  <a16:creationId xmlns:a16="http://schemas.microsoft.com/office/drawing/2014/main" id="{CC2EBC1B-FB73-6A98-C96A-586F7DD329E0}"/>
                </a:ext>
              </a:extLst>
            </p:cNvPr>
            <p:cNvSpPr txBox="1"/>
            <p:nvPr/>
          </p:nvSpPr>
          <p:spPr>
            <a:xfrm>
              <a:off x="38099" y="5439935"/>
              <a:ext cx="507811" cy="230832"/>
            </a:xfrm>
            <a:prstGeom prst="rect">
              <a:avLst/>
            </a:prstGeom>
            <a:solidFill>
              <a:srgbClr val="DEEBF7"/>
            </a:solidFill>
            <a:ln>
              <a:noFill/>
            </a:ln>
          </p:spPr>
          <p:txBody>
            <a:bodyPr wrap="square" rtlCol="0" anchor="ctr" anchorCtr="0">
              <a:spAutoFit/>
            </a:bodyPr>
            <a:lstStyle/>
            <a:p>
              <a:r>
                <a:rPr lang="en-US" sz="900" b="1" dirty="0"/>
                <a:t>Notes:</a:t>
              </a:r>
            </a:p>
          </p:txBody>
        </p:sp>
      </p:grpSp>
      <p:grpSp>
        <p:nvGrpSpPr>
          <p:cNvPr id="7" name="Group 6">
            <a:extLst>
              <a:ext uri="{FF2B5EF4-FFF2-40B4-BE49-F238E27FC236}">
                <a16:creationId xmlns:a16="http://schemas.microsoft.com/office/drawing/2014/main" id="{8E0709B2-65D5-D88C-2B13-0C1C032BCD86}"/>
              </a:ext>
            </a:extLst>
          </p:cNvPr>
          <p:cNvGrpSpPr/>
          <p:nvPr/>
        </p:nvGrpSpPr>
        <p:grpSpPr>
          <a:xfrm>
            <a:off x="110068" y="1124091"/>
            <a:ext cx="1463975" cy="461665"/>
            <a:chOff x="11031939" y="2788389"/>
            <a:chExt cx="1355349" cy="461665"/>
          </a:xfrm>
        </p:grpSpPr>
        <p:sp>
          <p:nvSpPr>
            <p:cNvPr id="8" name="TextBox 7">
              <a:extLst>
                <a:ext uri="{FF2B5EF4-FFF2-40B4-BE49-F238E27FC236}">
                  <a16:creationId xmlns:a16="http://schemas.microsoft.com/office/drawing/2014/main" id="{DA0A2089-1567-D9ED-16F4-88A2CD8EFEE9}"/>
                </a:ext>
              </a:extLst>
            </p:cNvPr>
            <p:cNvSpPr txBox="1"/>
            <p:nvPr/>
          </p:nvSpPr>
          <p:spPr>
            <a:xfrm>
              <a:off x="11031939" y="2788389"/>
              <a:ext cx="1355349" cy="461665"/>
            </a:xfrm>
            <a:prstGeom prst="rect">
              <a:avLst/>
            </a:prstGeom>
            <a:solidFill>
              <a:srgbClr val="E998A9"/>
            </a:solidFill>
            <a:ln>
              <a:noFill/>
            </a:ln>
          </p:spPr>
          <p:txBody>
            <a:bodyPr wrap="square" rtlCol="0" anchor="ctr" anchorCtr="0">
              <a:spAutoFit/>
            </a:bodyPr>
            <a:lstStyle/>
            <a:p>
              <a:pPr algn="r"/>
              <a:r>
                <a:rPr lang="en-US" sz="1200" b="1" dirty="0"/>
                <a:t>Statewide Rank</a:t>
              </a:r>
            </a:p>
            <a:p>
              <a:pPr algn="r"/>
              <a:r>
                <a:rPr lang="en-US" sz="1200" b="1" dirty="0"/>
                <a:t>among the Top 5</a:t>
              </a:r>
            </a:p>
          </p:txBody>
        </p:sp>
        <p:sp>
          <p:nvSpPr>
            <p:cNvPr id="10" name="Star: 10 Points 9">
              <a:extLst>
                <a:ext uri="{FF2B5EF4-FFF2-40B4-BE49-F238E27FC236}">
                  <a16:creationId xmlns:a16="http://schemas.microsoft.com/office/drawing/2014/main" id="{7F79D514-AE26-1F14-59FD-09B738A9B87C}"/>
                </a:ext>
              </a:extLst>
            </p:cNvPr>
            <p:cNvSpPr/>
            <p:nvPr/>
          </p:nvSpPr>
          <p:spPr>
            <a:xfrm>
              <a:off x="11087416" y="2818914"/>
              <a:ext cx="225920" cy="225920"/>
            </a:xfrm>
            <a:prstGeom prst="star10">
              <a:avLst/>
            </a:prstGeom>
            <a:solidFill>
              <a:srgbClr val="FFFF00"/>
            </a:solidFill>
            <a:ln>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C00000"/>
                  </a:solidFill>
                </a:rPr>
                <a:t>#</a:t>
              </a:r>
            </a:p>
          </p:txBody>
        </p:sp>
      </p:grpSp>
      <p:sp>
        <p:nvSpPr>
          <p:cNvPr id="14" name="TextBox 13">
            <a:extLst>
              <a:ext uri="{FF2B5EF4-FFF2-40B4-BE49-F238E27FC236}">
                <a16:creationId xmlns:a16="http://schemas.microsoft.com/office/drawing/2014/main" id="{A136A523-B8E1-92FC-7669-4ECFF7C2CD07}"/>
              </a:ext>
            </a:extLst>
          </p:cNvPr>
          <p:cNvSpPr txBox="1"/>
          <p:nvPr/>
        </p:nvSpPr>
        <p:spPr>
          <a:xfrm>
            <a:off x="110068" y="1616281"/>
            <a:ext cx="1463975" cy="1200329"/>
          </a:xfrm>
          <a:prstGeom prst="rect">
            <a:avLst/>
          </a:prstGeom>
          <a:noFill/>
        </p:spPr>
        <p:txBody>
          <a:bodyPr wrap="square" rtlCol="0">
            <a:spAutoFit/>
          </a:bodyPr>
          <a:lstStyle/>
          <a:p>
            <a:r>
              <a:rPr lang="en-US" sz="1200" dirty="0"/>
              <a:t>Rankings done separately for counties, unincorporated areas, and 229 incorporated places</a:t>
            </a:r>
            <a:endParaRPr lang="en-US" sz="1200" u="none" dirty="0"/>
          </a:p>
        </p:txBody>
      </p:sp>
      <p:grpSp>
        <p:nvGrpSpPr>
          <p:cNvPr id="19" name="Group 18">
            <a:extLst>
              <a:ext uri="{FF2B5EF4-FFF2-40B4-BE49-F238E27FC236}">
                <a16:creationId xmlns:a16="http://schemas.microsoft.com/office/drawing/2014/main" id="{FD2CF8A4-696E-94D5-D610-B033447A99DD}"/>
              </a:ext>
            </a:extLst>
          </p:cNvPr>
          <p:cNvGrpSpPr/>
          <p:nvPr/>
        </p:nvGrpSpPr>
        <p:grpSpPr>
          <a:xfrm>
            <a:off x="1791762" y="1419316"/>
            <a:ext cx="9812742" cy="3717782"/>
            <a:chOff x="1791762" y="1419316"/>
            <a:chExt cx="9812742" cy="3717782"/>
          </a:xfrm>
        </p:grpSpPr>
        <p:grpSp>
          <p:nvGrpSpPr>
            <p:cNvPr id="13" name="Group 12">
              <a:extLst>
                <a:ext uri="{FF2B5EF4-FFF2-40B4-BE49-F238E27FC236}">
                  <a16:creationId xmlns:a16="http://schemas.microsoft.com/office/drawing/2014/main" id="{836C3D75-B1F8-5690-E2AB-86398CAF0932}"/>
                </a:ext>
              </a:extLst>
            </p:cNvPr>
            <p:cNvGrpSpPr/>
            <p:nvPr/>
          </p:nvGrpSpPr>
          <p:grpSpPr>
            <a:xfrm>
              <a:off x="1791762" y="1419316"/>
              <a:ext cx="9812742" cy="3527282"/>
              <a:chOff x="1080562" y="1419316"/>
              <a:chExt cx="9812742" cy="3527282"/>
            </a:xfrm>
          </p:grpSpPr>
          <p:pic>
            <p:nvPicPr>
              <p:cNvPr id="4" name="Picture 3">
                <a:extLst>
                  <a:ext uri="{FF2B5EF4-FFF2-40B4-BE49-F238E27FC236}">
                    <a16:creationId xmlns:a16="http://schemas.microsoft.com/office/drawing/2014/main" id="{818A8A52-5D2E-849D-04C3-8304D8AFC3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0562" y="1419316"/>
                <a:ext cx="9812742" cy="3527282"/>
              </a:xfrm>
              <a:prstGeom prst="rect">
                <a:avLst/>
              </a:prstGeom>
            </p:spPr>
          </p:pic>
          <p:sp>
            <p:nvSpPr>
              <p:cNvPr id="5" name="Star: 10 Points 4">
                <a:extLst>
                  <a:ext uri="{FF2B5EF4-FFF2-40B4-BE49-F238E27FC236}">
                    <a16:creationId xmlns:a16="http://schemas.microsoft.com/office/drawing/2014/main" id="{0BE3108D-AE74-D00A-B597-F8A835FB0B6E}"/>
                  </a:ext>
                </a:extLst>
              </p:cNvPr>
              <p:cNvSpPr/>
              <p:nvPr/>
            </p:nvSpPr>
            <p:spPr>
              <a:xfrm>
                <a:off x="5812300" y="2053859"/>
                <a:ext cx="225920" cy="225920"/>
              </a:xfrm>
              <a:prstGeom prst="star10">
                <a:avLst/>
              </a:prstGeom>
              <a:solidFill>
                <a:srgbClr val="FFFF00"/>
              </a:solidFill>
              <a:ln>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C00000"/>
                    </a:solidFill>
                  </a:rPr>
                  <a:t>4</a:t>
                </a:r>
              </a:p>
            </p:txBody>
          </p:sp>
          <p:sp>
            <p:nvSpPr>
              <p:cNvPr id="6" name="Star: 10 Points 5">
                <a:extLst>
                  <a:ext uri="{FF2B5EF4-FFF2-40B4-BE49-F238E27FC236}">
                    <a16:creationId xmlns:a16="http://schemas.microsoft.com/office/drawing/2014/main" id="{67BF8AB1-53F2-CD24-17E3-E5FAD23166DD}"/>
                  </a:ext>
                </a:extLst>
              </p:cNvPr>
              <p:cNvSpPr/>
              <p:nvPr/>
            </p:nvSpPr>
            <p:spPr>
              <a:xfrm>
                <a:off x="6709768" y="4697524"/>
                <a:ext cx="225920" cy="225920"/>
              </a:xfrm>
              <a:prstGeom prst="star10">
                <a:avLst/>
              </a:prstGeom>
              <a:solidFill>
                <a:srgbClr val="FFFF00"/>
              </a:solidFill>
              <a:ln>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C00000"/>
                    </a:solidFill>
                  </a:rPr>
                  <a:t>1</a:t>
                </a:r>
              </a:p>
            </p:txBody>
          </p:sp>
        </p:grpSp>
        <p:sp>
          <p:nvSpPr>
            <p:cNvPr id="17" name="Rectangle 16">
              <a:extLst>
                <a:ext uri="{FF2B5EF4-FFF2-40B4-BE49-F238E27FC236}">
                  <a16:creationId xmlns:a16="http://schemas.microsoft.com/office/drawing/2014/main" id="{822F89D5-B15B-3C9F-D7B3-47B08A71576C}"/>
                </a:ext>
              </a:extLst>
            </p:cNvPr>
            <p:cNvSpPr/>
            <p:nvPr/>
          </p:nvSpPr>
          <p:spPr>
            <a:xfrm>
              <a:off x="5792015" y="4946598"/>
              <a:ext cx="2158864" cy="190500"/>
            </a:xfrm>
            <a:prstGeom prst="rect">
              <a:avLst/>
            </a:prstGeom>
            <a:solidFill>
              <a:srgbClr val="E2F0D9"/>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State Median: 1</a:t>
              </a:r>
            </a:p>
          </p:txBody>
        </p:sp>
        <p:sp>
          <p:nvSpPr>
            <p:cNvPr id="18" name="Rectangle 17">
              <a:extLst>
                <a:ext uri="{FF2B5EF4-FFF2-40B4-BE49-F238E27FC236}">
                  <a16:creationId xmlns:a16="http://schemas.microsoft.com/office/drawing/2014/main" id="{F608F2B7-4EE1-4782-54FB-A91C7E473D2D}"/>
                </a:ext>
              </a:extLst>
            </p:cNvPr>
            <p:cNvSpPr/>
            <p:nvPr/>
          </p:nvSpPr>
          <p:spPr>
            <a:xfrm>
              <a:off x="4493763" y="2319249"/>
              <a:ext cx="2657857" cy="190500"/>
            </a:xfrm>
            <a:prstGeom prst="rect">
              <a:avLst/>
            </a:prstGeom>
            <a:solidFill>
              <a:srgbClr val="36713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dirty="0"/>
                <a:t>State Median: 7</a:t>
              </a:r>
            </a:p>
          </p:txBody>
        </p:sp>
      </p:grpSp>
    </p:spTree>
    <p:extLst>
      <p:ext uri="{BB962C8B-B14F-4D97-AF65-F5344CB8AC3E}">
        <p14:creationId xmlns:p14="http://schemas.microsoft.com/office/powerpoint/2010/main" val="2013005239"/>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01524E8F-504E-43AB-9990-50EDB3CB7993}"/>
              </a:ext>
            </a:extLst>
          </p:cNvPr>
          <p:cNvSpPr txBox="1">
            <a:spLocks/>
          </p:cNvSpPr>
          <p:nvPr/>
        </p:nvSpPr>
        <p:spPr>
          <a:xfrm>
            <a:off x="0" y="2"/>
            <a:ext cx="12192000" cy="840445"/>
          </a:xfrm>
          <a:prstGeom prst="rect">
            <a:avLst/>
          </a:prstGeom>
          <a:solidFill>
            <a:srgbClr val="C000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b="1" dirty="0">
                <a:solidFill>
                  <a:prstClr val="white"/>
                </a:solidFill>
                <a:latin typeface="Arial" panose="020B0604020202020204" pitchFamily="34" charset="0"/>
                <a:cs typeface="Arial" panose="020B0604020202020204" pitchFamily="34" charset="0"/>
              </a:rPr>
              <a:t>            Flood Risk Assessment</a:t>
            </a:r>
          </a:p>
          <a:p>
            <a:pPr marL="174625"/>
            <a:r>
              <a:rPr lang="en-US" sz="500" dirty="0">
                <a:solidFill>
                  <a:prstClr val="white"/>
                </a:solidFill>
                <a:latin typeface="Arial" panose="020B0604020202020204" pitchFamily="34" charset="0"/>
                <a:cs typeface="Arial" panose="020B0604020202020204" pitchFamily="34" charset="0"/>
              </a:rPr>
              <a:t> </a:t>
            </a:r>
          </a:p>
          <a:p>
            <a:pPr marL="174625"/>
            <a:r>
              <a:rPr lang="en-US" sz="2400" dirty="0">
                <a:solidFill>
                  <a:prstClr val="white"/>
                </a:solidFill>
                <a:latin typeface="Arial" panose="020B0604020202020204" pitchFamily="34" charset="0"/>
                <a:cs typeface="Arial" panose="020B0604020202020204" pitchFamily="34" charset="0"/>
              </a:rPr>
              <a:t>            Jefferson County</a:t>
            </a:r>
            <a:endParaRPr lang="en-US" sz="1100" dirty="0">
              <a:solidFill>
                <a:prstClr val="white"/>
              </a:solidFill>
              <a:latin typeface="Calibri Light" panose="020F0302020204030204"/>
            </a:endParaRPr>
          </a:p>
        </p:txBody>
      </p:sp>
      <p:pic>
        <p:nvPicPr>
          <p:cNvPr id="59" name="Picture 58" descr="A yellow and blue logo&#10;&#10;Description automatically generated">
            <a:extLst>
              <a:ext uri="{FF2B5EF4-FFF2-40B4-BE49-F238E27FC236}">
                <a16:creationId xmlns:a16="http://schemas.microsoft.com/office/drawing/2014/main" id="{DA3AADBB-C31C-DD34-7D9E-8B6EBBC430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923" y="45385"/>
            <a:ext cx="839503" cy="749677"/>
          </a:xfrm>
          <a:prstGeom prst="rect">
            <a:avLst/>
          </a:prstGeom>
        </p:spPr>
      </p:pic>
      <p:sp>
        <p:nvSpPr>
          <p:cNvPr id="60" name="TextBox 59">
            <a:extLst>
              <a:ext uri="{FF2B5EF4-FFF2-40B4-BE49-F238E27FC236}">
                <a16:creationId xmlns:a16="http://schemas.microsoft.com/office/drawing/2014/main" id="{C02BECAC-5AA7-5616-18EA-3F419BEDF586}"/>
              </a:ext>
            </a:extLst>
          </p:cNvPr>
          <p:cNvSpPr txBox="1"/>
          <p:nvPr/>
        </p:nvSpPr>
        <p:spPr>
          <a:xfrm>
            <a:off x="2455837" y="915264"/>
            <a:ext cx="7865659" cy="369332"/>
          </a:xfrm>
          <a:prstGeom prst="rect">
            <a:avLst/>
          </a:prstGeom>
          <a:noFill/>
        </p:spPr>
        <p:txBody>
          <a:bodyPr wrap="square" rtlCol="0">
            <a:spAutoFit/>
          </a:bodyPr>
          <a:lstStyle/>
          <a:p>
            <a:pPr algn="ctr"/>
            <a:r>
              <a:rPr lang="en-US" b="1" dirty="0">
                <a:solidFill>
                  <a:schemeClr val="accent1">
                    <a:lumMod val="50000"/>
                  </a:schemeClr>
                </a:solidFill>
              </a:rPr>
              <a:t>(6) Building Damage Loss:</a:t>
            </a:r>
          </a:p>
        </p:txBody>
      </p:sp>
      <p:grpSp>
        <p:nvGrpSpPr>
          <p:cNvPr id="9" name="Group 8">
            <a:extLst>
              <a:ext uri="{FF2B5EF4-FFF2-40B4-BE49-F238E27FC236}">
                <a16:creationId xmlns:a16="http://schemas.microsoft.com/office/drawing/2014/main" id="{81F81310-D075-7F6F-D404-67E686DB2B48}"/>
              </a:ext>
            </a:extLst>
          </p:cNvPr>
          <p:cNvGrpSpPr/>
          <p:nvPr/>
        </p:nvGrpSpPr>
        <p:grpSpPr>
          <a:xfrm>
            <a:off x="38099" y="5845809"/>
            <a:ext cx="12115801" cy="966806"/>
            <a:chOff x="38099" y="5439935"/>
            <a:chExt cx="12115801" cy="966806"/>
          </a:xfrm>
        </p:grpSpPr>
        <p:sp>
          <p:nvSpPr>
            <p:cNvPr id="11" name="TextBox 10">
              <a:extLst>
                <a:ext uri="{FF2B5EF4-FFF2-40B4-BE49-F238E27FC236}">
                  <a16:creationId xmlns:a16="http://schemas.microsoft.com/office/drawing/2014/main" id="{EA8E8B88-B179-E76B-23C2-328F75180A10}"/>
                </a:ext>
              </a:extLst>
            </p:cNvPr>
            <p:cNvSpPr txBox="1"/>
            <p:nvPr/>
          </p:nvSpPr>
          <p:spPr>
            <a:xfrm>
              <a:off x="38099" y="5621911"/>
              <a:ext cx="12115801" cy="784830"/>
            </a:xfrm>
            <a:prstGeom prst="rect">
              <a:avLst/>
            </a:prstGeom>
            <a:solidFill>
              <a:srgbClr val="DEEBF7"/>
            </a:solidFill>
          </p:spPr>
          <p:txBody>
            <a:bodyPr wrap="square" rtlCol="0">
              <a:spAutoFit/>
            </a:bodyPr>
            <a:lstStyle/>
            <a:p>
              <a:r>
                <a:rPr lang="en-US" sz="900" b="1" i="1" u="none" dirty="0"/>
                <a:t>Bldg. Substantial Damage Count: </a:t>
              </a:r>
              <a:r>
                <a:rPr lang="en-US" sz="900" dirty="0"/>
                <a:t>Estimated number of primary structures substantially damaged from a 1% annual chance (100-year) flood for which the estimated flood loss is 50% or greater of the building appraised value</a:t>
              </a:r>
            </a:p>
            <a:p>
              <a:r>
                <a:rPr lang="en-US" sz="900" b="1" i="1" dirty="0"/>
                <a:t>Bldg. Substantial Damage Ratio: </a:t>
              </a:r>
              <a:r>
                <a:rPr lang="en-US" sz="900" dirty="0"/>
                <a:t>Percentage of substantially damaged structures to total floodplain structures</a:t>
              </a:r>
            </a:p>
            <a:p>
              <a:endParaRPr lang="en-US" sz="900" dirty="0"/>
            </a:p>
            <a:p>
              <a:r>
                <a:rPr lang="en-US" sz="900" b="1" i="1" dirty="0"/>
                <a:t>Bldg. Previous Damage Claims: </a:t>
              </a:r>
              <a:r>
                <a:rPr lang="en-US" sz="900" dirty="0"/>
                <a:t>Number of previous flood-related insurance claims</a:t>
              </a:r>
            </a:p>
            <a:p>
              <a:r>
                <a:rPr lang="en-US" sz="900" b="1" i="1" dirty="0"/>
                <a:t>Bldg. Repetitive Loss Structures: </a:t>
              </a:r>
              <a:r>
                <a:rPr lang="en-US" sz="900" dirty="0"/>
                <a:t>Number of NFIP-insured structures that have had at least 2 paid flood losses of more than $1,000 each in any 10-year period since 1978</a:t>
              </a:r>
            </a:p>
          </p:txBody>
        </p:sp>
        <p:sp>
          <p:nvSpPr>
            <p:cNvPr id="12" name="TextBox 11">
              <a:extLst>
                <a:ext uri="{FF2B5EF4-FFF2-40B4-BE49-F238E27FC236}">
                  <a16:creationId xmlns:a16="http://schemas.microsoft.com/office/drawing/2014/main" id="{CC2EBC1B-FB73-6A98-C96A-586F7DD329E0}"/>
                </a:ext>
              </a:extLst>
            </p:cNvPr>
            <p:cNvSpPr txBox="1"/>
            <p:nvPr/>
          </p:nvSpPr>
          <p:spPr>
            <a:xfrm>
              <a:off x="38099" y="5439935"/>
              <a:ext cx="507811" cy="230832"/>
            </a:xfrm>
            <a:prstGeom prst="rect">
              <a:avLst/>
            </a:prstGeom>
            <a:solidFill>
              <a:srgbClr val="DEEBF7"/>
            </a:solidFill>
            <a:ln>
              <a:noFill/>
            </a:ln>
          </p:spPr>
          <p:txBody>
            <a:bodyPr wrap="square" rtlCol="0" anchor="ctr" anchorCtr="0">
              <a:spAutoFit/>
            </a:bodyPr>
            <a:lstStyle/>
            <a:p>
              <a:r>
                <a:rPr lang="en-US" sz="900" b="1" dirty="0"/>
                <a:t>Notes:</a:t>
              </a:r>
            </a:p>
          </p:txBody>
        </p:sp>
      </p:grpSp>
      <p:grpSp>
        <p:nvGrpSpPr>
          <p:cNvPr id="15" name="Group 14">
            <a:extLst>
              <a:ext uri="{FF2B5EF4-FFF2-40B4-BE49-F238E27FC236}">
                <a16:creationId xmlns:a16="http://schemas.microsoft.com/office/drawing/2014/main" id="{292DB3DC-CDFD-7CB3-88FF-F1316BC7A402}"/>
              </a:ext>
            </a:extLst>
          </p:cNvPr>
          <p:cNvGrpSpPr/>
          <p:nvPr/>
        </p:nvGrpSpPr>
        <p:grpSpPr>
          <a:xfrm>
            <a:off x="110068" y="1397559"/>
            <a:ext cx="1463975" cy="461665"/>
            <a:chOff x="11031939" y="2788389"/>
            <a:chExt cx="1355349" cy="461665"/>
          </a:xfrm>
        </p:grpSpPr>
        <p:sp>
          <p:nvSpPr>
            <p:cNvPr id="16" name="TextBox 15">
              <a:extLst>
                <a:ext uri="{FF2B5EF4-FFF2-40B4-BE49-F238E27FC236}">
                  <a16:creationId xmlns:a16="http://schemas.microsoft.com/office/drawing/2014/main" id="{B7F5FC56-30EE-A76F-22E4-F8A6C607EF2E}"/>
                </a:ext>
              </a:extLst>
            </p:cNvPr>
            <p:cNvSpPr txBox="1"/>
            <p:nvPr/>
          </p:nvSpPr>
          <p:spPr>
            <a:xfrm>
              <a:off x="11031939" y="2788389"/>
              <a:ext cx="1355349" cy="461665"/>
            </a:xfrm>
            <a:prstGeom prst="rect">
              <a:avLst/>
            </a:prstGeom>
            <a:solidFill>
              <a:srgbClr val="E998A9"/>
            </a:solidFill>
            <a:ln>
              <a:noFill/>
            </a:ln>
          </p:spPr>
          <p:txBody>
            <a:bodyPr wrap="square" rtlCol="0" anchor="ctr" anchorCtr="0">
              <a:spAutoFit/>
            </a:bodyPr>
            <a:lstStyle/>
            <a:p>
              <a:pPr algn="r"/>
              <a:r>
                <a:rPr lang="en-US" sz="1200" b="1" dirty="0"/>
                <a:t>Statewide Rank</a:t>
              </a:r>
            </a:p>
            <a:p>
              <a:pPr algn="r"/>
              <a:r>
                <a:rPr lang="en-US" sz="1200" b="1" dirty="0"/>
                <a:t>among the Top 5</a:t>
              </a:r>
            </a:p>
          </p:txBody>
        </p:sp>
        <p:sp>
          <p:nvSpPr>
            <p:cNvPr id="17" name="Star: 10 Points 16">
              <a:extLst>
                <a:ext uri="{FF2B5EF4-FFF2-40B4-BE49-F238E27FC236}">
                  <a16:creationId xmlns:a16="http://schemas.microsoft.com/office/drawing/2014/main" id="{ADA87897-DE09-748C-9889-FB98549767AF}"/>
                </a:ext>
              </a:extLst>
            </p:cNvPr>
            <p:cNvSpPr/>
            <p:nvPr/>
          </p:nvSpPr>
          <p:spPr>
            <a:xfrm>
              <a:off x="11087416" y="2818914"/>
              <a:ext cx="225920" cy="225920"/>
            </a:xfrm>
            <a:prstGeom prst="star10">
              <a:avLst/>
            </a:prstGeom>
            <a:solidFill>
              <a:srgbClr val="FFFF00"/>
            </a:solidFill>
            <a:ln>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C00000"/>
                  </a:solidFill>
                </a:rPr>
                <a:t>#</a:t>
              </a:r>
            </a:p>
          </p:txBody>
        </p:sp>
      </p:grpSp>
      <p:sp>
        <p:nvSpPr>
          <p:cNvPr id="19" name="TextBox 18">
            <a:extLst>
              <a:ext uri="{FF2B5EF4-FFF2-40B4-BE49-F238E27FC236}">
                <a16:creationId xmlns:a16="http://schemas.microsoft.com/office/drawing/2014/main" id="{5FA50226-1227-E972-A17C-6959DCB6784A}"/>
              </a:ext>
            </a:extLst>
          </p:cNvPr>
          <p:cNvSpPr txBox="1"/>
          <p:nvPr/>
        </p:nvSpPr>
        <p:spPr>
          <a:xfrm>
            <a:off x="110068" y="1889749"/>
            <a:ext cx="1463975" cy="1200329"/>
          </a:xfrm>
          <a:prstGeom prst="rect">
            <a:avLst/>
          </a:prstGeom>
          <a:noFill/>
        </p:spPr>
        <p:txBody>
          <a:bodyPr wrap="square" rtlCol="0">
            <a:spAutoFit/>
          </a:bodyPr>
          <a:lstStyle/>
          <a:p>
            <a:r>
              <a:rPr lang="en-US" sz="1200" dirty="0"/>
              <a:t>Rankings done separately for counties, unincorporated areas, and 229 incorporated places</a:t>
            </a:r>
            <a:endParaRPr lang="en-US" sz="1200" u="none" dirty="0"/>
          </a:p>
        </p:txBody>
      </p:sp>
      <p:grpSp>
        <p:nvGrpSpPr>
          <p:cNvPr id="25" name="Group 24">
            <a:extLst>
              <a:ext uri="{FF2B5EF4-FFF2-40B4-BE49-F238E27FC236}">
                <a16:creationId xmlns:a16="http://schemas.microsoft.com/office/drawing/2014/main" id="{525F428F-D310-8497-F501-FE08B20AF0DF}"/>
              </a:ext>
            </a:extLst>
          </p:cNvPr>
          <p:cNvGrpSpPr/>
          <p:nvPr/>
        </p:nvGrpSpPr>
        <p:grpSpPr>
          <a:xfrm>
            <a:off x="1766626" y="1397559"/>
            <a:ext cx="9812742" cy="4062882"/>
            <a:chOff x="1766626" y="1397559"/>
            <a:chExt cx="9812742" cy="4062882"/>
          </a:xfrm>
        </p:grpSpPr>
        <p:grpSp>
          <p:nvGrpSpPr>
            <p:cNvPr id="18" name="Group 17">
              <a:extLst>
                <a:ext uri="{FF2B5EF4-FFF2-40B4-BE49-F238E27FC236}">
                  <a16:creationId xmlns:a16="http://schemas.microsoft.com/office/drawing/2014/main" id="{CD7F6836-A548-DA7B-E4B9-72525BDAAB21}"/>
                </a:ext>
              </a:extLst>
            </p:cNvPr>
            <p:cNvGrpSpPr/>
            <p:nvPr/>
          </p:nvGrpSpPr>
          <p:grpSpPr>
            <a:xfrm>
              <a:off x="1766626" y="1397559"/>
              <a:ext cx="9812742" cy="4062882"/>
              <a:chOff x="1055426" y="1397559"/>
              <a:chExt cx="9812742" cy="4062882"/>
            </a:xfrm>
          </p:grpSpPr>
          <p:grpSp>
            <p:nvGrpSpPr>
              <p:cNvPr id="14" name="Group 13">
                <a:extLst>
                  <a:ext uri="{FF2B5EF4-FFF2-40B4-BE49-F238E27FC236}">
                    <a16:creationId xmlns:a16="http://schemas.microsoft.com/office/drawing/2014/main" id="{B262634B-F9FF-4F1A-A6F4-6F146F841C81}"/>
                  </a:ext>
                </a:extLst>
              </p:cNvPr>
              <p:cNvGrpSpPr/>
              <p:nvPr/>
            </p:nvGrpSpPr>
            <p:grpSpPr>
              <a:xfrm>
                <a:off x="1055426" y="1397559"/>
                <a:ext cx="9812742" cy="4062882"/>
                <a:chOff x="1055426" y="1397559"/>
                <a:chExt cx="9812742" cy="4062882"/>
              </a:xfrm>
            </p:grpSpPr>
            <p:pic>
              <p:nvPicPr>
                <p:cNvPr id="3" name="Picture 2">
                  <a:extLst>
                    <a:ext uri="{FF2B5EF4-FFF2-40B4-BE49-F238E27FC236}">
                      <a16:creationId xmlns:a16="http://schemas.microsoft.com/office/drawing/2014/main" id="{93170B1E-DA80-7619-4D24-7614B477FE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5426" y="1397559"/>
                  <a:ext cx="9812742" cy="4062882"/>
                </a:xfrm>
                <a:prstGeom prst="rect">
                  <a:avLst/>
                </a:prstGeom>
              </p:spPr>
            </p:pic>
            <p:pic>
              <p:nvPicPr>
                <p:cNvPr id="10" name="Picture 9">
                  <a:extLst>
                    <a:ext uri="{FF2B5EF4-FFF2-40B4-BE49-F238E27FC236}">
                      <a16:creationId xmlns:a16="http://schemas.microsoft.com/office/drawing/2014/main" id="{7446F602-0688-2CF4-FDC8-64F3436E9DA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750066" y="3467521"/>
                  <a:ext cx="1452668" cy="173803"/>
                </a:xfrm>
                <a:prstGeom prst="rect">
                  <a:avLst/>
                </a:prstGeom>
              </p:spPr>
            </p:pic>
          </p:grpSp>
          <p:sp>
            <p:nvSpPr>
              <p:cNvPr id="5" name="Star: 10 Points 4">
                <a:extLst>
                  <a:ext uri="{FF2B5EF4-FFF2-40B4-BE49-F238E27FC236}">
                    <a16:creationId xmlns:a16="http://schemas.microsoft.com/office/drawing/2014/main" id="{A6E54292-EB76-03EE-5321-65B10631EF47}"/>
                  </a:ext>
                </a:extLst>
              </p:cNvPr>
              <p:cNvSpPr/>
              <p:nvPr/>
            </p:nvSpPr>
            <p:spPr>
              <a:xfrm>
                <a:off x="6739591" y="3241601"/>
                <a:ext cx="225920" cy="225920"/>
              </a:xfrm>
              <a:prstGeom prst="star10">
                <a:avLst/>
              </a:prstGeom>
              <a:solidFill>
                <a:srgbClr val="FFFF00"/>
              </a:solidFill>
              <a:ln>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C00000"/>
                    </a:solidFill>
                  </a:rPr>
                  <a:t>1</a:t>
                </a:r>
              </a:p>
            </p:txBody>
          </p:sp>
        </p:grpSp>
        <p:sp>
          <p:nvSpPr>
            <p:cNvPr id="23" name="Rectangle 22">
              <a:extLst>
                <a:ext uri="{FF2B5EF4-FFF2-40B4-BE49-F238E27FC236}">
                  <a16:creationId xmlns:a16="http://schemas.microsoft.com/office/drawing/2014/main" id="{99ECF2E4-6E3A-97C1-A176-B4AA36982EBC}"/>
                </a:ext>
              </a:extLst>
            </p:cNvPr>
            <p:cNvSpPr/>
            <p:nvPr/>
          </p:nvSpPr>
          <p:spPr>
            <a:xfrm>
              <a:off x="6461266" y="4243128"/>
              <a:ext cx="1452668" cy="190500"/>
            </a:xfrm>
            <a:prstGeom prst="rect">
              <a:avLst/>
            </a:prstGeom>
            <a:solidFill>
              <a:schemeClr val="accent6">
                <a:lumMod val="60000"/>
                <a:lumOff val="4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State Median: 0.9%</a:t>
              </a:r>
            </a:p>
          </p:txBody>
        </p:sp>
      </p:grpSp>
    </p:spTree>
    <p:extLst>
      <p:ext uri="{BB962C8B-B14F-4D97-AF65-F5344CB8AC3E}">
        <p14:creationId xmlns:p14="http://schemas.microsoft.com/office/powerpoint/2010/main" val="1411974705"/>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01524E8F-504E-43AB-9990-50EDB3CB7993}"/>
              </a:ext>
            </a:extLst>
          </p:cNvPr>
          <p:cNvSpPr txBox="1">
            <a:spLocks/>
          </p:cNvSpPr>
          <p:nvPr/>
        </p:nvSpPr>
        <p:spPr>
          <a:xfrm>
            <a:off x="0" y="2"/>
            <a:ext cx="12192000" cy="840445"/>
          </a:xfrm>
          <a:prstGeom prst="rect">
            <a:avLst/>
          </a:prstGeom>
          <a:solidFill>
            <a:srgbClr val="C000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b="1" dirty="0">
                <a:solidFill>
                  <a:prstClr val="white"/>
                </a:solidFill>
                <a:latin typeface="Arial" panose="020B0604020202020204" pitchFamily="34" charset="0"/>
                <a:cs typeface="Arial" panose="020B0604020202020204" pitchFamily="34" charset="0"/>
              </a:rPr>
              <a:t>            Flood Risk Assessment</a:t>
            </a:r>
          </a:p>
          <a:p>
            <a:pPr marL="174625"/>
            <a:r>
              <a:rPr lang="en-US" sz="500" dirty="0">
                <a:solidFill>
                  <a:prstClr val="white"/>
                </a:solidFill>
                <a:latin typeface="Arial" panose="020B0604020202020204" pitchFamily="34" charset="0"/>
                <a:cs typeface="Arial" panose="020B0604020202020204" pitchFamily="34" charset="0"/>
              </a:rPr>
              <a:t> </a:t>
            </a:r>
          </a:p>
          <a:p>
            <a:pPr marL="174625"/>
            <a:r>
              <a:rPr lang="en-US" sz="2400" dirty="0">
                <a:solidFill>
                  <a:prstClr val="white"/>
                </a:solidFill>
                <a:latin typeface="Arial" panose="020B0604020202020204" pitchFamily="34" charset="0"/>
                <a:cs typeface="Arial" panose="020B0604020202020204" pitchFamily="34" charset="0"/>
              </a:rPr>
              <a:t>            Jefferson County</a:t>
            </a:r>
            <a:endParaRPr lang="en-US" sz="1100" dirty="0">
              <a:solidFill>
                <a:prstClr val="white"/>
              </a:solidFill>
              <a:latin typeface="Calibri Light" panose="020F0302020204030204"/>
            </a:endParaRPr>
          </a:p>
        </p:txBody>
      </p:sp>
      <p:pic>
        <p:nvPicPr>
          <p:cNvPr id="59" name="Picture 58" descr="A yellow and blue logo&#10;&#10;Description automatically generated">
            <a:extLst>
              <a:ext uri="{FF2B5EF4-FFF2-40B4-BE49-F238E27FC236}">
                <a16:creationId xmlns:a16="http://schemas.microsoft.com/office/drawing/2014/main" id="{DA3AADBB-C31C-DD34-7D9E-8B6EBBC430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923" y="45385"/>
            <a:ext cx="839503" cy="749677"/>
          </a:xfrm>
          <a:prstGeom prst="rect">
            <a:avLst/>
          </a:prstGeom>
        </p:spPr>
      </p:pic>
      <p:sp>
        <p:nvSpPr>
          <p:cNvPr id="60" name="TextBox 59">
            <a:extLst>
              <a:ext uri="{FF2B5EF4-FFF2-40B4-BE49-F238E27FC236}">
                <a16:creationId xmlns:a16="http://schemas.microsoft.com/office/drawing/2014/main" id="{C02BECAC-5AA7-5616-18EA-3F419BEDF586}"/>
              </a:ext>
            </a:extLst>
          </p:cNvPr>
          <p:cNvSpPr txBox="1"/>
          <p:nvPr/>
        </p:nvSpPr>
        <p:spPr>
          <a:xfrm>
            <a:off x="1744637" y="915264"/>
            <a:ext cx="7865659" cy="369332"/>
          </a:xfrm>
          <a:prstGeom prst="rect">
            <a:avLst/>
          </a:prstGeom>
          <a:noFill/>
        </p:spPr>
        <p:txBody>
          <a:bodyPr wrap="square" rtlCol="0">
            <a:spAutoFit/>
          </a:bodyPr>
          <a:lstStyle/>
          <a:p>
            <a:pPr algn="ctr"/>
            <a:r>
              <a:rPr lang="en-US" b="1" dirty="0">
                <a:solidFill>
                  <a:schemeClr val="accent1">
                    <a:lumMod val="50000"/>
                  </a:schemeClr>
                </a:solidFill>
              </a:rPr>
              <a:t>(7) People / Social Vulnerabilities:</a:t>
            </a:r>
          </a:p>
        </p:txBody>
      </p:sp>
      <p:grpSp>
        <p:nvGrpSpPr>
          <p:cNvPr id="9" name="Group 8">
            <a:extLst>
              <a:ext uri="{FF2B5EF4-FFF2-40B4-BE49-F238E27FC236}">
                <a16:creationId xmlns:a16="http://schemas.microsoft.com/office/drawing/2014/main" id="{81F81310-D075-7F6F-D404-67E686DB2B48}"/>
              </a:ext>
            </a:extLst>
          </p:cNvPr>
          <p:cNvGrpSpPr/>
          <p:nvPr/>
        </p:nvGrpSpPr>
        <p:grpSpPr>
          <a:xfrm>
            <a:off x="38099" y="5707309"/>
            <a:ext cx="12115801" cy="1105306"/>
            <a:chOff x="38099" y="5439935"/>
            <a:chExt cx="12115801" cy="1105306"/>
          </a:xfrm>
        </p:grpSpPr>
        <p:sp>
          <p:nvSpPr>
            <p:cNvPr id="11" name="TextBox 10">
              <a:extLst>
                <a:ext uri="{FF2B5EF4-FFF2-40B4-BE49-F238E27FC236}">
                  <a16:creationId xmlns:a16="http://schemas.microsoft.com/office/drawing/2014/main" id="{EA8E8B88-B179-E76B-23C2-328F75180A10}"/>
                </a:ext>
              </a:extLst>
            </p:cNvPr>
            <p:cNvSpPr txBox="1"/>
            <p:nvPr/>
          </p:nvSpPr>
          <p:spPr>
            <a:xfrm>
              <a:off x="38099" y="5621911"/>
              <a:ext cx="12115801" cy="923330"/>
            </a:xfrm>
            <a:prstGeom prst="rect">
              <a:avLst/>
            </a:prstGeom>
            <a:solidFill>
              <a:srgbClr val="DEEBF7"/>
            </a:solidFill>
          </p:spPr>
          <p:txBody>
            <a:bodyPr wrap="square" rtlCol="0">
              <a:spAutoFit/>
            </a:bodyPr>
            <a:lstStyle/>
            <a:p>
              <a:r>
                <a:rPr lang="en-US" sz="900" b="1" i="1" u="none" dirty="0"/>
                <a:t>Population in Floodplain Ratio: </a:t>
              </a:r>
              <a:r>
                <a:rPr lang="en-US" sz="900" dirty="0"/>
                <a:t>Percentage of population residing in the High-Risk* Special Flood Hazard Area to total population</a:t>
              </a:r>
              <a:endParaRPr lang="en-US" sz="900" b="1" i="1" dirty="0"/>
            </a:p>
            <a:p>
              <a:r>
                <a:rPr lang="en-US" sz="900" b="1" i="1" dirty="0"/>
                <a:t>Population Displaced Ratio: </a:t>
              </a:r>
              <a:r>
                <a:rPr lang="en-US" sz="900" dirty="0"/>
                <a:t>Estimated percentage of population displaced by a major storm of a 1% annual chance (100-year) probability to total population</a:t>
              </a:r>
            </a:p>
            <a:p>
              <a:r>
                <a:rPr lang="en-US" sz="900" b="1" i="1" dirty="0"/>
                <a:t>WV Social Vulnerability Index: </a:t>
              </a:r>
              <a:r>
                <a:rPr lang="en-US" sz="900" dirty="0"/>
                <a:t>Social vulnerability index developed for West Virginia based on the eight following socioeconomic and demographic indicators:</a:t>
              </a:r>
            </a:p>
            <a:p>
              <a:r>
                <a:rPr lang="en-US" sz="900" dirty="0"/>
                <a:t>Poverty Rate, Unemployment Rate, No High School Diploma Ratio, Vulnerable Ages Ratio, Disability Ratio, Population Change Ratio, Median Housing Value, and Mobile Homes Ratio in Total Area</a:t>
              </a:r>
            </a:p>
            <a:p>
              <a:endParaRPr lang="en-US" sz="800" dirty="0"/>
            </a:p>
            <a:p>
              <a:r>
                <a:rPr lang="en-US" sz="800" dirty="0"/>
                <a:t>* High-Risk 100-year floodplain may include both Effective or Advisory Floodplains</a:t>
              </a:r>
            </a:p>
          </p:txBody>
        </p:sp>
        <p:sp>
          <p:nvSpPr>
            <p:cNvPr id="12" name="TextBox 11">
              <a:extLst>
                <a:ext uri="{FF2B5EF4-FFF2-40B4-BE49-F238E27FC236}">
                  <a16:creationId xmlns:a16="http://schemas.microsoft.com/office/drawing/2014/main" id="{CC2EBC1B-FB73-6A98-C96A-586F7DD329E0}"/>
                </a:ext>
              </a:extLst>
            </p:cNvPr>
            <p:cNvSpPr txBox="1"/>
            <p:nvPr/>
          </p:nvSpPr>
          <p:spPr>
            <a:xfrm>
              <a:off x="38099" y="5439935"/>
              <a:ext cx="507811" cy="230832"/>
            </a:xfrm>
            <a:prstGeom prst="rect">
              <a:avLst/>
            </a:prstGeom>
            <a:solidFill>
              <a:srgbClr val="DEEBF7"/>
            </a:solidFill>
            <a:ln>
              <a:noFill/>
            </a:ln>
          </p:spPr>
          <p:txBody>
            <a:bodyPr wrap="square" rtlCol="0" anchor="ctr" anchorCtr="0">
              <a:spAutoFit/>
            </a:bodyPr>
            <a:lstStyle/>
            <a:p>
              <a:r>
                <a:rPr lang="en-US" sz="900" b="1" dirty="0"/>
                <a:t>Notes:</a:t>
              </a:r>
            </a:p>
          </p:txBody>
        </p:sp>
      </p:grpSp>
      <p:pic>
        <p:nvPicPr>
          <p:cNvPr id="4" name="Picture 3">
            <a:extLst>
              <a:ext uri="{FF2B5EF4-FFF2-40B4-BE49-F238E27FC236}">
                <a16:creationId xmlns:a16="http://schemas.microsoft.com/office/drawing/2014/main" id="{1D7D0D0B-4720-9361-CC60-7A711CDB87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7081" y="1359413"/>
            <a:ext cx="9791087" cy="3803223"/>
          </a:xfrm>
          <a:prstGeom prst="rect">
            <a:avLst/>
          </a:prstGeom>
        </p:spPr>
      </p:pic>
    </p:spTree>
    <p:extLst>
      <p:ext uri="{BB962C8B-B14F-4D97-AF65-F5344CB8AC3E}">
        <p14:creationId xmlns:p14="http://schemas.microsoft.com/office/powerpoint/2010/main" val="1620707852"/>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C5E311-7E59-ED4D-0B0E-C648436BE5B0}"/>
              </a:ext>
            </a:extLst>
          </p:cNvPr>
          <p:cNvPicPr>
            <a:picLocks noChangeAspect="1"/>
          </p:cNvPicPr>
          <p:nvPr/>
        </p:nvPicPr>
        <p:blipFill>
          <a:blip r:embed="rId3"/>
          <a:stretch>
            <a:fillRect/>
          </a:stretch>
        </p:blipFill>
        <p:spPr>
          <a:xfrm>
            <a:off x="6617568" y="951921"/>
            <a:ext cx="4986528" cy="5753173"/>
          </a:xfrm>
          <a:prstGeom prst="rect">
            <a:avLst/>
          </a:prstGeom>
        </p:spPr>
      </p:pic>
      <p:sp>
        <p:nvSpPr>
          <p:cNvPr id="6" name="Title 1"/>
          <p:cNvSpPr txBox="1">
            <a:spLocks/>
          </p:cNvSpPr>
          <p:nvPr/>
        </p:nvSpPr>
        <p:spPr>
          <a:xfrm>
            <a:off x="0" y="-36095"/>
            <a:ext cx="12192000" cy="914399"/>
          </a:xfrm>
          <a:prstGeom prst="rect">
            <a:avLst/>
          </a:prstGeom>
          <a:solidFill>
            <a:schemeClr val="tx2">
              <a:lumMod val="75000"/>
              <a:lumOff val="2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Map Changes - Shepherdstown</a:t>
            </a:r>
          </a:p>
        </p:txBody>
      </p:sp>
      <p:pic>
        <p:nvPicPr>
          <p:cNvPr id="12" name="Picture 11"/>
          <p:cNvPicPr>
            <a:picLocks noChangeAspect="1"/>
          </p:cNvPicPr>
          <p:nvPr/>
        </p:nvPicPr>
        <p:blipFill>
          <a:blip r:embed="rId4"/>
          <a:stretch>
            <a:fillRect/>
          </a:stretch>
        </p:blipFill>
        <p:spPr>
          <a:xfrm>
            <a:off x="9790414" y="6194296"/>
            <a:ext cx="1382162" cy="431313"/>
          </a:xfrm>
          <a:prstGeom prst="rect">
            <a:avLst/>
          </a:prstGeom>
        </p:spPr>
      </p:pic>
      <p:sp>
        <p:nvSpPr>
          <p:cNvPr id="13" name="TextBox 12">
            <a:extLst>
              <a:ext uri="{FF2B5EF4-FFF2-40B4-BE49-F238E27FC236}">
                <a16:creationId xmlns:a16="http://schemas.microsoft.com/office/drawing/2014/main" id="{77E6C68E-9344-50A6-5CB9-5E96D2ABFA9D}"/>
              </a:ext>
            </a:extLst>
          </p:cNvPr>
          <p:cNvSpPr txBox="1"/>
          <p:nvPr/>
        </p:nvSpPr>
        <p:spPr>
          <a:xfrm>
            <a:off x="796345" y="6225286"/>
            <a:ext cx="4243754" cy="369332"/>
          </a:xfrm>
          <a:prstGeom prst="rect">
            <a:avLst/>
          </a:prstGeom>
          <a:solidFill>
            <a:srgbClr val="FFFF00"/>
          </a:solidFill>
          <a:ln w="28575">
            <a:solidFill>
              <a:srgbClr val="C00000"/>
            </a:solidFill>
          </a:ln>
        </p:spPr>
        <p:txBody>
          <a:bodyPr wrap="square" rtlCol="0">
            <a:spAutoFit/>
          </a:bodyPr>
          <a:lstStyle/>
          <a:p>
            <a:r>
              <a:rPr lang="en-US" b="1" dirty="0">
                <a:solidFill>
                  <a:srgbClr val="0070C0"/>
                </a:solidFill>
                <a:hlinkClick r:id="rId5">
                  <a:extLst>
                    <a:ext uri="{A12FA001-AC4F-418D-AE19-62706E023703}">
                      <ahyp:hlinkClr xmlns:ahyp="http://schemas.microsoft.com/office/drawing/2018/hyperlinkcolor" val="tx"/>
                    </a:ext>
                  </a:extLst>
                </a:hlinkClick>
              </a:rPr>
              <a:t>Harpers Ferry</a:t>
            </a:r>
            <a:r>
              <a:rPr lang="en-US" dirty="0"/>
              <a:t>:  BFE change minus 24 ft.</a:t>
            </a:r>
          </a:p>
        </p:txBody>
      </p:sp>
      <p:sp>
        <p:nvSpPr>
          <p:cNvPr id="14" name="TextBox 13">
            <a:extLst>
              <a:ext uri="{FF2B5EF4-FFF2-40B4-BE49-F238E27FC236}">
                <a16:creationId xmlns:a16="http://schemas.microsoft.com/office/drawing/2014/main" id="{AF438D11-CEE4-0505-C027-4215B309EAE1}"/>
              </a:ext>
            </a:extLst>
          </p:cNvPr>
          <p:cNvSpPr txBox="1"/>
          <p:nvPr/>
        </p:nvSpPr>
        <p:spPr>
          <a:xfrm>
            <a:off x="7060757" y="6225286"/>
            <a:ext cx="4284638" cy="369332"/>
          </a:xfrm>
          <a:prstGeom prst="rect">
            <a:avLst/>
          </a:prstGeom>
          <a:solidFill>
            <a:srgbClr val="FFFF00"/>
          </a:solidFill>
          <a:ln w="28575">
            <a:solidFill>
              <a:srgbClr val="C00000"/>
            </a:solidFill>
          </a:ln>
        </p:spPr>
        <p:txBody>
          <a:bodyPr wrap="square" rtlCol="0">
            <a:spAutoFit/>
          </a:bodyPr>
          <a:lstStyle/>
          <a:p>
            <a:r>
              <a:rPr lang="en-US" b="1" dirty="0">
                <a:solidFill>
                  <a:srgbClr val="0070C0"/>
                </a:solidFill>
                <a:hlinkClick r:id="rId6">
                  <a:extLst>
                    <a:ext uri="{A12FA001-AC4F-418D-AE19-62706E023703}">
                      <ahyp:hlinkClr xmlns:ahyp="http://schemas.microsoft.com/office/drawing/2018/hyperlinkcolor" val="tx"/>
                    </a:ext>
                  </a:extLst>
                </a:hlinkClick>
              </a:rPr>
              <a:t>Shepherdstown</a:t>
            </a:r>
            <a:r>
              <a:rPr lang="en-US" dirty="0"/>
              <a:t>:  FEMA Change Viewer</a:t>
            </a:r>
          </a:p>
        </p:txBody>
      </p:sp>
      <p:pic>
        <p:nvPicPr>
          <p:cNvPr id="15" name="Picture 14">
            <a:extLst>
              <a:ext uri="{FF2B5EF4-FFF2-40B4-BE49-F238E27FC236}">
                <a16:creationId xmlns:a16="http://schemas.microsoft.com/office/drawing/2014/main" id="{39495649-C9A7-54F5-4F06-8547707BD07B}"/>
              </a:ext>
            </a:extLst>
          </p:cNvPr>
          <p:cNvPicPr>
            <a:picLocks noChangeAspect="1"/>
          </p:cNvPicPr>
          <p:nvPr/>
        </p:nvPicPr>
        <p:blipFill>
          <a:blip r:embed="rId7"/>
          <a:stretch>
            <a:fillRect/>
          </a:stretch>
        </p:blipFill>
        <p:spPr>
          <a:xfrm>
            <a:off x="523300" y="1022517"/>
            <a:ext cx="4890364" cy="5607617"/>
          </a:xfrm>
          <a:prstGeom prst="rect">
            <a:avLst/>
          </a:prstGeom>
        </p:spPr>
      </p:pic>
      <p:sp>
        <p:nvSpPr>
          <p:cNvPr id="16" name="TextBox 15">
            <a:extLst>
              <a:ext uri="{FF2B5EF4-FFF2-40B4-BE49-F238E27FC236}">
                <a16:creationId xmlns:a16="http://schemas.microsoft.com/office/drawing/2014/main" id="{ED196B50-ECDB-9DC5-35B3-AF70FF3A99CE}"/>
              </a:ext>
            </a:extLst>
          </p:cNvPr>
          <p:cNvSpPr txBox="1"/>
          <p:nvPr/>
        </p:nvSpPr>
        <p:spPr>
          <a:xfrm>
            <a:off x="901399" y="6225286"/>
            <a:ext cx="3663050" cy="369332"/>
          </a:xfrm>
          <a:prstGeom prst="rect">
            <a:avLst/>
          </a:prstGeom>
          <a:solidFill>
            <a:srgbClr val="FFFF00"/>
          </a:solidFill>
          <a:ln w="28575">
            <a:solidFill>
              <a:srgbClr val="C00000"/>
            </a:solidFill>
          </a:ln>
        </p:spPr>
        <p:txBody>
          <a:bodyPr wrap="square" rtlCol="0">
            <a:spAutoFit/>
          </a:bodyPr>
          <a:lstStyle/>
          <a:p>
            <a:r>
              <a:rPr lang="en-US" b="1" dirty="0">
                <a:solidFill>
                  <a:srgbClr val="0070C0"/>
                </a:solidFill>
                <a:hlinkClick r:id="rId8">
                  <a:extLst>
                    <a:ext uri="{A12FA001-AC4F-418D-AE19-62706E023703}">
                      <ahyp:hlinkClr xmlns:ahyp="http://schemas.microsoft.com/office/drawing/2018/hyperlinkcolor" val="tx"/>
                    </a:ext>
                  </a:extLst>
                </a:hlinkClick>
              </a:rPr>
              <a:t>Shepherdstown</a:t>
            </a:r>
            <a:r>
              <a:rPr lang="en-US" dirty="0"/>
              <a:t>:  WV Flood Tool</a:t>
            </a:r>
          </a:p>
        </p:txBody>
      </p:sp>
      <p:pic>
        <p:nvPicPr>
          <p:cNvPr id="17" name="Picture 16">
            <a:extLst>
              <a:ext uri="{FF2B5EF4-FFF2-40B4-BE49-F238E27FC236}">
                <a16:creationId xmlns:a16="http://schemas.microsoft.com/office/drawing/2014/main" id="{D94408A8-7E93-7A3A-F5EF-E4D334C08D1F}"/>
              </a:ext>
            </a:extLst>
          </p:cNvPr>
          <p:cNvPicPr/>
          <p:nvPr/>
        </p:nvPicPr>
        <p:blipFill>
          <a:blip r:embed="rId9" cstate="email">
            <a:extLst>
              <a:ext uri="{28A0092B-C50C-407E-A947-70E740481C1C}">
                <a14:useLocalDpi xmlns:a14="http://schemas.microsoft.com/office/drawing/2010/main"/>
              </a:ext>
            </a:extLst>
          </a:blip>
          <a:stretch>
            <a:fillRect/>
          </a:stretch>
        </p:blipFill>
        <p:spPr>
          <a:xfrm>
            <a:off x="2918222" y="4677168"/>
            <a:ext cx="2441749" cy="1365796"/>
          </a:xfrm>
          <a:prstGeom prst="rect">
            <a:avLst/>
          </a:prstGeom>
          <a:ln>
            <a:solidFill>
              <a:schemeClr val="tx1"/>
            </a:solidFill>
          </a:ln>
        </p:spPr>
      </p:pic>
    </p:spTree>
    <p:extLst>
      <p:ext uri="{BB962C8B-B14F-4D97-AF65-F5344CB8AC3E}">
        <p14:creationId xmlns:p14="http://schemas.microsoft.com/office/powerpoint/2010/main" val="466714481"/>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CA38FC9-27EB-B47D-4FD7-1B6F6BDB133C}"/>
              </a:ext>
            </a:extLst>
          </p:cNvPr>
          <p:cNvPicPr>
            <a:picLocks noChangeAspect="1"/>
          </p:cNvPicPr>
          <p:nvPr/>
        </p:nvPicPr>
        <p:blipFill>
          <a:blip r:embed="rId3"/>
          <a:stretch>
            <a:fillRect/>
          </a:stretch>
        </p:blipFill>
        <p:spPr>
          <a:xfrm>
            <a:off x="6096000" y="982996"/>
            <a:ext cx="4918364" cy="5759575"/>
          </a:xfrm>
          <a:prstGeom prst="rect">
            <a:avLst/>
          </a:prstGeom>
        </p:spPr>
      </p:pic>
      <p:pic>
        <p:nvPicPr>
          <p:cNvPr id="3" name="Picture 2">
            <a:extLst>
              <a:ext uri="{FF2B5EF4-FFF2-40B4-BE49-F238E27FC236}">
                <a16:creationId xmlns:a16="http://schemas.microsoft.com/office/drawing/2014/main" id="{C2FF626A-226C-148D-5E78-6616ADC0E38D}"/>
              </a:ext>
            </a:extLst>
          </p:cNvPr>
          <p:cNvPicPr>
            <a:picLocks noChangeAspect="1"/>
          </p:cNvPicPr>
          <p:nvPr/>
        </p:nvPicPr>
        <p:blipFill>
          <a:blip r:embed="rId4"/>
          <a:stretch>
            <a:fillRect/>
          </a:stretch>
        </p:blipFill>
        <p:spPr>
          <a:xfrm>
            <a:off x="509374" y="951921"/>
            <a:ext cx="4447090" cy="5765743"/>
          </a:xfrm>
          <a:prstGeom prst="rect">
            <a:avLst/>
          </a:prstGeom>
        </p:spPr>
      </p:pic>
      <p:sp>
        <p:nvSpPr>
          <p:cNvPr id="6" name="Title 1"/>
          <p:cNvSpPr txBox="1">
            <a:spLocks/>
          </p:cNvSpPr>
          <p:nvPr/>
        </p:nvSpPr>
        <p:spPr>
          <a:xfrm>
            <a:off x="0" y="-36095"/>
            <a:ext cx="12192000" cy="914399"/>
          </a:xfrm>
          <a:prstGeom prst="rect">
            <a:avLst/>
          </a:prstGeom>
          <a:solidFill>
            <a:schemeClr val="tx2">
              <a:lumMod val="75000"/>
              <a:lumOff val="2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Map Changes – Jefferson County</a:t>
            </a:r>
          </a:p>
        </p:txBody>
      </p:sp>
      <p:sp>
        <p:nvSpPr>
          <p:cNvPr id="14" name="TextBox 13">
            <a:extLst>
              <a:ext uri="{FF2B5EF4-FFF2-40B4-BE49-F238E27FC236}">
                <a16:creationId xmlns:a16="http://schemas.microsoft.com/office/drawing/2014/main" id="{AF438D11-CEE4-0505-C027-4215B309EAE1}"/>
              </a:ext>
            </a:extLst>
          </p:cNvPr>
          <p:cNvSpPr txBox="1"/>
          <p:nvPr/>
        </p:nvSpPr>
        <p:spPr>
          <a:xfrm>
            <a:off x="6885709" y="6278372"/>
            <a:ext cx="3338945" cy="369332"/>
          </a:xfrm>
          <a:prstGeom prst="rect">
            <a:avLst/>
          </a:prstGeom>
          <a:solidFill>
            <a:srgbClr val="FFFF00"/>
          </a:solidFill>
          <a:ln w="28575">
            <a:solidFill>
              <a:srgbClr val="C00000"/>
            </a:solidFill>
          </a:ln>
        </p:spPr>
        <p:txBody>
          <a:bodyPr wrap="square" rtlCol="0">
            <a:spAutoFit/>
          </a:bodyPr>
          <a:lstStyle/>
          <a:p>
            <a:r>
              <a:rPr lang="en-US" dirty="0"/>
              <a:t>WV Flood Tool (</a:t>
            </a:r>
            <a:r>
              <a:rPr lang="en-US" dirty="0">
                <a:solidFill>
                  <a:srgbClr val="0070C0"/>
                </a:solidFill>
                <a:hlinkClick r:id="rId5">
                  <a:extLst>
                    <a:ext uri="{A12FA001-AC4F-418D-AE19-62706E023703}">
                      <ahyp:hlinkClr xmlns:ahyp="http://schemas.microsoft.com/office/drawing/2018/hyperlinkcolor" val="tx"/>
                    </a:ext>
                  </a:extLst>
                </a:hlinkClick>
              </a:rPr>
              <a:t>Risk MAP View</a:t>
            </a:r>
            <a:r>
              <a:rPr lang="en-US" dirty="0"/>
              <a:t>)</a:t>
            </a:r>
          </a:p>
        </p:txBody>
      </p:sp>
      <p:sp>
        <p:nvSpPr>
          <p:cNvPr id="16" name="TextBox 15">
            <a:extLst>
              <a:ext uri="{FF2B5EF4-FFF2-40B4-BE49-F238E27FC236}">
                <a16:creationId xmlns:a16="http://schemas.microsoft.com/office/drawing/2014/main" id="{ED196B50-ECDB-9DC5-35B3-AF70FF3A99CE}"/>
              </a:ext>
            </a:extLst>
          </p:cNvPr>
          <p:cNvSpPr txBox="1"/>
          <p:nvPr/>
        </p:nvSpPr>
        <p:spPr>
          <a:xfrm>
            <a:off x="1025310" y="6278372"/>
            <a:ext cx="2933626" cy="369332"/>
          </a:xfrm>
          <a:prstGeom prst="rect">
            <a:avLst/>
          </a:prstGeom>
          <a:solidFill>
            <a:srgbClr val="FFFF00"/>
          </a:solidFill>
          <a:ln w="28575">
            <a:solidFill>
              <a:srgbClr val="C00000"/>
            </a:solidFill>
          </a:ln>
        </p:spPr>
        <p:txBody>
          <a:bodyPr wrap="square" rtlCol="0">
            <a:spAutoFit/>
          </a:bodyPr>
          <a:lstStyle/>
          <a:p>
            <a:r>
              <a:rPr lang="en-US" dirty="0"/>
              <a:t>WV Flood Tool </a:t>
            </a:r>
            <a:r>
              <a:rPr lang="en-US" dirty="0">
                <a:solidFill>
                  <a:srgbClr val="0070C0"/>
                </a:solidFill>
                <a:hlinkClick r:id="rId6">
                  <a:extLst>
                    <a:ext uri="{A12FA001-AC4F-418D-AE19-62706E023703}">
                      <ahyp:hlinkClr xmlns:ahyp="http://schemas.microsoft.com/office/drawing/2018/hyperlinkcolor" val="tx"/>
                    </a:ext>
                  </a:extLst>
                </a:hlinkClick>
              </a:rPr>
              <a:t>Public View</a:t>
            </a:r>
            <a:endParaRPr lang="en-US" dirty="0">
              <a:solidFill>
                <a:srgbClr val="0070C0"/>
              </a:solidFill>
            </a:endParaRPr>
          </a:p>
        </p:txBody>
      </p:sp>
      <p:grpSp>
        <p:nvGrpSpPr>
          <p:cNvPr id="10" name="Group 9">
            <a:extLst>
              <a:ext uri="{FF2B5EF4-FFF2-40B4-BE49-F238E27FC236}">
                <a16:creationId xmlns:a16="http://schemas.microsoft.com/office/drawing/2014/main" id="{27A359F2-F7C5-8005-6BC4-796C5108B567}"/>
              </a:ext>
            </a:extLst>
          </p:cNvPr>
          <p:cNvGrpSpPr/>
          <p:nvPr/>
        </p:nvGrpSpPr>
        <p:grpSpPr>
          <a:xfrm>
            <a:off x="8225517" y="4572142"/>
            <a:ext cx="2643374" cy="1478575"/>
            <a:chOff x="7094136" y="4340888"/>
            <a:chExt cx="2766152" cy="1547251"/>
          </a:xfrm>
        </p:grpSpPr>
        <p:pic>
          <p:nvPicPr>
            <p:cNvPr id="11" name="Picture 10">
              <a:extLst>
                <a:ext uri="{FF2B5EF4-FFF2-40B4-BE49-F238E27FC236}">
                  <a16:creationId xmlns:a16="http://schemas.microsoft.com/office/drawing/2014/main" id="{850EE59D-EC7B-F721-B1CC-3F4F2C735F5C}"/>
                </a:ext>
              </a:extLst>
            </p:cNvPr>
            <p:cNvPicPr/>
            <p:nvPr/>
          </p:nvPicPr>
          <p:blipFill>
            <a:blip r:embed="rId7" cstate="email">
              <a:extLst>
                <a:ext uri="{28A0092B-C50C-407E-A947-70E740481C1C}">
                  <a14:useLocalDpi xmlns:a14="http://schemas.microsoft.com/office/drawing/2010/main"/>
                </a:ext>
              </a:extLst>
            </a:blip>
            <a:stretch>
              <a:fillRect/>
            </a:stretch>
          </p:blipFill>
          <p:spPr>
            <a:xfrm>
              <a:off x="7094136" y="4340888"/>
              <a:ext cx="2766152" cy="1547251"/>
            </a:xfrm>
            <a:prstGeom prst="rect">
              <a:avLst/>
            </a:prstGeom>
            <a:ln>
              <a:solidFill>
                <a:schemeClr val="tx1"/>
              </a:solidFill>
            </a:ln>
          </p:spPr>
        </p:pic>
        <p:sp>
          <p:nvSpPr>
            <p:cNvPr id="17" name="TextBox 16">
              <a:extLst>
                <a:ext uri="{FF2B5EF4-FFF2-40B4-BE49-F238E27FC236}">
                  <a16:creationId xmlns:a16="http://schemas.microsoft.com/office/drawing/2014/main" id="{BFF4BEC8-837F-A5BB-F830-4307F3CBC59C}"/>
                </a:ext>
              </a:extLst>
            </p:cNvPr>
            <p:cNvSpPr txBox="1"/>
            <p:nvPr/>
          </p:nvSpPr>
          <p:spPr>
            <a:xfrm>
              <a:off x="7375738" y="5412032"/>
              <a:ext cx="1426866" cy="317626"/>
            </a:xfrm>
            <a:prstGeom prst="rect">
              <a:avLst/>
            </a:prstGeom>
            <a:solidFill>
              <a:schemeClr val="bg1"/>
            </a:solidFill>
          </p:spPr>
          <p:txBody>
            <a:bodyPr wrap="square" rtlCol="0">
              <a:spAutoFit/>
            </a:bodyPr>
            <a:lstStyle/>
            <a:p>
              <a:r>
                <a:rPr lang="en-US" sz="1200" b="1" dirty="0">
                  <a:solidFill>
                    <a:schemeClr val="tx1">
                      <a:lumMod val="65000"/>
                      <a:lumOff val="35000"/>
                    </a:schemeClr>
                  </a:solidFill>
                </a:rPr>
                <a:t>Floodway</a:t>
              </a:r>
            </a:p>
          </p:txBody>
        </p:sp>
      </p:grpSp>
    </p:spTree>
    <p:extLst>
      <p:ext uri="{BB962C8B-B14F-4D97-AF65-F5344CB8AC3E}">
        <p14:creationId xmlns:p14="http://schemas.microsoft.com/office/powerpoint/2010/main" val="1286650230"/>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6" name="Title 1"/>
          <p:cNvSpPr txBox="1">
            <a:spLocks/>
          </p:cNvSpPr>
          <p:nvPr/>
        </p:nvSpPr>
        <p:spPr>
          <a:xfrm>
            <a:off x="0" y="-36095"/>
            <a:ext cx="12192000" cy="914399"/>
          </a:xfrm>
          <a:prstGeom prst="rect">
            <a:avLst/>
          </a:prstGeom>
          <a:solidFill>
            <a:schemeClr val="tx2">
              <a:lumMod val="75000"/>
              <a:lumOff val="2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Buildings </a:t>
            </a:r>
            <a:r>
              <a:rPr lang="en-US" b="1" dirty="0">
                <a:solidFill>
                  <a:schemeClr val="bg1"/>
                </a:solidFill>
                <a:latin typeface="Arial" panose="020B0604020202020204" pitchFamily="34" charset="0"/>
                <a:cs typeface="Arial" panose="020B0604020202020204" pitchFamily="34" charset="0"/>
              </a:rPr>
              <a:t>Mapped-In</a:t>
            </a:r>
            <a:r>
              <a:rPr lang="en-US" dirty="0">
                <a:solidFill>
                  <a:schemeClr val="bg1"/>
                </a:solidFill>
                <a:latin typeface="Arial" panose="020B0604020202020204" pitchFamily="34" charset="0"/>
                <a:cs typeface="Arial" panose="020B0604020202020204" pitchFamily="34" charset="0"/>
              </a:rPr>
              <a:t> / </a:t>
            </a:r>
            <a:r>
              <a:rPr lang="en-US" b="1" dirty="0">
                <a:solidFill>
                  <a:schemeClr val="bg1"/>
                </a:solidFill>
                <a:latin typeface="Arial" panose="020B0604020202020204" pitchFamily="34" charset="0"/>
                <a:cs typeface="Arial" panose="020B0604020202020204" pitchFamily="34" charset="0"/>
              </a:rPr>
              <a:t>Out</a:t>
            </a:r>
            <a:r>
              <a:rPr lang="en-US" dirty="0">
                <a:solidFill>
                  <a:schemeClr val="bg1"/>
                </a:solidFill>
                <a:latin typeface="Arial" panose="020B0604020202020204" pitchFamily="34" charset="0"/>
                <a:cs typeface="Arial" panose="020B0604020202020204" pitchFamily="34" charset="0"/>
              </a:rPr>
              <a:t> of Preliminary SFHA</a:t>
            </a:r>
          </a:p>
        </p:txBody>
      </p:sp>
      <p:pic>
        <p:nvPicPr>
          <p:cNvPr id="12" name="Picture 11"/>
          <p:cNvPicPr>
            <a:picLocks noChangeAspect="1"/>
          </p:cNvPicPr>
          <p:nvPr/>
        </p:nvPicPr>
        <p:blipFill>
          <a:blip r:embed="rId3"/>
          <a:stretch>
            <a:fillRect/>
          </a:stretch>
        </p:blipFill>
        <p:spPr>
          <a:xfrm>
            <a:off x="9790414" y="6194296"/>
            <a:ext cx="1382162" cy="431313"/>
          </a:xfrm>
          <a:prstGeom prst="rect">
            <a:avLst/>
          </a:prstGeom>
        </p:spPr>
      </p:pic>
      <p:pic>
        <p:nvPicPr>
          <p:cNvPr id="3" name="Picture 2">
            <a:extLst>
              <a:ext uri="{FF2B5EF4-FFF2-40B4-BE49-F238E27FC236}">
                <a16:creationId xmlns:a16="http://schemas.microsoft.com/office/drawing/2014/main" id="{F4791B23-6736-DC01-CDBF-AD1F0A47F05A}"/>
              </a:ext>
            </a:extLst>
          </p:cNvPr>
          <p:cNvPicPr>
            <a:picLocks noChangeAspect="1"/>
          </p:cNvPicPr>
          <p:nvPr/>
        </p:nvPicPr>
        <p:blipFill>
          <a:blip r:embed="rId4"/>
          <a:stretch>
            <a:fillRect/>
          </a:stretch>
        </p:blipFill>
        <p:spPr>
          <a:xfrm>
            <a:off x="285382" y="1137203"/>
            <a:ext cx="7171437" cy="5272749"/>
          </a:xfrm>
          <a:prstGeom prst="rect">
            <a:avLst/>
          </a:prstGeom>
        </p:spPr>
      </p:pic>
      <p:grpSp>
        <p:nvGrpSpPr>
          <p:cNvPr id="4" name="Group 3">
            <a:extLst>
              <a:ext uri="{FF2B5EF4-FFF2-40B4-BE49-F238E27FC236}">
                <a16:creationId xmlns:a16="http://schemas.microsoft.com/office/drawing/2014/main" id="{8E125D44-7F8A-95AF-6F23-C9E12FFDEBD3}"/>
              </a:ext>
            </a:extLst>
          </p:cNvPr>
          <p:cNvGrpSpPr/>
          <p:nvPr/>
        </p:nvGrpSpPr>
        <p:grpSpPr>
          <a:xfrm>
            <a:off x="7934571" y="2155404"/>
            <a:ext cx="3711686" cy="2076137"/>
            <a:chOff x="7094136" y="4340888"/>
            <a:chExt cx="2766152" cy="1547251"/>
          </a:xfrm>
        </p:grpSpPr>
        <p:pic>
          <p:nvPicPr>
            <p:cNvPr id="5" name="Picture 4">
              <a:extLst>
                <a:ext uri="{FF2B5EF4-FFF2-40B4-BE49-F238E27FC236}">
                  <a16:creationId xmlns:a16="http://schemas.microsoft.com/office/drawing/2014/main" id="{E4E12B42-3593-096F-14AE-3DDB7C51EB68}"/>
                </a:ext>
              </a:extLst>
            </p:cNvPr>
            <p:cNvPicPr/>
            <p:nvPr/>
          </p:nvPicPr>
          <p:blipFill>
            <a:blip r:embed="rId5" cstate="email">
              <a:extLst>
                <a:ext uri="{28A0092B-C50C-407E-A947-70E740481C1C}">
                  <a14:useLocalDpi xmlns:a14="http://schemas.microsoft.com/office/drawing/2010/main"/>
                </a:ext>
              </a:extLst>
            </a:blip>
            <a:stretch>
              <a:fillRect/>
            </a:stretch>
          </p:blipFill>
          <p:spPr>
            <a:xfrm>
              <a:off x="7094136" y="4340888"/>
              <a:ext cx="2766152" cy="1547251"/>
            </a:xfrm>
            <a:prstGeom prst="rect">
              <a:avLst/>
            </a:prstGeom>
            <a:ln>
              <a:solidFill>
                <a:schemeClr val="tx1"/>
              </a:solidFill>
            </a:ln>
          </p:spPr>
        </p:pic>
        <p:sp>
          <p:nvSpPr>
            <p:cNvPr id="7" name="TextBox 6">
              <a:extLst>
                <a:ext uri="{FF2B5EF4-FFF2-40B4-BE49-F238E27FC236}">
                  <a16:creationId xmlns:a16="http://schemas.microsoft.com/office/drawing/2014/main" id="{7B6E63A9-BA92-95B2-532E-433E05B69E41}"/>
                </a:ext>
              </a:extLst>
            </p:cNvPr>
            <p:cNvSpPr txBox="1"/>
            <p:nvPr/>
          </p:nvSpPr>
          <p:spPr>
            <a:xfrm>
              <a:off x="7375738" y="5412032"/>
              <a:ext cx="1426866" cy="317626"/>
            </a:xfrm>
            <a:prstGeom prst="rect">
              <a:avLst/>
            </a:prstGeom>
            <a:solidFill>
              <a:schemeClr val="bg1"/>
            </a:solidFill>
          </p:spPr>
          <p:txBody>
            <a:bodyPr wrap="square" rtlCol="0">
              <a:spAutoFit/>
            </a:bodyPr>
            <a:lstStyle/>
            <a:p>
              <a:r>
                <a:rPr lang="en-US" sz="1200" b="1" dirty="0">
                  <a:solidFill>
                    <a:schemeClr val="tx1">
                      <a:lumMod val="65000"/>
                      <a:lumOff val="35000"/>
                    </a:schemeClr>
                  </a:solidFill>
                </a:rPr>
                <a:t>Floodway</a:t>
              </a:r>
            </a:p>
          </p:txBody>
        </p:sp>
      </p:grpSp>
      <p:sp>
        <p:nvSpPr>
          <p:cNvPr id="8" name="TextBox 7">
            <a:extLst>
              <a:ext uri="{FF2B5EF4-FFF2-40B4-BE49-F238E27FC236}">
                <a16:creationId xmlns:a16="http://schemas.microsoft.com/office/drawing/2014/main" id="{D6483C48-7F8E-1A87-103F-1DF54ACE5B4E}"/>
              </a:ext>
            </a:extLst>
          </p:cNvPr>
          <p:cNvSpPr txBox="1"/>
          <p:nvPr/>
        </p:nvSpPr>
        <p:spPr>
          <a:xfrm>
            <a:off x="789867" y="6409952"/>
            <a:ext cx="6248242" cy="369332"/>
          </a:xfrm>
          <a:prstGeom prst="rect">
            <a:avLst/>
          </a:prstGeom>
          <a:noFill/>
        </p:spPr>
        <p:txBody>
          <a:bodyPr wrap="square" rtlCol="0">
            <a:spAutoFit/>
          </a:bodyPr>
          <a:lstStyle/>
          <a:p>
            <a:r>
              <a:rPr lang="en-US" i="1" dirty="0"/>
              <a:t>Difference between FEMA’s 2009 and 2024 flood studies</a:t>
            </a:r>
          </a:p>
        </p:txBody>
      </p:sp>
    </p:spTree>
    <p:extLst>
      <p:ext uri="{BB962C8B-B14F-4D97-AF65-F5344CB8AC3E}">
        <p14:creationId xmlns:p14="http://schemas.microsoft.com/office/powerpoint/2010/main" val="505178693"/>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3F4A52-817E-26DB-80CD-577CB4706AC4}"/>
              </a:ext>
            </a:extLst>
          </p:cNvPr>
          <p:cNvSpPr/>
          <p:nvPr/>
        </p:nvSpPr>
        <p:spPr>
          <a:xfrm>
            <a:off x="568657" y="5164517"/>
            <a:ext cx="5302207" cy="738664"/>
          </a:xfrm>
          <a:prstGeom prst="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0" y="-36095"/>
            <a:ext cx="12192000" cy="914399"/>
          </a:xfrm>
          <a:prstGeom prst="rect">
            <a:avLst/>
          </a:prstGeom>
          <a:solidFill>
            <a:schemeClr val="tx2">
              <a:lumMod val="75000"/>
              <a:lumOff val="2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SFHA Building Changes: Mapped-In/Out</a:t>
            </a:r>
          </a:p>
        </p:txBody>
      </p:sp>
      <p:pic>
        <p:nvPicPr>
          <p:cNvPr id="12" name="Picture 11"/>
          <p:cNvPicPr>
            <a:picLocks noChangeAspect="1"/>
          </p:cNvPicPr>
          <p:nvPr/>
        </p:nvPicPr>
        <p:blipFill>
          <a:blip r:embed="rId3"/>
          <a:stretch>
            <a:fillRect/>
          </a:stretch>
        </p:blipFill>
        <p:spPr>
          <a:xfrm>
            <a:off x="9790414" y="6194296"/>
            <a:ext cx="1382162" cy="431313"/>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122071021"/>
              </p:ext>
            </p:extLst>
          </p:nvPr>
        </p:nvGraphicFramePr>
        <p:xfrm>
          <a:off x="568657" y="1381438"/>
          <a:ext cx="11141905" cy="3054983"/>
        </p:xfrm>
        <a:graphic>
          <a:graphicData uri="http://schemas.openxmlformats.org/drawingml/2006/table">
            <a:tbl>
              <a:tblPr/>
              <a:tblGrid>
                <a:gridCol w="1810603">
                  <a:extLst>
                    <a:ext uri="{9D8B030D-6E8A-4147-A177-3AD203B41FA5}">
                      <a16:colId xmlns:a16="http://schemas.microsoft.com/office/drawing/2014/main" val="4127932195"/>
                    </a:ext>
                  </a:extLst>
                </a:gridCol>
                <a:gridCol w="1683224">
                  <a:extLst>
                    <a:ext uri="{9D8B030D-6E8A-4147-A177-3AD203B41FA5}">
                      <a16:colId xmlns:a16="http://schemas.microsoft.com/office/drawing/2014/main" val="3075952969"/>
                    </a:ext>
                  </a:extLst>
                </a:gridCol>
                <a:gridCol w="1662059">
                  <a:extLst>
                    <a:ext uri="{9D8B030D-6E8A-4147-A177-3AD203B41FA5}">
                      <a16:colId xmlns:a16="http://schemas.microsoft.com/office/drawing/2014/main" val="2777979716"/>
                    </a:ext>
                  </a:extLst>
                </a:gridCol>
                <a:gridCol w="2393400">
                  <a:extLst>
                    <a:ext uri="{9D8B030D-6E8A-4147-A177-3AD203B41FA5}">
                      <a16:colId xmlns:a16="http://schemas.microsoft.com/office/drawing/2014/main" val="2026798551"/>
                    </a:ext>
                  </a:extLst>
                </a:gridCol>
                <a:gridCol w="1901536">
                  <a:extLst>
                    <a:ext uri="{9D8B030D-6E8A-4147-A177-3AD203B41FA5}">
                      <a16:colId xmlns:a16="http://schemas.microsoft.com/office/drawing/2014/main" val="1581288836"/>
                    </a:ext>
                  </a:extLst>
                </a:gridCol>
                <a:gridCol w="1691083">
                  <a:extLst>
                    <a:ext uri="{9D8B030D-6E8A-4147-A177-3AD203B41FA5}">
                      <a16:colId xmlns:a16="http://schemas.microsoft.com/office/drawing/2014/main" val="3355055482"/>
                    </a:ext>
                  </a:extLst>
                </a:gridCol>
              </a:tblGrid>
              <a:tr h="341359">
                <a:tc gridSpan="2">
                  <a:txBody>
                    <a:bodyPr/>
                    <a:lstStyle/>
                    <a:p>
                      <a:pPr algn="ctr" fontAlgn="ctr"/>
                      <a:r>
                        <a:rPr lang="en-US" sz="1800" b="1" i="0" u="none" strike="noStrike" dirty="0">
                          <a:solidFill>
                            <a:srgbClr val="000000"/>
                          </a:solidFill>
                          <a:effectLst/>
                          <a:latin typeface="Calibri" panose="020F0502020204030204" pitchFamily="34" charset="0"/>
                        </a:rPr>
                        <a:t>COMMUNITY IDENTIFICATION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rowSpan="2">
                  <a:txBody>
                    <a:bodyPr/>
                    <a:lstStyle/>
                    <a:p>
                      <a:pPr algn="ctr" fontAlgn="t"/>
                      <a:r>
                        <a:rPr lang="en-US" sz="1800" b="1" i="0" u="none" strike="noStrike" dirty="0">
                          <a:solidFill>
                            <a:srgbClr val="000000"/>
                          </a:solidFill>
                          <a:effectLst/>
                          <a:latin typeface="Calibri" panose="020F0502020204030204" pitchFamily="34" charset="0"/>
                        </a:rPr>
                        <a:t>Estimated structures in the Community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rowSpan="2">
                  <a:txBody>
                    <a:bodyPr/>
                    <a:lstStyle/>
                    <a:p>
                      <a:pPr algn="ctr" fontAlgn="t"/>
                      <a:r>
                        <a:rPr lang="en-US" sz="1800" b="1" i="0" u="none" strike="noStrike" dirty="0">
                          <a:solidFill>
                            <a:srgbClr val="000000"/>
                          </a:solidFill>
                          <a:effectLst/>
                          <a:latin typeface="Calibri" panose="020F0502020204030204" pitchFamily="34" charset="0"/>
                        </a:rPr>
                        <a:t>Estimated structures in the preliminary flood high hazard area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7C80"/>
                    </a:solidFill>
                  </a:tcPr>
                </a:tc>
                <a:tc rowSpan="2">
                  <a:txBody>
                    <a:bodyPr/>
                    <a:lstStyle/>
                    <a:p>
                      <a:pPr algn="ctr" fontAlgn="t"/>
                      <a:r>
                        <a:rPr lang="en-US" sz="1800" b="1" i="0" u="none" strike="noStrike" dirty="0">
                          <a:solidFill>
                            <a:srgbClr val="000000"/>
                          </a:solidFill>
                          <a:effectLst/>
                          <a:latin typeface="Calibri" panose="020F0502020204030204" pitchFamily="34" charset="0"/>
                        </a:rPr>
                        <a:t>Estimated structures newly mapped in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rowSpan="2">
                  <a:txBody>
                    <a:bodyPr/>
                    <a:lstStyle/>
                    <a:p>
                      <a:pPr algn="ctr" fontAlgn="t"/>
                      <a:r>
                        <a:rPr lang="en-US" sz="1800" b="1" i="0" u="none" strike="noStrike" dirty="0">
                          <a:solidFill>
                            <a:srgbClr val="000000"/>
                          </a:solidFill>
                          <a:effectLst/>
                          <a:latin typeface="Calibri" panose="020F0502020204030204" pitchFamily="34" charset="0"/>
                        </a:rPr>
                        <a:t>Estimated structures newly mapped out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909996931"/>
                  </a:ext>
                </a:extLst>
              </a:tr>
              <a:tr h="708665">
                <a:tc>
                  <a:txBody>
                    <a:bodyPr/>
                    <a:lstStyle/>
                    <a:p>
                      <a:pPr algn="ctr" fontAlgn="t"/>
                      <a:r>
                        <a:rPr lang="en-US" sz="1800" b="0" i="0" u="none" strike="noStrike" dirty="0">
                          <a:solidFill>
                            <a:srgbClr val="000000"/>
                          </a:solidFill>
                          <a:effectLst/>
                          <a:latin typeface="Calibri" panose="020F0502020204030204" pitchFamily="34" charset="0"/>
                        </a:rPr>
                        <a:t>Community Name</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800" b="0" i="0" u="none" strike="noStrike" dirty="0">
                          <a:solidFill>
                            <a:srgbClr val="000000"/>
                          </a:solidFill>
                          <a:effectLst/>
                          <a:latin typeface="Calibri" panose="020F0502020204030204" pitchFamily="34" charset="0"/>
                        </a:rPr>
                        <a:t>Community Type</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dirty="0"/>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vMerge="1">
                  <a:txBody>
                    <a:bodyPr/>
                    <a:lstStyle/>
                    <a:p>
                      <a:endParaRPr dirty="0"/>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7C80"/>
                    </a:solidFill>
                  </a:tcPr>
                </a:tc>
                <a:tc vMerge="1">
                  <a:txBody>
                    <a:bodyPr/>
                    <a:lstStyle/>
                    <a:p>
                      <a:endParaRPr dirty="0"/>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vMerge="1">
                  <a:txBody>
                    <a:bodyPr/>
                    <a:lstStyle/>
                    <a:p>
                      <a:endParaRPr dirty="0"/>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297428143"/>
                  </a:ext>
                </a:extLst>
              </a:tr>
              <a:tr h="301889">
                <a:tc>
                  <a:txBody>
                    <a:bodyPr/>
                    <a:lstStyle/>
                    <a:p>
                      <a:pPr marL="58738" indent="0" algn="l" fontAlgn="b"/>
                      <a:r>
                        <a:rPr lang="en-US" sz="1800" b="0" i="0" u="none" strike="noStrike" dirty="0">
                          <a:solidFill>
                            <a:srgbClr val="000000"/>
                          </a:solidFill>
                          <a:effectLst/>
                          <a:latin typeface="Calibri" panose="020F0502020204030204" pitchFamily="34" charset="0"/>
                        </a:rPr>
                        <a:t>Jefferson County*</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58738" marR="0" lvl="0" indent="0" algn="l" defTabSz="914400" rtl="0" eaLnBrk="1" fontAlgn="b"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Calibri" panose="020F0502020204030204" pitchFamily="34" charset="0"/>
                        </a:rPr>
                        <a:t>Unincorporated</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800" b="0" i="0" u="none" strike="noStrike" dirty="0">
                          <a:solidFill>
                            <a:srgbClr val="000000"/>
                          </a:solidFill>
                          <a:effectLst/>
                          <a:latin typeface="Calibri" panose="020F0502020204030204" pitchFamily="34" charset="0"/>
                        </a:rPr>
                        <a:t>20,397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800" b="0" i="0" u="none" strike="noStrike" dirty="0">
                          <a:solidFill>
                            <a:srgbClr val="000000"/>
                          </a:solidFill>
                          <a:effectLst/>
                          <a:latin typeface="Calibri" panose="020F0502020204030204" pitchFamily="34" charset="0"/>
                        </a:rPr>
                        <a:t>317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800" b="0" i="0" u="none" strike="noStrike" dirty="0">
                          <a:solidFill>
                            <a:srgbClr val="000000"/>
                          </a:solidFill>
                          <a:effectLst/>
                          <a:latin typeface="Calibri" panose="020F0502020204030204" pitchFamily="34" charset="0"/>
                        </a:rPr>
                        <a:t>55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800" b="0" i="0" u="none" strike="noStrike" dirty="0">
                          <a:solidFill>
                            <a:srgbClr val="000000"/>
                          </a:solidFill>
                          <a:effectLst/>
                          <a:latin typeface="Calibri" panose="020F0502020204030204" pitchFamily="34" charset="0"/>
                        </a:rPr>
                        <a:t>220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5503807"/>
                  </a:ext>
                </a:extLst>
              </a:tr>
              <a:tr h="0">
                <a:tc>
                  <a:txBody>
                    <a:bodyPr/>
                    <a:lstStyle/>
                    <a:p>
                      <a:pPr marL="58738" indent="0" algn="l" fontAlgn="b"/>
                      <a:r>
                        <a:rPr lang="en-US" sz="1800" b="0" i="0" u="none" strike="noStrike" dirty="0">
                          <a:solidFill>
                            <a:srgbClr val="000000"/>
                          </a:solidFill>
                          <a:effectLst/>
                          <a:latin typeface="Calibri" panose="020F0502020204030204" pitchFamily="34" charset="0"/>
                        </a:rPr>
                        <a:t>Bolivar</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8738" indent="0" algn="l" fontAlgn="b"/>
                      <a:r>
                        <a:rPr lang="en-US" sz="1800" b="0" i="0" u="none" strike="noStrike" dirty="0">
                          <a:solidFill>
                            <a:srgbClr val="000000"/>
                          </a:solidFill>
                          <a:effectLst/>
                          <a:latin typeface="Calibri" panose="020F0502020204030204" pitchFamily="34" charset="0"/>
                        </a:rPr>
                        <a:t>Incorporated</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616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76021200"/>
                  </a:ext>
                </a:extLst>
              </a:tr>
              <a:tr h="190500">
                <a:tc>
                  <a:txBody>
                    <a:bodyPr/>
                    <a:lstStyle/>
                    <a:p>
                      <a:pPr marL="58738" indent="0" algn="l" fontAlgn="b"/>
                      <a:r>
                        <a:rPr lang="en-US" sz="1800" b="0" i="0" u="none" strike="noStrike" dirty="0">
                          <a:solidFill>
                            <a:srgbClr val="000000"/>
                          </a:solidFill>
                          <a:effectLst/>
                          <a:latin typeface="Calibri" panose="020F0502020204030204" pitchFamily="34" charset="0"/>
                        </a:rPr>
                        <a:t>Charles Town</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8738" indent="0" algn="l" fontAlgn="b"/>
                      <a:r>
                        <a:rPr lang="en-US" sz="1800" b="0" i="0" u="none" strike="noStrike" dirty="0">
                          <a:solidFill>
                            <a:srgbClr val="000000"/>
                          </a:solidFill>
                          <a:effectLst/>
                          <a:latin typeface="Calibri" panose="020F0502020204030204" pitchFamily="34" charset="0"/>
                        </a:rPr>
                        <a:t>Incorporated</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3,670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21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22014844"/>
                  </a:ext>
                </a:extLst>
              </a:tr>
              <a:tr h="244027">
                <a:tc>
                  <a:txBody>
                    <a:bodyPr/>
                    <a:lstStyle/>
                    <a:p>
                      <a:pPr marL="58738" indent="0" algn="l" fontAlgn="b"/>
                      <a:r>
                        <a:rPr lang="en-US" sz="1800" b="0" i="0" u="none" strike="noStrike" dirty="0">
                          <a:solidFill>
                            <a:srgbClr val="000000"/>
                          </a:solidFill>
                          <a:effectLst/>
                          <a:latin typeface="Calibri" panose="020F0502020204030204" pitchFamily="34" charset="0"/>
                        </a:rPr>
                        <a:t>Harpers Ferry</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8738" marR="0" lvl="0" indent="0" algn="l" defTabSz="914400" rtl="0" eaLnBrk="1" fontAlgn="b"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Calibri" panose="020F0502020204030204" pitchFamily="34" charset="0"/>
                        </a:rPr>
                        <a:t>Incorporated</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276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31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30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01353207"/>
                  </a:ext>
                </a:extLst>
              </a:tr>
              <a:tr h="190500">
                <a:tc>
                  <a:txBody>
                    <a:bodyPr/>
                    <a:lstStyle/>
                    <a:p>
                      <a:pPr marL="58738" indent="0" algn="l" fontAlgn="b"/>
                      <a:r>
                        <a:rPr lang="en-US" sz="1800" b="0" i="0" u="none" strike="noStrike" dirty="0">
                          <a:solidFill>
                            <a:srgbClr val="000000"/>
                          </a:solidFill>
                          <a:effectLst/>
                          <a:latin typeface="Calibri" panose="020F0502020204030204" pitchFamily="34" charset="0"/>
                        </a:rPr>
                        <a:t>Ranson</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8738" marR="0" lvl="0" indent="0" algn="l" defTabSz="914400" rtl="0" eaLnBrk="1" fontAlgn="b"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Calibri" panose="020F0502020204030204" pitchFamily="34" charset="0"/>
                        </a:rPr>
                        <a:t>Incorporated</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2,918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50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28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48079435"/>
                  </a:ext>
                </a:extLst>
              </a:tr>
              <a:tr h="190500">
                <a:tc>
                  <a:txBody>
                    <a:bodyPr/>
                    <a:lstStyle/>
                    <a:p>
                      <a:pPr marL="58738" indent="0" algn="l" fontAlgn="b"/>
                      <a:r>
                        <a:rPr lang="en-US" sz="1800" b="0" i="0" u="none" strike="noStrike" dirty="0">
                          <a:solidFill>
                            <a:srgbClr val="000000"/>
                          </a:solidFill>
                          <a:effectLst/>
                          <a:latin typeface="Calibri" panose="020F0502020204030204" pitchFamily="34" charset="0"/>
                        </a:rPr>
                        <a:t>Shepherdstown</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8738" indent="0" algn="l" fontAlgn="b"/>
                      <a:r>
                        <a:rPr lang="en-US" sz="1800" b="0" i="0" u="none" strike="noStrike" dirty="0">
                          <a:solidFill>
                            <a:srgbClr val="000000"/>
                          </a:solidFill>
                          <a:effectLst/>
                          <a:latin typeface="Calibri" panose="020F0502020204030204" pitchFamily="34" charset="0"/>
                        </a:rPr>
                        <a:t>Incorporated</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735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76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29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20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32234001"/>
                  </a:ext>
                </a:extLst>
              </a:tr>
              <a:tr h="190500">
                <a:tc>
                  <a:txBody>
                    <a:bodyPr/>
                    <a:lstStyle/>
                    <a:p>
                      <a:pPr marL="58738" indent="0" algn="l" fontAlgn="b"/>
                      <a:r>
                        <a:rPr lang="en-US" sz="1800" b="1" i="0" u="none" strike="noStrike" dirty="0">
                          <a:solidFill>
                            <a:srgbClr val="000000"/>
                          </a:solidFill>
                          <a:effectLst/>
                          <a:latin typeface="Calibri" panose="020F0502020204030204" pitchFamily="34" charset="0"/>
                        </a:rPr>
                        <a:t>JEFFERSON</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5B4"/>
                    </a:solidFill>
                  </a:tcPr>
                </a:tc>
                <a:tc>
                  <a:txBody>
                    <a:bodyPr/>
                    <a:lstStyle/>
                    <a:p>
                      <a:pPr marL="58738" indent="0" algn="l" fontAlgn="b"/>
                      <a:r>
                        <a:rPr lang="en-US" sz="1800" b="1" i="0" u="none" strike="noStrike" dirty="0">
                          <a:solidFill>
                            <a:srgbClr val="000000"/>
                          </a:solidFill>
                          <a:effectLst/>
                          <a:latin typeface="Calibri" panose="020F0502020204030204" pitchFamily="34" charset="0"/>
                        </a:rPr>
                        <a:t>County</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5B4"/>
                    </a:solidFill>
                  </a:tcPr>
                </a:tc>
                <a:tc>
                  <a:txBody>
                    <a:bodyPr/>
                    <a:lstStyle/>
                    <a:p>
                      <a:pPr algn="ctr" fontAlgn="b"/>
                      <a:r>
                        <a:rPr lang="en-US" sz="1800" b="1" i="0" u="none" strike="noStrike" dirty="0">
                          <a:solidFill>
                            <a:srgbClr val="000000"/>
                          </a:solidFill>
                          <a:effectLst/>
                          <a:latin typeface="Calibri" panose="020F0502020204030204" pitchFamily="34" charset="0"/>
                        </a:rPr>
                        <a:t>28,612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5B4"/>
                    </a:solidFill>
                  </a:tcPr>
                </a:tc>
                <a:tc>
                  <a:txBody>
                    <a:bodyPr/>
                    <a:lstStyle/>
                    <a:p>
                      <a:pPr algn="ctr" fontAlgn="b"/>
                      <a:r>
                        <a:rPr lang="en-US" sz="1800" b="1" i="0" u="none" strike="noStrike" dirty="0">
                          <a:solidFill>
                            <a:srgbClr val="000000"/>
                          </a:solidFill>
                          <a:effectLst/>
                          <a:latin typeface="Calibri" panose="020F0502020204030204" pitchFamily="34" charset="0"/>
                        </a:rPr>
                        <a:t>499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5B4"/>
                    </a:solidFill>
                  </a:tcPr>
                </a:tc>
                <a:tc>
                  <a:txBody>
                    <a:bodyPr/>
                    <a:lstStyle/>
                    <a:p>
                      <a:pPr algn="ctr" fontAlgn="b"/>
                      <a:r>
                        <a:rPr lang="en-US" sz="1800" b="1" i="0" u="none" strike="noStrike" dirty="0">
                          <a:solidFill>
                            <a:srgbClr val="000000"/>
                          </a:solidFill>
                          <a:effectLst/>
                          <a:latin typeface="Calibri" panose="020F0502020204030204" pitchFamily="34" charset="0"/>
                        </a:rPr>
                        <a:t>123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5B4"/>
                    </a:solidFill>
                  </a:tcPr>
                </a:tc>
                <a:tc>
                  <a:txBody>
                    <a:bodyPr/>
                    <a:lstStyle/>
                    <a:p>
                      <a:pPr algn="ctr" fontAlgn="b"/>
                      <a:r>
                        <a:rPr lang="en-US" sz="1800" b="1" i="0" u="none" strike="noStrike" dirty="0">
                          <a:solidFill>
                            <a:srgbClr val="000000"/>
                          </a:solidFill>
                          <a:effectLst/>
                          <a:latin typeface="Calibri" panose="020F0502020204030204" pitchFamily="34" charset="0"/>
                        </a:rPr>
                        <a:t>276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5B4"/>
                    </a:solidFill>
                  </a:tcPr>
                </a:tc>
                <a:extLst>
                  <a:ext uri="{0D108BD9-81ED-4DB2-BD59-A6C34878D82A}">
                    <a16:rowId xmlns:a16="http://schemas.microsoft.com/office/drawing/2014/main" val="2526872798"/>
                  </a:ext>
                </a:extLst>
              </a:tr>
            </a:tbl>
          </a:graphicData>
        </a:graphic>
      </p:graphicFrame>
      <p:sp>
        <p:nvSpPr>
          <p:cNvPr id="18" name="TextBox 17"/>
          <p:cNvSpPr txBox="1"/>
          <p:nvPr/>
        </p:nvSpPr>
        <p:spPr>
          <a:xfrm>
            <a:off x="568657" y="5164517"/>
            <a:ext cx="4251488" cy="369332"/>
          </a:xfrm>
          <a:prstGeom prst="rect">
            <a:avLst/>
          </a:prstGeom>
          <a:noFill/>
        </p:spPr>
        <p:txBody>
          <a:bodyPr wrap="square" rtlCol="0">
            <a:spAutoFit/>
          </a:bodyPr>
          <a:lstStyle/>
          <a:p>
            <a:r>
              <a:rPr lang="en-US" b="1" dirty="0">
                <a:solidFill>
                  <a:schemeClr val="accent1">
                    <a:lumMod val="50000"/>
                  </a:schemeClr>
                </a:solidFill>
              </a:rPr>
              <a:t>County Net Change in structures:  - 153</a:t>
            </a:r>
          </a:p>
        </p:txBody>
      </p:sp>
      <p:sp>
        <p:nvSpPr>
          <p:cNvPr id="19" name="TextBox 18"/>
          <p:cNvSpPr txBox="1"/>
          <p:nvPr/>
        </p:nvSpPr>
        <p:spPr>
          <a:xfrm>
            <a:off x="568657" y="5533849"/>
            <a:ext cx="6935887" cy="369332"/>
          </a:xfrm>
          <a:prstGeom prst="rect">
            <a:avLst/>
          </a:prstGeom>
          <a:noFill/>
        </p:spPr>
        <p:txBody>
          <a:bodyPr wrap="square" rtlCol="0">
            <a:spAutoFit/>
          </a:bodyPr>
          <a:lstStyle/>
          <a:p>
            <a:r>
              <a:rPr lang="en-US" b="1" dirty="0">
                <a:solidFill>
                  <a:schemeClr val="accent1">
                    <a:lumMod val="50000"/>
                  </a:schemeClr>
                </a:solidFill>
              </a:rPr>
              <a:t>County Net Change in floodway structures:  - 14</a:t>
            </a:r>
          </a:p>
        </p:txBody>
      </p:sp>
      <p:sp>
        <p:nvSpPr>
          <p:cNvPr id="2" name="TextBox 1">
            <a:extLst>
              <a:ext uri="{FF2B5EF4-FFF2-40B4-BE49-F238E27FC236}">
                <a16:creationId xmlns:a16="http://schemas.microsoft.com/office/drawing/2014/main" id="{F737A2C7-6EE1-47EC-EFCF-44BBBE83E62D}"/>
              </a:ext>
            </a:extLst>
          </p:cNvPr>
          <p:cNvSpPr txBox="1"/>
          <p:nvPr/>
        </p:nvSpPr>
        <p:spPr>
          <a:xfrm>
            <a:off x="568657" y="4461915"/>
            <a:ext cx="2049852" cy="307777"/>
          </a:xfrm>
          <a:prstGeom prst="rect">
            <a:avLst/>
          </a:prstGeom>
          <a:noFill/>
        </p:spPr>
        <p:txBody>
          <a:bodyPr wrap="square" rtlCol="0">
            <a:spAutoFit/>
          </a:bodyPr>
          <a:lstStyle/>
          <a:p>
            <a:r>
              <a:rPr lang="en-US" sz="1400" dirty="0"/>
              <a:t>* Unincorporated Area</a:t>
            </a:r>
          </a:p>
        </p:txBody>
      </p:sp>
    </p:spTree>
    <p:extLst>
      <p:ext uri="{BB962C8B-B14F-4D97-AF65-F5344CB8AC3E}">
        <p14:creationId xmlns:p14="http://schemas.microsoft.com/office/powerpoint/2010/main" val="423258412"/>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D72B9-5EF3-E4D1-0A41-D8FAC92E16F3}"/>
              </a:ext>
            </a:extLst>
          </p:cNvPr>
          <p:cNvSpPr txBox="1">
            <a:spLocks/>
          </p:cNvSpPr>
          <p:nvPr/>
        </p:nvSpPr>
        <p:spPr>
          <a:xfrm>
            <a:off x="0" y="-36095"/>
            <a:ext cx="12192000" cy="914399"/>
          </a:xfrm>
          <a:prstGeom prst="rect">
            <a:avLst/>
          </a:prstGeom>
          <a:solidFill>
            <a:schemeClr val="tx2">
              <a:lumMod val="75000"/>
              <a:lumOff val="2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Arial" panose="020B0604020202020204" pitchFamily="34" charset="0"/>
                <a:cs typeface="Arial" panose="020B0604020202020204" pitchFamily="34" charset="0"/>
              </a:rPr>
              <a:t>  Buildings Mapped into Floodway</a:t>
            </a:r>
          </a:p>
        </p:txBody>
      </p:sp>
      <p:sp>
        <p:nvSpPr>
          <p:cNvPr id="5" name="Text Box 2">
            <a:extLst>
              <a:ext uri="{FF2B5EF4-FFF2-40B4-BE49-F238E27FC236}">
                <a16:creationId xmlns:a16="http://schemas.microsoft.com/office/drawing/2014/main" id="{4B8BB918-C13A-863D-98BC-43584189CD68}"/>
              </a:ext>
            </a:extLst>
          </p:cNvPr>
          <p:cNvSpPr txBox="1">
            <a:spLocks noChangeArrowheads="1"/>
          </p:cNvSpPr>
          <p:nvPr/>
        </p:nvSpPr>
        <p:spPr bwMode="auto">
          <a:xfrm>
            <a:off x="377420" y="6085437"/>
            <a:ext cx="3551912" cy="611229"/>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pPr>
            <a:r>
              <a:rPr lang="en-US" sz="1000" b="1" dirty="0">
                <a:effectLst/>
                <a:latin typeface="Calibri" panose="020F0502020204030204" pitchFamily="34" charset="0"/>
                <a:ea typeface="Calibri" panose="020F0502020204030204" pitchFamily="34" charset="0"/>
                <a:cs typeface="Times New Roman" panose="02020603050405020304" pitchFamily="18" charset="0"/>
              </a:rPr>
              <a:t>Double-wide Mobile Home in Ranson (FD: 2.2 ft)</a:t>
            </a:r>
          </a:p>
          <a:p>
            <a:pPr algn="ctr">
              <a:lnSpc>
                <a:spcPct val="107000"/>
              </a:lnSpc>
            </a:pPr>
            <a:r>
              <a:rPr lang="en-US" sz="1000" b="1" dirty="0">
                <a:latin typeface="Calibri" panose="020F0502020204030204" pitchFamily="34" charset="0"/>
                <a:ea typeface="Calibri" panose="020F0502020204030204" pitchFamily="34" charset="0"/>
                <a:cs typeface="Times New Roman" panose="02020603050405020304" pitchFamily="18" charset="0"/>
              </a:rPr>
              <a:t>$33K; Year Built: 1993 (Post-FIRM)</a:t>
            </a:r>
          </a:p>
          <a:p>
            <a:pPr algn="ctr">
              <a:lnSpc>
                <a:spcPct val="107000"/>
              </a:lnSpc>
            </a:pPr>
            <a:r>
              <a:rPr lang="en-US" sz="1000" b="1" dirty="0">
                <a:effectLst/>
                <a:latin typeface="Calibri" panose="020F0502020204030204" pitchFamily="34" charset="0"/>
                <a:ea typeface="Calibri" panose="020F0502020204030204" pitchFamily="34" charset="0"/>
                <a:cs typeface="Times New Roman" panose="02020603050405020304" pitchFamily="18" charset="0"/>
              </a:rPr>
              <a:t>(Building ID: </a:t>
            </a:r>
            <a:r>
              <a:rPr lang="en-US" sz="1000" b="1" u="sng"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19-08-0006-0019-0001_407</a:t>
            </a:r>
            <a:r>
              <a:rPr lang="en-US" sz="1000" b="1" dirty="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12" name="Text Box 2">
            <a:extLst>
              <a:ext uri="{FF2B5EF4-FFF2-40B4-BE49-F238E27FC236}">
                <a16:creationId xmlns:a16="http://schemas.microsoft.com/office/drawing/2014/main" id="{392DA73C-9F4E-F746-72E9-130DB3C6DA25}"/>
              </a:ext>
            </a:extLst>
          </p:cNvPr>
          <p:cNvSpPr txBox="1">
            <a:spLocks noChangeArrowheads="1"/>
          </p:cNvSpPr>
          <p:nvPr/>
        </p:nvSpPr>
        <p:spPr bwMode="auto">
          <a:xfrm>
            <a:off x="4344748" y="6085437"/>
            <a:ext cx="3551912" cy="611229"/>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pPr>
            <a:r>
              <a:rPr lang="en-US" sz="1000" b="1" dirty="0">
                <a:effectLst/>
                <a:latin typeface="Calibri" panose="020F0502020204030204" pitchFamily="34" charset="0"/>
                <a:ea typeface="Calibri" panose="020F0502020204030204" pitchFamily="34" charset="0"/>
                <a:cs typeface="Times New Roman" panose="02020603050405020304" pitchFamily="18" charset="0"/>
              </a:rPr>
              <a:t>Single-wide Mobile Home in Jefferson County* (FD: 7.0 ft)</a:t>
            </a:r>
          </a:p>
          <a:p>
            <a:pPr algn="ctr">
              <a:lnSpc>
                <a:spcPct val="107000"/>
              </a:lnSpc>
            </a:pPr>
            <a:r>
              <a:rPr lang="en-US" sz="1000" b="1" dirty="0">
                <a:latin typeface="Calibri" panose="020F0502020204030204" pitchFamily="34" charset="0"/>
                <a:ea typeface="Calibri" panose="020F0502020204030204" pitchFamily="34" charset="0"/>
                <a:cs typeface="Times New Roman" panose="02020603050405020304" pitchFamily="18" charset="0"/>
              </a:rPr>
              <a:t>$25K; </a:t>
            </a:r>
            <a:r>
              <a:rPr lang="en-US" sz="10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Minus Rated: 3.5 ft</a:t>
            </a:r>
            <a:r>
              <a:rPr lang="en-US" sz="1000" b="1" dirty="0">
                <a:latin typeface="Calibri" panose="020F0502020204030204" pitchFamily="34" charset="0"/>
                <a:ea typeface="Calibri" panose="020F0502020204030204" pitchFamily="34" charset="0"/>
                <a:cs typeface="Times New Roman" panose="02020603050405020304" pitchFamily="18" charset="0"/>
              </a:rPr>
              <a:t>; Year Built: Unknown</a:t>
            </a:r>
          </a:p>
          <a:p>
            <a:pPr algn="ctr">
              <a:lnSpc>
                <a:spcPct val="107000"/>
              </a:lnSpc>
            </a:pPr>
            <a:r>
              <a:rPr lang="en-US" sz="1000" b="1" dirty="0">
                <a:effectLst/>
                <a:latin typeface="Calibri" panose="020F0502020204030204" pitchFamily="34" charset="0"/>
                <a:ea typeface="Calibri" panose="020F0502020204030204" pitchFamily="34" charset="0"/>
                <a:cs typeface="Times New Roman" panose="02020603050405020304" pitchFamily="18" charset="0"/>
              </a:rPr>
              <a:t>(Building ID: </a:t>
            </a:r>
            <a:r>
              <a:rPr lang="en-US" sz="1000" b="1" u="sng"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19-02-0020-0031-0000_30</a:t>
            </a:r>
            <a:r>
              <a:rPr lang="en-US" sz="1000" b="1" dirty="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18" name="Text Box 2">
            <a:extLst>
              <a:ext uri="{FF2B5EF4-FFF2-40B4-BE49-F238E27FC236}">
                <a16:creationId xmlns:a16="http://schemas.microsoft.com/office/drawing/2014/main" id="{2A2C51C0-2FE2-539C-58BB-76D84DB3E793}"/>
              </a:ext>
            </a:extLst>
          </p:cNvPr>
          <p:cNvSpPr txBox="1">
            <a:spLocks noChangeArrowheads="1"/>
          </p:cNvSpPr>
          <p:nvPr/>
        </p:nvSpPr>
        <p:spPr bwMode="auto">
          <a:xfrm>
            <a:off x="8312076" y="3951415"/>
            <a:ext cx="3551912" cy="611229"/>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pPr>
            <a:r>
              <a:rPr lang="en-US" sz="1000" b="1" dirty="0">
                <a:effectLst/>
                <a:latin typeface="Calibri" panose="020F0502020204030204" pitchFamily="34" charset="0"/>
                <a:ea typeface="Calibri" panose="020F0502020204030204" pitchFamily="34" charset="0"/>
                <a:cs typeface="Times New Roman" panose="02020603050405020304" pitchFamily="18" charset="0"/>
              </a:rPr>
              <a:t>Single Family Dwelling in Jefferson County* (FD: 14.0 ft)</a:t>
            </a:r>
          </a:p>
          <a:p>
            <a:pPr algn="ctr">
              <a:lnSpc>
                <a:spcPct val="107000"/>
              </a:lnSpc>
            </a:pPr>
            <a:r>
              <a:rPr lang="en-US" sz="1000" b="1" dirty="0">
                <a:latin typeface="Calibri" panose="020F0502020204030204" pitchFamily="34" charset="0"/>
                <a:ea typeface="Calibri" panose="020F0502020204030204" pitchFamily="34" charset="0"/>
                <a:cs typeface="Times New Roman" panose="02020603050405020304" pitchFamily="18" charset="0"/>
              </a:rPr>
              <a:t>$8K; </a:t>
            </a:r>
            <a:r>
              <a:rPr lang="en-US" sz="10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Minus Rated: 10.3 ft</a:t>
            </a:r>
            <a:r>
              <a:rPr lang="en-US" sz="1000" b="1" dirty="0">
                <a:latin typeface="Calibri" panose="020F0502020204030204" pitchFamily="34" charset="0"/>
                <a:ea typeface="Calibri" panose="020F0502020204030204" pitchFamily="34" charset="0"/>
                <a:cs typeface="Times New Roman" panose="02020603050405020304" pitchFamily="18" charset="0"/>
              </a:rPr>
              <a:t>; Year Built: 1979 (Pre-FIRM)</a:t>
            </a:r>
          </a:p>
          <a:p>
            <a:pPr algn="ctr">
              <a:lnSpc>
                <a:spcPct val="107000"/>
              </a:lnSpc>
            </a:pPr>
            <a:r>
              <a:rPr lang="en-US" sz="1000" b="1" dirty="0">
                <a:effectLst/>
                <a:latin typeface="Calibri" panose="020F0502020204030204" pitchFamily="34" charset="0"/>
                <a:ea typeface="Calibri" panose="020F0502020204030204" pitchFamily="34" charset="0"/>
                <a:cs typeface="Times New Roman" panose="02020603050405020304" pitchFamily="18" charset="0"/>
              </a:rPr>
              <a:t>(Building ID: </a:t>
            </a:r>
            <a:r>
              <a:rPr lang="en-US" sz="1000" b="1" u="sng"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19-06-008F-0007-0000_457</a:t>
            </a:r>
            <a:r>
              <a:rPr lang="en-US" sz="1000" b="1" dirty="0">
                <a:effectLst/>
                <a:latin typeface="Calibri" panose="020F0502020204030204" pitchFamily="34" charset="0"/>
                <a:ea typeface="Calibri" panose="020F0502020204030204" pitchFamily="34" charset="0"/>
                <a:cs typeface="Times New Roman" panose="02020603050405020304" pitchFamily="18" charset="0"/>
              </a:rPr>
              <a:t>)</a:t>
            </a:r>
          </a:p>
        </p:txBody>
      </p:sp>
      <p:grpSp>
        <p:nvGrpSpPr>
          <p:cNvPr id="26" name="Group 25">
            <a:extLst>
              <a:ext uri="{FF2B5EF4-FFF2-40B4-BE49-F238E27FC236}">
                <a16:creationId xmlns:a16="http://schemas.microsoft.com/office/drawing/2014/main" id="{2DAB6898-C011-BE6F-1B27-9CFABC1DB366}"/>
              </a:ext>
            </a:extLst>
          </p:cNvPr>
          <p:cNvGrpSpPr/>
          <p:nvPr/>
        </p:nvGrpSpPr>
        <p:grpSpPr>
          <a:xfrm>
            <a:off x="471983" y="1072940"/>
            <a:ext cx="3457349" cy="5655479"/>
            <a:chOff x="471983" y="1014262"/>
            <a:chExt cx="3457349" cy="5655479"/>
          </a:xfrm>
        </p:grpSpPr>
        <p:pic>
          <p:nvPicPr>
            <p:cNvPr id="8" name="Picture 7">
              <a:extLst>
                <a:ext uri="{FF2B5EF4-FFF2-40B4-BE49-F238E27FC236}">
                  <a16:creationId xmlns:a16="http://schemas.microsoft.com/office/drawing/2014/main" id="{594067A9-DFE5-2489-A778-007CF53DD4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6374" y="4065380"/>
              <a:ext cx="3442958" cy="1961379"/>
            </a:xfrm>
            <a:prstGeom prst="rect">
              <a:avLst/>
            </a:prstGeom>
            <a:ln>
              <a:solidFill>
                <a:schemeClr val="tx1"/>
              </a:solidFill>
            </a:ln>
          </p:spPr>
        </p:pic>
        <p:grpSp>
          <p:nvGrpSpPr>
            <p:cNvPr id="20" name="Group 19">
              <a:extLst>
                <a:ext uri="{FF2B5EF4-FFF2-40B4-BE49-F238E27FC236}">
                  <a16:creationId xmlns:a16="http://schemas.microsoft.com/office/drawing/2014/main" id="{9D0CFCC0-4C95-3358-4AAB-3632630A481D}"/>
                </a:ext>
              </a:extLst>
            </p:cNvPr>
            <p:cNvGrpSpPr/>
            <p:nvPr/>
          </p:nvGrpSpPr>
          <p:grpSpPr>
            <a:xfrm>
              <a:off x="486374" y="1020373"/>
              <a:ext cx="3442958" cy="2948573"/>
              <a:chOff x="711307" y="1026375"/>
              <a:chExt cx="3442958" cy="2948573"/>
            </a:xfrm>
          </p:grpSpPr>
          <p:pic>
            <p:nvPicPr>
              <p:cNvPr id="4" name="Picture 3">
                <a:extLst>
                  <a:ext uri="{FF2B5EF4-FFF2-40B4-BE49-F238E27FC236}">
                    <a16:creationId xmlns:a16="http://schemas.microsoft.com/office/drawing/2014/main" id="{9E31DED8-2938-C696-A29F-2E7CC70764CF}"/>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a:stretch/>
            </p:blipFill>
            <p:spPr>
              <a:xfrm>
                <a:off x="711307" y="1026375"/>
                <a:ext cx="3442958" cy="2948573"/>
              </a:xfrm>
              <a:prstGeom prst="rect">
                <a:avLst/>
              </a:prstGeom>
              <a:ln>
                <a:solidFill>
                  <a:schemeClr val="tx1"/>
                </a:solidFill>
              </a:ln>
            </p:spPr>
          </p:pic>
          <p:sp>
            <p:nvSpPr>
              <p:cNvPr id="19" name="Oval 18">
                <a:extLst>
                  <a:ext uri="{FF2B5EF4-FFF2-40B4-BE49-F238E27FC236}">
                    <a16:creationId xmlns:a16="http://schemas.microsoft.com/office/drawing/2014/main" id="{0426CB8F-FF7A-3D42-AFC7-BBB3A4E2CB84}"/>
                  </a:ext>
                </a:extLst>
              </p:cNvPr>
              <p:cNvSpPr/>
              <p:nvPr/>
            </p:nvSpPr>
            <p:spPr>
              <a:xfrm>
                <a:off x="1566526" y="2014566"/>
                <a:ext cx="1454111" cy="1439585"/>
              </a:xfrm>
              <a:prstGeom prst="ellipse">
                <a:avLst/>
              </a:prstGeom>
              <a:noFill/>
              <a:ln w="28575">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chemeClr val="bg1"/>
                  </a:solidFill>
                </a:endParaRPr>
              </a:p>
            </p:txBody>
          </p:sp>
        </p:grpSp>
        <p:sp>
          <p:nvSpPr>
            <p:cNvPr id="25" name="Rectangle 24">
              <a:extLst>
                <a:ext uri="{FF2B5EF4-FFF2-40B4-BE49-F238E27FC236}">
                  <a16:creationId xmlns:a16="http://schemas.microsoft.com/office/drawing/2014/main" id="{1D63DE49-698E-691A-4FEC-7A70A8B63A72}"/>
                </a:ext>
              </a:extLst>
            </p:cNvPr>
            <p:cNvSpPr/>
            <p:nvPr/>
          </p:nvSpPr>
          <p:spPr>
            <a:xfrm>
              <a:off x="471983" y="1014262"/>
              <a:ext cx="3457348" cy="5655479"/>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1AD36CFD-20E7-1CD7-F88E-086C1F8AC46B}"/>
              </a:ext>
            </a:extLst>
          </p:cNvPr>
          <p:cNvGrpSpPr/>
          <p:nvPr/>
        </p:nvGrpSpPr>
        <p:grpSpPr>
          <a:xfrm>
            <a:off x="4459887" y="1072939"/>
            <a:ext cx="3321633" cy="5655479"/>
            <a:chOff x="4459887" y="1072939"/>
            <a:chExt cx="3321633" cy="5655479"/>
          </a:xfrm>
        </p:grpSpPr>
        <p:pic>
          <p:nvPicPr>
            <p:cNvPr id="14" name="Picture 13">
              <a:extLst>
                <a:ext uri="{FF2B5EF4-FFF2-40B4-BE49-F238E27FC236}">
                  <a16:creationId xmlns:a16="http://schemas.microsoft.com/office/drawing/2014/main" id="{B8464303-B6EE-94C0-2AE2-90545FC69AC0}"/>
                </a:ext>
              </a:extLst>
            </p:cNvPr>
            <p:cNvPicPr>
              <a:picLocks noChangeAspect="1"/>
            </p:cNvPicPr>
            <p:nvPr/>
          </p:nvPicPr>
          <p:blipFill>
            <a:blip r:embed="rId9" cstate="print">
              <a:extLst>
                <a:ext uri="{BEBA8EAE-BF5A-486C-A8C5-ECC9F3942E4B}">
                  <a14:imgProps xmlns:a14="http://schemas.microsoft.com/office/drawing/2010/main">
                    <a14:imgLayer r:embed="rId10">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459888" y="4646592"/>
              <a:ext cx="3321632" cy="1438845"/>
            </a:xfrm>
            <a:prstGeom prst="rect">
              <a:avLst/>
            </a:prstGeom>
            <a:ln>
              <a:solidFill>
                <a:schemeClr val="tx1"/>
              </a:solidFill>
            </a:ln>
          </p:spPr>
        </p:pic>
        <p:grpSp>
          <p:nvGrpSpPr>
            <p:cNvPr id="24" name="Group 23">
              <a:extLst>
                <a:ext uri="{FF2B5EF4-FFF2-40B4-BE49-F238E27FC236}">
                  <a16:creationId xmlns:a16="http://schemas.microsoft.com/office/drawing/2014/main" id="{85E66D15-CE64-8099-EA1C-D72FB8FFFFAE}"/>
                </a:ext>
              </a:extLst>
            </p:cNvPr>
            <p:cNvGrpSpPr/>
            <p:nvPr/>
          </p:nvGrpSpPr>
          <p:grpSpPr>
            <a:xfrm>
              <a:off x="4459888" y="1076993"/>
              <a:ext cx="3321632" cy="3387516"/>
              <a:chOff x="4459888" y="1014261"/>
              <a:chExt cx="3321632" cy="3387516"/>
            </a:xfrm>
          </p:grpSpPr>
          <p:pic>
            <p:nvPicPr>
              <p:cNvPr id="11" name="Picture 10">
                <a:extLst>
                  <a:ext uri="{FF2B5EF4-FFF2-40B4-BE49-F238E27FC236}">
                    <a16:creationId xmlns:a16="http://schemas.microsoft.com/office/drawing/2014/main" id="{DF2A5D04-04C2-B26F-D3FB-2DB90DD3B366}"/>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459888" y="1014261"/>
                <a:ext cx="3321632" cy="3387516"/>
              </a:xfrm>
              <a:prstGeom prst="rect">
                <a:avLst/>
              </a:prstGeom>
              <a:ln>
                <a:solidFill>
                  <a:schemeClr val="tx1"/>
                </a:solidFill>
              </a:ln>
            </p:spPr>
          </p:pic>
          <p:sp>
            <p:nvSpPr>
              <p:cNvPr id="21" name="Oval 20">
                <a:extLst>
                  <a:ext uri="{FF2B5EF4-FFF2-40B4-BE49-F238E27FC236}">
                    <a16:creationId xmlns:a16="http://schemas.microsoft.com/office/drawing/2014/main" id="{933D542E-A71C-CBF7-D716-06B40FCA58BD}"/>
                  </a:ext>
                </a:extLst>
              </p:cNvPr>
              <p:cNvSpPr/>
              <p:nvPr/>
            </p:nvSpPr>
            <p:spPr>
              <a:xfrm>
                <a:off x="5688343" y="3224794"/>
                <a:ext cx="815314" cy="807169"/>
              </a:xfrm>
              <a:prstGeom prst="ellipse">
                <a:avLst/>
              </a:prstGeom>
              <a:noFill/>
              <a:ln w="28575">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chemeClr val="bg1"/>
                  </a:solidFill>
                </a:endParaRPr>
              </a:p>
            </p:txBody>
          </p:sp>
        </p:grpSp>
        <p:sp>
          <p:nvSpPr>
            <p:cNvPr id="34" name="Rectangle 33">
              <a:extLst>
                <a:ext uri="{FF2B5EF4-FFF2-40B4-BE49-F238E27FC236}">
                  <a16:creationId xmlns:a16="http://schemas.microsoft.com/office/drawing/2014/main" id="{4CDC92CD-B45A-9C49-B2FA-77315AD13E72}"/>
                </a:ext>
              </a:extLst>
            </p:cNvPr>
            <p:cNvSpPr/>
            <p:nvPr/>
          </p:nvSpPr>
          <p:spPr>
            <a:xfrm>
              <a:off x="4459887" y="1072939"/>
              <a:ext cx="3321632" cy="5655479"/>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a:extLst>
              <a:ext uri="{FF2B5EF4-FFF2-40B4-BE49-F238E27FC236}">
                <a16:creationId xmlns:a16="http://schemas.microsoft.com/office/drawing/2014/main" id="{9F0C7FA3-98BA-582B-FE0B-D869E6462B25}"/>
              </a:ext>
            </a:extLst>
          </p:cNvPr>
          <p:cNvGrpSpPr/>
          <p:nvPr/>
        </p:nvGrpSpPr>
        <p:grpSpPr>
          <a:xfrm>
            <a:off x="8312074" y="1072939"/>
            <a:ext cx="3407943" cy="3489705"/>
            <a:chOff x="8312074" y="2008564"/>
            <a:chExt cx="3407943" cy="3489705"/>
          </a:xfrm>
        </p:grpSpPr>
        <p:grpSp>
          <p:nvGrpSpPr>
            <p:cNvPr id="23" name="Group 22">
              <a:extLst>
                <a:ext uri="{FF2B5EF4-FFF2-40B4-BE49-F238E27FC236}">
                  <a16:creationId xmlns:a16="http://schemas.microsoft.com/office/drawing/2014/main" id="{5B375A7E-A934-E17B-2065-65CA98367987}"/>
                </a:ext>
              </a:extLst>
            </p:cNvPr>
            <p:cNvGrpSpPr/>
            <p:nvPr/>
          </p:nvGrpSpPr>
          <p:grpSpPr>
            <a:xfrm>
              <a:off x="8312077" y="2008564"/>
              <a:ext cx="3393549" cy="2878476"/>
              <a:chOff x="8312077" y="1825975"/>
              <a:chExt cx="3393549" cy="2878476"/>
            </a:xfrm>
          </p:grpSpPr>
          <p:pic>
            <p:nvPicPr>
              <p:cNvPr id="17" name="Picture 16">
                <a:extLst>
                  <a:ext uri="{FF2B5EF4-FFF2-40B4-BE49-F238E27FC236}">
                    <a16:creationId xmlns:a16="http://schemas.microsoft.com/office/drawing/2014/main" id="{0B50C4EE-6E65-DAB3-FD79-B75B7FEA7FF4}"/>
                  </a:ext>
                </a:extLst>
              </p:cNvPr>
              <p:cNvPicPr>
                <a:picLocks noChangeAspect="1"/>
              </p:cNvPicPr>
              <p:nvPr/>
            </p:nvPicPr>
            <p:blipFill>
              <a:blip r:embed="rId13" cstate="print">
                <a:extLst>
                  <a:ext uri="{BEBA8EAE-BF5A-486C-A8C5-ECC9F3942E4B}">
                    <a14:imgProps xmlns:a14="http://schemas.microsoft.com/office/drawing/2010/main">
                      <a14:imgLayer r:embed="rId14">
                        <a14:imgEffect>
                          <a14:brightnessContrast bright="20000"/>
                        </a14:imgEffect>
                      </a14:imgLayer>
                    </a14:imgProps>
                  </a:ext>
                  <a:ext uri="{28A0092B-C50C-407E-A947-70E740481C1C}">
                    <a14:useLocalDpi xmlns:a14="http://schemas.microsoft.com/office/drawing/2010/main" val="0"/>
                  </a:ext>
                </a:extLst>
              </a:blip>
              <a:srcRect/>
              <a:stretch/>
            </p:blipFill>
            <p:spPr>
              <a:xfrm>
                <a:off x="8312077" y="1825975"/>
                <a:ext cx="3393549" cy="2878476"/>
              </a:xfrm>
              <a:prstGeom prst="rect">
                <a:avLst/>
              </a:prstGeom>
              <a:ln>
                <a:solidFill>
                  <a:schemeClr val="tx1"/>
                </a:solidFill>
              </a:ln>
            </p:spPr>
          </p:pic>
          <p:sp>
            <p:nvSpPr>
              <p:cNvPr id="22" name="Oval 21">
                <a:extLst>
                  <a:ext uri="{FF2B5EF4-FFF2-40B4-BE49-F238E27FC236}">
                    <a16:creationId xmlns:a16="http://schemas.microsoft.com/office/drawing/2014/main" id="{A33B233E-DCF4-8C2A-05B5-F99220C29ECC}"/>
                  </a:ext>
                </a:extLst>
              </p:cNvPr>
              <p:cNvSpPr/>
              <p:nvPr/>
            </p:nvSpPr>
            <p:spPr>
              <a:xfrm>
                <a:off x="9744308" y="2484916"/>
                <a:ext cx="1189456" cy="1177574"/>
              </a:xfrm>
              <a:prstGeom prst="ellipse">
                <a:avLst/>
              </a:prstGeom>
              <a:noFill/>
              <a:ln w="28575">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chemeClr val="bg1"/>
                  </a:solidFill>
                </a:endParaRPr>
              </a:p>
            </p:txBody>
          </p:sp>
        </p:grpSp>
        <p:sp>
          <p:nvSpPr>
            <p:cNvPr id="36" name="Rectangle 35">
              <a:extLst>
                <a:ext uri="{FF2B5EF4-FFF2-40B4-BE49-F238E27FC236}">
                  <a16:creationId xmlns:a16="http://schemas.microsoft.com/office/drawing/2014/main" id="{069F82B8-28E3-D504-075E-043F022C02E7}"/>
                </a:ext>
              </a:extLst>
            </p:cNvPr>
            <p:cNvSpPr/>
            <p:nvPr/>
          </p:nvSpPr>
          <p:spPr>
            <a:xfrm>
              <a:off x="8312074" y="2008564"/>
              <a:ext cx="3407943" cy="3489705"/>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99F4773D-2A54-75F1-DCE5-EF46788B662E}"/>
              </a:ext>
            </a:extLst>
          </p:cNvPr>
          <p:cNvSpPr txBox="1"/>
          <p:nvPr/>
        </p:nvSpPr>
        <p:spPr>
          <a:xfrm>
            <a:off x="8312074" y="4670210"/>
            <a:ext cx="3407943" cy="646331"/>
          </a:xfrm>
          <a:prstGeom prst="rect">
            <a:avLst/>
          </a:prstGeom>
          <a:solidFill>
            <a:schemeClr val="accent5">
              <a:lumMod val="75000"/>
            </a:schemeClr>
          </a:solidFill>
        </p:spPr>
        <p:txBody>
          <a:bodyPr wrap="square" rtlCol="0">
            <a:spAutoFit/>
          </a:bodyPr>
          <a:lstStyle/>
          <a:p>
            <a:r>
              <a:rPr lang="en-US" i="1" dirty="0">
                <a:solidFill>
                  <a:schemeClr val="bg1"/>
                </a:solidFill>
              </a:rPr>
              <a:t>Structures mapped from Floodplain Fringe into Floodway</a:t>
            </a:r>
          </a:p>
        </p:txBody>
      </p:sp>
      <p:pic>
        <p:nvPicPr>
          <p:cNvPr id="7" name="Picture 6">
            <a:extLst>
              <a:ext uri="{FF2B5EF4-FFF2-40B4-BE49-F238E27FC236}">
                <a16:creationId xmlns:a16="http://schemas.microsoft.com/office/drawing/2014/main" id="{4654067F-72B0-A59D-9763-D5ADC4FBACED}"/>
              </a:ext>
            </a:extLst>
          </p:cNvPr>
          <p:cNvPicPr>
            <a:picLocks noChangeAspect="1"/>
          </p:cNvPicPr>
          <p:nvPr/>
        </p:nvPicPr>
        <p:blipFill>
          <a:blip r:embed="rId15"/>
          <a:stretch>
            <a:fillRect/>
          </a:stretch>
        </p:blipFill>
        <p:spPr>
          <a:xfrm>
            <a:off x="8297683" y="5372994"/>
            <a:ext cx="3407943" cy="1295581"/>
          </a:xfrm>
          <a:prstGeom prst="rect">
            <a:avLst/>
          </a:prstGeom>
          <a:ln>
            <a:solidFill>
              <a:schemeClr val="tx1"/>
            </a:solidFill>
          </a:ln>
        </p:spPr>
      </p:pic>
    </p:spTree>
    <p:extLst>
      <p:ext uri="{BB962C8B-B14F-4D97-AF65-F5344CB8AC3E}">
        <p14:creationId xmlns:p14="http://schemas.microsoft.com/office/powerpoint/2010/main" val="1053589114"/>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5038968" y="1249163"/>
            <a:ext cx="4285942" cy="5204358"/>
          </a:xfrm>
          <a:prstGeom prst="rect">
            <a:avLst/>
          </a:prstGeom>
          <a:ln>
            <a:solidFill>
              <a:schemeClr val="tx1"/>
            </a:solidFill>
          </a:ln>
        </p:spPr>
      </p:pic>
      <p:pic>
        <p:nvPicPr>
          <p:cNvPr id="2" name="Picture 1"/>
          <p:cNvPicPr>
            <a:picLocks noChangeAspect="1"/>
          </p:cNvPicPr>
          <p:nvPr/>
        </p:nvPicPr>
        <p:blipFill>
          <a:blip r:embed="rId4"/>
          <a:stretch>
            <a:fillRect/>
          </a:stretch>
        </p:blipFill>
        <p:spPr>
          <a:xfrm>
            <a:off x="666510" y="1232940"/>
            <a:ext cx="3891548" cy="5204358"/>
          </a:xfrm>
          <a:prstGeom prst="rect">
            <a:avLst/>
          </a:prstGeom>
        </p:spPr>
      </p:pic>
      <p:sp>
        <p:nvSpPr>
          <p:cNvPr id="3" name="TextBox 2"/>
          <p:cNvSpPr txBox="1"/>
          <p:nvPr/>
        </p:nvSpPr>
        <p:spPr>
          <a:xfrm>
            <a:off x="786721" y="6453521"/>
            <a:ext cx="3938802" cy="307777"/>
          </a:xfrm>
          <a:prstGeom prst="rect">
            <a:avLst/>
          </a:prstGeom>
          <a:noFill/>
        </p:spPr>
        <p:txBody>
          <a:bodyPr wrap="square" rtlCol="0">
            <a:spAutoFit/>
          </a:bodyPr>
          <a:lstStyle/>
          <a:p>
            <a:r>
              <a:rPr lang="en-US" sz="1400" dirty="0">
                <a:solidFill>
                  <a:srgbClr val="0070C0"/>
                </a:solidFill>
                <a:hlinkClick r:id="rId5">
                  <a:extLst>
                    <a:ext uri="{A12FA001-AC4F-418D-AE19-62706E023703}">
                      <ahyp:hlinkClr xmlns:ahyp="http://schemas.microsoft.com/office/drawing/2018/hyperlinkcolor" val="tx"/>
                    </a:ext>
                  </a:extLst>
                </a:hlinkClick>
              </a:rPr>
              <a:t>FEMA Region 3 Toolkit for New Flood Studies</a:t>
            </a:r>
            <a:endParaRPr lang="en-US" sz="1400" dirty="0">
              <a:solidFill>
                <a:srgbClr val="0070C0"/>
              </a:solidFill>
            </a:endParaRPr>
          </a:p>
        </p:txBody>
      </p:sp>
      <p:sp>
        <p:nvSpPr>
          <p:cNvPr id="8" name="TextBox 7"/>
          <p:cNvSpPr txBox="1"/>
          <p:nvPr/>
        </p:nvSpPr>
        <p:spPr>
          <a:xfrm>
            <a:off x="5136527" y="6453521"/>
            <a:ext cx="4266135" cy="307777"/>
          </a:xfrm>
          <a:prstGeom prst="rect">
            <a:avLst/>
          </a:prstGeom>
          <a:noFill/>
        </p:spPr>
        <p:txBody>
          <a:bodyPr wrap="square" rtlCol="0">
            <a:spAutoFit/>
          </a:bodyPr>
          <a:lstStyle/>
          <a:p>
            <a:r>
              <a:rPr lang="en-US" sz="1400" dirty="0">
                <a:solidFill>
                  <a:srgbClr val="0070C0"/>
                </a:solidFill>
                <a:hlinkClick r:id="rId6">
                  <a:extLst>
                    <a:ext uri="{A12FA001-AC4F-418D-AE19-62706E023703}">
                      <ahyp:hlinkClr xmlns:ahyp="http://schemas.microsoft.com/office/drawing/2018/hyperlinkcolor" val="tx"/>
                    </a:ext>
                  </a:extLst>
                </a:hlinkClick>
              </a:rPr>
              <a:t>Mail Merge Template for SFHA Mapped-in Structures</a:t>
            </a:r>
            <a:endParaRPr lang="en-US" sz="1400" dirty="0">
              <a:solidFill>
                <a:srgbClr val="0070C0"/>
              </a:solidFill>
            </a:endParaRPr>
          </a:p>
        </p:txBody>
      </p:sp>
      <p:sp>
        <p:nvSpPr>
          <p:cNvPr id="6" name="TextBox 5"/>
          <p:cNvSpPr txBox="1"/>
          <p:nvPr/>
        </p:nvSpPr>
        <p:spPr>
          <a:xfrm>
            <a:off x="9805820" y="5183975"/>
            <a:ext cx="2024665" cy="1169551"/>
          </a:xfrm>
          <a:prstGeom prst="rect">
            <a:avLst/>
          </a:prstGeom>
          <a:solidFill>
            <a:srgbClr val="FFC000"/>
          </a:solidFill>
        </p:spPr>
        <p:txBody>
          <a:bodyPr wrap="square" rtlCol="0">
            <a:spAutoFit/>
          </a:bodyPr>
          <a:lstStyle/>
          <a:p>
            <a:pPr algn="ctr"/>
            <a:r>
              <a:rPr lang="en-US" sz="1400" b="1" i="1" dirty="0"/>
              <a:t>Jefferson County </a:t>
            </a:r>
            <a:r>
              <a:rPr lang="en-US" sz="1400" i="1" dirty="0"/>
              <a:t>and </a:t>
            </a:r>
            <a:r>
              <a:rPr lang="en-US" sz="1400" b="1" i="1" dirty="0"/>
              <a:t>Shepherdstown</a:t>
            </a:r>
            <a:r>
              <a:rPr lang="en-US" sz="1400" i="1" dirty="0"/>
              <a:t> have  55 and 29 buildings, respectfully, mapped into the SFHA</a:t>
            </a:r>
          </a:p>
        </p:txBody>
      </p:sp>
      <p:sp>
        <p:nvSpPr>
          <p:cNvPr id="11" name="Rectangle 10"/>
          <p:cNvSpPr/>
          <p:nvPr/>
        </p:nvSpPr>
        <p:spPr>
          <a:xfrm>
            <a:off x="458687" y="909040"/>
            <a:ext cx="8943975" cy="307777"/>
          </a:xfrm>
          <a:prstGeom prst="rect">
            <a:avLst/>
          </a:prstGeom>
        </p:spPr>
        <p:txBody>
          <a:bodyPr wrap="square">
            <a:spAutoFit/>
          </a:bodyPr>
          <a:lstStyle/>
          <a:p>
            <a:pPr algn="ctr" fontAlgn="ctr"/>
            <a:r>
              <a:rPr lang="en-US" sz="1400" i="1" dirty="0">
                <a:solidFill>
                  <a:srgbClr val="000000"/>
                </a:solidFill>
                <a:latin typeface="Calibri" panose="020F0502020204030204" pitchFamily="34" charset="0"/>
              </a:rPr>
              <a:t>Incorporate 1% Floodplain Building Risk Assessment Inventory into </a:t>
            </a:r>
            <a:r>
              <a:rPr lang="en-US" sz="1400" b="1" i="1" dirty="0">
                <a:solidFill>
                  <a:srgbClr val="000000"/>
                </a:solidFill>
                <a:latin typeface="Calibri" panose="020F0502020204030204" pitchFamily="34" charset="0"/>
              </a:rPr>
              <a:t>Mitigation </a:t>
            </a:r>
            <a:r>
              <a:rPr lang="en-US" sz="1400" i="1" dirty="0">
                <a:solidFill>
                  <a:srgbClr val="000000"/>
                </a:solidFill>
                <a:latin typeface="Calibri" panose="020F0502020204030204" pitchFamily="34" charset="0"/>
              </a:rPr>
              <a:t>and </a:t>
            </a:r>
            <a:r>
              <a:rPr lang="en-US" sz="1400" b="1" i="1" dirty="0">
                <a:solidFill>
                  <a:srgbClr val="000000"/>
                </a:solidFill>
                <a:latin typeface="Calibri" panose="020F0502020204030204" pitchFamily="34" charset="0"/>
              </a:rPr>
              <a:t>NFIP/CRS Management </a:t>
            </a:r>
            <a:r>
              <a:rPr lang="en-US" sz="1400" i="1" dirty="0">
                <a:solidFill>
                  <a:srgbClr val="000000"/>
                </a:solidFill>
                <a:latin typeface="Calibri" panose="020F0502020204030204" pitchFamily="34" charset="0"/>
              </a:rPr>
              <a:t>Activities  </a:t>
            </a:r>
          </a:p>
        </p:txBody>
      </p:sp>
      <p:sp>
        <p:nvSpPr>
          <p:cNvPr id="4" name="TextBox 3">
            <a:extLst>
              <a:ext uri="{FF2B5EF4-FFF2-40B4-BE49-F238E27FC236}">
                <a16:creationId xmlns:a16="http://schemas.microsoft.com/office/drawing/2014/main" id="{F07BF527-C6D5-0907-FCA9-E393D4ED04D5}"/>
              </a:ext>
            </a:extLst>
          </p:cNvPr>
          <p:cNvSpPr txBox="1"/>
          <p:nvPr/>
        </p:nvSpPr>
        <p:spPr>
          <a:xfrm>
            <a:off x="9795824" y="2598220"/>
            <a:ext cx="2238703" cy="2123658"/>
          </a:xfrm>
          <a:prstGeom prst="rect">
            <a:avLst/>
          </a:prstGeom>
          <a:noFill/>
        </p:spPr>
        <p:txBody>
          <a:bodyPr wrap="square" rtlCol="0">
            <a:spAutoFit/>
          </a:bodyPr>
          <a:lstStyle/>
          <a:p>
            <a:pPr marL="285750" indent="-285750">
              <a:buFont typeface="Arial" panose="020B0604020202020204" pitchFamily="34" charset="0"/>
              <a:buChar char="•"/>
            </a:pPr>
            <a:r>
              <a:rPr lang="en-US" sz="1600" dirty="0"/>
              <a:t>Hardy County</a:t>
            </a:r>
            <a:br>
              <a:rPr lang="en-US" sz="1600" dirty="0"/>
            </a:br>
            <a:r>
              <a:rPr lang="en-US" sz="1600" dirty="0"/>
              <a:t>Risk MAP</a:t>
            </a:r>
            <a:br>
              <a:rPr lang="en-US" sz="1600" dirty="0"/>
            </a:br>
            <a:endParaRPr lang="en-US" sz="1600" dirty="0"/>
          </a:p>
          <a:p>
            <a:pPr marL="285750" indent="-285750">
              <a:buFont typeface="Arial" panose="020B0604020202020204" pitchFamily="34" charset="0"/>
              <a:buChar char="•"/>
            </a:pPr>
            <a:r>
              <a:rPr lang="en-US" sz="1600" dirty="0"/>
              <a:t>Kanawha County - Elk River PMR</a:t>
            </a:r>
            <a:br>
              <a:rPr lang="en-US" sz="1600" dirty="0"/>
            </a:br>
            <a:endParaRPr lang="en-US" sz="1600" dirty="0"/>
          </a:p>
          <a:p>
            <a:pPr marL="285750" indent="-285750">
              <a:buFont typeface="Arial" panose="020B0604020202020204" pitchFamily="34" charset="0"/>
              <a:buChar char="•"/>
            </a:pPr>
            <a:r>
              <a:rPr lang="en-US" sz="1600" dirty="0"/>
              <a:t>Greenbrier County Risk MAP</a:t>
            </a:r>
          </a:p>
        </p:txBody>
      </p:sp>
      <p:sp>
        <p:nvSpPr>
          <p:cNvPr id="12" name="TextBox 11"/>
          <p:cNvSpPr txBox="1"/>
          <p:nvPr/>
        </p:nvSpPr>
        <p:spPr>
          <a:xfrm>
            <a:off x="9402663" y="1212793"/>
            <a:ext cx="2631866" cy="923330"/>
          </a:xfrm>
          <a:prstGeom prst="rect">
            <a:avLst/>
          </a:prstGeom>
          <a:noFill/>
        </p:spPr>
        <p:txBody>
          <a:bodyPr wrap="square" rtlCol="0">
            <a:spAutoFit/>
          </a:bodyPr>
          <a:lstStyle/>
          <a:p>
            <a:pPr algn="ctr"/>
            <a:r>
              <a:rPr lang="en-US" b="1" dirty="0">
                <a:solidFill>
                  <a:schemeClr val="accent1">
                    <a:lumMod val="50000"/>
                  </a:schemeClr>
                </a:solidFill>
              </a:rPr>
              <a:t>Counties which recently sent outreach letters to homeowners:</a:t>
            </a:r>
          </a:p>
        </p:txBody>
      </p:sp>
      <p:sp>
        <p:nvSpPr>
          <p:cNvPr id="13" name="Title 1"/>
          <p:cNvSpPr txBox="1">
            <a:spLocks/>
          </p:cNvSpPr>
          <p:nvPr/>
        </p:nvSpPr>
        <p:spPr>
          <a:xfrm>
            <a:off x="0" y="2"/>
            <a:ext cx="12192000" cy="914399"/>
          </a:xfrm>
          <a:prstGeom prst="rect">
            <a:avLst/>
          </a:prstGeom>
          <a:solidFill>
            <a:schemeClr val="tx2">
              <a:lumMod val="75000"/>
              <a:lumOff val="25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Risk Communications: SFHA Map Change Letters</a:t>
            </a:r>
          </a:p>
        </p:txBody>
      </p:sp>
    </p:spTree>
    <p:extLst>
      <p:ext uri="{BB962C8B-B14F-4D97-AF65-F5344CB8AC3E}">
        <p14:creationId xmlns:p14="http://schemas.microsoft.com/office/powerpoint/2010/main" val="7475040"/>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4985</TotalTime>
  <Words>6701</Words>
  <Application>Microsoft Office PowerPoint</Application>
  <PresentationFormat>Widescreen</PresentationFormat>
  <Paragraphs>750</Paragraphs>
  <Slides>38</Slides>
  <Notes>38</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38</vt:i4>
      </vt:variant>
    </vt:vector>
  </HeadingPairs>
  <TitlesOfParts>
    <vt:vector size="53" baseType="lpstr">
      <vt:lpstr>Aptos</vt:lpstr>
      <vt:lpstr>Aptos Black</vt:lpstr>
      <vt:lpstr>Aptos Display</vt:lpstr>
      <vt:lpstr>Arial</vt:lpstr>
      <vt:lpstr>Arial Narrow</vt:lpstr>
      <vt:lpstr>Calibri</vt:lpstr>
      <vt:lpstr>Calibri Light</vt:lpstr>
      <vt:lpstr>Courier New</vt:lpstr>
      <vt:lpstr>Google Sans</vt:lpstr>
      <vt:lpstr>Open Sans</vt:lpstr>
      <vt:lpstr>Roboto</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Kurt Donaldson</dc:creator>
  <cp:lastModifiedBy>Kurt Donaldson</cp:lastModifiedBy>
  <cp:revision>56</cp:revision>
  <dcterms:created xsi:type="dcterms:W3CDTF">2024-12-05T03:40:26Z</dcterms:created>
  <dcterms:modified xsi:type="dcterms:W3CDTF">2024-12-20T02:14:41Z</dcterms:modified>
</cp:coreProperties>
</file>