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61" r:id="rId2"/>
    <p:sldId id="325" r:id="rId3"/>
    <p:sldId id="333" r:id="rId4"/>
    <p:sldId id="366" r:id="rId5"/>
    <p:sldId id="289" r:id="rId6"/>
    <p:sldId id="290" r:id="rId7"/>
    <p:sldId id="370" r:id="rId8"/>
    <p:sldId id="270" r:id="rId9"/>
    <p:sldId id="326" r:id="rId10"/>
    <p:sldId id="262" r:id="rId11"/>
    <p:sldId id="368" r:id="rId12"/>
    <p:sldId id="264" r:id="rId13"/>
    <p:sldId id="367" r:id="rId14"/>
    <p:sldId id="268" r:id="rId15"/>
    <p:sldId id="266" r:id="rId16"/>
    <p:sldId id="327" r:id="rId17"/>
    <p:sldId id="298" r:id="rId18"/>
    <p:sldId id="313" r:id="rId19"/>
    <p:sldId id="314" r:id="rId20"/>
    <p:sldId id="259" r:id="rId21"/>
    <p:sldId id="369" r:id="rId22"/>
    <p:sldId id="258" r:id="rId23"/>
    <p:sldId id="269" r:id="rId24"/>
    <p:sldId id="260" r:id="rId25"/>
    <p:sldId id="257" r:id="rId26"/>
    <p:sldId id="276" r:id="rId27"/>
    <p:sldId id="372" r:id="rId28"/>
    <p:sldId id="273" r:id="rId29"/>
    <p:sldId id="371" r:id="rId30"/>
    <p:sldId id="296" r:id="rId31"/>
    <p:sldId id="275" r:id="rId32"/>
    <p:sldId id="380" r:id="rId33"/>
    <p:sldId id="295" r:id="rId34"/>
    <p:sldId id="319" r:id="rId35"/>
    <p:sldId id="321" r:id="rId36"/>
    <p:sldId id="320" r:id="rId37"/>
    <p:sldId id="328" r:id="rId38"/>
    <p:sldId id="302" r:id="rId39"/>
    <p:sldId id="301" r:id="rId40"/>
    <p:sldId id="281" r:id="rId41"/>
    <p:sldId id="303" r:id="rId42"/>
    <p:sldId id="291" r:id="rId43"/>
    <p:sldId id="304" r:id="rId44"/>
    <p:sldId id="305" r:id="rId45"/>
    <p:sldId id="293" r:id="rId46"/>
    <p:sldId id="271" r:id="rId47"/>
    <p:sldId id="297" r:id="rId48"/>
    <p:sldId id="322" r:id="rId49"/>
    <p:sldId id="294" r:id="rId50"/>
    <p:sldId id="272" r:id="rId51"/>
    <p:sldId id="332" r:id="rId52"/>
    <p:sldId id="373" r:id="rId53"/>
    <p:sldId id="374" r:id="rId54"/>
    <p:sldId id="310" r:id="rId5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00" d="100"/>
          <a:sy n="100" d="100"/>
        </p:scale>
        <p:origin x="804" y="96"/>
      </p:cViewPr>
      <p:guideLst/>
    </p:cSldViewPr>
  </p:slideViewPr>
  <p:notesTextViewPr>
    <p:cViewPr>
      <p:scale>
        <a:sx n="1" d="1"/>
        <a:sy n="1" d="1"/>
      </p:scale>
      <p:origin x="0" y="0"/>
    </p:cViewPr>
  </p:notesTextViewPr>
  <p:sorterViewPr>
    <p:cViewPr>
      <p:scale>
        <a:sx n="89" d="100"/>
        <a:sy n="8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61473D-F9E2-4A15-995E-96C0A25CD962}" type="doc">
      <dgm:prSet loTypeId="urn:microsoft.com/office/officeart/2005/8/layout/cycle2" loCatId="cycle" qsTypeId="urn:microsoft.com/office/officeart/2005/8/quickstyle/simple1" qsCatId="simple" csTypeId="urn:microsoft.com/office/officeart/2005/8/colors/accent0_3" csCatId="mainScheme" phldr="1"/>
      <dgm:spPr/>
      <dgm:t>
        <a:bodyPr/>
        <a:lstStyle/>
        <a:p>
          <a:endParaRPr lang="en-US"/>
        </a:p>
      </dgm:t>
    </dgm:pt>
    <dgm:pt modelId="{678DFFBD-0D7E-444E-942F-B49E5F8005EC}">
      <dgm:prSet phldrT="[Text]" custT="1"/>
      <dgm:spPr/>
      <dgm:t>
        <a:bodyPr/>
        <a:lstStyle/>
        <a:p>
          <a:pPr algn="ctr"/>
          <a:br>
            <a:rPr lang="en-US" sz="1400" b="1" dirty="0"/>
          </a:br>
          <a:br>
            <a:rPr lang="en-US" sz="1400" b="1" dirty="0"/>
          </a:br>
          <a:br>
            <a:rPr lang="en-US" sz="1400" b="1" dirty="0"/>
          </a:br>
          <a:br>
            <a:rPr lang="en-US" sz="1400" b="1" dirty="0"/>
          </a:br>
          <a:r>
            <a:rPr lang="en-US" sz="1400" b="1" dirty="0"/>
            <a:t>BUILDING INVENTORY</a:t>
          </a:r>
          <a:endParaRPr lang="en-US" sz="1400" b="1" u="sng" dirty="0"/>
        </a:p>
        <a:p>
          <a:pPr algn="ctr"/>
          <a:r>
            <a:rPr lang="en-US" sz="1000" b="0" dirty="0"/>
            <a:t>Primary Building</a:t>
          </a:r>
          <a:br>
            <a:rPr lang="en-US" sz="1000" b="0" dirty="0"/>
          </a:br>
          <a:r>
            <a:rPr lang="en-US" sz="1000" b="0" dirty="0"/>
            <a:t> Identification &amp;</a:t>
          </a:r>
          <a:br>
            <a:rPr lang="en-US" sz="1000" b="0" dirty="0"/>
          </a:br>
          <a:r>
            <a:rPr lang="en-US" sz="1000" b="0" dirty="0"/>
            <a:t>Hazus Attributes</a:t>
          </a:r>
          <a:br>
            <a:rPr lang="en-US" sz="1000" b="0" dirty="0"/>
          </a:br>
          <a:br>
            <a:rPr lang="en-US" sz="1000" b="0" dirty="0"/>
          </a:br>
          <a:r>
            <a:rPr lang="en-US" sz="1000" b="0" dirty="0"/>
            <a:t>Essential Facilities &amp; Community Assets</a:t>
          </a:r>
          <a:br>
            <a:rPr lang="en-US" sz="1050" b="0" dirty="0"/>
          </a:br>
          <a:br>
            <a:rPr lang="en-US" sz="1100" b="0" dirty="0"/>
          </a:br>
          <a:br>
            <a:rPr lang="en-US" sz="1100" b="0" dirty="0"/>
          </a:br>
          <a:br>
            <a:rPr lang="en-US" sz="1100" b="0" i="1" dirty="0"/>
          </a:br>
          <a:endParaRPr lang="en-US" sz="1100" b="0" dirty="0"/>
        </a:p>
      </dgm:t>
    </dgm:pt>
    <dgm:pt modelId="{300F7BB8-D09C-4ED5-BD2F-A3BF48B7B5E2}" type="parTrans" cxnId="{95D01EE1-A9F1-4E8C-B192-6C6242672857}">
      <dgm:prSet/>
      <dgm:spPr/>
      <dgm:t>
        <a:bodyPr/>
        <a:lstStyle/>
        <a:p>
          <a:endParaRPr lang="en-US"/>
        </a:p>
      </dgm:t>
    </dgm:pt>
    <dgm:pt modelId="{DA7B5C63-B22F-40E7-BB9B-92B50551D557}" type="sibTrans" cxnId="{95D01EE1-A9F1-4E8C-B192-6C6242672857}">
      <dgm:prSet/>
      <dgm:spPr/>
      <dgm:t>
        <a:bodyPr/>
        <a:lstStyle/>
        <a:p>
          <a:endParaRPr lang="en-US"/>
        </a:p>
      </dgm:t>
    </dgm:pt>
    <dgm:pt modelId="{F02D4C08-56FC-4760-BF3B-72D3F2350B6E}">
      <dgm:prSet phldrT="[Text]" custT="1"/>
      <dgm:spPr>
        <a:solidFill>
          <a:schemeClr val="accent1">
            <a:lumMod val="50000"/>
          </a:schemeClr>
        </a:solidFill>
      </dgm:spPr>
      <dgm:t>
        <a:bodyPr/>
        <a:lstStyle/>
        <a:p>
          <a:br>
            <a:rPr lang="en-US" sz="1400" b="1" dirty="0"/>
          </a:br>
          <a:br>
            <a:rPr lang="en-US" sz="1400" b="1" dirty="0"/>
          </a:br>
          <a:r>
            <a:rPr lang="en-US" sz="1400" b="1" dirty="0"/>
            <a:t>FLOOD LOSS MODELS</a:t>
          </a:r>
          <a:br>
            <a:rPr lang="en-US" sz="1100" b="1" dirty="0"/>
          </a:br>
          <a:br>
            <a:rPr lang="en-US" sz="1100" b="1" dirty="0"/>
          </a:br>
          <a:r>
            <a:rPr lang="en-US" sz="1000" b="0" dirty="0"/>
            <a:t>Open Hazus FAST</a:t>
          </a:r>
        </a:p>
        <a:p>
          <a:br>
            <a:rPr lang="en-US" sz="1000" b="0" dirty="0"/>
          </a:br>
          <a:r>
            <a:rPr lang="en-US" sz="1000" b="0" dirty="0"/>
            <a:t>Flood Depths</a:t>
          </a:r>
          <a:br>
            <a:rPr lang="en-US" sz="1000" b="0" dirty="0"/>
          </a:br>
          <a:br>
            <a:rPr lang="en-US" sz="1000" b="0" dirty="0"/>
          </a:br>
          <a:r>
            <a:rPr lang="en-US" sz="1000" b="0" dirty="0"/>
            <a:t>Building Damage Estimates </a:t>
          </a:r>
        </a:p>
        <a:p>
          <a:endParaRPr lang="en-US" sz="1000" b="0" dirty="0"/>
        </a:p>
      </dgm:t>
    </dgm:pt>
    <dgm:pt modelId="{312CB6A3-2971-4B44-9E19-08C4BA24DE3D}" type="parTrans" cxnId="{81C41306-EBBC-4CA1-855D-515496BE075F}">
      <dgm:prSet/>
      <dgm:spPr/>
      <dgm:t>
        <a:bodyPr/>
        <a:lstStyle/>
        <a:p>
          <a:endParaRPr lang="en-US"/>
        </a:p>
      </dgm:t>
    </dgm:pt>
    <dgm:pt modelId="{8CB5D809-C449-40F4-B154-F3EE97A430A1}" type="sibTrans" cxnId="{81C41306-EBBC-4CA1-855D-515496BE075F}">
      <dgm:prSet/>
      <dgm:spPr/>
      <dgm:t>
        <a:bodyPr/>
        <a:lstStyle/>
        <a:p>
          <a:endParaRPr lang="en-US"/>
        </a:p>
      </dgm:t>
    </dgm:pt>
    <dgm:pt modelId="{A181FAC5-20D2-4394-8C6F-6C96CE3700A0}">
      <dgm:prSet phldrT="[Text]" custT="1"/>
      <dgm:spPr>
        <a:solidFill>
          <a:srgbClr val="7030A0"/>
        </a:solidFill>
      </dgm:spPr>
      <dgm:t>
        <a:bodyPr/>
        <a:lstStyle/>
        <a:p>
          <a:br>
            <a:rPr lang="en-US" sz="1400" b="1" dirty="0"/>
          </a:br>
          <a:br>
            <a:rPr lang="en-US" sz="1400" b="1" dirty="0"/>
          </a:br>
          <a:r>
            <a:rPr lang="en-US" sz="1400" b="1" dirty="0"/>
            <a:t>COMMUNITY ENGAGEMENT</a:t>
          </a:r>
        </a:p>
        <a:p>
          <a:r>
            <a:rPr lang="en-US" sz="1000" dirty="0"/>
            <a:t>Risk Assessment</a:t>
          </a:r>
          <a:br>
            <a:rPr lang="en-US" sz="1000" dirty="0"/>
          </a:br>
          <a:r>
            <a:rPr lang="en-US" sz="1000" dirty="0"/>
            <a:t> Data Verification</a:t>
          </a:r>
          <a:br>
            <a:rPr lang="en-US" sz="1000" dirty="0"/>
          </a:br>
          <a:endParaRPr lang="en-US" sz="1000" dirty="0"/>
        </a:p>
        <a:p>
          <a:r>
            <a:rPr lang="en-US" sz="1000" dirty="0"/>
            <a:t>Mitigation Actions Identified </a:t>
          </a:r>
        </a:p>
        <a:p>
          <a:endParaRPr lang="en-US" sz="1100" dirty="0"/>
        </a:p>
      </dgm:t>
    </dgm:pt>
    <dgm:pt modelId="{9CFA1DDD-D4CC-454C-9F33-BD2252D084E0}" type="parTrans" cxnId="{F91C8AD1-589D-4961-8832-26F6C65D1C03}">
      <dgm:prSet/>
      <dgm:spPr/>
      <dgm:t>
        <a:bodyPr/>
        <a:lstStyle/>
        <a:p>
          <a:endParaRPr lang="en-US"/>
        </a:p>
      </dgm:t>
    </dgm:pt>
    <dgm:pt modelId="{C45563D0-A152-49F5-8637-E499FCEEE805}" type="sibTrans" cxnId="{F91C8AD1-589D-4961-8832-26F6C65D1C03}">
      <dgm:prSet/>
      <dgm:spPr/>
      <dgm:t>
        <a:bodyPr/>
        <a:lstStyle/>
        <a:p>
          <a:endParaRPr lang="en-US"/>
        </a:p>
      </dgm:t>
    </dgm:pt>
    <dgm:pt modelId="{694BCF86-BAF3-4894-BC6F-00746716E93B}">
      <dgm:prSet phldrT="[Text]" custT="1"/>
      <dgm:spPr>
        <a:solidFill>
          <a:srgbClr val="A50021"/>
        </a:solidFill>
      </dgm:spPr>
      <dgm:t>
        <a:bodyPr/>
        <a:lstStyle/>
        <a:p>
          <a:br>
            <a:rPr lang="en-US" sz="1400" b="1" dirty="0"/>
          </a:br>
          <a:r>
            <a:rPr lang="en-US" sz="1400" b="1" dirty="0"/>
            <a:t>BLDG. LEVEL RISK ASSESSMENT (BLRA) DATABASE</a:t>
          </a:r>
        </a:p>
        <a:p>
          <a:br>
            <a:rPr lang="en-US" sz="1000" b="0" dirty="0"/>
          </a:br>
          <a:br>
            <a:rPr lang="en-US" sz="1000" b="0" dirty="0"/>
          </a:br>
          <a:r>
            <a:rPr lang="en-US" sz="1000" b="0" dirty="0"/>
            <a:t>Building Level &amp; Community Level Outputs</a:t>
          </a:r>
        </a:p>
      </dgm:t>
    </dgm:pt>
    <dgm:pt modelId="{436DCAD8-18E1-4745-8115-174893CE7639}" type="sibTrans" cxnId="{21793CA6-B570-4637-A6C2-BEAC1D3B68FC}">
      <dgm:prSet/>
      <dgm:spPr/>
      <dgm:t>
        <a:bodyPr/>
        <a:lstStyle/>
        <a:p>
          <a:endParaRPr lang="en-US"/>
        </a:p>
      </dgm:t>
    </dgm:pt>
    <dgm:pt modelId="{0501E75A-9694-4038-8897-1F0E2E9F4E94}" type="parTrans" cxnId="{21793CA6-B570-4637-A6C2-BEAC1D3B68FC}">
      <dgm:prSet/>
      <dgm:spPr/>
      <dgm:t>
        <a:bodyPr/>
        <a:lstStyle/>
        <a:p>
          <a:endParaRPr lang="en-US"/>
        </a:p>
      </dgm:t>
    </dgm:pt>
    <dgm:pt modelId="{1DEE2415-090A-446F-B542-F2CCEE16BCEC}" type="pres">
      <dgm:prSet presAssocID="{2F61473D-F9E2-4A15-995E-96C0A25CD962}" presName="cycle" presStyleCnt="0">
        <dgm:presLayoutVars>
          <dgm:dir/>
          <dgm:resizeHandles val="exact"/>
        </dgm:presLayoutVars>
      </dgm:prSet>
      <dgm:spPr/>
    </dgm:pt>
    <dgm:pt modelId="{06245900-9449-4828-857C-53809E2A5AD6}" type="pres">
      <dgm:prSet presAssocID="{678DFFBD-0D7E-444E-942F-B49E5F8005EC}" presName="node" presStyleLbl="node1" presStyleIdx="0" presStyleCnt="4">
        <dgm:presLayoutVars>
          <dgm:bulletEnabled val="1"/>
        </dgm:presLayoutVars>
      </dgm:prSet>
      <dgm:spPr/>
    </dgm:pt>
    <dgm:pt modelId="{E5B60405-850B-4F71-ABB5-8371E5DF8E08}" type="pres">
      <dgm:prSet presAssocID="{DA7B5C63-B22F-40E7-BB9B-92B50551D557}" presName="sibTrans" presStyleLbl="sibTrans2D1" presStyleIdx="0" presStyleCnt="4"/>
      <dgm:spPr/>
    </dgm:pt>
    <dgm:pt modelId="{A2802EF2-6880-4772-BA2B-16AF7673042C}" type="pres">
      <dgm:prSet presAssocID="{DA7B5C63-B22F-40E7-BB9B-92B50551D557}" presName="connectorText" presStyleLbl="sibTrans2D1" presStyleIdx="0" presStyleCnt="4"/>
      <dgm:spPr/>
    </dgm:pt>
    <dgm:pt modelId="{1C55C5ED-4E94-4142-ADFB-CFD1E6E0310D}" type="pres">
      <dgm:prSet presAssocID="{F02D4C08-56FC-4760-BF3B-72D3F2350B6E}" presName="node" presStyleLbl="node1" presStyleIdx="1" presStyleCnt="4" custRadScaleRad="99769" custRadScaleInc="5447">
        <dgm:presLayoutVars>
          <dgm:bulletEnabled val="1"/>
        </dgm:presLayoutVars>
      </dgm:prSet>
      <dgm:spPr/>
    </dgm:pt>
    <dgm:pt modelId="{D8C9C4BB-54CC-4167-926B-E358BF2A4D97}" type="pres">
      <dgm:prSet presAssocID="{8CB5D809-C449-40F4-B154-F3EE97A430A1}" presName="sibTrans" presStyleLbl="sibTrans2D1" presStyleIdx="1" presStyleCnt="4"/>
      <dgm:spPr/>
    </dgm:pt>
    <dgm:pt modelId="{795E6FF8-F6BA-44AC-B494-1F92DC0204D1}" type="pres">
      <dgm:prSet presAssocID="{8CB5D809-C449-40F4-B154-F3EE97A430A1}" presName="connectorText" presStyleLbl="sibTrans2D1" presStyleIdx="1" presStyleCnt="4"/>
      <dgm:spPr/>
    </dgm:pt>
    <dgm:pt modelId="{8C86ADF5-645A-404E-8D4A-AD301322C662}" type="pres">
      <dgm:prSet presAssocID="{694BCF86-BAF3-4894-BC6F-00746716E93B}" presName="node" presStyleLbl="node1" presStyleIdx="2" presStyleCnt="4" custScaleX="104534" custScaleY="109020" custRadScaleRad="97690" custRadScaleInc="119">
        <dgm:presLayoutVars>
          <dgm:bulletEnabled val="1"/>
        </dgm:presLayoutVars>
      </dgm:prSet>
      <dgm:spPr/>
    </dgm:pt>
    <dgm:pt modelId="{F1CC15DA-5D7C-4C5A-B73E-6788D5DBB780}" type="pres">
      <dgm:prSet presAssocID="{436DCAD8-18E1-4745-8115-174893CE7639}" presName="sibTrans" presStyleLbl="sibTrans2D1" presStyleIdx="2" presStyleCnt="4"/>
      <dgm:spPr/>
    </dgm:pt>
    <dgm:pt modelId="{C9B3C594-9993-4272-AFB0-E613CBEA6EB8}" type="pres">
      <dgm:prSet presAssocID="{436DCAD8-18E1-4745-8115-174893CE7639}" presName="connectorText" presStyleLbl="sibTrans2D1" presStyleIdx="2" presStyleCnt="4"/>
      <dgm:spPr/>
    </dgm:pt>
    <dgm:pt modelId="{C34C508D-41D8-4EAE-8D6A-1507C301F0BE}" type="pres">
      <dgm:prSet presAssocID="{A181FAC5-20D2-4394-8C6F-6C96CE3700A0}" presName="node" presStyleLbl="node1" presStyleIdx="3" presStyleCnt="4">
        <dgm:presLayoutVars>
          <dgm:bulletEnabled val="1"/>
        </dgm:presLayoutVars>
      </dgm:prSet>
      <dgm:spPr/>
    </dgm:pt>
    <dgm:pt modelId="{0ECB04CF-B769-4D2D-9C4D-491927806A79}" type="pres">
      <dgm:prSet presAssocID="{C45563D0-A152-49F5-8637-E499FCEEE805}" presName="sibTrans" presStyleLbl="sibTrans2D1" presStyleIdx="3" presStyleCnt="4"/>
      <dgm:spPr/>
    </dgm:pt>
    <dgm:pt modelId="{E5C34F58-A8C4-43DF-BD19-9EC01308B07B}" type="pres">
      <dgm:prSet presAssocID="{C45563D0-A152-49F5-8637-E499FCEEE805}" presName="connectorText" presStyleLbl="sibTrans2D1" presStyleIdx="3" presStyleCnt="4"/>
      <dgm:spPr/>
    </dgm:pt>
  </dgm:ptLst>
  <dgm:cxnLst>
    <dgm:cxn modelId="{81C41306-EBBC-4CA1-855D-515496BE075F}" srcId="{2F61473D-F9E2-4A15-995E-96C0A25CD962}" destId="{F02D4C08-56FC-4760-BF3B-72D3F2350B6E}" srcOrd="1" destOrd="0" parTransId="{312CB6A3-2971-4B44-9E19-08C4BA24DE3D}" sibTransId="{8CB5D809-C449-40F4-B154-F3EE97A430A1}"/>
    <dgm:cxn modelId="{5D4AA60F-9C16-4A3E-A57F-43165C704E85}" type="presOf" srcId="{678DFFBD-0D7E-444E-942F-B49E5F8005EC}" destId="{06245900-9449-4828-857C-53809E2A5AD6}" srcOrd="0" destOrd="0" presId="urn:microsoft.com/office/officeart/2005/8/layout/cycle2"/>
    <dgm:cxn modelId="{77E82E12-08C4-4EE8-91BD-39D6CD4D6B52}" type="presOf" srcId="{F02D4C08-56FC-4760-BF3B-72D3F2350B6E}" destId="{1C55C5ED-4E94-4142-ADFB-CFD1E6E0310D}" srcOrd="0" destOrd="0" presId="urn:microsoft.com/office/officeart/2005/8/layout/cycle2"/>
    <dgm:cxn modelId="{B9F7F216-0A86-46F3-AC92-6FF67E97C14A}" type="presOf" srcId="{8CB5D809-C449-40F4-B154-F3EE97A430A1}" destId="{D8C9C4BB-54CC-4167-926B-E358BF2A4D97}" srcOrd="0" destOrd="0" presId="urn:microsoft.com/office/officeart/2005/8/layout/cycle2"/>
    <dgm:cxn modelId="{E9E87F20-29AA-48BC-9256-93A5BD8DAC68}" type="presOf" srcId="{2F61473D-F9E2-4A15-995E-96C0A25CD962}" destId="{1DEE2415-090A-446F-B542-F2CCEE16BCEC}" srcOrd="0" destOrd="0" presId="urn:microsoft.com/office/officeart/2005/8/layout/cycle2"/>
    <dgm:cxn modelId="{ED82072E-D948-4DEA-B1B1-966136236A73}" type="presOf" srcId="{8CB5D809-C449-40F4-B154-F3EE97A430A1}" destId="{795E6FF8-F6BA-44AC-B494-1F92DC0204D1}" srcOrd="1" destOrd="0" presId="urn:microsoft.com/office/officeart/2005/8/layout/cycle2"/>
    <dgm:cxn modelId="{6C3C833E-9746-4FCE-9178-0E481CC2CBF6}" type="presOf" srcId="{DA7B5C63-B22F-40E7-BB9B-92B50551D557}" destId="{A2802EF2-6880-4772-BA2B-16AF7673042C}" srcOrd="1" destOrd="0" presId="urn:microsoft.com/office/officeart/2005/8/layout/cycle2"/>
    <dgm:cxn modelId="{D6996F46-266D-4168-9A63-BC9D1FE51195}" type="presOf" srcId="{694BCF86-BAF3-4894-BC6F-00746716E93B}" destId="{8C86ADF5-645A-404E-8D4A-AD301322C662}" srcOrd="0" destOrd="0" presId="urn:microsoft.com/office/officeart/2005/8/layout/cycle2"/>
    <dgm:cxn modelId="{3272C56B-C45E-4B4A-9CC3-E8B1AB346AF4}" type="presOf" srcId="{436DCAD8-18E1-4745-8115-174893CE7639}" destId="{F1CC15DA-5D7C-4C5A-B73E-6788D5DBB780}" srcOrd="0" destOrd="0" presId="urn:microsoft.com/office/officeart/2005/8/layout/cycle2"/>
    <dgm:cxn modelId="{373A6F73-A14A-4EA9-ACE3-D4699C30F9AB}" type="presOf" srcId="{C45563D0-A152-49F5-8637-E499FCEEE805}" destId="{0ECB04CF-B769-4D2D-9C4D-491927806A79}" srcOrd="0" destOrd="0" presId="urn:microsoft.com/office/officeart/2005/8/layout/cycle2"/>
    <dgm:cxn modelId="{7C4D5F55-AC4E-4A76-9E30-350EDC11BFE6}" type="presOf" srcId="{436DCAD8-18E1-4745-8115-174893CE7639}" destId="{C9B3C594-9993-4272-AFB0-E613CBEA6EB8}" srcOrd="1" destOrd="0" presId="urn:microsoft.com/office/officeart/2005/8/layout/cycle2"/>
    <dgm:cxn modelId="{BB951297-6293-46BA-B4DB-14B040B21DC2}" type="presOf" srcId="{C45563D0-A152-49F5-8637-E499FCEEE805}" destId="{E5C34F58-A8C4-43DF-BD19-9EC01308B07B}" srcOrd="1" destOrd="0" presId="urn:microsoft.com/office/officeart/2005/8/layout/cycle2"/>
    <dgm:cxn modelId="{21793CA6-B570-4637-A6C2-BEAC1D3B68FC}" srcId="{2F61473D-F9E2-4A15-995E-96C0A25CD962}" destId="{694BCF86-BAF3-4894-BC6F-00746716E93B}" srcOrd="2" destOrd="0" parTransId="{0501E75A-9694-4038-8897-1F0E2E9F4E94}" sibTransId="{436DCAD8-18E1-4745-8115-174893CE7639}"/>
    <dgm:cxn modelId="{59379EBB-D410-4246-9670-E0F497476DCA}" type="presOf" srcId="{A181FAC5-20D2-4394-8C6F-6C96CE3700A0}" destId="{C34C508D-41D8-4EAE-8D6A-1507C301F0BE}" srcOrd="0" destOrd="0" presId="urn:microsoft.com/office/officeart/2005/8/layout/cycle2"/>
    <dgm:cxn modelId="{FA9BF8BF-488E-4B9D-A728-10696E140B07}" type="presOf" srcId="{DA7B5C63-B22F-40E7-BB9B-92B50551D557}" destId="{E5B60405-850B-4F71-ABB5-8371E5DF8E08}" srcOrd="0" destOrd="0" presId="urn:microsoft.com/office/officeart/2005/8/layout/cycle2"/>
    <dgm:cxn modelId="{F91C8AD1-589D-4961-8832-26F6C65D1C03}" srcId="{2F61473D-F9E2-4A15-995E-96C0A25CD962}" destId="{A181FAC5-20D2-4394-8C6F-6C96CE3700A0}" srcOrd="3" destOrd="0" parTransId="{9CFA1DDD-D4CC-454C-9F33-BD2252D084E0}" sibTransId="{C45563D0-A152-49F5-8637-E499FCEEE805}"/>
    <dgm:cxn modelId="{95D01EE1-A9F1-4E8C-B192-6C6242672857}" srcId="{2F61473D-F9E2-4A15-995E-96C0A25CD962}" destId="{678DFFBD-0D7E-444E-942F-B49E5F8005EC}" srcOrd="0" destOrd="0" parTransId="{300F7BB8-D09C-4ED5-BD2F-A3BF48B7B5E2}" sibTransId="{DA7B5C63-B22F-40E7-BB9B-92B50551D557}"/>
    <dgm:cxn modelId="{7775C85F-BE50-4D3E-8F25-A9EE856AFC84}" type="presParOf" srcId="{1DEE2415-090A-446F-B542-F2CCEE16BCEC}" destId="{06245900-9449-4828-857C-53809E2A5AD6}" srcOrd="0" destOrd="0" presId="urn:microsoft.com/office/officeart/2005/8/layout/cycle2"/>
    <dgm:cxn modelId="{50716540-5EE7-41BF-BEB3-E4FA14DB6C22}" type="presParOf" srcId="{1DEE2415-090A-446F-B542-F2CCEE16BCEC}" destId="{E5B60405-850B-4F71-ABB5-8371E5DF8E08}" srcOrd="1" destOrd="0" presId="urn:microsoft.com/office/officeart/2005/8/layout/cycle2"/>
    <dgm:cxn modelId="{B53895A5-C2FC-4D5B-B0CD-C672216E2C04}" type="presParOf" srcId="{E5B60405-850B-4F71-ABB5-8371E5DF8E08}" destId="{A2802EF2-6880-4772-BA2B-16AF7673042C}" srcOrd="0" destOrd="0" presId="urn:microsoft.com/office/officeart/2005/8/layout/cycle2"/>
    <dgm:cxn modelId="{A1D6FF58-B0FA-4330-B2A5-4B9390ABA3E2}" type="presParOf" srcId="{1DEE2415-090A-446F-B542-F2CCEE16BCEC}" destId="{1C55C5ED-4E94-4142-ADFB-CFD1E6E0310D}" srcOrd="2" destOrd="0" presId="urn:microsoft.com/office/officeart/2005/8/layout/cycle2"/>
    <dgm:cxn modelId="{92BF1AD9-1B81-4CB7-B4D5-F5899AD1C430}" type="presParOf" srcId="{1DEE2415-090A-446F-B542-F2CCEE16BCEC}" destId="{D8C9C4BB-54CC-4167-926B-E358BF2A4D97}" srcOrd="3" destOrd="0" presId="urn:microsoft.com/office/officeart/2005/8/layout/cycle2"/>
    <dgm:cxn modelId="{3FCAA6B9-B621-49FB-8684-31A3357CA5E1}" type="presParOf" srcId="{D8C9C4BB-54CC-4167-926B-E358BF2A4D97}" destId="{795E6FF8-F6BA-44AC-B494-1F92DC0204D1}" srcOrd="0" destOrd="0" presId="urn:microsoft.com/office/officeart/2005/8/layout/cycle2"/>
    <dgm:cxn modelId="{E7AC59E5-B251-42C8-9ACD-D20693105000}" type="presParOf" srcId="{1DEE2415-090A-446F-B542-F2CCEE16BCEC}" destId="{8C86ADF5-645A-404E-8D4A-AD301322C662}" srcOrd="4" destOrd="0" presId="urn:microsoft.com/office/officeart/2005/8/layout/cycle2"/>
    <dgm:cxn modelId="{FB3D3396-01AE-4270-BC90-8B922FADFF51}" type="presParOf" srcId="{1DEE2415-090A-446F-B542-F2CCEE16BCEC}" destId="{F1CC15DA-5D7C-4C5A-B73E-6788D5DBB780}" srcOrd="5" destOrd="0" presId="urn:microsoft.com/office/officeart/2005/8/layout/cycle2"/>
    <dgm:cxn modelId="{6F477EB3-2A10-4E32-8CD4-CC96BCB77D75}" type="presParOf" srcId="{F1CC15DA-5D7C-4C5A-B73E-6788D5DBB780}" destId="{C9B3C594-9993-4272-AFB0-E613CBEA6EB8}" srcOrd="0" destOrd="0" presId="urn:microsoft.com/office/officeart/2005/8/layout/cycle2"/>
    <dgm:cxn modelId="{F96EE096-1212-4DAB-8690-8A28B7433782}" type="presParOf" srcId="{1DEE2415-090A-446F-B542-F2CCEE16BCEC}" destId="{C34C508D-41D8-4EAE-8D6A-1507C301F0BE}" srcOrd="6" destOrd="0" presId="urn:microsoft.com/office/officeart/2005/8/layout/cycle2"/>
    <dgm:cxn modelId="{366ABDCA-B95A-4A1C-8DF9-F97B721A66A4}" type="presParOf" srcId="{1DEE2415-090A-446F-B542-F2CCEE16BCEC}" destId="{0ECB04CF-B769-4D2D-9C4D-491927806A79}" srcOrd="7" destOrd="0" presId="urn:microsoft.com/office/officeart/2005/8/layout/cycle2"/>
    <dgm:cxn modelId="{B8B376BB-F491-43FA-A8D0-90C0DB612F2B}" type="presParOf" srcId="{0ECB04CF-B769-4D2D-9C4D-491927806A79}" destId="{E5C34F58-A8C4-43DF-BD19-9EC01308B07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45900-9449-4828-857C-53809E2A5AD6}">
      <dsp:nvSpPr>
        <dsp:cNvPr id="0" name=""/>
        <dsp:cNvSpPr/>
      </dsp:nvSpPr>
      <dsp:spPr>
        <a:xfrm>
          <a:off x="3232329" y="-39171"/>
          <a:ext cx="1833442" cy="183344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br>
          <a:br>
            <a:rPr lang="en-US" sz="1400" b="1" kern="1200" dirty="0"/>
          </a:br>
          <a:br>
            <a:rPr lang="en-US" sz="1400" b="1" kern="1200" dirty="0"/>
          </a:br>
          <a:br>
            <a:rPr lang="en-US" sz="1400" b="1" kern="1200" dirty="0"/>
          </a:br>
          <a:r>
            <a:rPr lang="en-US" sz="1400" b="1" kern="1200" dirty="0"/>
            <a:t>BUILDING INVENTORY</a:t>
          </a:r>
          <a:endParaRPr lang="en-US" sz="1400" b="1" u="sng" kern="1200" dirty="0"/>
        </a:p>
        <a:p>
          <a:pPr marL="0" lvl="0" indent="0" algn="ctr" defTabSz="622300">
            <a:lnSpc>
              <a:spcPct val="90000"/>
            </a:lnSpc>
            <a:spcBef>
              <a:spcPct val="0"/>
            </a:spcBef>
            <a:spcAft>
              <a:spcPct val="35000"/>
            </a:spcAft>
            <a:buNone/>
          </a:pPr>
          <a:r>
            <a:rPr lang="en-US" sz="1000" b="0" kern="1200" dirty="0"/>
            <a:t>Primary Building</a:t>
          </a:r>
          <a:br>
            <a:rPr lang="en-US" sz="1000" b="0" kern="1200" dirty="0"/>
          </a:br>
          <a:r>
            <a:rPr lang="en-US" sz="1000" b="0" kern="1200" dirty="0"/>
            <a:t> Identification &amp;</a:t>
          </a:r>
          <a:br>
            <a:rPr lang="en-US" sz="1000" b="0" kern="1200" dirty="0"/>
          </a:br>
          <a:r>
            <a:rPr lang="en-US" sz="1000" b="0" kern="1200" dirty="0"/>
            <a:t>Hazus Attributes</a:t>
          </a:r>
          <a:br>
            <a:rPr lang="en-US" sz="1000" b="0" kern="1200" dirty="0"/>
          </a:br>
          <a:br>
            <a:rPr lang="en-US" sz="1000" b="0" kern="1200" dirty="0"/>
          </a:br>
          <a:r>
            <a:rPr lang="en-US" sz="1000" b="0" kern="1200" dirty="0"/>
            <a:t>Essential Facilities &amp; Community Assets</a:t>
          </a:r>
          <a:br>
            <a:rPr lang="en-US" sz="1050" b="0" kern="1200" dirty="0"/>
          </a:br>
          <a:br>
            <a:rPr lang="en-US" sz="1100" b="0" kern="1200" dirty="0"/>
          </a:br>
          <a:br>
            <a:rPr lang="en-US" sz="1100" b="0" kern="1200" dirty="0"/>
          </a:br>
          <a:br>
            <a:rPr lang="en-US" sz="1100" b="0" i="1" kern="1200" dirty="0"/>
          </a:br>
          <a:endParaRPr lang="en-US" sz="1100" b="0" kern="1200" dirty="0"/>
        </a:p>
      </dsp:txBody>
      <dsp:txXfrm>
        <a:off x="3500830" y="229330"/>
        <a:ext cx="1296440" cy="1296440"/>
      </dsp:txXfrm>
    </dsp:sp>
    <dsp:sp modelId="{E5B60405-850B-4F71-ABB5-8371E5DF8E08}">
      <dsp:nvSpPr>
        <dsp:cNvPr id="0" name=""/>
        <dsp:cNvSpPr/>
      </dsp:nvSpPr>
      <dsp:spPr>
        <a:xfrm rot="2777343">
          <a:off x="4850783" y="1571943"/>
          <a:ext cx="515748" cy="6187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4874686" y="1639780"/>
        <a:ext cx="361024" cy="371272"/>
      </dsp:txXfrm>
    </dsp:sp>
    <dsp:sp modelId="{1C55C5ED-4E94-4142-ADFB-CFD1E6E0310D}">
      <dsp:nvSpPr>
        <dsp:cNvPr id="0" name=""/>
        <dsp:cNvSpPr/>
      </dsp:nvSpPr>
      <dsp:spPr>
        <a:xfrm>
          <a:off x="5171716" y="1989504"/>
          <a:ext cx="1833442" cy="1833442"/>
        </a:xfrm>
        <a:prstGeom prst="ellipse">
          <a:avLst/>
        </a:prstGeom>
        <a:solidFill>
          <a:schemeClr val="accent1">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br>
          <a:br>
            <a:rPr lang="en-US" sz="1400" b="1" kern="1200" dirty="0"/>
          </a:br>
          <a:r>
            <a:rPr lang="en-US" sz="1400" b="1" kern="1200" dirty="0"/>
            <a:t>FLOOD LOSS MODELS</a:t>
          </a:r>
          <a:br>
            <a:rPr lang="en-US" sz="1100" b="1" kern="1200" dirty="0"/>
          </a:br>
          <a:br>
            <a:rPr lang="en-US" sz="1100" b="1" kern="1200" dirty="0"/>
          </a:br>
          <a:r>
            <a:rPr lang="en-US" sz="1000" b="0" kern="1200" dirty="0"/>
            <a:t>Open Hazus FAST</a:t>
          </a:r>
        </a:p>
        <a:p>
          <a:pPr marL="0" lvl="0" indent="0" algn="ctr" defTabSz="622300">
            <a:lnSpc>
              <a:spcPct val="90000"/>
            </a:lnSpc>
            <a:spcBef>
              <a:spcPct val="0"/>
            </a:spcBef>
            <a:spcAft>
              <a:spcPct val="35000"/>
            </a:spcAft>
            <a:buNone/>
          </a:pPr>
          <a:br>
            <a:rPr lang="en-US" sz="1000" b="0" kern="1200" dirty="0"/>
          </a:br>
          <a:r>
            <a:rPr lang="en-US" sz="1000" b="0" kern="1200" dirty="0"/>
            <a:t>Flood Depths</a:t>
          </a:r>
          <a:br>
            <a:rPr lang="en-US" sz="1000" b="0" kern="1200" dirty="0"/>
          </a:br>
          <a:br>
            <a:rPr lang="en-US" sz="1000" b="0" kern="1200" dirty="0"/>
          </a:br>
          <a:r>
            <a:rPr lang="en-US" sz="1000" b="0" kern="1200" dirty="0"/>
            <a:t>Building Damage Estimates </a:t>
          </a:r>
        </a:p>
        <a:p>
          <a:pPr marL="0" lvl="0" indent="0" algn="ctr" defTabSz="622300">
            <a:lnSpc>
              <a:spcPct val="90000"/>
            </a:lnSpc>
            <a:spcBef>
              <a:spcPct val="0"/>
            </a:spcBef>
            <a:spcAft>
              <a:spcPct val="35000"/>
            </a:spcAft>
            <a:buNone/>
          </a:pPr>
          <a:endParaRPr lang="en-US" sz="1000" b="0" kern="1200" dirty="0"/>
        </a:p>
      </dsp:txBody>
      <dsp:txXfrm>
        <a:off x="5440217" y="2258005"/>
        <a:ext cx="1296440" cy="1296440"/>
      </dsp:txXfrm>
    </dsp:sp>
    <dsp:sp modelId="{D8C9C4BB-54CC-4167-926B-E358BF2A4D97}">
      <dsp:nvSpPr>
        <dsp:cNvPr id="0" name=""/>
        <dsp:cNvSpPr/>
      </dsp:nvSpPr>
      <dsp:spPr>
        <a:xfrm rot="8212882">
          <a:off x="4945258" y="3477276"/>
          <a:ext cx="405857" cy="6187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rot="10800000">
        <a:off x="5050574" y="3559422"/>
        <a:ext cx="284100" cy="371272"/>
      </dsp:txXfrm>
    </dsp:sp>
    <dsp:sp modelId="{8C86ADF5-645A-404E-8D4A-AD301322C662}">
      <dsp:nvSpPr>
        <dsp:cNvPr id="0" name=""/>
        <dsp:cNvSpPr/>
      </dsp:nvSpPr>
      <dsp:spPr>
        <a:xfrm>
          <a:off x="3188988" y="3724509"/>
          <a:ext cx="1916571" cy="1998819"/>
        </a:xfrm>
        <a:prstGeom prst="ellipse">
          <a:avLst/>
        </a:prstGeom>
        <a:solidFill>
          <a:srgbClr val="A5002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br>
          <a:r>
            <a:rPr lang="en-US" sz="1400" b="1" kern="1200" dirty="0"/>
            <a:t>BLDG. LEVEL RISK ASSESSMENT (BLRA) DATABASE</a:t>
          </a:r>
        </a:p>
        <a:p>
          <a:pPr marL="0" lvl="0" indent="0" algn="ctr" defTabSz="622300">
            <a:lnSpc>
              <a:spcPct val="90000"/>
            </a:lnSpc>
            <a:spcBef>
              <a:spcPct val="0"/>
            </a:spcBef>
            <a:spcAft>
              <a:spcPct val="35000"/>
            </a:spcAft>
            <a:buNone/>
          </a:pPr>
          <a:br>
            <a:rPr lang="en-US" sz="1000" b="0" kern="1200" dirty="0"/>
          </a:br>
          <a:br>
            <a:rPr lang="en-US" sz="1000" b="0" kern="1200" dirty="0"/>
          </a:br>
          <a:r>
            <a:rPr lang="en-US" sz="1000" b="0" kern="1200" dirty="0"/>
            <a:t>Building Level &amp; Community Level Outputs</a:t>
          </a:r>
        </a:p>
      </dsp:txBody>
      <dsp:txXfrm>
        <a:off x="3469663" y="4017229"/>
        <a:ext cx="1355221" cy="1413379"/>
      </dsp:txXfrm>
    </dsp:sp>
    <dsp:sp modelId="{F1CC15DA-5D7C-4C5A-B73E-6788D5DBB780}">
      <dsp:nvSpPr>
        <dsp:cNvPr id="0" name=""/>
        <dsp:cNvSpPr/>
      </dsp:nvSpPr>
      <dsp:spPr>
        <a:xfrm rot="13461401">
          <a:off x="2943934" y="3451483"/>
          <a:ext cx="436851" cy="6187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rot="10800000">
        <a:off x="3056314" y="3621052"/>
        <a:ext cx="305796" cy="371272"/>
      </dsp:txXfrm>
    </dsp:sp>
    <dsp:sp modelId="{C34C508D-41D8-4EAE-8D6A-1507C301F0BE}">
      <dsp:nvSpPr>
        <dsp:cNvPr id="0" name=""/>
        <dsp:cNvSpPr/>
      </dsp:nvSpPr>
      <dsp:spPr>
        <a:xfrm>
          <a:off x="1286672" y="1906485"/>
          <a:ext cx="1833442" cy="1833442"/>
        </a:xfrm>
        <a:prstGeom prst="ellipse">
          <a:avLst/>
        </a:prstGeom>
        <a:solidFill>
          <a:srgbClr val="7030A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br>
            <a:rPr lang="en-US" sz="1400" b="1" kern="1200" dirty="0"/>
          </a:br>
          <a:br>
            <a:rPr lang="en-US" sz="1400" b="1" kern="1200" dirty="0"/>
          </a:br>
          <a:r>
            <a:rPr lang="en-US" sz="1400" b="1" kern="1200" dirty="0"/>
            <a:t>COMMUNITY ENGAGEMENT</a:t>
          </a:r>
        </a:p>
        <a:p>
          <a:pPr marL="0" lvl="0" indent="0" algn="ctr" defTabSz="622300">
            <a:lnSpc>
              <a:spcPct val="90000"/>
            </a:lnSpc>
            <a:spcBef>
              <a:spcPct val="0"/>
            </a:spcBef>
            <a:spcAft>
              <a:spcPct val="35000"/>
            </a:spcAft>
            <a:buNone/>
          </a:pPr>
          <a:r>
            <a:rPr lang="en-US" sz="1000" kern="1200" dirty="0"/>
            <a:t>Risk Assessment</a:t>
          </a:r>
          <a:br>
            <a:rPr lang="en-US" sz="1000" kern="1200" dirty="0"/>
          </a:br>
          <a:r>
            <a:rPr lang="en-US" sz="1000" kern="1200" dirty="0"/>
            <a:t> Data Verification</a:t>
          </a:r>
          <a:br>
            <a:rPr lang="en-US" sz="1000" kern="1200" dirty="0"/>
          </a:br>
          <a:endParaRPr lang="en-US" sz="1000" kern="1200" dirty="0"/>
        </a:p>
        <a:p>
          <a:pPr marL="0" lvl="0" indent="0" algn="ctr" defTabSz="622300">
            <a:lnSpc>
              <a:spcPct val="90000"/>
            </a:lnSpc>
            <a:spcBef>
              <a:spcPct val="0"/>
            </a:spcBef>
            <a:spcAft>
              <a:spcPct val="35000"/>
            </a:spcAft>
            <a:buNone/>
          </a:pPr>
          <a:r>
            <a:rPr lang="en-US" sz="1000" kern="1200" dirty="0"/>
            <a:t>Mitigation Actions Identified </a:t>
          </a:r>
        </a:p>
        <a:p>
          <a:pPr marL="0" lvl="0" indent="0" algn="ctr" defTabSz="622300">
            <a:lnSpc>
              <a:spcPct val="90000"/>
            </a:lnSpc>
            <a:spcBef>
              <a:spcPct val="0"/>
            </a:spcBef>
            <a:spcAft>
              <a:spcPct val="35000"/>
            </a:spcAft>
            <a:buNone/>
          </a:pPr>
          <a:endParaRPr lang="en-US" sz="1100" kern="1200" dirty="0"/>
        </a:p>
      </dsp:txBody>
      <dsp:txXfrm>
        <a:off x="1555173" y="2174986"/>
        <a:ext cx="1296440" cy="1296440"/>
      </dsp:txXfrm>
    </dsp:sp>
    <dsp:sp modelId="{0ECB04CF-B769-4D2D-9C4D-491927806A79}">
      <dsp:nvSpPr>
        <dsp:cNvPr id="0" name=""/>
        <dsp:cNvSpPr/>
      </dsp:nvSpPr>
      <dsp:spPr>
        <a:xfrm rot="18900000">
          <a:off x="2923179" y="1550723"/>
          <a:ext cx="486609" cy="6187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2944558" y="1726093"/>
        <a:ext cx="340626" cy="371272"/>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8FB509A-E186-47E7-AF80-46EE501C8AE0}" type="datetimeFigureOut">
              <a:rPr lang="en-US" smtClean="0"/>
              <a:t>2/10/2022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8A8597C-55B3-4A76-9930-3D675660C008}" type="slidenum">
              <a:rPr lang="en-US" smtClean="0"/>
              <a:t>‹#›</a:t>
            </a:fld>
            <a:endParaRPr lang="en-US"/>
          </a:p>
        </p:txBody>
      </p:sp>
    </p:spTree>
    <p:extLst>
      <p:ext uri="{BB962C8B-B14F-4D97-AF65-F5344CB8AC3E}">
        <p14:creationId xmlns:p14="http://schemas.microsoft.com/office/powerpoint/2010/main" val="3426471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a:t>
            </a:fld>
            <a:endParaRPr lang="en-US"/>
          </a:p>
        </p:txBody>
      </p:sp>
    </p:spTree>
    <p:extLst>
      <p:ext uri="{BB962C8B-B14F-4D97-AF65-F5344CB8AC3E}">
        <p14:creationId xmlns:p14="http://schemas.microsoft.com/office/powerpoint/2010/main" val="1063947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10</a:t>
            </a:fld>
            <a:endParaRPr lang="en-US"/>
          </a:p>
        </p:txBody>
      </p:sp>
    </p:spTree>
    <p:extLst>
      <p:ext uri="{BB962C8B-B14F-4D97-AF65-F5344CB8AC3E}">
        <p14:creationId xmlns:p14="http://schemas.microsoft.com/office/powerpoint/2010/main" val="3759856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11</a:t>
            </a:fld>
            <a:endParaRPr lang="en-US"/>
          </a:p>
        </p:txBody>
      </p:sp>
    </p:spTree>
    <p:extLst>
      <p:ext uri="{BB962C8B-B14F-4D97-AF65-F5344CB8AC3E}">
        <p14:creationId xmlns:p14="http://schemas.microsoft.com/office/powerpoint/2010/main" val="1468642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12</a:t>
            </a:fld>
            <a:endParaRPr lang="en-US"/>
          </a:p>
        </p:txBody>
      </p:sp>
    </p:spTree>
    <p:extLst>
      <p:ext uri="{BB962C8B-B14F-4D97-AF65-F5344CB8AC3E}">
        <p14:creationId xmlns:p14="http://schemas.microsoft.com/office/powerpoint/2010/main" val="2957426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13</a:t>
            </a:fld>
            <a:endParaRPr lang="en-US"/>
          </a:p>
        </p:txBody>
      </p:sp>
    </p:spTree>
    <p:extLst>
      <p:ext uri="{BB962C8B-B14F-4D97-AF65-F5344CB8AC3E}">
        <p14:creationId xmlns:p14="http://schemas.microsoft.com/office/powerpoint/2010/main" val="1137971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14</a:t>
            </a:fld>
            <a:endParaRPr lang="en-US"/>
          </a:p>
        </p:txBody>
      </p:sp>
    </p:spTree>
    <p:extLst>
      <p:ext uri="{BB962C8B-B14F-4D97-AF65-F5344CB8AC3E}">
        <p14:creationId xmlns:p14="http://schemas.microsoft.com/office/powerpoint/2010/main" val="2255493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15</a:t>
            </a:fld>
            <a:endParaRPr lang="en-US"/>
          </a:p>
        </p:txBody>
      </p:sp>
    </p:spTree>
    <p:extLst>
      <p:ext uri="{BB962C8B-B14F-4D97-AF65-F5344CB8AC3E}">
        <p14:creationId xmlns:p14="http://schemas.microsoft.com/office/powerpoint/2010/main" val="1075955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16</a:t>
            </a:fld>
            <a:endParaRPr lang="en-US"/>
          </a:p>
        </p:txBody>
      </p:sp>
    </p:spTree>
    <p:extLst>
      <p:ext uri="{BB962C8B-B14F-4D97-AF65-F5344CB8AC3E}">
        <p14:creationId xmlns:p14="http://schemas.microsoft.com/office/powerpoint/2010/main" val="1185066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17</a:t>
            </a:fld>
            <a:endParaRPr lang="en-US"/>
          </a:p>
        </p:txBody>
      </p:sp>
    </p:spTree>
    <p:extLst>
      <p:ext uri="{BB962C8B-B14F-4D97-AF65-F5344CB8AC3E}">
        <p14:creationId xmlns:p14="http://schemas.microsoft.com/office/powerpoint/2010/main" val="346918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18</a:t>
            </a:fld>
            <a:endParaRPr lang="en-US"/>
          </a:p>
        </p:txBody>
      </p:sp>
    </p:spTree>
    <p:extLst>
      <p:ext uri="{BB962C8B-B14F-4D97-AF65-F5344CB8AC3E}">
        <p14:creationId xmlns:p14="http://schemas.microsoft.com/office/powerpoint/2010/main" val="4067507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19</a:t>
            </a:fld>
            <a:endParaRPr lang="en-US"/>
          </a:p>
        </p:txBody>
      </p:sp>
    </p:spTree>
    <p:extLst>
      <p:ext uri="{BB962C8B-B14F-4D97-AF65-F5344CB8AC3E}">
        <p14:creationId xmlns:p14="http://schemas.microsoft.com/office/powerpoint/2010/main" val="4066356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a:t>
            </a:fld>
            <a:endParaRPr lang="en-US"/>
          </a:p>
        </p:txBody>
      </p:sp>
    </p:spTree>
    <p:extLst>
      <p:ext uri="{BB962C8B-B14F-4D97-AF65-F5344CB8AC3E}">
        <p14:creationId xmlns:p14="http://schemas.microsoft.com/office/powerpoint/2010/main" val="1712134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20</a:t>
            </a:fld>
            <a:endParaRPr lang="en-US"/>
          </a:p>
        </p:txBody>
      </p:sp>
    </p:spTree>
    <p:extLst>
      <p:ext uri="{BB962C8B-B14F-4D97-AF65-F5344CB8AC3E}">
        <p14:creationId xmlns:p14="http://schemas.microsoft.com/office/powerpoint/2010/main" val="2652221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21</a:t>
            </a:fld>
            <a:endParaRPr lang="en-US"/>
          </a:p>
        </p:txBody>
      </p:sp>
    </p:spTree>
    <p:extLst>
      <p:ext uri="{BB962C8B-B14F-4D97-AF65-F5344CB8AC3E}">
        <p14:creationId xmlns:p14="http://schemas.microsoft.com/office/powerpoint/2010/main" val="1708954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22</a:t>
            </a:fld>
            <a:endParaRPr lang="en-US"/>
          </a:p>
        </p:txBody>
      </p:sp>
    </p:spTree>
    <p:extLst>
      <p:ext uri="{BB962C8B-B14F-4D97-AF65-F5344CB8AC3E}">
        <p14:creationId xmlns:p14="http://schemas.microsoft.com/office/powerpoint/2010/main" val="748656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23</a:t>
            </a:fld>
            <a:endParaRPr lang="en-US"/>
          </a:p>
        </p:txBody>
      </p:sp>
    </p:spTree>
    <p:extLst>
      <p:ext uri="{BB962C8B-B14F-4D97-AF65-F5344CB8AC3E}">
        <p14:creationId xmlns:p14="http://schemas.microsoft.com/office/powerpoint/2010/main" val="2496245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24</a:t>
            </a:fld>
            <a:endParaRPr lang="en-US"/>
          </a:p>
        </p:txBody>
      </p:sp>
    </p:spTree>
    <p:extLst>
      <p:ext uri="{BB962C8B-B14F-4D97-AF65-F5344CB8AC3E}">
        <p14:creationId xmlns:p14="http://schemas.microsoft.com/office/powerpoint/2010/main" val="3099672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25</a:t>
            </a:fld>
            <a:endParaRPr lang="en-US"/>
          </a:p>
        </p:txBody>
      </p:sp>
    </p:spTree>
    <p:extLst>
      <p:ext uri="{BB962C8B-B14F-4D97-AF65-F5344CB8AC3E}">
        <p14:creationId xmlns:p14="http://schemas.microsoft.com/office/powerpoint/2010/main" val="80170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26</a:t>
            </a:fld>
            <a:endParaRPr lang="en-US"/>
          </a:p>
        </p:txBody>
      </p:sp>
    </p:spTree>
    <p:extLst>
      <p:ext uri="{BB962C8B-B14F-4D97-AF65-F5344CB8AC3E}">
        <p14:creationId xmlns:p14="http://schemas.microsoft.com/office/powerpoint/2010/main" val="1888214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27</a:t>
            </a:fld>
            <a:endParaRPr lang="en-US"/>
          </a:p>
        </p:txBody>
      </p:sp>
    </p:spTree>
    <p:extLst>
      <p:ext uri="{BB962C8B-B14F-4D97-AF65-F5344CB8AC3E}">
        <p14:creationId xmlns:p14="http://schemas.microsoft.com/office/powerpoint/2010/main" val="1028189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28</a:t>
            </a:fld>
            <a:endParaRPr lang="en-US"/>
          </a:p>
        </p:txBody>
      </p:sp>
    </p:spTree>
    <p:extLst>
      <p:ext uri="{BB962C8B-B14F-4D97-AF65-F5344CB8AC3E}">
        <p14:creationId xmlns:p14="http://schemas.microsoft.com/office/powerpoint/2010/main" val="1338313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29</a:t>
            </a:fld>
            <a:endParaRPr lang="en-US"/>
          </a:p>
        </p:txBody>
      </p:sp>
    </p:spTree>
    <p:extLst>
      <p:ext uri="{BB962C8B-B14F-4D97-AF65-F5344CB8AC3E}">
        <p14:creationId xmlns:p14="http://schemas.microsoft.com/office/powerpoint/2010/main" val="359838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a:t>
            </a:fld>
            <a:endParaRPr lang="en-US"/>
          </a:p>
        </p:txBody>
      </p:sp>
    </p:spTree>
    <p:extLst>
      <p:ext uri="{BB962C8B-B14F-4D97-AF65-F5344CB8AC3E}">
        <p14:creationId xmlns:p14="http://schemas.microsoft.com/office/powerpoint/2010/main" val="1205987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30</a:t>
            </a:fld>
            <a:endParaRPr lang="en-US"/>
          </a:p>
        </p:txBody>
      </p:sp>
    </p:spTree>
    <p:extLst>
      <p:ext uri="{BB962C8B-B14F-4D97-AF65-F5344CB8AC3E}">
        <p14:creationId xmlns:p14="http://schemas.microsoft.com/office/powerpoint/2010/main" val="1424000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31</a:t>
            </a:fld>
            <a:endParaRPr lang="en-US"/>
          </a:p>
        </p:txBody>
      </p:sp>
    </p:spTree>
    <p:extLst>
      <p:ext uri="{BB962C8B-B14F-4D97-AF65-F5344CB8AC3E}">
        <p14:creationId xmlns:p14="http://schemas.microsoft.com/office/powerpoint/2010/main" val="1734912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32</a:t>
            </a:fld>
            <a:endParaRPr lang="en-US"/>
          </a:p>
        </p:txBody>
      </p:sp>
    </p:spTree>
    <p:extLst>
      <p:ext uri="{BB962C8B-B14F-4D97-AF65-F5344CB8AC3E}">
        <p14:creationId xmlns:p14="http://schemas.microsoft.com/office/powerpoint/2010/main" val="3669958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33</a:t>
            </a:fld>
            <a:endParaRPr lang="en-US"/>
          </a:p>
        </p:txBody>
      </p:sp>
    </p:spTree>
    <p:extLst>
      <p:ext uri="{BB962C8B-B14F-4D97-AF65-F5344CB8AC3E}">
        <p14:creationId xmlns:p14="http://schemas.microsoft.com/office/powerpoint/2010/main" val="4145991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34</a:t>
            </a:fld>
            <a:endParaRPr lang="en-US"/>
          </a:p>
        </p:txBody>
      </p:sp>
    </p:spTree>
    <p:extLst>
      <p:ext uri="{BB962C8B-B14F-4D97-AF65-F5344CB8AC3E}">
        <p14:creationId xmlns:p14="http://schemas.microsoft.com/office/powerpoint/2010/main" val="1756317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35</a:t>
            </a:fld>
            <a:endParaRPr lang="en-US"/>
          </a:p>
        </p:txBody>
      </p:sp>
    </p:spTree>
    <p:extLst>
      <p:ext uri="{BB962C8B-B14F-4D97-AF65-F5344CB8AC3E}">
        <p14:creationId xmlns:p14="http://schemas.microsoft.com/office/powerpoint/2010/main" val="12700890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36</a:t>
            </a:fld>
            <a:endParaRPr lang="en-US"/>
          </a:p>
        </p:txBody>
      </p:sp>
    </p:spTree>
    <p:extLst>
      <p:ext uri="{BB962C8B-B14F-4D97-AF65-F5344CB8AC3E}">
        <p14:creationId xmlns:p14="http://schemas.microsoft.com/office/powerpoint/2010/main" val="1236092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37</a:t>
            </a:fld>
            <a:endParaRPr lang="en-US"/>
          </a:p>
        </p:txBody>
      </p:sp>
    </p:spTree>
    <p:extLst>
      <p:ext uri="{BB962C8B-B14F-4D97-AF65-F5344CB8AC3E}">
        <p14:creationId xmlns:p14="http://schemas.microsoft.com/office/powerpoint/2010/main" val="41303956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38</a:t>
            </a:fld>
            <a:endParaRPr lang="en-US"/>
          </a:p>
        </p:txBody>
      </p:sp>
    </p:spTree>
    <p:extLst>
      <p:ext uri="{BB962C8B-B14F-4D97-AF65-F5344CB8AC3E}">
        <p14:creationId xmlns:p14="http://schemas.microsoft.com/office/powerpoint/2010/main" val="6595629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39</a:t>
            </a:fld>
            <a:endParaRPr lang="en-US"/>
          </a:p>
        </p:txBody>
      </p:sp>
    </p:spTree>
    <p:extLst>
      <p:ext uri="{BB962C8B-B14F-4D97-AF65-F5344CB8AC3E}">
        <p14:creationId xmlns:p14="http://schemas.microsoft.com/office/powerpoint/2010/main" val="2038183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a:t>
            </a:fld>
            <a:endParaRPr lang="en-US"/>
          </a:p>
        </p:txBody>
      </p:sp>
    </p:spTree>
    <p:extLst>
      <p:ext uri="{BB962C8B-B14F-4D97-AF65-F5344CB8AC3E}">
        <p14:creationId xmlns:p14="http://schemas.microsoft.com/office/powerpoint/2010/main" val="4283340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40</a:t>
            </a:fld>
            <a:endParaRPr lang="en-US"/>
          </a:p>
        </p:txBody>
      </p:sp>
    </p:spTree>
    <p:extLst>
      <p:ext uri="{BB962C8B-B14F-4D97-AF65-F5344CB8AC3E}">
        <p14:creationId xmlns:p14="http://schemas.microsoft.com/office/powerpoint/2010/main" val="30732729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41</a:t>
            </a:fld>
            <a:endParaRPr lang="en-US"/>
          </a:p>
        </p:txBody>
      </p:sp>
    </p:spTree>
    <p:extLst>
      <p:ext uri="{BB962C8B-B14F-4D97-AF65-F5344CB8AC3E}">
        <p14:creationId xmlns:p14="http://schemas.microsoft.com/office/powerpoint/2010/main" val="32079511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42</a:t>
            </a:fld>
            <a:endParaRPr lang="en-US"/>
          </a:p>
        </p:txBody>
      </p:sp>
    </p:spTree>
    <p:extLst>
      <p:ext uri="{BB962C8B-B14F-4D97-AF65-F5344CB8AC3E}">
        <p14:creationId xmlns:p14="http://schemas.microsoft.com/office/powerpoint/2010/main" val="17762411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43</a:t>
            </a:fld>
            <a:endParaRPr lang="en-US"/>
          </a:p>
        </p:txBody>
      </p:sp>
    </p:spTree>
    <p:extLst>
      <p:ext uri="{BB962C8B-B14F-4D97-AF65-F5344CB8AC3E}">
        <p14:creationId xmlns:p14="http://schemas.microsoft.com/office/powerpoint/2010/main" val="6331644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44</a:t>
            </a:fld>
            <a:endParaRPr lang="en-US"/>
          </a:p>
        </p:txBody>
      </p:sp>
    </p:spTree>
    <p:extLst>
      <p:ext uri="{BB962C8B-B14F-4D97-AF65-F5344CB8AC3E}">
        <p14:creationId xmlns:p14="http://schemas.microsoft.com/office/powerpoint/2010/main" val="41911642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45</a:t>
            </a:fld>
            <a:endParaRPr lang="en-US"/>
          </a:p>
        </p:txBody>
      </p:sp>
    </p:spTree>
    <p:extLst>
      <p:ext uri="{BB962C8B-B14F-4D97-AF65-F5344CB8AC3E}">
        <p14:creationId xmlns:p14="http://schemas.microsoft.com/office/powerpoint/2010/main" val="7744483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46</a:t>
            </a:fld>
            <a:endParaRPr lang="en-US"/>
          </a:p>
        </p:txBody>
      </p:sp>
    </p:spTree>
    <p:extLst>
      <p:ext uri="{BB962C8B-B14F-4D97-AF65-F5344CB8AC3E}">
        <p14:creationId xmlns:p14="http://schemas.microsoft.com/office/powerpoint/2010/main" val="7600695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47</a:t>
            </a:fld>
            <a:endParaRPr lang="en-US"/>
          </a:p>
        </p:txBody>
      </p:sp>
    </p:spTree>
    <p:extLst>
      <p:ext uri="{BB962C8B-B14F-4D97-AF65-F5344CB8AC3E}">
        <p14:creationId xmlns:p14="http://schemas.microsoft.com/office/powerpoint/2010/main" val="6074984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48</a:t>
            </a:fld>
            <a:endParaRPr lang="en-US"/>
          </a:p>
        </p:txBody>
      </p:sp>
    </p:spTree>
    <p:extLst>
      <p:ext uri="{BB962C8B-B14F-4D97-AF65-F5344CB8AC3E}">
        <p14:creationId xmlns:p14="http://schemas.microsoft.com/office/powerpoint/2010/main" val="2187244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49</a:t>
            </a:fld>
            <a:endParaRPr lang="en-US"/>
          </a:p>
        </p:txBody>
      </p:sp>
    </p:spTree>
    <p:extLst>
      <p:ext uri="{BB962C8B-B14F-4D97-AF65-F5344CB8AC3E}">
        <p14:creationId xmlns:p14="http://schemas.microsoft.com/office/powerpoint/2010/main" val="1820426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a:t>
            </a:fld>
            <a:endParaRPr lang="en-US"/>
          </a:p>
        </p:txBody>
      </p:sp>
    </p:spTree>
    <p:extLst>
      <p:ext uri="{BB962C8B-B14F-4D97-AF65-F5344CB8AC3E}">
        <p14:creationId xmlns:p14="http://schemas.microsoft.com/office/powerpoint/2010/main" val="3168206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50</a:t>
            </a:fld>
            <a:endParaRPr lang="en-US"/>
          </a:p>
        </p:txBody>
      </p:sp>
    </p:spTree>
    <p:extLst>
      <p:ext uri="{BB962C8B-B14F-4D97-AF65-F5344CB8AC3E}">
        <p14:creationId xmlns:p14="http://schemas.microsoft.com/office/powerpoint/2010/main" val="14053272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51</a:t>
            </a:fld>
            <a:endParaRPr lang="en-US"/>
          </a:p>
        </p:txBody>
      </p:sp>
    </p:spTree>
    <p:extLst>
      <p:ext uri="{BB962C8B-B14F-4D97-AF65-F5344CB8AC3E}">
        <p14:creationId xmlns:p14="http://schemas.microsoft.com/office/powerpoint/2010/main" val="34707013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52</a:t>
            </a:fld>
            <a:endParaRPr lang="en-US"/>
          </a:p>
        </p:txBody>
      </p:sp>
    </p:spTree>
    <p:extLst>
      <p:ext uri="{BB962C8B-B14F-4D97-AF65-F5344CB8AC3E}">
        <p14:creationId xmlns:p14="http://schemas.microsoft.com/office/powerpoint/2010/main" val="20973400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53</a:t>
            </a:fld>
            <a:endParaRPr lang="en-US"/>
          </a:p>
        </p:txBody>
      </p:sp>
    </p:spTree>
    <p:extLst>
      <p:ext uri="{BB962C8B-B14F-4D97-AF65-F5344CB8AC3E}">
        <p14:creationId xmlns:p14="http://schemas.microsoft.com/office/powerpoint/2010/main" val="36660554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54</a:t>
            </a:fld>
            <a:endParaRPr lang="en-US"/>
          </a:p>
        </p:txBody>
      </p:sp>
    </p:spTree>
    <p:extLst>
      <p:ext uri="{BB962C8B-B14F-4D97-AF65-F5344CB8AC3E}">
        <p14:creationId xmlns:p14="http://schemas.microsoft.com/office/powerpoint/2010/main" val="271023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6</a:t>
            </a:fld>
            <a:endParaRPr lang="en-US"/>
          </a:p>
        </p:txBody>
      </p:sp>
    </p:spTree>
    <p:extLst>
      <p:ext uri="{BB962C8B-B14F-4D97-AF65-F5344CB8AC3E}">
        <p14:creationId xmlns:p14="http://schemas.microsoft.com/office/powerpoint/2010/main" val="811663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7</a:t>
            </a:fld>
            <a:endParaRPr lang="en-US"/>
          </a:p>
        </p:txBody>
      </p:sp>
    </p:spTree>
    <p:extLst>
      <p:ext uri="{BB962C8B-B14F-4D97-AF65-F5344CB8AC3E}">
        <p14:creationId xmlns:p14="http://schemas.microsoft.com/office/powerpoint/2010/main" val="1117595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8</a:t>
            </a:fld>
            <a:endParaRPr lang="en-US"/>
          </a:p>
        </p:txBody>
      </p:sp>
    </p:spTree>
    <p:extLst>
      <p:ext uri="{BB962C8B-B14F-4D97-AF65-F5344CB8AC3E}">
        <p14:creationId xmlns:p14="http://schemas.microsoft.com/office/powerpoint/2010/main" val="599796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9</a:t>
            </a:fld>
            <a:endParaRPr lang="en-US"/>
          </a:p>
        </p:txBody>
      </p:sp>
    </p:spTree>
    <p:extLst>
      <p:ext uri="{BB962C8B-B14F-4D97-AF65-F5344CB8AC3E}">
        <p14:creationId xmlns:p14="http://schemas.microsoft.com/office/powerpoint/2010/main" val="2419426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575038-38F9-40A7-9DFF-8528D46B50C8}"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EBF75B-A7F3-469D-BB4C-E3B4220FEF08}" type="slidenum">
              <a:rPr lang="en-US" smtClean="0"/>
              <a:t>‹#›</a:t>
            </a:fld>
            <a:endParaRPr lang="en-US"/>
          </a:p>
        </p:txBody>
      </p:sp>
    </p:spTree>
    <p:extLst>
      <p:ext uri="{BB962C8B-B14F-4D97-AF65-F5344CB8AC3E}">
        <p14:creationId xmlns:p14="http://schemas.microsoft.com/office/powerpoint/2010/main" val="3460545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575038-38F9-40A7-9DFF-8528D46B50C8}"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EBF75B-A7F3-469D-BB4C-E3B4220FEF08}" type="slidenum">
              <a:rPr lang="en-US" smtClean="0"/>
              <a:t>‹#›</a:t>
            </a:fld>
            <a:endParaRPr lang="en-US"/>
          </a:p>
        </p:txBody>
      </p:sp>
    </p:spTree>
    <p:extLst>
      <p:ext uri="{BB962C8B-B14F-4D97-AF65-F5344CB8AC3E}">
        <p14:creationId xmlns:p14="http://schemas.microsoft.com/office/powerpoint/2010/main" val="2434621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575038-38F9-40A7-9DFF-8528D46B50C8}"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EBF75B-A7F3-469D-BB4C-E3B4220FEF08}" type="slidenum">
              <a:rPr lang="en-US" smtClean="0"/>
              <a:t>‹#›</a:t>
            </a:fld>
            <a:endParaRPr lang="en-US"/>
          </a:p>
        </p:txBody>
      </p:sp>
    </p:spTree>
    <p:extLst>
      <p:ext uri="{BB962C8B-B14F-4D97-AF65-F5344CB8AC3E}">
        <p14:creationId xmlns:p14="http://schemas.microsoft.com/office/powerpoint/2010/main" val="121609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575038-38F9-40A7-9DFF-8528D46B50C8}"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EBF75B-A7F3-469D-BB4C-E3B4220FEF08}" type="slidenum">
              <a:rPr lang="en-US" smtClean="0"/>
              <a:t>‹#›</a:t>
            </a:fld>
            <a:endParaRPr lang="en-US"/>
          </a:p>
        </p:txBody>
      </p:sp>
    </p:spTree>
    <p:extLst>
      <p:ext uri="{BB962C8B-B14F-4D97-AF65-F5344CB8AC3E}">
        <p14:creationId xmlns:p14="http://schemas.microsoft.com/office/powerpoint/2010/main" val="1845143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575038-38F9-40A7-9DFF-8528D46B50C8}"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EBF75B-A7F3-469D-BB4C-E3B4220FEF08}" type="slidenum">
              <a:rPr lang="en-US" smtClean="0"/>
              <a:t>‹#›</a:t>
            </a:fld>
            <a:endParaRPr lang="en-US"/>
          </a:p>
        </p:txBody>
      </p:sp>
    </p:spTree>
    <p:extLst>
      <p:ext uri="{BB962C8B-B14F-4D97-AF65-F5344CB8AC3E}">
        <p14:creationId xmlns:p14="http://schemas.microsoft.com/office/powerpoint/2010/main" val="454815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575038-38F9-40A7-9DFF-8528D46B50C8}"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EBF75B-A7F3-469D-BB4C-E3B4220FEF08}" type="slidenum">
              <a:rPr lang="en-US" smtClean="0"/>
              <a:t>‹#›</a:t>
            </a:fld>
            <a:endParaRPr lang="en-US"/>
          </a:p>
        </p:txBody>
      </p:sp>
    </p:spTree>
    <p:extLst>
      <p:ext uri="{BB962C8B-B14F-4D97-AF65-F5344CB8AC3E}">
        <p14:creationId xmlns:p14="http://schemas.microsoft.com/office/powerpoint/2010/main" val="773855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575038-38F9-40A7-9DFF-8528D46B50C8}" type="datetimeFigureOut">
              <a:rPr lang="en-US" smtClean="0"/>
              <a:t>2/10/2022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EBF75B-A7F3-469D-BB4C-E3B4220FEF08}" type="slidenum">
              <a:rPr lang="en-US" smtClean="0"/>
              <a:t>‹#›</a:t>
            </a:fld>
            <a:endParaRPr lang="en-US"/>
          </a:p>
        </p:txBody>
      </p:sp>
    </p:spTree>
    <p:extLst>
      <p:ext uri="{BB962C8B-B14F-4D97-AF65-F5344CB8AC3E}">
        <p14:creationId xmlns:p14="http://schemas.microsoft.com/office/powerpoint/2010/main" val="2262827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575038-38F9-40A7-9DFF-8528D46B50C8}" type="datetimeFigureOut">
              <a:rPr lang="en-US" smtClean="0"/>
              <a:t>2/10/2022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EBF75B-A7F3-469D-BB4C-E3B4220FEF08}" type="slidenum">
              <a:rPr lang="en-US" smtClean="0"/>
              <a:t>‹#›</a:t>
            </a:fld>
            <a:endParaRPr lang="en-US"/>
          </a:p>
        </p:txBody>
      </p:sp>
    </p:spTree>
    <p:extLst>
      <p:ext uri="{BB962C8B-B14F-4D97-AF65-F5344CB8AC3E}">
        <p14:creationId xmlns:p14="http://schemas.microsoft.com/office/powerpoint/2010/main" val="1678240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575038-38F9-40A7-9DFF-8528D46B50C8}" type="datetimeFigureOut">
              <a:rPr lang="en-US" smtClean="0"/>
              <a:t>2/10/2022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EBF75B-A7F3-469D-BB4C-E3B4220FEF08}" type="slidenum">
              <a:rPr lang="en-US" smtClean="0"/>
              <a:t>‹#›</a:t>
            </a:fld>
            <a:endParaRPr lang="en-US"/>
          </a:p>
        </p:txBody>
      </p:sp>
    </p:spTree>
    <p:extLst>
      <p:ext uri="{BB962C8B-B14F-4D97-AF65-F5344CB8AC3E}">
        <p14:creationId xmlns:p14="http://schemas.microsoft.com/office/powerpoint/2010/main" val="3329328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575038-38F9-40A7-9DFF-8528D46B50C8}"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EBF75B-A7F3-469D-BB4C-E3B4220FEF08}" type="slidenum">
              <a:rPr lang="en-US" smtClean="0"/>
              <a:t>‹#›</a:t>
            </a:fld>
            <a:endParaRPr lang="en-US"/>
          </a:p>
        </p:txBody>
      </p:sp>
    </p:spTree>
    <p:extLst>
      <p:ext uri="{BB962C8B-B14F-4D97-AF65-F5344CB8AC3E}">
        <p14:creationId xmlns:p14="http://schemas.microsoft.com/office/powerpoint/2010/main" val="357541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575038-38F9-40A7-9DFF-8528D46B50C8}"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EBF75B-A7F3-469D-BB4C-E3B4220FEF08}" type="slidenum">
              <a:rPr lang="en-US" smtClean="0"/>
              <a:t>‹#›</a:t>
            </a:fld>
            <a:endParaRPr lang="en-US"/>
          </a:p>
        </p:txBody>
      </p:sp>
    </p:spTree>
    <p:extLst>
      <p:ext uri="{BB962C8B-B14F-4D97-AF65-F5344CB8AC3E}">
        <p14:creationId xmlns:p14="http://schemas.microsoft.com/office/powerpoint/2010/main" val="1282545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75038-38F9-40A7-9DFF-8528D46B50C8}" type="datetimeFigureOut">
              <a:rPr lang="en-US" smtClean="0"/>
              <a:t>2/10/2022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EBF75B-A7F3-469D-BB4C-E3B4220FEF08}" type="slidenum">
              <a:rPr lang="en-US" smtClean="0"/>
              <a:t>‹#›</a:t>
            </a:fld>
            <a:endParaRPr lang="en-US"/>
          </a:p>
        </p:txBody>
      </p:sp>
    </p:spTree>
    <p:extLst>
      <p:ext uri="{BB962C8B-B14F-4D97-AF65-F5344CB8AC3E}">
        <p14:creationId xmlns:p14="http://schemas.microsoft.com/office/powerpoint/2010/main" val="23002324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www.fema.gov/media-library-data/1541185743622-4dac85e81afe3034a6799d8b5b9df2bf/Region_III_WV_FloodReport.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vu.maps.arcgis.com/apps/Cascade/index.html?appid=7b98379452094cd6827dc8f09c8293bd" TargetMode="External"/><Relationship Id="rId5" Type="http://schemas.openxmlformats.org/officeDocument/2006/relationships/hyperlink" Target="https://wvu.maps.arcgis.com/apps/Cascade/index.html?appid=32292859b21b44e99c0be706f6da8aa3" TargetMode="External"/><Relationship Id="rId4" Type="http://schemas.openxmlformats.org/officeDocument/2006/relationships/hyperlink" Target="https://data.wvgis.wvu.edu/pub/RA/State/BL/Graphic/HWM_20201221.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data.wvgis.wvu.edu/pub/RA/_resources/status/WV_FloodStudies.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data.wvgis.wvu.edu/pub/RA/State/CL/Flood_Zone_Type-Length-aSFHA/"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mapwv.gov/flood/map/?wkid=102100&amp;x=-8990998&amp;y=4575054&amp;l=8&amp;v=0" TargetMode="Externa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mapwv.gov/flood/map/?wkid=102100&amp;x=-8971569&amp;y=4630931&amp;l=13&amp;v=2"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ata.wvgis.wvu.edu/pub/RA/State/CL/Flood_Zone_Type-Length-aSFHA/"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mapwv.gov/flood/map/?wkid=102100&amp;x=-8981279&amp;y=4574735&amp;l=8&amp;v=0" TargetMode="External"/><Relationship Id="rId5" Type="http://schemas.openxmlformats.org/officeDocument/2006/relationships/hyperlink" Target="https://data.wvgis.wvu.edu/pub/RA/_resources/CRS/WV_CRS_8X11_20191210.pdf" TargetMode="Externa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hyperlink" Target="https://data.wvgis.wvu.edu/pub/RA/_resources/FloodTool/WV_Flood_Tool_High-Risk_Advisory_Zones.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mapwv.gov/flood/map/?wkid=102100&amp;x=-9010667&amp;y=4579906&amp;l=4&amp;v=0" TargetMode="Externa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data.wvgis.wvu.edu/pub/RA/State/CL/Stream_Name/" TargetMode="External"/><Relationship Id="rId4" Type="http://schemas.openxmlformats.org/officeDocument/2006/relationships/hyperlink" Target="https://data.wvgis.wvu.edu/pub/RA/State/CL/Stream_Name/graphics/Region4Communities.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data.wvgis.wvu.edu/pub/RA/State/CL/Detailed_Flood_Zone/"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ata.wvgis.wvu.edu/pub/RA/State/CL/Building_Exposur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hyperlink" Target="https://www.mapwv.gov/flood/map/?wkid=102100&amp;x=-9001894&amp;y=4561129&amp;l=13&amp;v=2"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data.wvgis.wvu.edu/pub/RA/_resources/LOMA/Examples/LOMA_32-09-0011-0034-0000_8374_Monroe_(A_Zone)_Contour_Method.pdf"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data.wvgis.wvu.edu/pub/RA/State/CL/Building_Exposure" TargetMode="External"/><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data.wvgis.wvu.edu/pub/RA/State/CL/Essential_Facility/" TargetMode="External"/><Relationship Id="rId5" Type="http://schemas.openxmlformats.org/officeDocument/2006/relationships/hyperlink" Target="https://data.wvgis.wvu.edu/pub/RA/State/CL/Community_Asset/" TargetMode="Externa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hyperlink" Target="https://data.wvgis.wvu.edu/pub/RA/State/C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data.wvgis.wvu.edu/pub/RA/State/BL/Graphic/BL_Top_Bldg_Exposure.pdf"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hyperlink" Target="https://data.wvgis.wvu.edu/pub/RA/_engage/_IndexDocs/BLRA_cycle/" TargetMode="External"/><Relationship Id="rId5" Type="http://schemas.openxmlformats.org/officeDocument/2006/relationships/diagramQuickStyle" Target="../diagrams/quickStyle1.xml"/><Relationship Id="rId10" Type="http://schemas.openxmlformats.org/officeDocument/2006/relationships/image" Target="../media/image5.png"/><Relationship Id="rId4" Type="http://schemas.openxmlformats.org/officeDocument/2006/relationships/diagramLayout" Target="../diagrams/layout1.xml"/><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hyperlink" Target="https://mapwv.gov/flood/map/?wkid=102100&amp;x=-9051258.64809195&amp;y=4605122.645826196&amp;l=13&amp;v=2" TargetMode="External"/><Relationship Id="rId13" Type="http://schemas.openxmlformats.org/officeDocument/2006/relationships/hyperlink" Target="https://mapwv.gov/flood/map/?wkid=102100&amp;x=-9039584.964825748&amp;y=4614547.713823341&amp;l=13&amp;v=2" TargetMode="External"/><Relationship Id="rId3" Type="http://schemas.openxmlformats.org/officeDocument/2006/relationships/hyperlink" Target="https://data.wvgis.wvu.edu/pub/RA/State/BL/BLRA/R4_BLRA_Full_List/" TargetMode="External"/><Relationship Id="rId7" Type="http://schemas.openxmlformats.org/officeDocument/2006/relationships/hyperlink" Target="https://mapwv.gov/flood/map/?wkid=102100&amp;x=-9052955.868463187&amp;y=4605239.729747706&amp;l=13&amp;v=2" TargetMode="External"/><Relationship Id="rId12" Type="http://schemas.openxmlformats.org/officeDocument/2006/relationships/hyperlink" Target="https://mapwv.gov/flood/map/?wkid=102100&amp;x=-9049558&amp;y=4599481&amp;l=14&amp;v=2"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mapwv.gov/flood/map/?wkid=102100&amp;x=-9051462.281608194&amp;y=4605121.695569388&amp;l=13&amp;v=2" TargetMode="External"/><Relationship Id="rId11" Type="http://schemas.openxmlformats.org/officeDocument/2006/relationships/hyperlink" Target="https://mapwv.gov/flood/map/?wkid=102100&amp;x=-9053254.863709895&amp;y=4605294.772625053&amp;l=13&amp;v=2" TargetMode="External"/><Relationship Id="rId5" Type="http://schemas.openxmlformats.org/officeDocument/2006/relationships/hyperlink" Target="https://data.wvgis.wvu.edu/pub/RA/State/BL/Top-List/Top100/" TargetMode="External"/><Relationship Id="rId15" Type="http://schemas.openxmlformats.org/officeDocument/2006/relationships/hyperlink" Target="https://www.mapwv.gov/flood/map/?wkid=102100&amp;x=-8682032&amp;y=4782993&amp;l=4&amp;v=2" TargetMode="External"/><Relationship Id="rId10" Type="http://schemas.openxmlformats.org/officeDocument/2006/relationships/hyperlink" Target="https://www.mapwv.gov/flood/map/?wkid=102100&amp;x=-9037419&amp;y=4563360&amp;l=13&amp;v=2" TargetMode="External"/><Relationship Id="rId4" Type="http://schemas.openxmlformats.org/officeDocument/2006/relationships/hyperlink" Target="https://data.wvgis.wvu.edu/pub/RA/State/BL/Extract/HighBldgValue/" TargetMode="External"/><Relationship Id="rId9" Type="http://schemas.openxmlformats.org/officeDocument/2006/relationships/hyperlink" Target="https://mapwv.gov/flood/map/?wkid=102100&amp;x=-9030579&amp;y=4569345&amp;l=11&amp;v=2" TargetMode="External"/><Relationship Id="rId14" Type="http://schemas.openxmlformats.org/officeDocument/2006/relationships/hyperlink" Target="data.wvgis.wvu.edu%20-%20/pub/RA/State/BL/BLRA/R4_BLRA_Full_List/"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mapwv.gov/flood/map/?wkid=102100&amp;x=-8938411.815368446&amp;y=4550485.862160835&amp;l=13&amp;v=2" TargetMode="External"/><Relationship Id="rId13" Type="http://schemas.openxmlformats.org/officeDocument/2006/relationships/hyperlink" Target="https://mapwv.gov/flood/map/?wkid=102100&amp;x=-8938969.2340263&amp;y=4550320.605721917&amp;l=13&amp;v=2" TargetMode="External"/><Relationship Id="rId3" Type="http://schemas.openxmlformats.org/officeDocument/2006/relationships/hyperlink" Target="https://data.wvgis.wvu.edu/pub/RA/State/BL/BLRA/R4_BLRA_Full_List/" TargetMode="External"/><Relationship Id="rId7" Type="http://schemas.openxmlformats.org/officeDocument/2006/relationships/hyperlink" Target="https://wvva.com/2018/08/23/new-sewage-plant-hikes-rates-in-lewisburg-fairlea/" TargetMode="External"/><Relationship Id="rId12" Type="http://schemas.openxmlformats.org/officeDocument/2006/relationships/hyperlink" Target="https://mapwv.gov/flood/map/?wkid=102100&amp;x=-8991684.480373707&amp;y=4574648.105121062&amp;l=13&amp;v=2"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mapwv.gov/flood/map/?wkid=102100&amp;x=-8957924.307040213&amp;y=4543185.201151924&amp;l=13&amp;v=2" TargetMode="External"/><Relationship Id="rId11" Type="http://schemas.openxmlformats.org/officeDocument/2006/relationships/hyperlink" Target="https://mapwv.gov/flood/map/?wkid=102100&amp;x=-8956962.61128008&amp;y=4543579.823935318&amp;l=13&amp;v=2" TargetMode="External"/><Relationship Id="rId5" Type="http://schemas.openxmlformats.org/officeDocument/2006/relationships/hyperlink" Target="https://data.wvgis.wvu.edu/pub/RA/State/BL/Top-List/Top100/" TargetMode="External"/><Relationship Id="rId10" Type="http://schemas.openxmlformats.org/officeDocument/2006/relationships/hyperlink" Target="https://mapwv.gov/flood/map/?wkid=102100&amp;x=-8976391.967663689&amp;y=4540923.430134374&amp;l=13&amp;v=2" TargetMode="External"/><Relationship Id="rId4" Type="http://schemas.openxmlformats.org/officeDocument/2006/relationships/hyperlink" Target="https://data.wvgis.wvu.edu/pub/RA/State/BL/Extract/HighBldgValue/" TargetMode="External"/><Relationship Id="rId9" Type="http://schemas.openxmlformats.org/officeDocument/2006/relationships/hyperlink" Target="https://mapwv.gov/flood/map/?wkid=102100&amp;x=-8919631.524307793&amp;y=4574152.468168964&amp;l=13&amp;v=2" TargetMode="External"/><Relationship Id="rId14" Type="http://schemas.openxmlformats.org/officeDocument/2006/relationships/hyperlink" Target="https://mapwv.gov/flood/map/?wkid=102100&amp;x=-8934348.417177942&amp;y=4555837.697141768&amp;l=13&amp;v=2"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data.wvgis.wvu.edu/pub/RA/State/CL/" TargetMode="Externa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s://www.mapwv.gov/flood/map/?wkid=102100&amp;x=-8942775&amp;y=4547402&amp;l=11&amp;v=2"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data.wvgis.wvu.edu/pub/RA/_engage/_IndexDoc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mapwv.gov/flood" TargetMode="Externa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hyperlink" Target="https://data.wvgis.wvu.edu/pub/RA/State/CL/Essential_Facility/" TargetMode="External"/><Relationship Id="rId3" Type="http://schemas.openxmlformats.org/officeDocument/2006/relationships/image" Target="../media/image25.png"/><Relationship Id="rId7" Type="http://schemas.openxmlformats.org/officeDocument/2006/relationships/hyperlink" Target="https://mapwv.gov/flood/map/?wkid=102100&amp;x=-9044814.967568723&amp;y=4593034.702818444&amp;l=13&amp;v=2"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mapwv.gov/flood/map/?wkid=102100&amp;x=-8915984.49129175&amp;y=4611117.058110217&amp;l=13&amp;v=2" TargetMode="External"/><Relationship Id="rId5" Type="http://schemas.openxmlformats.org/officeDocument/2006/relationships/hyperlink" Target="https://mapwv.gov/flood/map/?wkid=102100&amp;x=-8915994.580733798&amp;y=4611106.7240506355&amp;l=13&amp;v=2" TargetMode="External"/><Relationship Id="rId10" Type="http://schemas.openxmlformats.org/officeDocument/2006/relationships/hyperlink" Target="https://www.mapwv.gov/flood/map/?wkid=102100&amp;x=-8678646&amp;y=4782404&amp;l=3&amp;v=2" TargetMode="External"/><Relationship Id="rId4" Type="http://schemas.openxmlformats.org/officeDocument/2006/relationships/hyperlink" Target="https://mapwv.gov/flood/map/?wkid=102100&amp;x=-8976391.967663689&amp;y=4540923.430134374&amp;l=13&amp;v=2" TargetMode="External"/><Relationship Id="rId9" Type="http://schemas.openxmlformats.org/officeDocument/2006/relationships/hyperlink" Target="https://data.wvgis.wvu.edu/pub/RA/State/BL/EssentialFacility/"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mapwv.gov/flood/map/?wkid=102100&amp;x=-8915387.042367648&amp;y=4610251.459347257&amp;l=13&amp;v=2" TargetMode="External"/><Relationship Id="rId13" Type="http://schemas.openxmlformats.org/officeDocument/2006/relationships/hyperlink" Target="https://mapwv.gov/flood/map/?wkid=102100&amp;x=-8939162.198793862&amp;y=4550267.905994714&amp;l=13&amp;v=2" TargetMode="External"/><Relationship Id="rId18" Type="http://schemas.openxmlformats.org/officeDocument/2006/relationships/hyperlink" Target="https://mapwv.gov/flood/map/?wkid=102100&amp;x=-9046240.183550943&amp;y=4566451.6955698235&amp;l=13&amp;v=2" TargetMode="External"/><Relationship Id="rId3" Type="http://schemas.openxmlformats.org/officeDocument/2006/relationships/hyperlink" Target="https://mapwv.gov/flood/map/?wkid=102100&amp;x=-8976391.967663689&amp;y=4540923.430134374&amp;l=13&amp;v=2" TargetMode="External"/><Relationship Id="rId7" Type="http://schemas.openxmlformats.org/officeDocument/2006/relationships/hyperlink" Target="https://mapwv.gov/flood/map/?wkid=102100&amp;x=-8970843.600193925&amp;y=4652964.77048574&amp;l=13&amp;v=2" TargetMode="External"/><Relationship Id="rId12" Type="http://schemas.openxmlformats.org/officeDocument/2006/relationships/hyperlink" Target="https://mapwv.gov/flood/map/?wkid=102100&amp;x=-8948879.42308506&amp;y=4671830.113228488&amp;l=13&amp;v=2" TargetMode="External"/><Relationship Id="rId17" Type="http://schemas.openxmlformats.org/officeDocument/2006/relationships/hyperlink" Target="https://mapwv.gov/flood/map/?wkid=102100&amp;x=-8990757.186789008&amp;y=4574982.459217769&amp;l=13&amp;v=2" TargetMode="External"/><Relationship Id="rId2" Type="http://schemas.openxmlformats.org/officeDocument/2006/relationships/notesSlide" Target="../notesSlides/notesSlide41.xml"/><Relationship Id="rId16" Type="http://schemas.openxmlformats.org/officeDocument/2006/relationships/hyperlink" Target="https://mapwv.gov/flood/map/?wkid=102100&amp;x=-8964544.016517637&amp;y=4611276.217171065&amp;l=13&amp;v=2" TargetMode="External"/><Relationship Id="rId1" Type="http://schemas.openxmlformats.org/officeDocument/2006/relationships/slideLayout" Target="../slideLayouts/slideLayout2.xml"/><Relationship Id="rId6" Type="http://schemas.openxmlformats.org/officeDocument/2006/relationships/hyperlink" Target="https://mapwv.gov/flood/map/?wkid=102100&amp;x=-9044814.967568723&amp;y=4593034.702818444&amp;l=13&amp;v=2" TargetMode="External"/><Relationship Id="rId11" Type="http://schemas.openxmlformats.org/officeDocument/2006/relationships/hyperlink" Target="https://mapwv.gov/flood/map/?wkid=102100&amp;x=-9044761.825647565&amp;y=4592910.168491629&amp;l=13&amp;v=2" TargetMode="External"/><Relationship Id="rId5" Type="http://schemas.openxmlformats.org/officeDocument/2006/relationships/hyperlink" Target="https://mapwv.gov/flood/map/?wkid=102100&amp;x=-8915984.49129175&amp;y=4611117.058110217&amp;l=13&amp;v=2" TargetMode="External"/><Relationship Id="rId15" Type="http://schemas.openxmlformats.org/officeDocument/2006/relationships/hyperlink" Target="https://mapwv.gov/flood/map/?wkid=102100&amp;x=-8951383.543898508&amp;y=4647419.161204568&amp;l=13&amp;v=2" TargetMode="External"/><Relationship Id="rId10" Type="http://schemas.openxmlformats.org/officeDocument/2006/relationships/hyperlink" Target="https://mapwv.gov/flood/map/?wkid=102100&amp;x=-9052737.672799073&amp;y=4594313.664976795&amp;l=13&amp;v=2" TargetMode="External"/><Relationship Id="rId4" Type="http://schemas.openxmlformats.org/officeDocument/2006/relationships/hyperlink" Target="https://mapwv.gov/flood/map/?wkid=102100&amp;x=-8915994.580733798&amp;y=4611106.7240506355&amp;l=13&amp;v=2" TargetMode="External"/><Relationship Id="rId9" Type="http://schemas.openxmlformats.org/officeDocument/2006/relationships/hyperlink" Target="https://mapwv.gov/flood/map/?wkid=102100&amp;x=-8915971.660941198&amp;y=4610648.715795866&amp;l=13&amp;v=2" TargetMode="External"/><Relationship Id="rId14" Type="http://schemas.openxmlformats.org/officeDocument/2006/relationships/hyperlink" Target="https://mapwv.gov/flood/map/?wkid=102100&amp;x=-8948840.764942853&amp;y=4671789.779378175&amp;l=13&amp;v=2"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data.wvgis.wvu.edu/pub/RA/State/CL/Essential_Facility/"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hyperlink" Target="https://www.mapwv.gov/flood/map/?wkid=102100&amp;x=-8915613&amp;y=4610416&amp;l=8&amp;v=2" TargetMode="Externa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s://mapwv.gov/flood/map/?wkid=102100&amp;x=-9034189.53397237&amp;y=4569291.722782939&amp;l=13&amp;v=2" TargetMode="External"/><Relationship Id="rId3" Type="http://schemas.openxmlformats.org/officeDocument/2006/relationships/image" Target="../media/image23.png"/><Relationship Id="rId7" Type="http://schemas.openxmlformats.org/officeDocument/2006/relationships/hyperlink" Target="https://mapwv.gov/flood/map/?wkid=102100&amp;x=-8973377.634780934&amp;y=4630444.167953038&amp;l=13&amp;v=2"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mapwv.gov/flood/map/?wkid=102100&amp;x=-8938993.341931826&amp;y=4648411.529141494&amp;l=13&amp;v=2" TargetMode="External"/><Relationship Id="rId11" Type="http://schemas.openxmlformats.org/officeDocument/2006/relationships/hyperlink" Target="https://www.mapwv.gov/flood/map/?wkid=102100&amp;x=-8678646&amp;y=4782404&amp;l=3&amp;v=2" TargetMode="External"/><Relationship Id="rId5" Type="http://schemas.openxmlformats.org/officeDocument/2006/relationships/hyperlink" Target="https://mapwv.gov/flood/map/?wkid=102100&amp;x=-9044848.754147371&amp;y=4594291.33214483&amp;l=13&amp;v=2" TargetMode="External"/><Relationship Id="rId10" Type="http://schemas.openxmlformats.org/officeDocument/2006/relationships/hyperlink" Target="https://data.wvgis.wvu.edu/pub/RA/State/BL/CommunityAsset/" TargetMode="External"/><Relationship Id="rId4" Type="http://schemas.openxmlformats.org/officeDocument/2006/relationships/hyperlink" Target="https://mapwv.gov/flood/map/?wkid=102100&amp;x=-8957924.307040213&amp;y=4543185.201151924&amp;l=13&amp;v=2" TargetMode="External"/><Relationship Id="rId9" Type="http://schemas.openxmlformats.org/officeDocument/2006/relationships/hyperlink" Target="https://data.wvgis.wvu.edu/pub/RA/State/CL/Community_Asse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mapwv.gov/flood/map/?wkid=102100&amp;x=-8914626&amp;y=4611336&amp;l=8&amp;v=2" TargetMode="External"/><Relationship Id="rId5" Type="http://schemas.openxmlformats.org/officeDocument/2006/relationships/image" Target="../media/image43.JPG"/><Relationship Id="rId4" Type="http://schemas.openxmlformats.org/officeDocument/2006/relationships/hyperlink" Target="https://data.wvgis.wvu.edu/pub/RA/State/CL/Community_Asset/"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mapwv.gov/flood/map/?wkid=102100&amp;x=-8957998&amp;y=4543185&amp;l=12&amp;v=2"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s://mapwv.gov/flood/map/?wkid=102100&amp;x=-9034879.226122726&amp;y=4564711.090298416&amp;l=13&amp;v=2" TargetMode="External"/><Relationship Id="rId3" Type="http://schemas.openxmlformats.org/officeDocument/2006/relationships/image" Target="../media/image23.png"/><Relationship Id="rId7" Type="http://schemas.openxmlformats.org/officeDocument/2006/relationships/hyperlink" Target="https://mapwv.gov/flood/map/?wkid=102100&amp;x=-8957730.470752353&amp;y=4543545.798898337&amp;l=13&amp;v=2"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mapwv.gov/flood/map/?wkid=102100&amp;x=-8976882.336143207&amp;y=4540695.069984893&amp;l=13&amp;v=2" TargetMode="External"/><Relationship Id="rId5" Type="http://schemas.openxmlformats.org/officeDocument/2006/relationships/hyperlink" Target="https://mapwv.gov/flood/map/?wkid=102100&amp;x=-9034189.53397237&amp;y=4569291.722782939&amp;l=13&amp;v=2" TargetMode="External"/><Relationship Id="rId10" Type="http://schemas.openxmlformats.org/officeDocument/2006/relationships/hyperlink" Target="https://data.wvgis.wvu.edu/pub/RA/State/BL/CommunityAsset/" TargetMode="External"/><Relationship Id="rId4" Type="http://schemas.openxmlformats.org/officeDocument/2006/relationships/hyperlink" Target="https://mapwv.gov/flood/map/?wkid=102100&amp;x=-9036114.231270261&amp;y=4563912.127792853&amp;l=13&amp;v=2" TargetMode="External"/><Relationship Id="rId9" Type="http://schemas.openxmlformats.org/officeDocument/2006/relationships/hyperlink" Target="https://mapwv.gov/flood/map/?wkid=102100&amp;x=-8976822.049737131&amp;y=4540671.575001978&amp;l=13&amp;v=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data.wvgis.wvu.edu/pub/RA/_resources/status/Community_NFIP_Participation.pdf"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www.mapwv.gov/flood/map/?wkid=102100&amp;x=-8977154&amp;y=4540808&amp;l=10&amp;v=2" TargetMode="External"/><Relationship Id="rId7"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www.mapwv.gov/flood/map/?wkid=102100&amp;x=-8964870&amp;y=4611241&amp;l=10&amp;v=2" TargetMode="External"/><Relationship Id="rId5" Type="http://schemas.openxmlformats.org/officeDocument/2006/relationships/hyperlink" Target="https://www.mapwv.gov/flood/map/?wkid=102100&amp;x=-9035419&amp;y=4564534&amp;l=10&amp;v=2" TargetMode="External"/><Relationship Id="rId4" Type="http://schemas.openxmlformats.org/officeDocument/2006/relationships/hyperlink" Target="https://www.mapwv.gov/flood/map/?wkid=102100&amp;x=-8957345&amp;y=4543869&amp;l=10&amp;v=2"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data.wvgis.wvu.edu/pub/RA/State/BL/BLRA/WV/" TargetMode="External"/><Relationship Id="rId7"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data.wvgis.wvu.edu/pub/RA/State/BL/Top-List/Top100/" TargetMode="External"/><Relationship Id="rId5" Type="http://schemas.openxmlformats.org/officeDocument/2006/relationships/hyperlink" Target="https://data.wvgis.wvu.edu/pub/RA/State/BL/Extract/" TargetMode="External"/><Relationship Id="rId4" Type="http://schemas.openxmlformats.org/officeDocument/2006/relationships/hyperlink" Target="https://data.wvgis.wvu.edu/pub/RA/State/BL/BLRA/"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s://data.wvgis.wvu.edu/pub/RA/State/CL/Matrix/" TargetMode="External"/><Relationship Id="rId4" Type="http://schemas.openxmlformats.org/officeDocument/2006/relationships/hyperlink" Target="https://data.wvgis.wvu.edu/pub/RA/_resources/Dashboard/"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51.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0.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mapwv.gov/flood/map/?wkid=102100&amp;x=-8679568&amp;y=4788783&amp;l=7&amp;v=2"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4171" y="1027414"/>
            <a:ext cx="8603788" cy="572305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Region 4 Flood Risk Assessment</a:t>
            </a:r>
          </a:p>
        </p:txBody>
      </p:sp>
      <p:pic>
        <p:nvPicPr>
          <p:cNvPr id="10" name="Picture 9"/>
          <p:cNvPicPr/>
          <p:nvPr/>
        </p:nvPicPr>
        <p:blipFill>
          <a:blip r:embed="rId4"/>
          <a:stretch>
            <a:fillRect/>
          </a:stretch>
        </p:blipFill>
        <p:spPr>
          <a:xfrm>
            <a:off x="298135" y="5571183"/>
            <a:ext cx="2049518" cy="1134682"/>
          </a:xfrm>
          <a:prstGeom prst="rect">
            <a:avLst/>
          </a:prstGeom>
          <a:ln>
            <a:solidFill>
              <a:schemeClr val="tx1"/>
            </a:solidFill>
          </a:ln>
        </p:spPr>
      </p:pic>
      <p:sp>
        <p:nvSpPr>
          <p:cNvPr id="6" name="TextBox 5"/>
          <p:cNvSpPr txBox="1"/>
          <p:nvPr/>
        </p:nvSpPr>
        <p:spPr>
          <a:xfrm>
            <a:off x="5441245" y="2235200"/>
            <a:ext cx="3296355" cy="830997"/>
          </a:xfrm>
          <a:prstGeom prst="rect">
            <a:avLst/>
          </a:prstGeom>
          <a:solidFill>
            <a:schemeClr val="bg2"/>
          </a:solidFill>
        </p:spPr>
        <p:txBody>
          <a:bodyPr wrap="square" rtlCol="0">
            <a:spAutoFit/>
          </a:bodyPr>
          <a:lstStyle/>
          <a:p>
            <a:r>
              <a:rPr lang="en-US" sz="1200" b="1" dirty="0"/>
              <a:t>Region 4 Vulnerability Risk Assessment</a:t>
            </a:r>
          </a:p>
          <a:p>
            <a:endParaRPr lang="en-US" sz="1200" dirty="0"/>
          </a:p>
          <a:p>
            <a:r>
              <a:rPr lang="en-US" sz="1200" dirty="0"/>
              <a:t>Kurt Donaldson, WVU</a:t>
            </a:r>
          </a:p>
          <a:p>
            <a:r>
              <a:rPr lang="en-US" sz="1200" dirty="0"/>
              <a:t>2/10/2022</a:t>
            </a:r>
          </a:p>
        </p:txBody>
      </p:sp>
    </p:spTree>
    <p:extLst>
      <p:ext uri="{BB962C8B-B14F-4D97-AF65-F5344CB8AC3E}">
        <p14:creationId xmlns:p14="http://schemas.microsoft.com/office/powerpoint/2010/main" val="3910391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7332" y="956370"/>
            <a:ext cx="7390941" cy="5720261"/>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Historical Flood Information</a:t>
            </a:r>
          </a:p>
        </p:txBody>
      </p:sp>
      <p:sp>
        <p:nvSpPr>
          <p:cNvPr id="7" name="Rectangle 6"/>
          <p:cNvSpPr/>
          <p:nvPr/>
        </p:nvSpPr>
        <p:spPr>
          <a:xfrm>
            <a:off x="5275911" y="1685925"/>
            <a:ext cx="1620189" cy="369332"/>
          </a:xfrm>
          <a:prstGeom prst="rect">
            <a:avLst/>
          </a:prstGeom>
        </p:spPr>
        <p:txBody>
          <a:bodyPr wrap="square">
            <a:spAutoFit/>
          </a:bodyPr>
          <a:lstStyle/>
          <a:p>
            <a:r>
              <a:rPr lang="en-US" dirty="0">
                <a:solidFill>
                  <a:srgbClr val="1F497D"/>
                </a:solidFill>
                <a:latin typeface="Calibri" panose="020F0502020204030204" pitchFamily="34" charset="0"/>
                <a:ea typeface="Calibri" panose="020F0502020204030204" pitchFamily="34" charset="0"/>
              </a:rPr>
              <a:t> </a:t>
            </a:r>
            <a:r>
              <a:rPr lang="en-US" sz="1000" u="sng" dirty="0">
                <a:solidFill>
                  <a:srgbClr val="0563C1"/>
                </a:solidFill>
                <a:latin typeface="Calibri" panose="020F0502020204030204" pitchFamily="34" charset="0"/>
                <a:ea typeface="Calibri" panose="020F0502020204030204" pitchFamily="34" charset="0"/>
                <a:hlinkClick r:id="rId4"/>
              </a:rPr>
              <a:t>High-Water Marks Graphic</a:t>
            </a:r>
            <a:endParaRPr lang="en-US" dirty="0"/>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771523" y="3205018"/>
            <a:ext cx="2271829" cy="864966"/>
          </a:xfrm>
          <a:prstGeom prst="wedgeRoundRectCallout">
            <a:avLst>
              <a:gd name="adj1" fmla="val -45990"/>
              <a:gd name="adj2" fmla="val 83670"/>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Historical flood information including high water marks of past flooding events should be reviewed.</a:t>
            </a:r>
            <a:endParaRPr lang="en-US" sz="1100" dirty="0">
              <a:solidFill>
                <a:schemeClr val="bg1"/>
              </a:solidFill>
            </a:endParaRPr>
          </a:p>
        </p:txBody>
      </p:sp>
      <p:sp>
        <p:nvSpPr>
          <p:cNvPr id="3" name="Rectangle 2"/>
          <p:cNvSpPr/>
          <p:nvPr/>
        </p:nvSpPr>
        <p:spPr>
          <a:xfrm>
            <a:off x="771524" y="1039595"/>
            <a:ext cx="2537927" cy="1661993"/>
          </a:xfrm>
          <a:prstGeom prst="rect">
            <a:avLst/>
          </a:prstGeom>
          <a:solidFill>
            <a:schemeClr val="accent1">
              <a:lumMod val="20000"/>
              <a:lumOff val="80000"/>
            </a:schemeClr>
          </a:solid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rPr>
              <a:t>STORY MAPS:</a:t>
            </a:r>
            <a:endParaRPr lang="en-US" sz="2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5"/>
              </a:rPr>
              <a:t>Flood Risk in West Virginia:  What We Learned from the June 2016 Flood</a:t>
            </a:r>
            <a:endParaRPr lang="en-US" sz="12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6"/>
              </a:rPr>
              <a:t>WV Flooded Towns, June 2016. The Historic Flooding of Southern West Virginia on June 23, 2016</a:t>
            </a:r>
            <a:endParaRPr lang="en-US" sz="1200" dirty="0">
              <a:latin typeface="Calibri" panose="020F0502020204030204" pitchFamily="34" charset="0"/>
              <a:ea typeface="Calibri" panose="020F0502020204030204" pitchFamily="34" charset="0"/>
            </a:endParaRPr>
          </a:p>
        </p:txBody>
      </p:sp>
      <p:sp>
        <p:nvSpPr>
          <p:cNvPr id="6" name="Rectangle 5"/>
          <p:cNvSpPr/>
          <p:nvPr/>
        </p:nvSpPr>
        <p:spPr>
          <a:xfrm>
            <a:off x="4362802" y="5901630"/>
            <a:ext cx="3528644" cy="646331"/>
          </a:xfrm>
          <a:prstGeom prst="rect">
            <a:avLst/>
          </a:prstGeom>
          <a:solidFill>
            <a:schemeClr val="accent1">
              <a:lumMod val="20000"/>
              <a:lumOff val="80000"/>
            </a:schemeClr>
          </a:solidFill>
        </p:spPr>
        <p:txBody>
          <a:bodyPr wrap="square">
            <a:spAutoFit/>
          </a:bodyPr>
          <a:lstStyle/>
          <a:p>
            <a:pPr algn="ctr"/>
            <a:r>
              <a:rPr lang="en-US" sz="1200" b="1" u="sng" dirty="0">
                <a:hlinkClick r:id="rId7"/>
              </a:rPr>
              <a:t>FEMA Region 3 Report</a:t>
            </a:r>
            <a:br>
              <a:rPr lang="en-US" sz="1200" u="sng" dirty="0">
                <a:hlinkClick r:id="rId7"/>
              </a:rPr>
            </a:br>
            <a:r>
              <a:rPr lang="en-US" sz="1200" u="sng" dirty="0">
                <a:hlinkClick r:id="rId7"/>
              </a:rPr>
              <a:t>Understanding Flood Dangers in Central West Virginia: LESSONS LEARNED FROM THE JUNE 2016 FLOOD</a:t>
            </a:r>
            <a:endParaRPr lang="en-US" sz="1200" dirty="0"/>
          </a:p>
        </p:txBody>
      </p:sp>
    </p:spTree>
    <p:extLst>
      <p:ext uri="{BB962C8B-B14F-4D97-AF65-F5344CB8AC3E}">
        <p14:creationId xmlns:p14="http://schemas.microsoft.com/office/powerpoint/2010/main" val="1012299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6762" y="949248"/>
            <a:ext cx="7610475" cy="588645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Active Flood Studies</a:t>
            </a:r>
          </a:p>
        </p:txBody>
      </p:sp>
      <p:sp>
        <p:nvSpPr>
          <p:cNvPr id="7" name="Rectangle 6"/>
          <p:cNvSpPr/>
          <p:nvPr/>
        </p:nvSpPr>
        <p:spPr>
          <a:xfrm>
            <a:off x="3943430" y="6349305"/>
            <a:ext cx="2433146" cy="369332"/>
          </a:xfrm>
          <a:prstGeom prst="rect">
            <a:avLst/>
          </a:prstGeom>
        </p:spPr>
        <p:txBody>
          <a:bodyPr wrap="square">
            <a:spAutoFit/>
          </a:bodyPr>
          <a:lstStyle/>
          <a:p>
            <a:r>
              <a:rPr lang="en-US" dirty="0">
                <a:solidFill>
                  <a:srgbClr val="1F497D"/>
                </a:solidFill>
                <a:latin typeface="Calibri" panose="020F0502020204030204" pitchFamily="34" charset="0"/>
                <a:ea typeface="Calibri" panose="020F0502020204030204" pitchFamily="34" charset="0"/>
              </a:rPr>
              <a:t> </a:t>
            </a:r>
            <a:r>
              <a:rPr lang="en-US" sz="1000" u="sng" dirty="0">
                <a:solidFill>
                  <a:srgbClr val="0563C1"/>
                </a:solidFill>
                <a:latin typeface="Calibri" panose="020F0502020204030204" pitchFamily="34" charset="0"/>
                <a:ea typeface="Calibri" panose="020F0502020204030204" pitchFamily="34" charset="0"/>
                <a:hlinkClick r:id="rId4"/>
              </a:rPr>
              <a:t>Flood Study Project Status Map PDF</a:t>
            </a:r>
            <a:endParaRPr lang="en-US" dirty="0"/>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6238872" y="3505200"/>
            <a:ext cx="2271829" cy="1238250"/>
          </a:xfrm>
          <a:prstGeom prst="wedgeRoundRectCallout">
            <a:avLst>
              <a:gd name="adj1" fmla="val 130128"/>
              <a:gd name="adj2" fmla="val 97092"/>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FEMA is creating new flood maps for a number of counties and streams in Region 4 which will alter the floodplain boundaries and base flood elevations.  The new flood maps will affect the at-risk building inventories as well.</a:t>
            </a:r>
            <a:endParaRPr lang="en-US" sz="1100" dirty="0">
              <a:solidFill>
                <a:schemeClr val="bg1"/>
              </a:solidFill>
            </a:endParaRPr>
          </a:p>
        </p:txBody>
      </p:sp>
    </p:spTree>
    <p:extLst>
      <p:ext uri="{BB962C8B-B14F-4D97-AF65-F5344CB8AC3E}">
        <p14:creationId xmlns:p14="http://schemas.microsoft.com/office/powerpoint/2010/main" val="2214221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Floodplain Measurements (Area)</a:t>
            </a:r>
          </a:p>
        </p:txBody>
      </p:sp>
      <p:graphicFrame>
        <p:nvGraphicFramePr>
          <p:cNvPr id="8" name="Table 7"/>
          <p:cNvGraphicFramePr>
            <a:graphicFrameLocks noGrp="1"/>
          </p:cNvGraphicFramePr>
          <p:nvPr>
            <p:extLst>
              <p:ext uri="{D42A27DB-BD31-4B8C-83A1-F6EECF244321}">
                <p14:modId xmlns:p14="http://schemas.microsoft.com/office/powerpoint/2010/main" val="2971898667"/>
              </p:ext>
            </p:extLst>
          </p:nvPr>
        </p:nvGraphicFramePr>
        <p:xfrm>
          <a:off x="626596" y="1431454"/>
          <a:ext cx="6612841" cy="2262565"/>
        </p:xfrm>
        <a:graphic>
          <a:graphicData uri="http://schemas.openxmlformats.org/drawingml/2006/table">
            <a:tbl>
              <a:tblPr/>
              <a:tblGrid>
                <a:gridCol w="2030139">
                  <a:extLst>
                    <a:ext uri="{9D8B030D-6E8A-4147-A177-3AD203B41FA5}">
                      <a16:colId xmlns:a16="http://schemas.microsoft.com/office/drawing/2014/main" val="1983558372"/>
                    </a:ext>
                  </a:extLst>
                </a:gridCol>
                <a:gridCol w="1006653">
                  <a:extLst>
                    <a:ext uri="{9D8B030D-6E8A-4147-A177-3AD203B41FA5}">
                      <a16:colId xmlns:a16="http://schemas.microsoft.com/office/drawing/2014/main" val="1422997837"/>
                    </a:ext>
                  </a:extLst>
                </a:gridCol>
                <a:gridCol w="913293">
                  <a:extLst>
                    <a:ext uri="{9D8B030D-6E8A-4147-A177-3AD203B41FA5}">
                      <a16:colId xmlns:a16="http://schemas.microsoft.com/office/drawing/2014/main" val="1089508381"/>
                    </a:ext>
                  </a:extLst>
                </a:gridCol>
                <a:gridCol w="1574923">
                  <a:extLst>
                    <a:ext uri="{9D8B030D-6E8A-4147-A177-3AD203B41FA5}">
                      <a16:colId xmlns:a16="http://schemas.microsoft.com/office/drawing/2014/main" val="3770889101"/>
                    </a:ext>
                  </a:extLst>
                </a:gridCol>
                <a:gridCol w="1087833">
                  <a:extLst>
                    <a:ext uri="{9D8B030D-6E8A-4147-A177-3AD203B41FA5}">
                      <a16:colId xmlns:a16="http://schemas.microsoft.com/office/drawing/2014/main" val="2283764621"/>
                    </a:ext>
                  </a:extLst>
                </a:gridCol>
              </a:tblGrid>
              <a:tr h="681414">
                <a:tc>
                  <a:txBody>
                    <a:bodyPr/>
                    <a:lstStyle/>
                    <a:p>
                      <a:pPr algn="ctr" fontAlgn="ctr"/>
                      <a:r>
                        <a:rPr lang="en-US" sz="1200" b="0" i="0" u="none" strike="noStrike" dirty="0">
                          <a:solidFill>
                            <a:srgbClr val="000000"/>
                          </a:solidFill>
                          <a:effectLst/>
                          <a:latin typeface="Calibri" panose="020F0502020204030204" pitchFamily="34" charset="0"/>
                        </a:rPr>
                        <a:t>Unincorporated Area*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dirty="0">
                          <a:solidFill>
                            <a:srgbClr val="000000"/>
                          </a:solidFill>
                          <a:effectLst/>
                          <a:latin typeface="Calibri" panose="020F0502020204030204" pitchFamily="34" charset="0"/>
                        </a:rPr>
                        <a:t> Total Community Area (acres)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 Total SFHA Area (acres)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1" i="0" u="none" strike="noStrike" dirty="0">
                          <a:solidFill>
                            <a:srgbClr val="000000"/>
                          </a:solidFill>
                          <a:effectLst/>
                          <a:latin typeface="Calibri" panose="020F0502020204030204" pitchFamily="34" charset="0"/>
                        </a:rPr>
                        <a:t> Modified </a:t>
                      </a:r>
                      <a:br>
                        <a:rPr lang="en-US" sz="1200" b="1"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Total SFHA Area</a:t>
                      </a:r>
                      <a:br>
                        <a:rPr lang="en-US" sz="1200" b="1"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 (acres)</a:t>
                      </a:r>
                      <a:r>
                        <a:rPr lang="en-US" sz="1200" b="1" i="0" u="none" strike="noStrike" baseline="30000" dirty="0">
                          <a:solidFill>
                            <a:srgbClr val="000000"/>
                          </a:solidFill>
                          <a:effectLst/>
                          <a:latin typeface="Calibri" panose="020F0502020204030204" pitchFamily="34" charset="0"/>
                        </a:rPr>
                        <a:t>1</a:t>
                      </a:r>
                      <a:r>
                        <a:rPr lang="en-US" sz="1200" b="1"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Ratio of aSFHA to Community Area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83336358"/>
                  </a:ext>
                </a:extLst>
              </a:tr>
              <a:tr h="249482">
                <a:tc>
                  <a:txBody>
                    <a:bodyPr/>
                    <a:lstStyle/>
                    <a:p>
                      <a:pPr algn="l" fontAlgn="b"/>
                      <a:r>
                        <a:rPr lang="en-US" sz="1200" b="0" i="0" u="none" strike="noStrike">
                          <a:solidFill>
                            <a:srgbClr val="000000"/>
                          </a:solidFill>
                          <a:effectLst/>
                          <a:latin typeface="Calibri" panose="020F0502020204030204" pitchFamily="34" charset="0"/>
                        </a:rPr>
                        <a:t>GREENBRIER COUNTY*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648,250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21,594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19,278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7685443"/>
                  </a:ext>
                </a:extLst>
              </a:tr>
              <a:tr h="261956">
                <a:tc>
                  <a:txBody>
                    <a:bodyPr/>
                    <a:lstStyle/>
                    <a:p>
                      <a:pPr algn="l" fontAlgn="b"/>
                      <a:r>
                        <a:rPr lang="en-US" sz="1200" b="0" i="0" u="none" strike="noStrike">
                          <a:solidFill>
                            <a:srgbClr val="000000"/>
                          </a:solidFill>
                          <a:effectLst/>
                          <a:latin typeface="Calibri" panose="020F0502020204030204" pitchFamily="34" charset="0"/>
                        </a:rPr>
                        <a:t>NICHOLAS COUNTY*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414,533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13,865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8,579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7613273"/>
                  </a:ext>
                </a:extLst>
              </a:tr>
              <a:tr h="261956">
                <a:tc>
                  <a:txBody>
                    <a:bodyPr/>
                    <a:lstStyle/>
                    <a:p>
                      <a:pPr algn="l" fontAlgn="b"/>
                      <a:r>
                        <a:rPr lang="en-US" sz="1200" b="0" i="0" u="none" strike="noStrike">
                          <a:solidFill>
                            <a:srgbClr val="000000"/>
                          </a:solidFill>
                          <a:effectLst/>
                          <a:latin typeface="Calibri" panose="020F0502020204030204" pitchFamily="34" charset="0"/>
                        </a:rPr>
                        <a:t>WEBSTER COUNTY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354,803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8,905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6,759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91203031"/>
                  </a:ext>
                </a:extLst>
              </a:tr>
              <a:tr h="261956">
                <a:tc>
                  <a:txBody>
                    <a:bodyPr/>
                    <a:lstStyle/>
                    <a:p>
                      <a:pPr algn="l" fontAlgn="b"/>
                      <a:r>
                        <a:rPr lang="en-US" sz="1200" b="0" i="0" u="none" strike="noStrike">
                          <a:solidFill>
                            <a:srgbClr val="000000"/>
                          </a:solidFill>
                          <a:effectLst/>
                          <a:latin typeface="Calibri" panose="020F0502020204030204" pitchFamily="34" charset="0"/>
                        </a:rPr>
                        <a:t>POCAHONTAS COUNTY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600,184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12,584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8,050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51544964"/>
                  </a:ext>
                </a:extLst>
              </a:tr>
              <a:tr h="261956">
                <a:tc>
                  <a:txBody>
                    <a:bodyPr/>
                    <a:lstStyle/>
                    <a:p>
                      <a:pPr algn="l" fontAlgn="b"/>
                      <a:r>
                        <a:rPr lang="en-US" sz="1200" b="0" i="0" u="none" strike="noStrike" dirty="0">
                          <a:solidFill>
                            <a:srgbClr val="000000"/>
                          </a:solidFill>
                          <a:effectLst/>
                          <a:latin typeface="Calibri" panose="020F0502020204030204" pitchFamily="34" charset="0"/>
                        </a:rPr>
                        <a:t>FAYETTE COUNTY*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412,491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5,757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3,393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50573693"/>
                  </a:ext>
                </a:extLst>
              </a:tr>
              <a:tr h="249482">
                <a:tc gridSpan="5">
                  <a:txBody>
                    <a:bodyPr/>
                    <a:lstStyle/>
                    <a:p>
                      <a:pPr marL="228600" indent="-228600" algn="l" fontAlgn="b">
                        <a:buAutoNum type="arabicPlain"/>
                      </a:pPr>
                      <a:r>
                        <a:rPr lang="en-US" sz="900" b="0" i="0" u="none" strike="noStrike" dirty="0">
                          <a:solidFill>
                            <a:srgbClr val="000000"/>
                          </a:solidFill>
                          <a:effectLst/>
                          <a:latin typeface="Calibri" panose="020F0502020204030204" pitchFamily="34" charset="0"/>
                        </a:rPr>
                        <a:t>Areas excluded from Total </a:t>
                      </a:r>
                      <a:r>
                        <a:rPr lang="en-US" sz="900" b="0" i="0" u="none" strike="noStrike" dirty="0" err="1">
                          <a:solidFill>
                            <a:srgbClr val="000000"/>
                          </a:solidFill>
                          <a:effectLst/>
                          <a:latin typeface="Calibri" panose="020F0502020204030204" pitchFamily="34" charset="0"/>
                        </a:rPr>
                        <a:t>aSFHA</a:t>
                      </a:r>
                      <a:r>
                        <a:rPr lang="en-US" sz="900" b="0" i="0" u="none" strike="noStrike" dirty="0">
                          <a:solidFill>
                            <a:srgbClr val="000000"/>
                          </a:solidFill>
                          <a:effectLst/>
                          <a:latin typeface="Calibri" panose="020F0502020204030204" pitchFamily="34" charset="0"/>
                        </a:rPr>
                        <a:t>:  Open water lakes &gt; 10 acres; Large river bank-to-bank &gt; 500 ft.; Federal lands &gt; 10 acres</a:t>
                      </a:r>
                    </a:p>
                    <a:p>
                      <a:pPr marL="228600" indent="-228600" algn="l" fontAlgn="b">
                        <a:buAutoNum type="arabicPlain"/>
                      </a:pPr>
                      <a:r>
                        <a:rPr lang="en-US" sz="900" b="0" i="0" u="none" strike="noStrike" dirty="0">
                          <a:solidFill>
                            <a:srgbClr val="000000"/>
                          </a:solidFill>
                          <a:effectLst/>
                          <a:latin typeface="Calibri" panose="020F0502020204030204" pitchFamily="34" charset="0"/>
                        </a:rPr>
                        <a:t>Source Table:</a:t>
                      </a:r>
                      <a:r>
                        <a:rPr lang="en-US" sz="900" b="0" i="0" u="none" strike="noStrike" baseline="0" dirty="0">
                          <a:solidFill>
                            <a:srgbClr val="000000"/>
                          </a:solidFill>
                          <a:effectLst/>
                          <a:latin typeface="Calibri" panose="020F0502020204030204" pitchFamily="34" charset="0"/>
                        </a:rPr>
                        <a:t>  </a:t>
                      </a:r>
                      <a:r>
                        <a:rPr lang="en-US" sz="900" b="0" i="0" u="none" strike="noStrike" baseline="0" dirty="0">
                          <a:solidFill>
                            <a:srgbClr val="000000"/>
                          </a:solidFill>
                          <a:effectLst/>
                          <a:latin typeface="Calibri" panose="020F0502020204030204" pitchFamily="34" charset="0"/>
                          <a:hlinkClick r:id="rId3"/>
                        </a:rPr>
                        <a:t>https://data.wvgis.wvu.edu/pub/RA/State/CL/Flood_Zone_Type-Length-aSFHA/</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80828750"/>
                  </a:ext>
                </a:extLst>
              </a:tr>
            </a:tbl>
          </a:graphicData>
        </a:graphic>
      </p:graphicFrame>
      <p:sp>
        <p:nvSpPr>
          <p:cNvPr id="9" name="TextBox 8"/>
          <p:cNvSpPr txBox="1"/>
          <p:nvPr/>
        </p:nvSpPr>
        <p:spPr>
          <a:xfrm>
            <a:off x="1208942" y="988261"/>
            <a:ext cx="5638800" cy="369332"/>
          </a:xfrm>
          <a:prstGeom prst="rect">
            <a:avLst/>
          </a:prstGeom>
          <a:noFill/>
        </p:spPr>
        <p:txBody>
          <a:bodyPr wrap="square" rtlCol="0">
            <a:spAutoFit/>
          </a:bodyPr>
          <a:lstStyle/>
          <a:p>
            <a:r>
              <a:rPr lang="en-US" dirty="0"/>
              <a:t>Region 4 </a:t>
            </a:r>
            <a:r>
              <a:rPr lang="en-US" b="1" dirty="0"/>
              <a:t>Unincorporated Areas</a:t>
            </a:r>
            <a:r>
              <a:rPr lang="en-US" dirty="0"/>
              <a:t>:  Acreage in Effective SFHA</a:t>
            </a:r>
          </a:p>
        </p:txBody>
      </p:sp>
      <p:pic>
        <p:nvPicPr>
          <p:cNvPr id="4" name="Picture 3"/>
          <p:cNvPicPr>
            <a:picLocks noChangeAspect="1"/>
          </p:cNvPicPr>
          <p:nvPr/>
        </p:nvPicPr>
        <p:blipFill>
          <a:blip r:embed="rId4"/>
          <a:stretch>
            <a:fillRect/>
          </a:stretch>
        </p:blipFill>
        <p:spPr>
          <a:xfrm>
            <a:off x="626596" y="4088477"/>
            <a:ext cx="3728963" cy="2628987"/>
          </a:xfrm>
          <a:prstGeom prst="rect">
            <a:avLst/>
          </a:prstGeom>
        </p:spPr>
      </p:pic>
      <p:sp>
        <p:nvSpPr>
          <p:cNvPr id="6" name="TextBox 5"/>
          <p:cNvSpPr txBox="1"/>
          <p:nvPr/>
        </p:nvSpPr>
        <p:spPr>
          <a:xfrm>
            <a:off x="4672599" y="4088477"/>
            <a:ext cx="3822968" cy="1569660"/>
          </a:xfrm>
          <a:prstGeom prst="rect">
            <a:avLst/>
          </a:prstGeom>
          <a:solidFill>
            <a:schemeClr val="accent2">
              <a:lumMod val="20000"/>
              <a:lumOff val="80000"/>
            </a:schemeClr>
          </a:solidFill>
        </p:spPr>
        <p:txBody>
          <a:bodyPr wrap="square" rtlCol="0">
            <a:spAutoFit/>
          </a:bodyPr>
          <a:lstStyle/>
          <a:p>
            <a:r>
              <a:rPr lang="en-US" sz="1600" dirty="0">
                <a:solidFill>
                  <a:srgbClr val="C00000"/>
                </a:solidFill>
                <a:latin typeface="Calibri" panose="020F0502020204030204" pitchFamily="34" charset="0"/>
                <a:ea typeface="Calibri" panose="020F0502020204030204" pitchFamily="34" charset="0"/>
                <a:cs typeface="Arial" panose="020B0604020202020204" pitchFamily="34" charset="0"/>
              </a:rPr>
              <a:t>Risk Assessment: </a:t>
            </a:r>
            <a:r>
              <a:rPr lang="en-US" sz="1600" b="1" i="1" dirty="0">
                <a:solidFill>
                  <a:schemeClr val="accent5">
                    <a:lumMod val="50000"/>
                  </a:schemeClr>
                </a:solidFill>
              </a:rPr>
              <a:t>Greenbrier County </a:t>
            </a:r>
            <a:r>
              <a:rPr lang="en-US" sz="1600" i="1" dirty="0"/>
              <a:t>(4</a:t>
            </a:r>
            <a:r>
              <a:rPr lang="en-US" sz="1600" i="1" baseline="30000" dirty="0"/>
              <a:t>th </a:t>
            </a:r>
            <a:r>
              <a:rPr lang="en-US" sz="1600" i="1" dirty="0"/>
              <a:t>largest in the State) and </a:t>
            </a:r>
            <a:r>
              <a:rPr lang="en-US" sz="1600" b="1" i="1" dirty="0">
                <a:solidFill>
                  <a:schemeClr val="accent5">
                    <a:lumMod val="50000"/>
                  </a:schemeClr>
                </a:solidFill>
              </a:rPr>
              <a:t>Greenbrier Unincorporated </a:t>
            </a:r>
            <a:r>
              <a:rPr lang="en-US" sz="1600" i="1" dirty="0"/>
              <a:t>(ranked 4</a:t>
            </a:r>
            <a:r>
              <a:rPr lang="en-US" sz="1600" i="1" baseline="30000" dirty="0"/>
              <a:t>th</a:t>
            </a:r>
            <a:r>
              <a:rPr lang="en-US" sz="1600" i="1" dirty="0"/>
              <a:t>)</a:t>
            </a:r>
            <a:r>
              <a:rPr lang="en-US" sz="1600" b="1" i="1" dirty="0">
                <a:solidFill>
                  <a:schemeClr val="accent5">
                    <a:lumMod val="50000"/>
                  </a:schemeClr>
                </a:solidFill>
              </a:rPr>
              <a:t> </a:t>
            </a:r>
            <a:r>
              <a:rPr lang="en-US" sz="1600" i="1" dirty="0"/>
              <a:t>have the largest acreage in the Special Flood Hazard Area (SFHA), the effective 1%-annual-chance floodplain</a:t>
            </a:r>
          </a:p>
        </p:txBody>
      </p:sp>
      <p:sp>
        <p:nvSpPr>
          <p:cNvPr id="12" name="TextBox 11"/>
          <p:cNvSpPr txBox="1"/>
          <p:nvPr/>
        </p:nvSpPr>
        <p:spPr>
          <a:xfrm>
            <a:off x="2032854" y="5041704"/>
            <a:ext cx="1481138" cy="646331"/>
          </a:xfrm>
          <a:prstGeom prst="rect">
            <a:avLst/>
          </a:prstGeom>
          <a:noFill/>
        </p:spPr>
        <p:txBody>
          <a:bodyPr wrap="square" rtlCol="0">
            <a:spAutoFit/>
          </a:bodyPr>
          <a:lstStyle/>
          <a:p>
            <a:pPr algn="ctr"/>
            <a:r>
              <a:rPr lang="en-US" b="1" dirty="0">
                <a:solidFill>
                  <a:schemeClr val="bg1"/>
                </a:solidFill>
              </a:rPr>
              <a:t>GREENBRIER COUNTY</a:t>
            </a:r>
          </a:p>
        </p:txBody>
      </p:sp>
      <p:sp>
        <p:nvSpPr>
          <p:cNvPr id="7" name="Rectangle 6"/>
          <p:cNvSpPr/>
          <p:nvPr/>
        </p:nvSpPr>
        <p:spPr>
          <a:xfrm>
            <a:off x="4653549" y="5851308"/>
            <a:ext cx="4257538" cy="769441"/>
          </a:xfrm>
          <a:prstGeom prst="rect">
            <a:avLst/>
          </a:prstGeom>
        </p:spPr>
        <p:txBody>
          <a:bodyPr wrap="square">
            <a:spAutoFit/>
          </a:bodyPr>
          <a:lstStyle/>
          <a:p>
            <a:r>
              <a:rPr lang="en-US" sz="1100" dirty="0">
                <a:solidFill>
                  <a:schemeClr val="tx1">
                    <a:lumMod val="95000"/>
                    <a:lumOff val="5000"/>
                  </a:schemeClr>
                </a:solidFill>
              </a:rPr>
              <a:t>Note:  The SFHA (red) will increase for a number of communities in Greenbrier County when the Preliminary flood zones (orange) become effective.  The town of </a:t>
            </a:r>
            <a:r>
              <a:rPr lang="en-US" sz="1100" b="1" dirty="0">
                <a:solidFill>
                  <a:schemeClr val="accent1">
                    <a:lumMod val="50000"/>
                  </a:schemeClr>
                </a:solidFill>
              </a:rPr>
              <a:t>Rainelle</a:t>
            </a:r>
            <a:r>
              <a:rPr lang="en-US" sz="1100" dirty="0">
                <a:solidFill>
                  <a:schemeClr val="tx1">
                    <a:lumMod val="95000"/>
                    <a:lumOff val="5000"/>
                  </a:schemeClr>
                </a:solidFill>
              </a:rPr>
              <a:t> will have the largest SFHA increase.  See </a:t>
            </a:r>
            <a:r>
              <a:rPr lang="en-US" sz="1100" dirty="0">
                <a:solidFill>
                  <a:schemeClr val="tx1">
                    <a:lumMod val="95000"/>
                    <a:lumOff val="5000"/>
                  </a:schemeClr>
                </a:solidFill>
                <a:hlinkClick r:id="rId5"/>
              </a:rPr>
              <a:t>Rainelle map link</a:t>
            </a:r>
            <a:r>
              <a:rPr lang="en-US" sz="1100" dirty="0">
                <a:solidFill>
                  <a:schemeClr val="tx1">
                    <a:lumMod val="95000"/>
                    <a:lumOff val="5000"/>
                  </a:schemeClr>
                </a:solidFill>
              </a:rPr>
              <a:t>.</a:t>
            </a:r>
          </a:p>
        </p:txBody>
      </p:sp>
    </p:spTree>
    <p:extLst>
      <p:ext uri="{BB962C8B-B14F-4D97-AF65-F5344CB8AC3E}">
        <p14:creationId xmlns:p14="http://schemas.microsoft.com/office/powerpoint/2010/main" val="3305268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0247" y="900330"/>
            <a:ext cx="8663506" cy="531834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 Flood Maps</a:t>
            </a:r>
          </a:p>
        </p:txBody>
      </p:sp>
      <p:sp>
        <p:nvSpPr>
          <p:cNvPr id="7" name="Rectangle 6"/>
          <p:cNvSpPr/>
          <p:nvPr/>
        </p:nvSpPr>
        <p:spPr>
          <a:xfrm>
            <a:off x="4147623" y="5894909"/>
            <a:ext cx="4645208" cy="923330"/>
          </a:xfrm>
          <a:prstGeom prst="rect">
            <a:avLst/>
          </a:prstGeom>
          <a:solidFill>
            <a:schemeClr val="accent4">
              <a:lumMod val="40000"/>
              <a:lumOff val="60000"/>
            </a:schemeClr>
          </a:solidFill>
        </p:spPr>
        <p:txBody>
          <a:bodyPr wrap="square">
            <a:spAutoFit/>
          </a:bodyPr>
          <a:lstStyle/>
          <a:p>
            <a:r>
              <a:rPr lang="en-US" dirty="0">
                <a:solidFill>
                  <a:srgbClr val="1F497D"/>
                </a:solidFill>
                <a:latin typeface="Calibri" panose="020F0502020204030204" pitchFamily="34" charset="0"/>
                <a:ea typeface="Calibri" panose="020F0502020204030204" pitchFamily="34" charset="0"/>
              </a:rPr>
              <a:t> </a:t>
            </a:r>
            <a:r>
              <a:rPr lang="en-US" sz="1200" dirty="0">
                <a:solidFill>
                  <a:srgbClr val="1F497D"/>
                </a:solidFill>
                <a:latin typeface="Calibri" panose="020F0502020204030204" pitchFamily="34" charset="0"/>
                <a:ea typeface="Calibri" panose="020F0502020204030204" pitchFamily="34" charset="0"/>
              </a:rPr>
              <a:t>The June 2016 Flood High-Water Mark was 9.1 feet for Building </a:t>
            </a:r>
            <a:r>
              <a:rPr lang="en-US" sz="1200" dirty="0">
                <a:solidFill>
                  <a:srgbClr val="1F497D"/>
                </a:solidFill>
                <a:latin typeface="Calibri" panose="020F0502020204030204" pitchFamily="34" charset="0"/>
                <a:ea typeface="Calibri" panose="020F0502020204030204" pitchFamily="34" charset="0"/>
                <a:hlinkClick r:id="rId4"/>
              </a:rPr>
              <a:t>51-04-0003-0007-0000_91</a:t>
            </a:r>
            <a:r>
              <a:rPr lang="en-US" sz="1200" dirty="0">
                <a:solidFill>
                  <a:srgbClr val="1F497D"/>
                </a:solidFill>
                <a:latin typeface="Calibri" panose="020F0502020204030204" pitchFamily="34" charset="0"/>
                <a:ea typeface="Calibri" panose="020F0502020204030204" pitchFamily="34" charset="0"/>
              </a:rPr>
              <a:t> located near the town Camden-On-Gauley (Webster County) on the Gauley River.  The Base Flood Elevation is increasing by 6 feet on the new FEMA flood maps for this location.</a:t>
            </a:r>
            <a:endParaRPr lang="en-US" sz="1200" dirty="0"/>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3762452" y="914400"/>
            <a:ext cx="2562147" cy="1238250"/>
          </a:xfrm>
          <a:prstGeom prst="wedgeRoundRectCallout">
            <a:avLst>
              <a:gd name="adj1" fmla="val 60110"/>
              <a:gd name="adj2" fmla="val 170939"/>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FEMA is creating new flood maps for select communities in Region 4 which will alter the floodplain boundaries and base flood elevations.  The new flood maps will affect the at-risk building inventories as well.  The BFE is increasing 6 feet at this location.</a:t>
            </a:r>
            <a:endParaRPr lang="en-US" sz="1100" dirty="0">
              <a:solidFill>
                <a:schemeClr val="bg1"/>
              </a:solidFill>
            </a:endParaRPr>
          </a:p>
        </p:txBody>
      </p:sp>
      <p:pic>
        <p:nvPicPr>
          <p:cNvPr id="3074" name="x_x_Picture 44"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309" y="4702032"/>
            <a:ext cx="3787252" cy="215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A6E2C2F-0E47-4E42-A56E-88688650F8AD}"/>
              </a:ext>
            </a:extLst>
          </p:cNvPr>
          <p:cNvSpPr txBox="1"/>
          <p:nvPr/>
        </p:nvSpPr>
        <p:spPr>
          <a:xfrm>
            <a:off x="6791325" y="2405359"/>
            <a:ext cx="1114425" cy="276999"/>
          </a:xfrm>
          <a:prstGeom prst="rect">
            <a:avLst/>
          </a:prstGeom>
          <a:solidFill>
            <a:srgbClr val="FFC7CE"/>
          </a:solidFill>
        </p:spPr>
        <p:txBody>
          <a:bodyPr wrap="square" rtlCol="0">
            <a:spAutoFit/>
          </a:bodyPr>
          <a:lstStyle/>
          <a:p>
            <a:r>
              <a:rPr lang="en-US" sz="1200" dirty="0"/>
              <a:t>Gauley River</a:t>
            </a:r>
          </a:p>
        </p:txBody>
      </p:sp>
    </p:spTree>
    <p:extLst>
      <p:ext uri="{BB962C8B-B14F-4D97-AF65-F5344CB8AC3E}">
        <p14:creationId xmlns:p14="http://schemas.microsoft.com/office/powerpoint/2010/main" val="906089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Floodplain Measurements (Area)</a:t>
            </a:r>
          </a:p>
        </p:txBody>
      </p:sp>
      <p:sp>
        <p:nvSpPr>
          <p:cNvPr id="9" name="TextBox 8"/>
          <p:cNvSpPr txBox="1"/>
          <p:nvPr/>
        </p:nvSpPr>
        <p:spPr>
          <a:xfrm>
            <a:off x="2171699" y="988261"/>
            <a:ext cx="5400675" cy="369332"/>
          </a:xfrm>
          <a:prstGeom prst="rect">
            <a:avLst/>
          </a:prstGeom>
          <a:noFill/>
        </p:spPr>
        <p:txBody>
          <a:bodyPr wrap="square" rtlCol="0">
            <a:spAutoFit/>
          </a:bodyPr>
          <a:lstStyle/>
          <a:p>
            <a:r>
              <a:rPr lang="en-US" dirty="0"/>
              <a:t>Region 4 </a:t>
            </a:r>
            <a:r>
              <a:rPr lang="en-US" b="1" dirty="0"/>
              <a:t>Incorporated Areas</a:t>
            </a:r>
            <a:r>
              <a:rPr lang="en-US" dirty="0"/>
              <a:t>:  Acreage in Effective SFHA</a:t>
            </a:r>
          </a:p>
        </p:txBody>
      </p:sp>
      <p:sp>
        <p:nvSpPr>
          <p:cNvPr id="6" name="TextBox 5"/>
          <p:cNvSpPr txBox="1"/>
          <p:nvPr/>
        </p:nvSpPr>
        <p:spPr>
          <a:xfrm>
            <a:off x="4733924" y="4016570"/>
            <a:ext cx="4000500" cy="1569660"/>
          </a:xfrm>
          <a:prstGeom prst="rect">
            <a:avLst/>
          </a:prstGeom>
          <a:solidFill>
            <a:schemeClr val="accent2">
              <a:lumMod val="20000"/>
              <a:lumOff val="80000"/>
            </a:schemeClr>
          </a:solidFill>
        </p:spPr>
        <p:txBody>
          <a:bodyPr wrap="square" rtlCol="0">
            <a:spAutoFit/>
          </a:bodyPr>
          <a:lstStyle/>
          <a:p>
            <a:r>
              <a:rPr lang="en-US" sz="1600" dirty="0">
                <a:solidFill>
                  <a:srgbClr val="C00000"/>
                </a:solidFill>
                <a:latin typeface="Calibri" panose="020F0502020204030204" pitchFamily="34" charset="0"/>
                <a:ea typeface="Calibri" panose="020F0502020204030204" pitchFamily="34" charset="0"/>
                <a:cs typeface="Arial" panose="020B0604020202020204" pitchFamily="34" charset="0"/>
              </a:rPr>
              <a:t>Risk Assessment:  </a:t>
            </a:r>
            <a:r>
              <a:rPr lang="en-US" sz="1600" i="1" dirty="0"/>
              <a:t>About 20% of the total incorporated land of </a:t>
            </a:r>
            <a:r>
              <a:rPr lang="en-US" sz="1600" b="1" i="1" dirty="0">
                <a:solidFill>
                  <a:srgbClr val="002060"/>
                </a:solidFill>
              </a:rPr>
              <a:t>Rupert</a:t>
            </a:r>
            <a:r>
              <a:rPr lang="en-US" sz="1600" i="1" dirty="0"/>
              <a:t>, </a:t>
            </a:r>
            <a:r>
              <a:rPr lang="en-US" sz="1600" b="1" i="1" dirty="0">
                <a:solidFill>
                  <a:srgbClr val="002060"/>
                </a:solidFill>
              </a:rPr>
              <a:t>Marlinton</a:t>
            </a:r>
            <a:r>
              <a:rPr lang="en-US" sz="1600" i="1" dirty="0"/>
              <a:t>, </a:t>
            </a:r>
            <a:r>
              <a:rPr lang="en-US" sz="1600" b="1" i="1" dirty="0">
                <a:solidFill>
                  <a:srgbClr val="002060"/>
                </a:solidFill>
              </a:rPr>
              <a:t>Alderson</a:t>
            </a:r>
            <a:r>
              <a:rPr lang="en-US" sz="1600" i="1" dirty="0"/>
              <a:t>, and </a:t>
            </a:r>
            <a:r>
              <a:rPr lang="en-US" sz="1600" b="1" i="1" dirty="0">
                <a:solidFill>
                  <a:srgbClr val="002060"/>
                </a:solidFill>
              </a:rPr>
              <a:t>Meadow Bridge </a:t>
            </a:r>
            <a:r>
              <a:rPr lang="en-US" sz="1600" i="1" dirty="0"/>
              <a:t>are in the Special Flood Hazard Area (SFHA) and thus have a higher 1%-annual-chance (100-yr) floodplain exposure than other communities.</a:t>
            </a:r>
          </a:p>
        </p:txBody>
      </p:sp>
      <p:graphicFrame>
        <p:nvGraphicFramePr>
          <p:cNvPr id="7" name="Table 6"/>
          <p:cNvGraphicFramePr>
            <a:graphicFrameLocks noGrp="1"/>
          </p:cNvGraphicFramePr>
          <p:nvPr>
            <p:extLst>
              <p:ext uri="{D42A27DB-BD31-4B8C-83A1-F6EECF244321}">
                <p14:modId xmlns:p14="http://schemas.microsoft.com/office/powerpoint/2010/main" val="877184628"/>
              </p:ext>
            </p:extLst>
          </p:nvPr>
        </p:nvGraphicFramePr>
        <p:xfrm>
          <a:off x="999571" y="1431454"/>
          <a:ext cx="7468707" cy="2345414"/>
        </p:xfrm>
        <a:graphic>
          <a:graphicData uri="http://schemas.openxmlformats.org/drawingml/2006/table">
            <a:tbl>
              <a:tblPr/>
              <a:tblGrid>
                <a:gridCol w="2030139">
                  <a:extLst>
                    <a:ext uri="{9D8B030D-6E8A-4147-A177-3AD203B41FA5}">
                      <a16:colId xmlns:a16="http://schemas.microsoft.com/office/drawing/2014/main" val="1983558372"/>
                    </a:ext>
                  </a:extLst>
                </a:gridCol>
                <a:gridCol w="1769159">
                  <a:extLst>
                    <a:ext uri="{9D8B030D-6E8A-4147-A177-3AD203B41FA5}">
                      <a16:colId xmlns:a16="http://schemas.microsoft.com/office/drawing/2014/main" val="1790100375"/>
                    </a:ext>
                  </a:extLst>
                </a:gridCol>
                <a:gridCol w="1006653">
                  <a:extLst>
                    <a:ext uri="{9D8B030D-6E8A-4147-A177-3AD203B41FA5}">
                      <a16:colId xmlns:a16="http://schemas.microsoft.com/office/drawing/2014/main" val="1422997837"/>
                    </a:ext>
                  </a:extLst>
                </a:gridCol>
                <a:gridCol w="1574923">
                  <a:extLst>
                    <a:ext uri="{9D8B030D-6E8A-4147-A177-3AD203B41FA5}">
                      <a16:colId xmlns:a16="http://schemas.microsoft.com/office/drawing/2014/main" val="3770889101"/>
                    </a:ext>
                  </a:extLst>
                </a:gridCol>
                <a:gridCol w="1087833">
                  <a:extLst>
                    <a:ext uri="{9D8B030D-6E8A-4147-A177-3AD203B41FA5}">
                      <a16:colId xmlns:a16="http://schemas.microsoft.com/office/drawing/2014/main" val="2283764621"/>
                    </a:ext>
                  </a:extLst>
                </a:gridCol>
              </a:tblGrid>
              <a:tr h="681414">
                <a:tc>
                  <a:txBody>
                    <a:bodyPr/>
                    <a:lstStyle/>
                    <a:p>
                      <a:pPr algn="ctr" fontAlgn="ctr"/>
                      <a:r>
                        <a:rPr lang="en-US" sz="1200" b="0" i="0" u="none" strike="noStrike" dirty="0">
                          <a:solidFill>
                            <a:srgbClr val="000000"/>
                          </a:solidFill>
                          <a:effectLst/>
                          <a:latin typeface="Calibri" panose="020F0502020204030204" pitchFamily="34" charset="0"/>
                        </a:rPr>
                        <a:t>Municipality Name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dirty="0">
                          <a:solidFill>
                            <a:srgbClr val="000000"/>
                          </a:solidFill>
                          <a:effectLst/>
                          <a:latin typeface="Calibri" panose="020F0502020204030204" pitchFamily="34" charset="0"/>
                        </a:rPr>
                        <a:t>County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dirty="0">
                          <a:solidFill>
                            <a:srgbClr val="000000"/>
                          </a:solidFill>
                          <a:effectLst/>
                          <a:latin typeface="Calibri" panose="020F0502020204030204" pitchFamily="34" charset="0"/>
                        </a:rPr>
                        <a:t> Total Community Area (acres)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1" i="0" u="none" strike="noStrike" dirty="0">
                          <a:solidFill>
                            <a:srgbClr val="000000"/>
                          </a:solidFill>
                          <a:effectLst/>
                          <a:latin typeface="Calibri" panose="020F0502020204030204" pitchFamily="34" charset="0"/>
                        </a:rPr>
                        <a:t> Modified </a:t>
                      </a:r>
                      <a:br>
                        <a:rPr lang="en-US" sz="1200" b="1"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Total SFHA Area</a:t>
                      </a:r>
                      <a:br>
                        <a:rPr lang="en-US" sz="1200" b="1"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 (acres)</a:t>
                      </a:r>
                      <a:r>
                        <a:rPr lang="en-US" sz="1200" b="1" i="0" u="none" strike="noStrike" baseline="30000" dirty="0">
                          <a:solidFill>
                            <a:srgbClr val="000000"/>
                          </a:solidFill>
                          <a:effectLst/>
                          <a:latin typeface="Calibri" panose="020F0502020204030204" pitchFamily="34" charset="0"/>
                        </a:rPr>
                        <a:t>1</a:t>
                      </a:r>
                      <a:r>
                        <a:rPr lang="en-US" sz="1200" b="1"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Ratio of aSFHA to Community Area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83336358"/>
                  </a:ext>
                </a:extLst>
              </a:tr>
              <a:tr h="249482">
                <a:tc>
                  <a:txBody>
                    <a:bodyPr/>
                    <a:lstStyle/>
                    <a:p>
                      <a:pPr algn="l" fontAlgn="b"/>
                      <a:r>
                        <a:rPr lang="en-US" sz="1100" b="0" i="0" u="none" strike="noStrike">
                          <a:solidFill>
                            <a:srgbClr val="000000"/>
                          </a:solidFill>
                          <a:effectLst/>
                          <a:latin typeface="Calibri" panose="020F0502020204030204" pitchFamily="34" charset="0"/>
                        </a:rPr>
                        <a:t>RUPERT, TOWN OF</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GREENBRIER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100" b="0" i="0" u="none" strike="noStrike">
                          <a:solidFill>
                            <a:srgbClr val="000000"/>
                          </a:solidFill>
                          <a:effectLst/>
                          <a:latin typeface="Calibri" panose="020F0502020204030204" pitchFamily="34" charset="0"/>
                        </a:rPr>
                        <a:t>501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100" b="0" i="0" u="none" strike="noStrike">
                          <a:solidFill>
                            <a:srgbClr val="000000"/>
                          </a:solidFill>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7685443"/>
                  </a:ext>
                </a:extLst>
              </a:tr>
              <a:tr h="261956">
                <a:tc>
                  <a:txBody>
                    <a:bodyPr/>
                    <a:lstStyle/>
                    <a:p>
                      <a:pPr algn="l" fontAlgn="b"/>
                      <a:r>
                        <a:rPr lang="en-US" sz="1100" b="0" i="0" u="none" strike="noStrike">
                          <a:solidFill>
                            <a:srgbClr val="000000"/>
                          </a:solidFill>
                          <a:effectLst/>
                          <a:latin typeface="Calibri" panose="020F0502020204030204" pitchFamily="34" charset="0"/>
                        </a:rPr>
                        <a:t>MARLINTON, TOWN OF</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POCAHONTAS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100" b="0" i="0" u="none" strike="noStrike">
                          <a:solidFill>
                            <a:srgbClr val="000000"/>
                          </a:solidFill>
                          <a:effectLst/>
                          <a:latin typeface="Calibri" panose="020F0502020204030204" pitchFamily="34" charset="0"/>
                        </a:rPr>
                        <a:t>1,566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330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100" b="0" i="0" u="none" strike="noStrike">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7613273"/>
                  </a:ext>
                </a:extLst>
              </a:tr>
              <a:tr h="261956">
                <a:tc>
                  <a:txBody>
                    <a:bodyPr/>
                    <a:lstStyle/>
                    <a:p>
                      <a:pPr algn="l" fontAlgn="b"/>
                      <a:r>
                        <a:rPr lang="en-US" sz="1100" b="0" i="0" u="none" strike="noStrike">
                          <a:solidFill>
                            <a:srgbClr val="000000"/>
                          </a:solidFill>
                          <a:effectLst/>
                          <a:latin typeface="Calibri" panose="020F0502020204030204" pitchFamily="34" charset="0"/>
                        </a:rPr>
                        <a:t>ALDERSON, TOWN OF</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GREENBRIER COUNTY &amp; MONROE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611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91203031"/>
                  </a:ext>
                </a:extLst>
              </a:tr>
              <a:tr h="261956">
                <a:tc>
                  <a:txBody>
                    <a:bodyPr/>
                    <a:lstStyle/>
                    <a:p>
                      <a:pPr algn="l" fontAlgn="b"/>
                      <a:r>
                        <a:rPr lang="en-US" sz="1100" b="0" i="0" u="none" strike="noStrike">
                          <a:solidFill>
                            <a:srgbClr val="000000"/>
                          </a:solidFill>
                          <a:effectLst/>
                          <a:latin typeface="Calibri" panose="020F0502020204030204" pitchFamily="34" charset="0"/>
                        </a:rPr>
                        <a:t>MEADOW BRIDGE, TOWN OF</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FAYETTE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260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51544964"/>
                  </a:ext>
                </a:extLst>
              </a:tr>
              <a:tr h="261956">
                <a:tc>
                  <a:txBody>
                    <a:bodyPr/>
                    <a:lstStyle/>
                    <a:p>
                      <a:pPr algn="l" fontAlgn="b"/>
                      <a:r>
                        <a:rPr lang="en-US" sz="1100" b="0" i="0" u="none" strike="noStrike" dirty="0">
                          <a:solidFill>
                            <a:srgbClr val="000000"/>
                          </a:solidFill>
                          <a:effectLst/>
                          <a:latin typeface="Calibri" panose="020F0502020204030204" pitchFamily="34" charset="0"/>
                        </a:rPr>
                        <a:t>WHITE SULPHUR SPRINGS, CITY OF</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GREENBRIER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1,214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50573693"/>
                  </a:ext>
                </a:extLst>
              </a:tr>
              <a:tr h="249482">
                <a:tc gridSpan="5">
                  <a:txBody>
                    <a:bodyPr/>
                    <a:lstStyle/>
                    <a:p>
                      <a:pPr marL="228600" indent="-228600" algn="l" fontAlgn="b">
                        <a:buAutoNum type="arabicPlain"/>
                      </a:pPr>
                      <a:r>
                        <a:rPr lang="en-US" sz="900" b="0" i="0" u="none" strike="noStrike" dirty="0">
                          <a:solidFill>
                            <a:srgbClr val="000000"/>
                          </a:solidFill>
                          <a:effectLst/>
                          <a:latin typeface="Calibri" panose="020F0502020204030204" pitchFamily="34" charset="0"/>
                        </a:rPr>
                        <a:t>Areas excluded from Total </a:t>
                      </a:r>
                      <a:r>
                        <a:rPr lang="en-US" sz="900" b="0" i="0" u="none" strike="noStrike" dirty="0" err="1">
                          <a:solidFill>
                            <a:srgbClr val="000000"/>
                          </a:solidFill>
                          <a:effectLst/>
                          <a:latin typeface="Calibri" panose="020F0502020204030204" pitchFamily="34" charset="0"/>
                        </a:rPr>
                        <a:t>aSFHA</a:t>
                      </a:r>
                      <a:r>
                        <a:rPr lang="en-US" sz="900" b="0" i="0" u="none" strike="noStrike" dirty="0">
                          <a:solidFill>
                            <a:srgbClr val="000000"/>
                          </a:solidFill>
                          <a:effectLst/>
                          <a:latin typeface="Calibri" panose="020F0502020204030204" pitchFamily="34" charset="0"/>
                        </a:rPr>
                        <a:t>:  Open water lakes &gt; 10 acres; Large river bank-to-bank &gt; 500 ft.; Federal lands &gt; 10 acres</a:t>
                      </a:r>
                    </a:p>
                    <a:p>
                      <a:pPr marL="228600" marR="0" lvl="0" indent="-228600" algn="l" defTabSz="914400" rtl="0" eaLnBrk="1" fontAlgn="b" latinLnBrk="0" hangingPunct="1">
                        <a:lnSpc>
                          <a:spcPct val="100000"/>
                        </a:lnSpc>
                        <a:spcBef>
                          <a:spcPts val="0"/>
                        </a:spcBef>
                        <a:spcAft>
                          <a:spcPts val="0"/>
                        </a:spcAft>
                        <a:buClrTx/>
                        <a:buSzTx/>
                        <a:buFontTx/>
                        <a:buAutoNum type="arabicPlain"/>
                        <a:tabLst/>
                        <a:defRPr/>
                      </a:pPr>
                      <a:r>
                        <a:rPr lang="en-US" sz="900" b="0" i="0" u="none" strike="noStrike" dirty="0">
                          <a:solidFill>
                            <a:srgbClr val="000000"/>
                          </a:solidFill>
                          <a:effectLst/>
                          <a:latin typeface="Calibri" panose="020F0502020204030204" pitchFamily="34" charset="0"/>
                        </a:rPr>
                        <a:t>Source Table:</a:t>
                      </a:r>
                      <a:r>
                        <a:rPr lang="en-US" sz="900" b="0" i="0" u="none" strike="noStrike" baseline="0" dirty="0">
                          <a:solidFill>
                            <a:srgbClr val="000000"/>
                          </a:solidFill>
                          <a:effectLst/>
                          <a:latin typeface="Calibri" panose="020F0502020204030204" pitchFamily="34" charset="0"/>
                        </a:rPr>
                        <a:t>  </a:t>
                      </a:r>
                      <a:r>
                        <a:rPr lang="en-US" sz="900" b="0" i="0" u="none" strike="noStrike" baseline="0" dirty="0">
                          <a:solidFill>
                            <a:srgbClr val="000000"/>
                          </a:solidFill>
                          <a:effectLst/>
                          <a:latin typeface="Calibri" panose="020F0502020204030204" pitchFamily="34" charset="0"/>
                          <a:hlinkClick r:id="rId3"/>
                        </a:rPr>
                        <a:t>https://data.wvgis.wvu.edu/pub/RA/State/CL/Flood_Zone_Type-Length-aSFHA/</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80828750"/>
                  </a:ext>
                </a:extLst>
              </a:tr>
            </a:tbl>
          </a:graphicData>
        </a:graphic>
      </p:graphicFrame>
      <p:pic>
        <p:nvPicPr>
          <p:cNvPr id="2" name="Picture 1"/>
          <p:cNvPicPr>
            <a:picLocks noChangeAspect="1"/>
          </p:cNvPicPr>
          <p:nvPr/>
        </p:nvPicPr>
        <p:blipFill>
          <a:blip r:embed="rId4"/>
          <a:stretch>
            <a:fillRect/>
          </a:stretch>
        </p:blipFill>
        <p:spPr>
          <a:xfrm>
            <a:off x="1081087" y="4016570"/>
            <a:ext cx="3217156" cy="2708079"/>
          </a:xfrm>
          <a:prstGeom prst="rect">
            <a:avLst/>
          </a:prstGeom>
        </p:spPr>
      </p:pic>
      <p:sp>
        <p:nvSpPr>
          <p:cNvPr id="3" name="TextBox 2"/>
          <p:cNvSpPr txBox="1"/>
          <p:nvPr/>
        </p:nvSpPr>
        <p:spPr>
          <a:xfrm>
            <a:off x="4733924" y="5779167"/>
            <a:ext cx="4000500" cy="830997"/>
          </a:xfrm>
          <a:prstGeom prst="rect">
            <a:avLst/>
          </a:prstGeom>
          <a:solidFill>
            <a:schemeClr val="accent6">
              <a:lumMod val="20000"/>
              <a:lumOff val="80000"/>
            </a:schemeClr>
          </a:solidFill>
        </p:spPr>
        <p:txBody>
          <a:bodyPr wrap="square" rtlCol="0">
            <a:spAutoFit/>
          </a:bodyPr>
          <a:lstStyle/>
          <a:p>
            <a:r>
              <a:rPr lang="en-US" sz="1200" dirty="0">
                <a:solidFill>
                  <a:schemeClr val="tx1">
                    <a:lumMod val="95000"/>
                    <a:lumOff val="5000"/>
                  </a:schemeClr>
                </a:solidFill>
              </a:rPr>
              <a:t>Mitigation Note:  The acreage in the SFHA (</a:t>
            </a:r>
            <a:r>
              <a:rPr lang="en-US" sz="1200" dirty="0" err="1">
                <a:solidFill>
                  <a:schemeClr val="tx1">
                    <a:lumMod val="95000"/>
                    <a:lumOff val="5000"/>
                  </a:schemeClr>
                </a:solidFill>
              </a:rPr>
              <a:t>aSFHA</a:t>
            </a:r>
            <a:r>
              <a:rPr lang="en-US" sz="1200" dirty="0">
                <a:solidFill>
                  <a:schemeClr val="tx1">
                    <a:lumMod val="95000"/>
                    <a:lumOff val="5000"/>
                  </a:schemeClr>
                </a:solidFill>
              </a:rPr>
              <a:t>) is an important programming variable for FEMA’s Community Rating System (CRS).  Both Greenbrier and Fayette Unincorporated are </a:t>
            </a:r>
            <a:r>
              <a:rPr lang="en-US" sz="1200" dirty="0">
                <a:solidFill>
                  <a:schemeClr val="tx1">
                    <a:lumMod val="95000"/>
                    <a:lumOff val="5000"/>
                  </a:schemeClr>
                </a:solidFill>
                <a:hlinkClick r:id="rId5"/>
              </a:rPr>
              <a:t>West Virginia CRS Class 9 </a:t>
            </a:r>
            <a:r>
              <a:rPr lang="en-US" sz="1200" dirty="0">
                <a:solidFill>
                  <a:schemeClr val="tx1">
                    <a:lumMod val="95000"/>
                    <a:lumOff val="5000"/>
                  </a:schemeClr>
                </a:solidFill>
              </a:rPr>
              <a:t>communities.  </a:t>
            </a:r>
          </a:p>
        </p:txBody>
      </p:sp>
      <p:sp>
        <p:nvSpPr>
          <p:cNvPr id="10" name="TextBox 9"/>
          <p:cNvSpPr txBox="1"/>
          <p:nvPr/>
        </p:nvSpPr>
        <p:spPr>
          <a:xfrm>
            <a:off x="1081087" y="4016570"/>
            <a:ext cx="1209675" cy="369332"/>
          </a:xfrm>
          <a:prstGeom prst="rect">
            <a:avLst/>
          </a:prstGeom>
          <a:noFill/>
        </p:spPr>
        <p:txBody>
          <a:bodyPr wrap="square" rtlCol="0">
            <a:spAutoFit/>
          </a:bodyPr>
          <a:lstStyle/>
          <a:p>
            <a:r>
              <a:rPr lang="en-US" b="1" dirty="0">
                <a:solidFill>
                  <a:schemeClr val="bg1"/>
                </a:solidFill>
              </a:rPr>
              <a:t>RUPERT</a:t>
            </a:r>
          </a:p>
        </p:txBody>
      </p:sp>
      <p:sp>
        <p:nvSpPr>
          <p:cNvPr id="11" name="TextBox 10"/>
          <p:cNvSpPr txBox="1"/>
          <p:nvPr/>
        </p:nvSpPr>
        <p:spPr>
          <a:xfrm>
            <a:off x="1404936" y="6375825"/>
            <a:ext cx="1533526" cy="276999"/>
          </a:xfrm>
          <a:prstGeom prst="rect">
            <a:avLst/>
          </a:prstGeom>
          <a:solidFill>
            <a:srgbClr val="C00000"/>
          </a:solidFill>
        </p:spPr>
        <p:txBody>
          <a:bodyPr wrap="square" rtlCol="0">
            <a:spAutoFit/>
          </a:bodyPr>
          <a:lstStyle/>
          <a:p>
            <a:r>
              <a:rPr lang="en-US" sz="1200" dirty="0">
                <a:hlinkClick r:id="rId6"/>
              </a:rPr>
              <a:t>Rupert web map link</a:t>
            </a:r>
            <a:endParaRPr lang="en-US" sz="1200" dirty="0"/>
          </a:p>
        </p:txBody>
      </p:sp>
    </p:spTree>
    <p:extLst>
      <p:ext uri="{BB962C8B-B14F-4D97-AF65-F5344CB8AC3E}">
        <p14:creationId xmlns:p14="http://schemas.microsoft.com/office/powerpoint/2010/main" val="2903039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Floodplain Measurements (Length)</a:t>
            </a:r>
          </a:p>
        </p:txBody>
      </p:sp>
      <p:graphicFrame>
        <p:nvGraphicFramePr>
          <p:cNvPr id="3" name="Table 2"/>
          <p:cNvGraphicFramePr>
            <a:graphicFrameLocks noGrp="1"/>
          </p:cNvGraphicFramePr>
          <p:nvPr>
            <p:extLst>
              <p:ext uri="{D42A27DB-BD31-4B8C-83A1-F6EECF244321}">
                <p14:modId xmlns:p14="http://schemas.microsoft.com/office/powerpoint/2010/main" val="4144369055"/>
              </p:ext>
            </p:extLst>
          </p:nvPr>
        </p:nvGraphicFramePr>
        <p:xfrm>
          <a:off x="575606" y="1579182"/>
          <a:ext cx="7992787" cy="1870117"/>
        </p:xfrm>
        <a:graphic>
          <a:graphicData uri="http://schemas.openxmlformats.org/drawingml/2006/table">
            <a:tbl>
              <a:tblPr/>
              <a:tblGrid>
                <a:gridCol w="1373245">
                  <a:extLst>
                    <a:ext uri="{9D8B030D-6E8A-4147-A177-3AD203B41FA5}">
                      <a16:colId xmlns:a16="http://schemas.microsoft.com/office/drawing/2014/main" val="368474823"/>
                    </a:ext>
                  </a:extLst>
                </a:gridCol>
                <a:gridCol w="1059127">
                  <a:extLst>
                    <a:ext uri="{9D8B030D-6E8A-4147-A177-3AD203B41FA5}">
                      <a16:colId xmlns:a16="http://schemas.microsoft.com/office/drawing/2014/main" val="3521759969"/>
                    </a:ext>
                  </a:extLst>
                </a:gridCol>
                <a:gridCol w="909084">
                  <a:extLst>
                    <a:ext uri="{9D8B030D-6E8A-4147-A177-3AD203B41FA5}">
                      <a16:colId xmlns:a16="http://schemas.microsoft.com/office/drawing/2014/main" val="3064361667"/>
                    </a:ext>
                  </a:extLst>
                </a:gridCol>
                <a:gridCol w="1012053">
                  <a:extLst>
                    <a:ext uri="{9D8B030D-6E8A-4147-A177-3AD203B41FA5}">
                      <a16:colId xmlns:a16="http://schemas.microsoft.com/office/drawing/2014/main" val="100784324"/>
                    </a:ext>
                  </a:extLst>
                </a:gridCol>
                <a:gridCol w="572229">
                  <a:extLst>
                    <a:ext uri="{9D8B030D-6E8A-4147-A177-3AD203B41FA5}">
                      <a16:colId xmlns:a16="http://schemas.microsoft.com/office/drawing/2014/main" val="1735871692"/>
                    </a:ext>
                  </a:extLst>
                </a:gridCol>
                <a:gridCol w="842881">
                  <a:extLst>
                    <a:ext uri="{9D8B030D-6E8A-4147-A177-3AD203B41FA5}">
                      <a16:colId xmlns:a16="http://schemas.microsoft.com/office/drawing/2014/main" val="1210561034"/>
                    </a:ext>
                  </a:extLst>
                </a:gridCol>
                <a:gridCol w="788462">
                  <a:extLst>
                    <a:ext uri="{9D8B030D-6E8A-4147-A177-3AD203B41FA5}">
                      <a16:colId xmlns:a16="http://schemas.microsoft.com/office/drawing/2014/main" val="2082785113"/>
                    </a:ext>
                  </a:extLst>
                </a:gridCol>
                <a:gridCol w="717853">
                  <a:extLst>
                    <a:ext uri="{9D8B030D-6E8A-4147-A177-3AD203B41FA5}">
                      <a16:colId xmlns:a16="http://schemas.microsoft.com/office/drawing/2014/main" val="2130279908"/>
                    </a:ext>
                  </a:extLst>
                </a:gridCol>
                <a:gridCol w="717853">
                  <a:extLst>
                    <a:ext uri="{9D8B030D-6E8A-4147-A177-3AD203B41FA5}">
                      <a16:colId xmlns:a16="http://schemas.microsoft.com/office/drawing/2014/main" val="537790027"/>
                    </a:ext>
                  </a:extLst>
                </a:gridCol>
              </a:tblGrid>
              <a:tr h="734511">
                <a:tc>
                  <a:txBody>
                    <a:bodyPr/>
                    <a:lstStyle/>
                    <a:p>
                      <a:pPr algn="ctr" fontAlgn="ctr"/>
                      <a:r>
                        <a:rPr lang="en-US" sz="1200" b="0" i="0" u="none" strike="noStrike" dirty="0">
                          <a:solidFill>
                            <a:srgbClr val="000000"/>
                          </a:solidFill>
                          <a:effectLst/>
                          <a:latin typeface="Calibri" panose="020F0502020204030204" pitchFamily="34" charset="0"/>
                        </a:rPr>
                        <a:t>Community Name</a:t>
                      </a:r>
                    </a:p>
                  </a:txBody>
                  <a:tcPr marL="7876" marR="7876" marT="78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dirty="0">
                          <a:solidFill>
                            <a:srgbClr val="000000"/>
                          </a:solidFill>
                          <a:effectLst/>
                          <a:latin typeface="Calibri" panose="020F0502020204030204" pitchFamily="34" charset="0"/>
                        </a:rPr>
                        <a:t>Stream Length(mi) -Zones: </a:t>
                      </a:r>
                      <a:r>
                        <a:rPr lang="en-US" sz="1200" b="1" i="0" u="none" strike="noStrike" dirty="0">
                          <a:solidFill>
                            <a:srgbClr val="000000"/>
                          </a:solidFill>
                          <a:effectLst/>
                          <a:latin typeface="Calibri" panose="020F0502020204030204" pitchFamily="34" charset="0"/>
                        </a:rPr>
                        <a:t>AE,AH,AO</a:t>
                      </a:r>
                    </a:p>
                  </a:txBody>
                  <a:tcPr marL="7876" marR="7876" marT="78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200" b="0" i="0" u="none" strike="noStrike" dirty="0">
                          <a:solidFill>
                            <a:srgbClr val="000000"/>
                          </a:solidFill>
                          <a:effectLst/>
                          <a:latin typeface="Calibri" panose="020F0502020204030204" pitchFamily="34" charset="0"/>
                        </a:rPr>
                        <a:t>Stream Length (mi) -</a:t>
                      </a:r>
                      <a:r>
                        <a:rPr lang="en-US" sz="1200" b="1" i="0" u="none" strike="noStrike" dirty="0">
                          <a:solidFill>
                            <a:srgbClr val="000000"/>
                          </a:solidFill>
                          <a:effectLst/>
                          <a:latin typeface="Calibri" panose="020F0502020204030204" pitchFamily="34" charset="0"/>
                        </a:rPr>
                        <a:t>Effective A</a:t>
                      </a:r>
                    </a:p>
                  </a:txBody>
                  <a:tcPr marL="7876" marR="7876" marT="78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200" b="0" i="0" u="none" strike="noStrike" dirty="0">
                          <a:solidFill>
                            <a:srgbClr val="000000"/>
                          </a:solidFill>
                          <a:effectLst/>
                          <a:latin typeface="Calibri" panose="020F0502020204030204" pitchFamily="34" charset="0"/>
                        </a:rPr>
                        <a:t>Stream Length (mi) – </a:t>
                      </a:r>
                      <a:br>
                        <a:rPr lang="en-US" sz="1200" b="0"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Advisory A</a:t>
                      </a:r>
                    </a:p>
                  </a:txBody>
                  <a:tcPr marL="7876" marR="7876" marT="78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200" b="1" i="0" u="none" strike="noStrike" dirty="0">
                          <a:solidFill>
                            <a:schemeClr val="bg1"/>
                          </a:solidFill>
                          <a:effectLst/>
                          <a:latin typeface="Calibri" panose="020F0502020204030204" pitchFamily="34" charset="0"/>
                        </a:rPr>
                        <a:t>Total Length (mi)</a:t>
                      </a:r>
                    </a:p>
                  </a:txBody>
                  <a:tcPr marL="7876" marR="7876" marT="78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ctr"/>
                      <a:r>
                        <a:rPr lang="en-US" sz="1200" b="1" i="0" u="none" strike="noStrike" dirty="0">
                          <a:solidFill>
                            <a:srgbClr val="000000"/>
                          </a:solidFill>
                          <a:effectLst/>
                          <a:latin typeface="Calibri" panose="020F0502020204030204" pitchFamily="34" charset="0"/>
                        </a:rPr>
                        <a:t>Detailed Zone</a:t>
                      </a:r>
                      <a:r>
                        <a:rPr lang="en-US" sz="1200" b="0" i="0" u="none" strike="noStrike" dirty="0">
                          <a:solidFill>
                            <a:srgbClr val="000000"/>
                          </a:solidFill>
                          <a:effectLst/>
                          <a:latin typeface="Calibri" panose="020F0502020204030204" pitchFamily="34" charset="0"/>
                        </a:rPr>
                        <a:t> %</a:t>
                      </a:r>
                    </a:p>
                  </a:txBody>
                  <a:tcPr marL="7876" marR="7876" marT="78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200" b="1" i="0" u="none" strike="noStrike" dirty="0">
                          <a:solidFill>
                            <a:srgbClr val="000000"/>
                          </a:solidFill>
                          <a:effectLst/>
                          <a:latin typeface="Calibri" panose="020F0502020204030204" pitchFamily="34" charset="0"/>
                        </a:rPr>
                        <a:t>Approx. A Zone </a:t>
                      </a:r>
                      <a:r>
                        <a:rPr lang="en-US" sz="1200" b="0" i="0" u="none" strike="noStrike" dirty="0">
                          <a:solidFill>
                            <a:srgbClr val="000000"/>
                          </a:solidFill>
                          <a:effectLst/>
                          <a:latin typeface="Calibri" panose="020F0502020204030204" pitchFamily="34" charset="0"/>
                        </a:rPr>
                        <a:t>%</a:t>
                      </a:r>
                    </a:p>
                  </a:txBody>
                  <a:tcPr marL="7876" marR="7876" marT="78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200" b="1" i="0" u="none" strike="noStrike" dirty="0">
                          <a:solidFill>
                            <a:srgbClr val="000000"/>
                          </a:solidFill>
                          <a:effectLst/>
                          <a:latin typeface="Calibri" panose="020F0502020204030204" pitchFamily="34" charset="0"/>
                        </a:rPr>
                        <a:t>Advisory Zone </a:t>
                      </a:r>
                      <a:r>
                        <a:rPr lang="en-US" sz="1200" b="0" i="0" u="none" strike="noStrike" dirty="0">
                          <a:solidFill>
                            <a:srgbClr val="000000"/>
                          </a:solidFill>
                          <a:effectLst/>
                          <a:latin typeface="Calibri" panose="020F0502020204030204" pitchFamily="34" charset="0"/>
                        </a:rPr>
                        <a:t>%</a:t>
                      </a:r>
                    </a:p>
                  </a:txBody>
                  <a:tcPr marL="7876" marR="7876" marT="78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200" b="0" i="0" u="none" strike="noStrike" dirty="0">
                          <a:solidFill>
                            <a:srgbClr val="000000"/>
                          </a:solidFill>
                          <a:effectLst/>
                          <a:latin typeface="Calibri" panose="020F0502020204030204" pitchFamily="34" charset="0"/>
                        </a:rPr>
                        <a:t>Total Flood Zone Rank in State</a:t>
                      </a:r>
                    </a:p>
                  </a:txBody>
                  <a:tcPr marL="7876" marR="7876" marT="78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3225527"/>
                  </a:ext>
                </a:extLst>
              </a:tr>
              <a:tr h="221413">
                <a:tc>
                  <a:txBody>
                    <a:bodyPr/>
                    <a:lstStyle/>
                    <a:p>
                      <a:pPr algn="l" fontAlgn="b"/>
                      <a:r>
                        <a:rPr lang="en-US" sz="1400" b="0" i="0" u="none" strike="noStrike" dirty="0">
                          <a:solidFill>
                            <a:srgbClr val="000000"/>
                          </a:solidFill>
                          <a:effectLst/>
                          <a:latin typeface="Calibri" panose="020F0502020204030204" pitchFamily="34" charset="0"/>
                        </a:rPr>
                        <a:t>GREENBRIER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508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43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606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a:solidFill>
                            <a:srgbClr val="000000"/>
                          </a:solidFill>
                          <a:effectLst/>
                          <a:latin typeface="Calibri" panose="020F0502020204030204" pitchFamily="34" charset="0"/>
                        </a:rPr>
                        <a:t>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93086874"/>
                  </a:ext>
                </a:extLst>
              </a:tr>
              <a:tr h="221413">
                <a:tc>
                  <a:txBody>
                    <a:bodyPr/>
                    <a:lstStyle/>
                    <a:p>
                      <a:pPr algn="l" fontAlgn="b"/>
                      <a:r>
                        <a:rPr lang="en-US" sz="1400" b="0" i="0" u="none" strike="noStrike">
                          <a:solidFill>
                            <a:srgbClr val="000000"/>
                          </a:solidFill>
                          <a:effectLst/>
                          <a:latin typeface="Calibri" panose="020F0502020204030204" pitchFamily="34" charset="0"/>
                        </a:rPr>
                        <a:t>NICHOLAS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371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399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a:solidFill>
                            <a:srgbClr val="000000"/>
                          </a:solidFill>
                          <a:effectLst/>
                          <a:latin typeface="Calibri" panose="020F0502020204030204" pitchFamily="34" charset="0"/>
                        </a:rPr>
                        <a:t>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24908502"/>
                  </a:ext>
                </a:extLst>
              </a:tr>
              <a:tr h="221413">
                <a:tc>
                  <a:txBody>
                    <a:bodyPr/>
                    <a:lstStyle/>
                    <a:p>
                      <a:pPr algn="l" fontAlgn="b"/>
                      <a:r>
                        <a:rPr lang="en-US" sz="1400" b="0" i="0" u="none" strike="noStrike">
                          <a:solidFill>
                            <a:srgbClr val="000000"/>
                          </a:solidFill>
                          <a:effectLst/>
                          <a:latin typeface="Calibri" panose="020F0502020204030204" pitchFamily="34" charset="0"/>
                        </a:rPr>
                        <a:t>POCAHONTAS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290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382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23%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a:solidFill>
                            <a:srgbClr val="000000"/>
                          </a:solidFill>
                          <a:effectLst/>
                          <a:latin typeface="Calibri" panose="020F0502020204030204" pitchFamily="34" charset="0"/>
                        </a:rPr>
                        <a:t>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0798351"/>
                  </a:ext>
                </a:extLst>
              </a:tr>
              <a:tr h="221413">
                <a:tc>
                  <a:txBody>
                    <a:bodyPr/>
                    <a:lstStyle/>
                    <a:p>
                      <a:pPr algn="l" fontAlgn="b"/>
                      <a:r>
                        <a:rPr lang="en-US" sz="1400" b="0" i="0" u="none" strike="noStrike">
                          <a:solidFill>
                            <a:srgbClr val="000000"/>
                          </a:solidFill>
                          <a:effectLst/>
                          <a:latin typeface="Calibri" panose="020F0502020204030204" pitchFamily="34" charset="0"/>
                        </a:rPr>
                        <a:t>FAYETTE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124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187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340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a:solidFill>
                            <a:srgbClr val="000000"/>
                          </a:solidFill>
                          <a:effectLst/>
                          <a:latin typeface="Calibri" panose="020F0502020204030204" pitchFamily="34" charset="0"/>
                        </a:rPr>
                        <a:t>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a:solidFill>
                            <a:srgbClr val="000000"/>
                          </a:solidFill>
                          <a:effectLst/>
                          <a:latin typeface="Calibri" panose="020F0502020204030204" pitchFamily="34" charset="0"/>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98908885"/>
                  </a:ext>
                </a:extLst>
              </a:tr>
              <a:tr h="239181">
                <a:tc>
                  <a:txBody>
                    <a:bodyPr/>
                    <a:lstStyle/>
                    <a:p>
                      <a:pPr algn="l" fontAlgn="b"/>
                      <a:r>
                        <a:rPr lang="en-US" sz="1400" b="0" i="0" u="none" strike="noStrike">
                          <a:solidFill>
                            <a:srgbClr val="000000"/>
                          </a:solidFill>
                          <a:effectLst/>
                          <a:latin typeface="Calibri" panose="020F0502020204030204" pitchFamily="34" charset="0"/>
                        </a:rPr>
                        <a:t>WEBSTER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131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183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316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41%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a:solidFill>
                            <a:srgbClr val="000000"/>
                          </a:solidFill>
                          <a:effectLst/>
                          <a:latin typeface="Calibri" panose="020F0502020204030204" pitchFamily="34" charset="0"/>
                        </a:rPr>
                        <a:t>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24128539"/>
                  </a:ext>
                </a:extLst>
              </a:tr>
            </a:tbl>
          </a:graphicData>
        </a:graphic>
      </p:graphicFrame>
      <p:sp>
        <p:nvSpPr>
          <p:cNvPr id="10" name="TextBox 9"/>
          <p:cNvSpPr txBox="1"/>
          <p:nvPr/>
        </p:nvSpPr>
        <p:spPr>
          <a:xfrm>
            <a:off x="1314450" y="1136499"/>
            <a:ext cx="6746023" cy="369332"/>
          </a:xfrm>
          <a:prstGeom prst="rect">
            <a:avLst/>
          </a:prstGeom>
          <a:noFill/>
        </p:spPr>
        <p:txBody>
          <a:bodyPr wrap="square" rtlCol="0">
            <a:spAutoFit/>
          </a:bodyPr>
          <a:lstStyle/>
          <a:p>
            <a:r>
              <a:rPr lang="en-US" dirty="0"/>
              <a:t>Floodplain Length (miles):  High-Risk Effective &amp; Advisory Flood Zones</a:t>
            </a:r>
          </a:p>
        </p:txBody>
      </p:sp>
      <p:sp>
        <p:nvSpPr>
          <p:cNvPr id="11" name="TextBox 10"/>
          <p:cNvSpPr txBox="1"/>
          <p:nvPr/>
        </p:nvSpPr>
        <p:spPr>
          <a:xfrm>
            <a:off x="4676774" y="3833382"/>
            <a:ext cx="4279048" cy="1938992"/>
          </a:xfrm>
          <a:prstGeom prst="rect">
            <a:avLst/>
          </a:prstGeom>
          <a:solidFill>
            <a:schemeClr val="accent2">
              <a:lumMod val="20000"/>
              <a:lumOff val="80000"/>
            </a:schemeClr>
          </a:solidFill>
        </p:spPr>
        <p:txBody>
          <a:bodyPr wrap="square" rtlCol="0">
            <a:spAutoFit/>
          </a:bodyPr>
          <a:lstStyle/>
          <a:p>
            <a:pPr algn="ctr"/>
            <a:r>
              <a:rPr lang="en-US" dirty="0">
                <a:solidFill>
                  <a:srgbClr val="C00000"/>
                </a:solidFill>
                <a:latin typeface="Calibri" panose="020F0502020204030204" pitchFamily="34" charset="0"/>
                <a:ea typeface="Calibri" panose="020F0502020204030204" pitchFamily="34" charset="0"/>
                <a:cs typeface="Arial" panose="020B0604020202020204" pitchFamily="34" charset="0"/>
              </a:rPr>
              <a:t>Risk Assessment</a:t>
            </a:r>
            <a:endParaRPr lang="en-US" b="1" i="1" dirty="0">
              <a:solidFill>
                <a:schemeClr val="accent1">
                  <a:lumMod val="50000"/>
                </a:schemeClr>
              </a:solidFill>
            </a:endParaRPr>
          </a:p>
          <a:p>
            <a:r>
              <a:rPr lang="en-US" b="1" i="1" dirty="0">
                <a:solidFill>
                  <a:schemeClr val="accent1">
                    <a:lumMod val="50000"/>
                  </a:schemeClr>
                </a:solidFill>
              </a:rPr>
              <a:t>Greenbrier County </a:t>
            </a:r>
            <a:r>
              <a:rPr lang="en-US" i="1" dirty="0"/>
              <a:t>is ranked 2</a:t>
            </a:r>
            <a:r>
              <a:rPr lang="en-US" i="1" baseline="30000" dirty="0"/>
              <a:t>nd</a:t>
            </a:r>
            <a:r>
              <a:rPr lang="en-US" i="1" dirty="0"/>
              <a:t> in the State in flood zone stream miles.</a:t>
            </a:r>
          </a:p>
          <a:p>
            <a:br>
              <a:rPr lang="en-US" sz="1100" dirty="0"/>
            </a:br>
            <a:r>
              <a:rPr lang="en-US" sz="1100" dirty="0"/>
              <a:t>Note:  If the Advisory Floodplains (orange color) for </a:t>
            </a:r>
            <a:r>
              <a:rPr lang="en-US" sz="1100" b="1" dirty="0">
                <a:solidFill>
                  <a:schemeClr val="accent1">
                    <a:lumMod val="50000"/>
                  </a:schemeClr>
                </a:solidFill>
              </a:rPr>
              <a:t>Fayette County </a:t>
            </a:r>
            <a:r>
              <a:rPr lang="en-US" sz="1100" dirty="0"/>
              <a:t>become effective (red color) upon completion of new flood studies, then most likely the flood zone miles will more than double (55%) with an increase of 187 miles of effective A Zones.  Refer to </a:t>
            </a:r>
            <a:r>
              <a:rPr lang="en-US" sz="1100" dirty="0">
                <a:hlinkClick r:id="rId3"/>
              </a:rPr>
              <a:t>High-Risk Advisory Floodplains</a:t>
            </a:r>
            <a:r>
              <a:rPr lang="en-US" sz="1100" dirty="0"/>
              <a:t> for more information.</a:t>
            </a:r>
          </a:p>
        </p:txBody>
      </p:sp>
      <p:sp>
        <p:nvSpPr>
          <p:cNvPr id="12" name="Oval 11"/>
          <p:cNvSpPr/>
          <p:nvPr/>
        </p:nvSpPr>
        <p:spPr>
          <a:xfrm>
            <a:off x="8060473" y="2342964"/>
            <a:ext cx="312234" cy="1998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955322" y="2342964"/>
            <a:ext cx="531077" cy="1998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222272" y="3009714"/>
            <a:ext cx="531077" cy="1998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145697" y="3009713"/>
            <a:ext cx="531077" cy="1998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470078" y="3705225"/>
            <a:ext cx="4073347" cy="2894116"/>
          </a:xfrm>
          <a:prstGeom prst="rect">
            <a:avLst/>
          </a:prstGeom>
        </p:spPr>
      </p:pic>
      <p:sp>
        <p:nvSpPr>
          <p:cNvPr id="16" name="TextBox 15"/>
          <p:cNvSpPr txBox="1"/>
          <p:nvPr/>
        </p:nvSpPr>
        <p:spPr>
          <a:xfrm>
            <a:off x="823912" y="3890137"/>
            <a:ext cx="1209675" cy="646331"/>
          </a:xfrm>
          <a:prstGeom prst="rect">
            <a:avLst/>
          </a:prstGeom>
          <a:noFill/>
        </p:spPr>
        <p:txBody>
          <a:bodyPr wrap="square" rtlCol="0">
            <a:spAutoFit/>
          </a:bodyPr>
          <a:lstStyle/>
          <a:p>
            <a:r>
              <a:rPr lang="en-US" b="1" dirty="0">
                <a:solidFill>
                  <a:schemeClr val="bg1"/>
                </a:solidFill>
              </a:rPr>
              <a:t>FAYETTE COUNTY</a:t>
            </a:r>
          </a:p>
        </p:txBody>
      </p:sp>
      <p:sp>
        <p:nvSpPr>
          <p:cNvPr id="18" name="Speech Bubble: Rectangle with Corners Rounded 14">
            <a:extLst>
              <a:ext uri="{FF2B5EF4-FFF2-40B4-BE49-F238E27FC236}">
                <a16:creationId xmlns:a16="http://schemas.microsoft.com/office/drawing/2014/main" id="{0ED1C770-B1D6-4603-BB25-A749DDCA06CF}"/>
              </a:ext>
            </a:extLst>
          </p:cNvPr>
          <p:cNvSpPr/>
          <p:nvPr/>
        </p:nvSpPr>
        <p:spPr>
          <a:xfrm flipH="1">
            <a:off x="5559503" y="5925313"/>
            <a:ext cx="2271829" cy="829994"/>
          </a:xfrm>
          <a:prstGeom prst="wedgeRoundRectCallout">
            <a:avLst>
              <a:gd name="adj1" fmla="val 159477"/>
              <a:gd name="adj2" fmla="val -58981"/>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New flood map for Fayette County will most likely double the effective flood zone stream miles</a:t>
            </a:r>
          </a:p>
        </p:txBody>
      </p:sp>
      <p:sp>
        <p:nvSpPr>
          <p:cNvPr id="19" name="TextBox 18"/>
          <p:cNvSpPr txBox="1"/>
          <p:nvPr/>
        </p:nvSpPr>
        <p:spPr>
          <a:xfrm>
            <a:off x="470078" y="6325693"/>
            <a:ext cx="4073347" cy="276999"/>
          </a:xfrm>
          <a:prstGeom prst="rect">
            <a:avLst/>
          </a:prstGeom>
          <a:solidFill>
            <a:schemeClr val="bg2">
              <a:lumMod val="75000"/>
            </a:schemeClr>
          </a:solidFill>
        </p:spPr>
        <p:txBody>
          <a:bodyPr wrap="square" rtlCol="0">
            <a:spAutoFit/>
          </a:bodyPr>
          <a:lstStyle/>
          <a:p>
            <a:r>
              <a:rPr lang="en-US" sz="1200" dirty="0"/>
              <a:t>View web </a:t>
            </a:r>
            <a:r>
              <a:rPr lang="en-US" sz="1200" dirty="0">
                <a:hlinkClick r:id="rId5"/>
              </a:rPr>
              <a:t>Map of Advisory Floodplains </a:t>
            </a:r>
            <a:r>
              <a:rPr lang="en-US" sz="1200" dirty="0"/>
              <a:t>(orange colored zones)</a:t>
            </a:r>
          </a:p>
        </p:txBody>
      </p:sp>
    </p:spTree>
    <p:extLst>
      <p:ext uri="{BB962C8B-B14F-4D97-AF65-F5344CB8AC3E}">
        <p14:creationId xmlns:p14="http://schemas.microsoft.com/office/powerpoint/2010/main" val="4254559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R4 Risk Assessment</a:t>
            </a:r>
          </a:p>
        </p:txBody>
      </p:sp>
      <p:sp>
        <p:nvSpPr>
          <p:cNvPr id="3" name="TextBox 2"/>
          <p:cNvSpPr txBox="1"/>
          <p:nvPr/>
        </p:nvSpPr>
        <p:spPr>
          <a:xfrm>
            <a:off x="1271059" y="3253942"/>
            <a:ext cx="6432330" cy="1569660"/>
          </a:xfrm>
          <a:prstGeom prst="rect">
            <a:avLst/>
          </a:prstGeom>
          <a:solidFill>
            <a:schemeClr val="tx1"/>
          </a:solidFill>
        </p:spPr>
        <p:txBody>
          <a:bodyPr wrap="square" rtlCol="0">
            <a:spAutoFit/>
          </a:bodyPr>
          <a:lstStyle/>
          <a:p>
            <a:pPr algn="ctr"/>
            <a:r>
              <a:rPr lang="en-US" sz="3200" dirty="0">
                <a:solidFill>
                  <a:srgbClr val="FFFF00"/>
                </a:solidFill>
              </a:rPr>
              <a:t>FLOODPLAIN BUIDLING INVENTORY &amp; FUTURE MAP CONDITIONS</a:t>
            </a:r>
          </a:p>
          <a:p>
            <a:pPr algn="ctr"/>
            <a:r>
              <a:rPr lang="en-US" sz="3200" i="1" dirty="0">
                <a:solidFill>
                  <a:schemeClr val="bg1"/>
                </a:solidFill>
              </a:rPr>
              <a:t>What buildings are at risk?</a:t>
            </a:r>
          </a:p>
        </p:txBody>
      </p:sp>
    </p:spTree>
    <p:extLst>
      <p:ext uri="{BB962C8B-B14F-4D97-AF65-F5344CB8AC3E}">
        <p14:creationId xmlns:p14="http://schemas.microsoft.com/office/powerpoint/2010/main" val="1511933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77628" y="2188412"/>
            <a:ext cx="5328347" cy="408848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Risk by Flood Source</a:t>
            </a:r>
          </a:p>
        </p:txBody>
      </p:sp>
      <p:sp>
        <p:nvSpPr>
          <p:cNvPr id="9" name="TextBox 8"/>
          <p:cNvSpPr txBox="1"/>
          <p:nvPr/>
        </p:nvSpPr>
        <p:spPr>
          <a:xfrm>
            <a:off x="155184" y="5433529"/>
            <a:ext cx="1990169" cy="230832"/>
          </a:xfrm>
          <a:prstGeom prst="rect">
            <a:avLst/>
          </a:prstGeom>
          <a:noFill/>
        </p:spPr>
        <p:txBody>
          <a:bodyPr wrap="square" rtlCol="0">
            <a:spAutoFit/>
          </a:bodyPr>
          <a:lstStyle/>
          <a:p>
            <a:r>
              <a:rPr lang="en-US" sz="900" dirty="0"/>
              <a:t>Computed for 1% (100-yr) floodplain</a:t>
            </a:r>
          </a:p>
        </p:txBody>
      </p:sp>
      <p:sp>
        <p:nvSpPr>
          <p:cNvPr id="13" name="Rectangle 12">
            <a:extLst>
              <a:ext uri="{FF2B5EF4-FFF2-40B4-BE49-F238E27FC236}">
                <a16:creationId xmlns:a16="http://schemas.microsoft.com/office/drawing/2014/main" id="{2B534BC2-7EDD-45A1-860F-FC44D849B3F3}"/>
              </a:ext>
            </a:extLst>
          </p:cNvPr>
          <p:cNvSpPr/>
          <p:nvPr/>
        </p:nvSpPr>
        <p:spPr>
          <a:xfrm>
            <a:off x="5164016" y="6369227"/>
            <a:ext cx="2804328" cy="276999"/>
          </a:xfrm>
          <a:prstGeom prst="rect">
            <a:avLst/>
          </a:prstGeom>
        </p:spPr>
        <p:txBody>
          <a:bodyPr wrap="square">
            <a:spAutoFit/>
          </a:bodyPr>
          <a:lstStyle/>
          <a:p>
            <a:r>
              <a:rPr lang="en-US" sz="1200" dirty="0">
                <a:solidFill>
                  <a:schemeClr val="accent1">
                    <a:lumMod val="75000"/>
                  </a:schemeClr>
                </a:solidFill>
                <a:latin typeface="Calibri" panose="020F0502020204030204" pitchFamily="34" charset="0"/>
                <a:hlinkClick r:id="rId4"/>
              </a:rPr>
              <a:t>Region 4 PDF Map</a:t>
            </a:r>
            <a:r>
              <a:rPr lang="en-US" sz="1200" dirty="0">
                <a:solidFill>
                  <a:schemeClr val="accent1">
                    <a:lumMod val="75000"/>
                  </a:schemeClr>
                </a:solidFill>
                <a:latin typeface="Calibri" panose="020F0502020204030204" pitchFamily="34" charset="0"/>
              </a:rPr>
              <a:t> </a:t>
            </a:r>
            <a:r>
              <a:rPr lang="en-US" sz="1200" dirty="0">
                <a:latin typeface="Calibri" panose="020F0502020204030204" pitchFamily="34" charset="0"/>
              </a:rPr>
              <a:t>Primary Flood Sources</a:t>
            </a:r>
            <a:endParaRPr lang="en-US" sz="1200" dirty="0"/>
          </a:p>
        </p:txBody>
      </p:sp>
      <p:graphicFrame>
        <p:nvGraphicFramePr>
          <p:cNvPr id="7" name="Table 6"/>
          <p:cNvGraphicFramePr>
            <a:graphicFrameLocks noGrp="1"/>
          </p:cNvGraphicFramePr>
          <p:nvPr>
            <p:extLst>
              <p:ext uri="{D42A27DB-BD31-4B8C-83A1-F6EECF244321}">
                <p14:modId xmlns:p14="http://schemas.microsoft.com/office/powerpoint/2010/main" val="1277651202"/>
              </p:ext>
            </p:extLst>
          </p:nvPr>
        </p:nvGraphicFramePr>
        <p:xfrm>
          <a:off x="211459" y="1629612"/>
          <a:ext cx="3409894" cy="4135586"/>
        </p:xfrm>
        <a:graphic>
          <a:graphicData uri="http://schemas.openxmlformats.org/drawingml/2006/table">
            <a:tbl>
              <a:tblPr/>
              <a:tblGrid>
                <a:gridCol w="1411909">
                  <a:extLst>
                    <a:ext uri="{9D8B030D-6E8A-4147-A177-3AD203B41FA5}">
                      <a16:colId xmlns:a16="http://schemas.microsoft.com/office/drawing/2014/main" val="216835901"/>
                    </a:ext>
                  </a:extLst>
                </a:gridCol>
                <a:gridCol w="945713">
                  <a:extLst>
                    <a:ext uri="{9D8B030D-6E8A-4147-A177-3AD203B41FA5}">
                      <a16:colId xmlns:a16="http://schemas.microsoft.com/office/drawing/2014/main" val="1657548369"/>
                    </a:ext>
                  </a:extLst>
                </a:gridCol>
                <a:gridCol w="1052272">
                  <a:extLst>
                    <a:ext uri="{9D8B030D-6E8A-4147-A177-3AD203B41FA5}">
                      <a16:colId xmlns:a16="http://schemas.microsoft.com/office/drawing/2014/main" val="2551575026"/>
                    </a:ext>
                  </a:extLst>
                </a:gridCol>
              </a:tblGrid>
              <a:tr h="393603">
                <a:tc>
                  <a:txBody>
                    <a:bodyPr/>
                    <a:lstStyle/>
                    <a:p>
                      <a:pPr algn="ctr" fontAlgn="b"/>
                      <a:r>
                        <a:rPr lang="en-US" sz="1300" b="1" i="0" u="none" strike="noStrike" dirty="0">
                          <a:solidFill>
                            <a:srgbClr val="FFFFFF"/>
                          </a:solidFill>
                          <a:effectLst/>
                          <a:latin typeface="Calibri" panose="020F0502020204030204" pitchFamily="34" charset="0"/>
                        </a:rPr>
                        <a:t>Flood Sources</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1300" b="1" i="0" u="none" strike="noStrike">
                          <a:solidFill>
                            <a:srgbClr val="FFFFFF"/>
                          </a:solidFill>
                          <a:effectLst/>
                          <a:latin typeface="Calibri" panose="020F0502020204030204" pitchFamily="34" charset="0"/>
                        </a:rPr>
                        <a:t>Building Count</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1300" b="1" i="0" u="none" strike="noStrike">
                          <a:solidFill>
                            <a:srgbClr val="FFFFFF"/>
                          </a:solidFill>
                          <a:effectLst/>
                          <a:latin typeface="Calibri" panose="020F0502020204030204" pitchFamily="34" charset="0"/>
                        </a:rPr>
                        <a:t>Dollar Exposure ($)</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2786032016"/>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FAYETTE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97593486"/>
                  </a:ext>
                </a:extLst>
              </a:tr>
              <a:tr h="201796">
                <a:tc>
                  <a:txBody>
                    <a:bodyPr/>
                    <a:lstStyle/>
                    <a:p>
                      <a:pPr algn="l" fontAlgn="b"/>
                      <a:r>
                        <a:rPr lang="en-US" sz="1300" b="1" i="0" u="none" strike="noStrike" dirty="0">
                          <a:solidFill>
                            <a:srgbClr val="000000"/>
                          </a:solidFill>
                          <a:effectLst/>
                          <a:latin typeface="Calibri" panose="020F0502020204030204" pitchFamily="34" charset="0"/>
                        </a:rPr>
                        <a:t>Armstrong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275</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chemeClr val="tx1"/>
                          </a:solidFill>
                          <a:effectLst/>
                          <a:latin typeface="Calibri" panose="020F0502020204030204" pitchFamily="34" charset="0"/>
                        </a:rPr>
                        <a:t>$13,334K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2207745"/>
                  </a:ext>
                </a:extLst>
              </a:tr>
              <a:tr h="201796">
                <a:tc>
                  <a:txBody>
                    <a:bodyPr/>
                    <a:lstStyle/>
                    <a:p>
                      <a:pPr algn="l" fontAlgn="b"/>
                      <a:r>
                        <a:rPr lang="en-US" sz="1300" b="1" i="0" u="none" strike="noStrike" dirty="0">
                          <a:solidFill>
                            <a:srgbClr val="000000"/>
                          </a:solidFill>
                          <a:effectLst/>
                          <a:latin typeface="Calibri" panose="020F0502020204030204" pitchFamily="34" charset="0"/>
                        </a:rPr>
                        <a:t>Kanawha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242</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rgbClr val="000000"/>
                          </a:solidFill>
                          <a:effectLst/>
                          <a:latin typeface="Calibri" panose="020F0502020204030204" pitchFamily="34" charset="0"/>
                        </a:rPr>
                        <a:t>$46,459K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0814059"/>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GREENBRIER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48414039"/>
                  </a:ext>
                </a:extLst>
              </a:tr>
              <a:tr h="201796">
                <a:tc>
                  <a:txBody>
                    <a:bodyPr/>
                    <a:lstStyle/>
                    <a:p>
                      <a:pPr algn="l" fontAlgn="b"/>
                      <a:r>
                        <a:rPr lang="en-US" sz="1300" b="1" i="0" u="none" strike="noStrike">
                          <a:solidFill>
                            <a:srgbClr val="000000"/>
                          </a:solidFill>
                          <a:effectLst/>
                          <a:latin typeface="Calibri" panose="020F0502020204030204" pitchFamily="34" charset="0"/>
                        </a:rPr>
                        <a:t>Greenbrier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528</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0" i="0" u="none" strike="noStrike" dirty="0">
                          <a:solidFill>
                            <a:schemeClr val="tx1"/>
                          </a:solidFill>
                          <a:effectLst/>
                          <a:latin typeface="Calibri" panose="020F0502020204030204" pitchFamily="34" charset="0"/>
                        </a:rPr>
                        <a:t>$60,728K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8462644"/>
                  </a:ext>
                </a:extLst>
              </a:tr>
              <a:tr h="201796">
                <a:tc>
                  <a:txBody>
                    <a:bodyPr/>
                    <a:lstStyle/>
                    <a:p>
                      <a:pPr algn="l" fontAlgn="b"/>
                      <a:r>
                        <a:rPr lang="en-US" sz="1300" b="1" i="0" u="none" strike="noStrike">
                          <a:solidFill>
                            <a:srgbClr val="000000"/>
                          </a:solidFill>
                          <a:effectLst/>
                          <a:latin typeface="Calibri" panose="020F0502020204030204" pitchFamily="34" charset="0"/>
                        </a:rPr>
                        <a:t>Howard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364</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chemeClr val="tx1"/>
                          </a:solidFill>
                          <a:effectLst/>
                          <a:latin typeface="Calibri" panose="020F0502020204030204" pitchFamily="34" charset="0"/>
                        </a:rPr>
                        <a:t>$94,870K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4091703"/>
                  </a:ext>
                </a:extLst>
              </a:tr>
              <a:tr h="201796">
                <a:tc>
                  <a:txBody>
                    <a:bodyPr/>
                    <a:lstStyle/>
                    <a:p>
                      <a:pPr algn="l" fontAlgn="b"/>
                      <a:r>
                        <a:rPr lang="en-US" sz="1300" b="0" i="0" u="none" strike="noStrike">
                          <a:solidFill>
                            <a:srgbClr val="000000"/>
                          </a:solidFill>
                          <a:effectLst/>
                          <a:latin typeface="Calibri" panose="020F0502020204030204" pitchFamily="34" charset="0"/>
                        </a:rPr>
                        <a:t>Sewell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333</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Calibri" panose="020F0502020204030204" pitchFamily="34" charset="0"/>
                        </a:rPr>
                        <a:t>$14,716K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872155"/>
                  </a:ext>
                </a:extLst>
              </a:tr>
              <a:tr h="201796">
                <a:tc>
                  <a:txBody>
                    <a:bodyPr/>
                    <a:lstStyle/>
                    <a:p>
                      <a:pPr algn="l" fontAlgn="b"/>
                      <a:r>
                        <a:rPr lang="en-US" sz="1300" b="0" i="0" u="none" strike="noStrike">
                          <a:solidFill>
                            <a:srgbClr val="000000"/>
                          </a:solidFill>
                          <a:effectLst/>
                          <a:latin typeface="Calibri" panose="020F0502020204030204" pitchFamily="34" charset="0"/>
                        </a:rPr>
                        <a:t>Dry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197</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Calibri" panose="020F0502020204030204" pitchFamily="34" charset="0"/>
                        </a:rPr>
                        <a:t>$19,183K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393830"/>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NICHOLAS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0685990"/>
                  </a:ext>
                </a:extLst>
              </a:tr>
              <a:tr h="201796">
                <a:tc>
                  <a:txBody>
                    <a:bodyPr/>
                    <a:lstStyle/>
                    <a:p>
                      <a:pPr algn="l" fontAlgn="b"/>
                      <a:r>
                        <a:rPr lang="en-US" sz="1300" b="1" i="0" u="none" strike="noStrike">
                          <a:solidFill>
                            <a:srgbClr val="000000"/>
                          </a:solidFill>
                          <a:effectLst/>
                          <a:latin typeface="Calibri" panose="020F0502020204030204" pitchFamily="34" charset="0"/>
                        </a:rPr>
                        <a:t>Cherry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panose="020F0502020204030204" pitchFamily="34" charset="0"/>
                        </a:rPr>
                        <a:t>374</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chemeClr val="tx1"/>
                          </a:solidFill>
                          <a:effectLst/>
                          <a:latin typeface="Calibri" panose="020F0502020204030204" pitchFamily="34" charset="0"/>
                        </a:rPr>
                        <a:t>$15,719K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0029852"/>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POCAHONTAS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61655259"/>
                  </a:ext>
                </a:extLst>
              </a:tr>
              <a:tr h="201796">
                <a:tc>
                  <a:txBody>
                    <a:bodyPr/>
                    <a:lstStyle/>
                    <a:p>
                      <a:pPr algn="l" fontAlgn="ctr"/>
                      <a:r>
                        <a:rPr lang="en-US" sz="1300" b="1" i="0" u="none" strike="noStrike">
                          <a:solidFill>
                            <a:srgbClr val="000000"/>
                          </a:solidFill>
                          <a:effectLst/>
                          <a:latin typeface="Calibri" panose="020F0502020204030204" pitchFamily="34" charset="0"/>
                        </a:rPr>
                        <a:t>Greenbrier River**</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rgbClr val="000000"/>
                          </a:solidFill>
                          <a:effectLst/>
                          <a:latin typeface="Calibri" panose="020F0502020204030204" pitchFamily="34" charset="0"/>
                        </a:rPr>
                        <a:t>418</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300" b="1" i="0" u="none" strike="noStrike" dirty="0">
                          <a:solidFill>
                            <a:srgbClr val="000000"/>
                          </a:solidFill>
                          <a:effectLst/>
                          <a:latin typeface="Calibri" panose="020F0502020204030204" pitchFamily="34" charset="0"/>
                        </a:rPr>
                        <a:t>$29,097K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5841902"/>
                  </a:ext>
                </a:extLst>
              </a:tr>
              <a:tr h="201796">
                <a:tc>
                  <a:txBody>
                    <a:bodyPr/>
                    <a:lstStyle/>
                    <a:p>
                      <a:pPr algn="l" fontAlgn="b"/>
                      <a:r>
                        <a:rPr lang="en-US" sz="1300" b="0" i="0" u="none" strike="noStrike">
                          <a:solidFill>
                            <a:srgbClr val="000000"/>
                          </a:solidFill>
                          <a:effectLst/>
                          <a:latin typeface="Calibri" panose="020F0502020204030204" pitchFamily="34" charset="0"/>
                        </a:rPr>
                        <a:t>Knapp Creek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110</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$13,882K</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6148828"/>
                  </a:ext>
                </a:extLst>
              </a:tr>
              <a:tr h="201796">
                <a:tc gridSpan="3">
                  <a:txBody>
                    <a:bodyPr/>
                    <a:lstStyle/>
                    <a:p>
                      <a:pPr algn="ctr" fontAlgn="b"/>
                      <a:r>
                        <a:rPr lang="en-US" sz="1300" b="0" i="0" u="none" strike="noStrike" dirty="0">
                          <a:solidFill>
                            <a:srgbClr val="000000"/>
                          </a:solidFill>
                          <a:effectLst/>
                          <a:latin typeface="Calibri" panose="020F0502020204030204" pitchFamily="34" charset="0"/>
                        </a:rPr>
                        <a:t>WEBSTER COUNTY</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75864509"/>
                  </a:ext>
                </a:extLst>
              </a:tr>
              <a:tr h="201796">
                <a:tc>
                  <a:txBody>
                    <a:bodyPr/>
                    <a:lstStyle/>
                    <a:p>
                      <a:pPr algn="l" fontAlgn="b"/>
                      <a:r>
                        <a:rPr lang="en-US" sz="1300" b="1" i="0" u="none" strike="noStrike">
                          <a:solidFill>
                            <a:srgbClr val="000000"/>
                          </a:solidFill>
                          <a:effectLst/>
                          <a:latin typeface="Calibri" panose="020F0502020204030204" pitchFamily="34" charset="0"/>
                        </a:rPr>
                        <a:t>Elk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effectLst/>
                          <a:latin typeface="Calibri" panose="020F0502020204030204" pitchFamily="34" charset="0"/>
                        </a:rPr>
                        <a:t>312</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1" i="0" u="none" strike="noStrike" dirty="0">
                          <a:solidFill>
                            <a:srgbClr val="000000"/>
                          </a:solidFill>
                          <a:effectLst/>
                          <a:latin typeface="Calibri" panose="020F0502020204030204" pitchFamily="34" charset="0"/>
                        </a:rPr>
                        <a:t>$16,938K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6878639"/>
                  </a:ext>
                </a:extLst>
              </a:tr>
              <a:tr h="201796">
                <a:tc>
                  <a:txBody>
                    <a:bodyPr/>
                    <a:lstStyle/>
                    <a:p>
                      <a:pPr algn="l" fontAlgn="b"/>
                      <a:r>
                        <a:rPr lang="en-US" sz="1300" b="0" i="0" u="none" strike="noStrike">
                          <a:solidFill>
                            <a:srgbClr val="000000"/>
                          </a:solidFill>
                          <a:effectLst/>
                          <a:latin typeface="Calibri" panose="020F0502020204030204" pitchFamily="34" charset="0"/>
                        </a:rPr>
                        <a:t>Gauley River**</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106</a:t>
                      </a:r>
                    </a:p>
                  </a:txBody>
                  <a:tcPr marL="9990" marR="9990" marT="99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effectLst/>
                          <a:latin typeface="Calibri" panose="020F0502020204030204" pitchFamily="34" charset="0"/>
                        </a:rPr>
                        <a:t>$8,420K</a:t>
                      </a:r>
                    </a:p>
                  </a:txBody>
                  <a:tcPr marL="9990" marR="9990" marT="99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0825444"/>
                  </a:ext>
                </a:extLst>
              </a:tr>
              <a:tr h="199798">
                <a:tc>
                  <a:txBody>
                    <a:bodyPr/>
                    <a:lstStyle/>
                    <a:p>
                      <a:pPr algn="l" fontAlgn="b"/>
                      <a:endParaRPr lang="en-US" sz="1200" b="0" i="0" u="none" strike="noStrike" dirty="0">
                        <a:solidFill>
                          <a:srgbClr val="000000"/>
                        </a:solidFill>
                        <a:effectLst/>
                        <a:latin typeface="Calibri" panose="020F0502020204030204" pitchFamily="34" charset="0"/>
                      </a:endParaRPr>
                    </a:p>
                  </a:txBody>
                  <a:tcPr marL="9990" marR="9990" marT="999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990" marR="9990" marT="999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990" marR="9990" marT="999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566109"/>
                  </a:ext>
                </a:extLst>
              </a:tr>
              <a:tr h="199798">
                <a:tc>
                  <a:txBody>
                    <a:bodyPr/>
                    <a:lstStyle/>
                    <a:p>
                      <a:pPr algn="l" fontAlgn="b"/>
                      <a:r>
                        <a:rPr lang="en-US" sz="800" b="0" i="0" u="none" strike="noStrike">
                          <a:solidFill>
                            <a:srgbClr val="000000"/>
                          </a:solidFill>
                          <a:effectLst/>
                          <a:latin typeface="Calibri" panose="020F0502020204030204" pitchFamily="34" charset="0"/>
                        </a:rPr>
                        <a:t>* 2016 Disaster Restudy</a:t>
                      </a:r>
                    </a:p>
                  </a:txBody>
                  <a:tcPr marL="9990" marR="9990" marT="9990"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9990" marR="9990" marT="9990"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990" marR="9990" marT="9990" marB="0" anchor="b">
                    <a:lnL>
                      <a:noFill/>
                    </a:lnL>
                    <a:lnR>
                      <a:noFill/>
                    </a:lnR>
                    <a:lnT>
                      <a:noFill/>
                    </a:lnT>
                    <a:lnB>
                      <a:noFill/>
                    </a:lnB>
                  </a:tcPr>
                </a:tc>
                <a:extLst>
                  <a:ext uri="{0D108BD9-81ED-4DB2-BD59-A6C34878D82A}">
                    <a16:rowId xmlns:a16="http://schemas.microsoft.com/office/drawing/2014/main" val="3079135921"/>
                  </a:ext>
                </a:extLst>
              </a:tr>
            </a:tbl>
          </a:graphicData>
        </a:graphic>
      </p:graphicFrame>
      <p:sp>
        <p:nvSpPr>
          <p:cNvPr id="10" name="Rectangle 9"/>
          <p:cNvSpPr/>
          <p:nvPr/>
        </p:nvSpPr>
        <p:spPr>
          <a:xfrm>
            <a:off x="3770666" y="1572859"/>
            <a:ext cx="5048870" cy="523220"/>
          </a:xfrm>
          <a:prstGeom prst="rect">
            <a:avLst/>
          </a:prstGeom>
          <a:solidFill>
            <a:schemeClr val="accent5">
              <a:lumMod val="20000"/>
              <a:lumOff val="80000"/>
            </a:schemeClr>
          </a:solidFill>
        </p:spPr>
        <p:txBody>
          <a:bodyPr wrap="square">
            <a:spAutoFit/>
          </a:bodyPr>
          <a:lstStyle/>
          <a:p>
            <a:r>
              <a:rPr lang="en-US" sz="1400" i="1" dirty="0">
                <a:solidFill>
                  <a:srgbClr val="000000"/>
                </a:solidFill>
                <a:latin typeface="Calibri" panose="020F0502020204030204" pitchFamily="34" charset="0"/>
              </a:rPr>
              <a:t>Greenbrier River </a:t>
            </a:r>
            <a:r>
              <a:rPr lang="en-US" sz="1400" dirty="0">
                <a:solidFill>
                  <a:srgbClr val="000000"/>
                </a:solidFill>
                <a:latin typeface="Calibri" panose="020F0502020204030204" pitchFamily="34" charset="0"/>
              </a:rPr>
              <a:t>totals for Greenbrier and Pocahontas counties:  </a:t>
            </a:r>
            <a:r>
              <a:rPr lang="en-US" sz="1400" b="1" dirty="0">
                <a:solidFill>
                  <a:schemeClr val="accent1">
                    <a:lumMod val="50000"/>
                  </a:schemeClr>
                </a:solidFill>
                <a:latin typeface="Calibri" panose="020F0502020204030204" pitchFamily="34" charset="0"/>
              </a:rPr>
              <a:t>946 buildings </a:t>
            </a:r>
            <a:r>
              <a:rPr lang="en-US" sz="1400" dirty="0">
                <a:solidFill>
                  <a:srgbClr val="000000"/>
                </a:solidFill>
                <a:latin typeface="Calibri" panose="020F0502020204030204" pitchFamily="34" charset="0"/>
              </a:rPr>
              <a:t>in 1% floodplain, </a:t>
            </a:r>
            <a:r>
              <a:rPr lang="en-US" sz="1400" b="1" dirty="0">
                <a:solidFill>
                  <a:schemeClr val="accent1">
                    <a:lumMod val="50000"/>
                  </a:schemeClr>
                </a:solidFill>
                <a:latin typeface="Calibri" panose="020F0502020204030204" pitchFamily="34" charset="0"/>
              </a:rPr>
              <a:t>$90M dollar exposure</a:t>
            </a:r>
            <a:r>
              <a:rPr lang="en-US" sz="1400" b="1" dirty="0">
                <a:solidFill>
                  <a:schemeClr val="accent1">
                    <a:lumMod val="50000"/>
                  </a:schemeClr>
                </a:solidFill>
              </a:rPr>
              <a:t> </a:t>
            </a:r>
          </a:p>
        </p:txBody>
      </p:sp>
      <p:sp>
        <p:nvSpPr>
          <p:cNvPr id="11" name="Rectangle 10"/>
          <p:cNvSpPr/>
          <p:nvPr/>
        </p:nvSpPr>
        <p:spPr>
          <a:xfrm>
            <a:off x="211459" y="5889627"/>
            <a:ext cx="3409894" cy="276999"/>
          </a:xfrm>
          <a:prstGeom prst="rect">
            <a:avLst/>
          </a:prstGeom>
        </p:spPr>
        <p:txBody>
          <a:bodyPr wrap="square">
            <a:spAutoFit/>
          </a:bodyPr>
          <a:lstStyle/>
          <a:p>
            <a:r>
              <a:rPr lang="en-US" sz="1200" dirty="0">
                <a:solidFill>
                  <a:srgbClr val="000000"/>
                </a:solidFill>
                <a:latin typeface="Calibri" panose="020F0502020204030204" pitchFamily="34" charset="0"/>
              </a:rPr>
              <a:t>RA Tables:  </a:t>
            </a:r>
            <a:r>
              <a:rPr lang="en-US" sz="1200" dirty="0">
                <a:solidFill>
                  <a:srgbClr val="000000"/>
                </a:solidFill>
                <a:latin typeface="Calibri" panose="020F0502020204030204" pitchFamily="34" charset="0"/>
                <a:hlinkClick r:id="rId5"/>
              </a:rPr>
              <a:t>Buildings by River/Stream Name</a:t>
            </a:r>
            <a:endParaRPr lang="en-US" sz="1200" dirty="0"/>
          </a:p>
        </p:txBody>
      </p:sp>
      <p:sp>
        <p:nvSpPr>
          <p:cNvPr id="12" name="TextBox 11"/>
          <p:cNvSpPr txBox="1"/>
          <p:nvPr/>
        </p:nvSpPr>
        <p:spPr>
          <a:xfrm>
            <a:off x="1258528" y="1079098"/>
            <a:ext cx="6459794" cy="369332"/>
          </a:xfrm>
          <a:prstGeom prst="rect">
            <a:avLst/>
          </a:prstGeom>
          <a:noFill/>
        </p:spPr>
        <p:txBody>
          <a:bodyPr wrap="square" rtlCol="0">
            <a:spAutoFit/>
          </a:bodyPr>
          <a:lstStyle/>
          <a:p>
            <a:r>
              <a:rPr lang="en-US" b="1" dirty="0">
                <a:solidFill>
                  <a:schemeClr val="accent1">
                    <a:lumMod val="50000"/>
                  </a:schemeClr>
                </a:solidFill>
              </a:rPr>
              <a:t>Building Counts and Building Exposure $ Values by </a:t>
            </a:r>
            <a:r>
              <a:rPr lang="en-US" b="1" i="1" dirty="0">
                <a:solidFill>
                  <a:schemeClr val="accent1">
                    <a:lumMod val="50000"/>
                  </a:schemeClr>
                </a:solidFill>
              </a:rPr>
              <a:t>Stream Name</a:t>
            </a:r>
          </a:p>
        </p:txBody>
      </p:sp>
      <p:sp>
        <p:nvSpPr>
          <p:cNvPr id="14" name="Speech Bubble: Rectangle with Corners Rounded 14">
            <a:extLst>
              <a:ext uri="{FF2B5EF4-FFF2-40B4-BE49-F238E27FC236}">
                <a16:creationId xmlns:a16="http://schemas.microsoft.com/office/drawing/2014/main" id="{0ED1C770-B1D6-4603-BB25-A749DDCA06CF}"/>
              </a:ext>
            </a:extLst>
          </p:cNvPr>
          <p:cNvSpPr/>
          <p:nvPr/>
        </p:nvSpPr>
        <p:spPr>
          <a:xfrm flipH="1">
            <a:off x="3770663" y="2505809"/>
            <a:ext cx="1876441" cy="882440"/>
          </a:xfrm>
          <a:prstGeom prst="wedgeRoundRectCallout">
            <a:avLst>
              <a:gd name="adj1" fmla="val -139716"/>
              <a:gd name="adj2" fmla="val 194533"/>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Greenbrier River in Region 4 has the most structures in the 1%-annual-chance floodplain</a:t>
            </a:r>
            <a:endParaRPr lang="en-US" sz="1000" dirty="0">
              <a:solidFill>
                <a:schemeClr val="bg1"/>
              </a:solidFill>
            </a:endParaRPr>
          </a:p>
        </p:txBody>
      </p:sp>
      <p:sp>
        <p:nvSpPr>
          <p:cNvPr id="15" name="Speech Bubble: Rectangle with Corners Rounded 14">
            <a:extLst>
              <a:ext uri="{FF2B5EF4-FFF2-40B4-BE49-F238E27FC236}">
                <a16:creationId xmlns:a16="http://schemas.microsoft.com/office/drawing/2014/main" id="{0ED1C770-B1D6-4603-BB25-A749DDCA06CF}"/>
              </a:ext>
            </a:extLst>
          </p:cNvPr>
          <p:cNvSpPr/>
          <p:nvPr/>
        </p:nvSpPr>
        <p:spPr>
          <a:xfrm flipH="1">
            <a:off x="7718322" y="4308232"/>
            <a:ext cx="1343928" cy="1125298"/>
          </a:xfrm>
          <a:prstGeom prst="wedgeRoundRectCallout">
            <a:avLst>
              <a:gd name="adj1" fmla="val 98609"/>
              <a:gd name="adj2" fmla="val 89902"/>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Howard Creek in Greenbrier County has the highest building dollar exposure of all communities in Region 4</a:t>
            </a:r>
            <a:endParaRPr lang="en-US" sz="1000" dirty="0">
              <a:solidFill>
                <a:schemeClr val="bg1"/>
              </a:solidFill>
            </a:endParaRPr>
          </a:p>
        </p:txBody>
      </p:sp>
    </p:spTree>
    <p:extLst>
      <p:ext uri="{BB962C8B-B14F-4D97-AF65-F5344CB8AC3E}">
        <p14:creationId xmlns:p14="http://schemas.microsoft.com/office/powerpoint/2010/main" val="3476745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2925" y="932285"/>
            <a:ext cx="7505700" cy="5800521"/>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Buildings in 1% Floodplain</a:t>
            </a:r>
          </a:p>
        </p:txBody>
      </p:sp>
      <p:sp>
        <p:nvSpPr>
          <p:cNvPr id="7" name="TextBox 6"/>
          <p:cNvSpPr txBox="1"/>
          <p:nvPr/>
        </p:nvSpPr>
        <p:spPr>
          <a:xfrm>
            <a:off x="794337" y="1101166"/>
            <a:ext cx="2303025" cy="400110"/>
          </a:xfrm>
          <a:prstGeom prst="rect">
            <a:avLst/>
          </a:prstGeom>
          <a:solidFill>
            <a:schemeClr val="accent1">
              <a:lumMod val="50000"/>
            </a:schemeClr>
          </a:solidFill>
        </p:spPr>
        <p:txBody>
          <a:bodyPr wrap="square" rtlCol="0" anchor="ctr">
            <a:spAutoFit/>
          </a:bodyPr>
          <a:lstStyle/>
          <a:p>
            <a:pPr algn="ctr"/>
            <a:r>
              <a:rPr lang="en-US" sz="2000" b="1" dirty="0">
                <a:solidFill>
                  <a:schemeClr val="bg1"/>
                </a:solidFill>
              </a:rPr>
              <a:t>County</a:t>
            </a:r>
            <a:r>
              <a:rPr lang="en-US" sz="2000" dirty="0">
                <a:solidFill>
                  <a:schemeClr val="bg1"/>
                </a:solidFill>
              </a:rPr>
              <a:t>-Wide</a:t>
            </a:r>
          </a:p>
        </p:txBody>
      </p:sp>
      <p:sp>
        <p:nvSpPr>
          <p:cNvPr id="4" name="TextBox 3"/>
          <p:cNvSpPr txBox="1"/>
          <p:nvPr/>
        </p:nvSpPr>
        <p:spPr>
          <a:xfrm>
            <a:off x="3676650" y="5381625"/>
            <a:ext cx="819150" cy="307777"/>
          </a:xfrm>
          <a:prstGeom prst="rect">
            <a:avLst/>
          </a:prstGeom>
          <a:noFill/>
        </p:spPr>
        <p:txBody>
          <a:bodyPr wrap="square" rtlCol="0">
            <a:spAutoFit/>
          </a:bodyPr>
          <a:lstStyle/>
          <a:p>
            <a:r>
              <a:rPr lang="en-US" sz="1400" dirty="0"/>
              <a:t>2,225</a:t>
            </a:r>
          </a:p>
        </p:txBody>
      </p:sp>
      <p:sp>
        <p:nvSpPr>
          <p:cNvPr id="8" name="TextBox 7"/>
          <p:cNvSpPr txBox="1"/>
          <p:nvPr/>
        </p:nvSpPr>
        <p:spPr>
          <a:xfrm>
            <a:off x="3257550" y="4813306"/>
            <a:ext cx="819150" cy="307777"/>
          </a:xfrm>
          <a:prstGeom prst="rect">
            <a:avLst/>
          </a:prstGeom>
          <a:noFill/>
        </p:spPr>
        <p:txBody>
          <a:bodyPr wrap="square" rtlCol="0">
            <a:spAutoFit/>
          </a:bodyPr>
          <a:lstStyle/>
          <a:p>
            <a:r>
              <a:rPr lang="en-US" sz="1400" dirty="0"/>
              <a:t>1,056</a:t>
            </a:r>
          </a:p>
        </p:txBody>
      </p:sp>
      <p:sp>
        <p:nvSpPr>
          <p:cNvPr id="9" name="TextBox 8"/>
          <p:cNvSpPr txBox="1"/>
          <p:nvPr/>
        </p:nvSpPr>
        <p:spPr>
          <a:xfrm>
            <a:off x="3676650" y="4487644"/>
            <a:ext cx="819150" cy="307777"/>
          </a:xfrm>
          <a:prstGeom prst="rect">
            <a:avLst/>
          </a:prstGeom>
          <a:noFill/>
        </p:spPr>
        <p:txBody>
          <a:bodyPr wrap="square" rtlCol="0">
            <a:spAutoFit/>
          </a:bodyPr>
          <a:lstStyle/>
          <a:p>
            <a:r>
              <a:rPr lang="en-US" sz="1400" dirty="0"/>
              <a:t>1,074</a:t>
            </a:r>
          </a:p>
        </p:txBody>
      </p:sp>
      <p:sp>
        <p:nvSpPr>
          <p:cNvPr id="10" name="TextBox 9"/>
          <p:cNvSpPr txBox="1"/>
          <p:nvPr/>
        </p:nvSpPr>
        <p:spPr>
          <a:xfrm>
            <a:off x="2943225" y="5227736"/>
            <a:ext cx="819150" cy="307777"/>
          </a:xfrm>
          <a:prstGeom prst="rect">
            <a:avLst/>
          </a:prstGeom>
          <a:noFill/>
        </p:spPr>
        <p:txBody>
          <a:bodyPr wrap="square" rtlCol="0">
            <a:spAutoFit/>
          </a:bodyPr>
          <a:lstStyle/>
          <a:p>
            <a:r>
              <a:rPr lang="en-US" sz="1400" dirty="0"/>
              <a:t>1,819</a:t>
            </a:r>
          </a:p>
        </p:txBody>
      </p:sp>
      <p:sp>
        <p:nvSpPr>
          <p:cNvPr id="11" name="TextBox 10"/>
          <p:cNvSpPr txBox="1"/>
          <p:nvPr/>
        </p:nvSpPr>
        <p:spPr>
          <a:xfrm>
            <a:off x="4152900" y="4843760"/>
            <a:ext cx="819150" cy="307777"/>
          </a:xfrm>
          <a:prstGeom prst="rect">
            <a:avLst/>
          </a:prstGeom>
          <a:noFill/>
        </p:spPr>
        <p:txBody>
          <a:bodyPr wrap="square" rtlCol="0">
            <a:spAutoFit/>
          </a:bodyPr>
          <a:lstStyle/>
          <a:p>
            <a:r>
              <a:rPr lang="en-US" sz="1400" dirty="0"/>
              <a:t>948</a:t>
            </a:r>
          </a:p>
        </p:txBody>
      </p:sp>
      <p:sp>
        <p:nvSpPr>
          <p:cNvPr id="12" name="Speech Bubble: Rectangle with Corners Rounded 14">
            <a:extLst>
              <a:ext uri="{FF2B5EF4-FFF2-40B4-BE49-F238E27FC236}">
                <a16:creationId xmlns:a16="http://schemas.microsoft.com/office/drawing/2014/main" id="{0ED1C770-B1D6-4603-BB25-A749DDCA06CF}"/>
              </a:ext>
            </a:extLst>
          </p:cNvPr>
          <p:cNvSpPr/>
          <p:nvPr/>
        </p:nvSpPr>
        <p:spPr>
          <a:xfrm flipH="1">
            <a:off x="4322616" y="5737741"/>
            <a:ext cx="1708727" cy="866259"/>
          </a:xfrm>
          <a:prstGeom prst="wedgeRoundRectCallout">
            <a:avLst>
              <a:gd name="adj1" fmla="val 53105"/>
              <a:gd name="adj2" fmla="val -9225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FF00"/>
                </a:solidFill>
              </a:rPr>
              <a:t>Greenbrier County </a:t>
            </a:r>
            <a:r>
              <a:rPr lang="en-US" sz="1100" b="1" dirty="0">
                <a:solidFill>
                  <a:schemeClr val="bg1"/>
                </a:solidFill>
              </a:rPr>
              <a:t>(Region 4) has the most buildings in the 1% Annual Chance Floodplain</a:t>
            </a:r>
            <a:endParaRPr lang="en-US" sz="1100" dirty="0">
              <a:solidFill>
                <a:schemeClr val="bg1"/>
              </a:solidFill>
            </a:endParaRPr>
          </a:p>
        </p:txBody>
      </p:sp>
      <p:sp>
        <p:nvSpPr>
          <p:cNvPr id="3" name="TextBox 2"/>
          <p:cNvSpPr txBox="1"/>
          <p:nvPr/>
        </p:nvSpPr>
        <p:spPr>
          <a:xfrm>
            <a:off x="800388" y="1492254"/>
            <a:ext cx="2296974" cy="954107"/>
          </a:xfrm>
          <a:prstGeom prst="rect">
            <a:avLst/>
          </a:prstGeom>
          <a:solidFill>
            <a:schemeClr val="bg1">
              <a:lumMod val="95000"/>
            </a:schemeClr>
          </a:solidFill>
        </p:spPr>
        <p:txBody>
          <a:bodyPr wrap="square" rtlCol="0">
            <a:spAutoFit/>
          </a:bodyPr>
          <a:lstStyle/>
          <a:p>
            <a:r>
              <a:rPr lang="en-US" sz="1400" dirty="0"/>
              <a:t>Primary structures located in high-risk </a:t>
            </a:r>
            <a:r>
              <a:rPr lang="en-US" sz="1400" i="1" dirty="0"/>
              <a:t>effective </a:t>
            </a:r>
            <a:r>
              <a:rPr lang="en-US" sz="1400" dirty="0"/>
              <a:t>and </a:t>
            </a:r>
            <a:r>
              <a:rPr lang="en-US" sz="1400" i="1" dirty="0"/>
              <a:t>advisory</a:t>
            </a:r>
            <a:r>
              <a:rPr lang="en-US" sz="1400" dirty="0"/>
              <a:t> 1%-annual-chance (100 year) floodplains</a:t>
            </a:r>
          </a:p>
        </p:txBody>
      </p:sp>
    </p:spTree>
    <p:extLst>
      <p:ext uri="{BB962C8B-B14F-4D97-AF65-F5344CB8AC3E}">
        <p14:creationId xmlns:p14="http://schemas.microsoft.com/office/powerpoint/2010/main" val="2312061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Buildings in 1% Floodplain</a:t>
            </a:r>
          </a:p>
        </p:txBody>
      </p:sp>
      <p:pic>
        <p:nvPicPr>
          <p:cNvPr id="3" name="Picture 2"/>
          <p:cNvPicPr>
            <a:picLocks noChangeAspect="1"/>
          </p:cNvPicPr>
          <p:nvPr/>
        </p:nvPicPr>
        <p:blipFill>
          <a:blip r:embed="rId3"/>
          <a:stretch>
            <a:fillRect/>
          </a:stretch>
        </p:blipFill>
        <p:spPr>
          <a:xfrm>
            <a:off x="831638" y="1015951"/>
            <a:ext cx="7480723" cy="5773955"/>
          </a:xfrm>
          <a:prstGeom prst="rect">
            <a:avLst/>
          </a:prstGeom>
        </p:spPr>
      </p:pic>
      <p:sp>
        <p:nvSpPr>
          <p:cNvPr id="7" name="TextBox 6"/>
          <p:cNvSpPr txBox="1"/>
          <p:nvPr/>
        </p:nvSpPr>
        <p:spPr>
          <a:xfrm>
            <a:off x="954525" y="1125692"/>
            <a:ext cx="2303025" cy="400110"/>
          </a:xfrm>
          <a:prstGeom prst="rect">
            <a:avLst/>
          </a:prstGeom>
          <a:solidFill>
            <a:schemeClr val="accent1">
              <a:lumMod val="50000"/>
            </a:schemeClr>
          </a:solidFill>
        </p:spPr>
        <p:txBody>
          <a:bodyPr wrap="square" rtlCol="0" anchor="ctr">
            <a:spAutoFit/>
          </a:bodyPr>
          <a:lstStyle/>
          <a:p>
            <a:pPr algn="ctr"/>
            <a:r>
              <a:rPr lang="en-US" sz="2000" b="1" dirty="0">
                <a:solidFill>
                  <a:schemeClr val="bg1"/>
                </a:solidFill>
              </a:rPr>
              <a:t>Community</a:t>
            </a:r>
            <a:r>
              <a:rPr lang="en-US" sz="2000" dirty="0">
                <a:solidFill>
                  <a:schemeClr val="bg1"/>
                </a:solidFill>
              </a:rPr>
              <a:t>-Wide</a:t>
            </a:r>
          </a:p>
        </p:txBody>
      </p:sp>
      <p:sp>
        <p:nvSpPr>
          <p:cNvPr id="2" name="TextBox 1"/>
          <p:cNvSpPr txBox="1"/>
          <p:nvPr/>
        </p:nvSpPr>
        <p:spPr>
          <a:xfrm>
            <a:off x="999116" y="1537354"/>
            <a:ext cx="2213841" cy="1754326"/>
          </a:xfrm>
          <a:prstGeom prst="rect">
            <a:avLst/>
          </a:prstGeom>
          <a:noFill/>
        </p:spPr>
        <p:txBody>
          <a:bodyPr wrap="square" rtlCol="0">
            <a:spAutoFit/>
          </a:bodyPr>
          <a:lstStyle/>
          <a:p>
            <a:r>
              <a:rPr lang="en-US" sz="1200" b="1" dirty="0">
                <a:solidFill>
                  <a:schemeClr val="accent1">
                    <a:lumMod val="50000"/>
                  </a:schemeClr>
                </a:solidFill>
              </a:rPr>
              <a:t>Region 4 </a:t>
            </a:r>
            <a:r>
              <a:rPr lang="en-US" sz="1200" dirty="0"/>
              <a:t>has a total of 7,123 structures in the high-risk effective and advisory 1%-annual-chance (100 yr.) floodplains valued at $525,285 million.</a:t>
            </a:r>
            <a:r>
              <a:rPr lang="en-US" sz="1200" i="1" dirty="0"/>
              <a:t> </a:t>
            </a:r>
            <a:r>
              <a:rPr lang="en-US" sz="1200" b="1" dirty="0">
                <a:solidFill>
                  <a:schemeClr val="accent1">
                    <a:lumMod val="50000"/>
                  </a:schemeClr>
                </a:solidFill>
              </a:rPr>
              <a:t>Greenbrier County </a:t>
            </a:r>
            <a:r>
              <a:rPr lang="en-US" sz="1200" dirty="0"/>
              <a:t>(ranked 15</a:t>
            </a:r>
            <a:r>
              <a:rPr lang="en-US" sz="1200" baseline="30000" dirty="0"/>
              <a:t>th</a:t>
            </a:r>
            <a:r>
              <a:rPr lang="en-US" sz="1200" dirty="0"/>
              <a:t> in the State) has the highest countywide building count in the region. </a:t>
            </a: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4498108" y="5923647"/>
            <a:ext cx="1782617" cy="866259"/>
          </a:xfrm>
          <a:prstGeom prst="wedgeRoundRectCallout">
            <a:avLst>
              <a:gd name="adj1" fmla="val 46369"/>
              <a:gd name="adj2" fmla="val -73067"/>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FF00"/>
                </a:solidFill>
              </a:rPr>
              <a:t>White Sulphur Springs </a:t>
            </a:r>
            <a:r>
              <a:rPr lang="en-US" sz="1100" b="1" dirty="0">
                <a:solidFill>
                  <a:schemeClr val="bg1"/>
                </a:solidFill>
              </a:rPr>
              <a:t>(Region 4) has the most buildings in the 1% Annual Chance Floodplain</a:t>
            </a:r>
            <a:endParaRPr lang="en-US" sz="1100" dirty="0">
              <a:solidFill>
                <a:schemeClr val="bg1"/>
              </a:solidFill>
            </a:endParaRPr>
          </a:p>
        </p:txBody>
      </p:sp>
      <p:sp>
        <p:nvSpPr>
          <p:cNvPr id="9" name="TextBox 8"/>
          <p:cNvSpPr txBox="1"/>
          <p:nvPr/>
        </p:nvSpPr>
        <p:spPr>
          <a:xfrm>
            <a:off x="4571999" y="5294094"/>
            <a:ext cx="1597892" cy="276999"/>
          </a:xfrm>
          <a:prstGeom prst="rect">
            <a:avLst/>
          </a:prstGeom>
          <a:solidFill>
            <a:schemeClr val="tx2"/>
          </a:solidFill>
        </p:spPr>
        <p:txBody>
          <a:bodyPr wrap="square" rtlCol="0">
            <a:spAutoFit/>
          </a:bodyPr>
          <a:lstStyle/>
          <a:p>
            <a:pPr algn="ctr"/>
            <a:r>
              <a:rPr lang="en-US" sz="1200" dirty="0">
                <a:solidFill>
                  <a:schemeClr val="bg1"/>
                </a:solidFill>
              </a:rPr>
              <a:t>White Sulphur Springs</a:t>
            </a:r>
          </a:p>
        </p:txBody>
      </p:sp>
      <p:sp>
        <p:nvSpPr>
          <p:cNvPr id="10" name="Oval 9"/>
          <p:cNvSpPr/>
          <p:nvPr/>
        </p:nvSpPr>
        <p:spPr>
          <a:xfrm>
            <a:off x="4331859" y="5571093"/>
            <a:ext cx="249946" cy="224716"/>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456832" y="1790319"/>
            <a:ext cx="3519050" cy="461665"/>
          </a:xfrm>
          <a:prstGeom prst="rect">
            <a:avLst/>
          </a:prstGeom>
          <a:solidFill>
            <a:schemeClr val="bg1">
              <a:lumMod val="95000"/>
            </a:schemeClr>
          </a:solidFill>
        </p:spPr>
        <p:txBody>
          <a:bodyPr wrap="square" rtlCol="0">
            <a:spAutoFit/>
          </a:bodyPr>
          <a:lstStyle/>
          <a:p>
            <a:pPr algn="ctr"/>
            <a:r>
              <a:rPr lang="en-US" sz="1200" dirty="0"/>
              <a:t>Primary structures located in high-risk </a:t>
            </a:r>
            <a:r>
              <a:rPr lang="en-US" sz="1200" i="1" dirty="0"/>
              <a:t>effective </a:t>
            </a:r>
            <a:r>
              <a:rPr lang="en-US" sz="1200" dirty="0"/>
              <a:t>and </a:t>
            </a:r>
            <a:r>
              <a:rPr lang="en-US" sz="1200" i="1" dirty="0"/>
              <a:t>advisory</a:t>
            </a:r>
            <a:r>
              <a:rPr lang="en-US" sz="1200" dirty="0"/>
              <a:t> 1%-annual-chance (100 year) floodplains</a:t>
            </a:r>
          </a:p>
        </p:txBody>
      </p:sp>
    </p:spTree>
    <p:extLst>
      <p:ext uri="{BB962C8B-B14F-4D97-AF65-F5344CB8AC3E}">
        <p14:creationId xmlns:p14="http://schemas.microsoft.com/office/powerpoint/2010/main" val="944869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Statewide Risk Assessment</a:t>
            </a:r>
          </a:p>
        </p:txBody>
      </p:sp>
      <p:sp>
        <p:nvSpPr>
          <p:cNvPr id="3" name="TextBox 2"/>
          <p:cNvSpPr txBox="1"/>
          <p:nvPr/>
        </p:nvSpPr>
        <p:spPr>
          <a:xfrm>
            <a:off x="1271059" y="3253942"/>
            <a:ext cx="6432330" cy="584775"/>
          </a:xfrm>
          <a:prstGeom prst="rect">
            <a:avLst/>
          </a:prstGeom>
          <a:solidFill>
            <a:schemeClr val="tx1"/>
          </a:solidFill>
        </p:spPr>
        <p:txBody>
          <a:bodyPr wrap="square" rtlCol="0">
            <a:spAutoFit/>
          </a:bodyPr>
          <a:lstStyle/>
          <a:p>
            <a:pPr algn="ctr"/>
            <a:r>
              <a:rPr lang="en-US" sz="3200" dirty="0">
                <a:solidFill>
                  <a:srgbClr val="FFFF00"/>
                </a:solidFill>
              </a:rPr>
              <a:t>OVERVIEW</a:t>
            </a:r>
          </a:p>
        </p:txBody>
      </p:sp>
    </p:spTree>
    <p:extLst>
      <p:ext uri="{BB962C8B-B14F-4D97-AF65-F5344CB8AC3E}">
        <p14:creationId xmlns:p14="http://schemas.microsoft.com/office/powerpoint/2010/main" val="866575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Risk by Flood Zone</a:t>
            </a:r>
          </a:p>
        </p:txBody>
      </p:sp>
      <p:pic>
        <p:nvPicPr>
          <p:cNvPr id="9" name="Picture 8"/>
          <p:cNvPicPr>
            <a:picLocks noChangeAspect="1"/>
          </p:cNvPicPr>
          <p:nvPr/>
        </p:nvPicPr>
        <p:blipFill>
          <a:blip r:embed="rId3"/>
          <a:stretch>
            <a:fillRect/>
          </a:stretch>
        </p:blipFill>
        <p:spPr>
          <a:xfrm>
            <a:off x="570269" y="1058457"/>
            <a:ext cx="5726369" cy="5703217"/>
          </a:xfrm>
          <a:prstGeom prst="rect">
            <a:avLst/>
          </a:prstGeom>
        </p:spPr>
      </p:pic>
      <p:sp>
        <p:nvSpPr>
          <p:cNvPr id="10" name="TextBox 9"/>
          <p:cNvSpPr txBox="1"/>
          <p:nvPr/>
        </p:nvSpPr>
        <p:spPr>
          <a:xfrm>
            <a:off x="6503437" y="1058457"/>
            <a:ext cx="2435290" cy="1138773"/>
          </a:xfrm>
          <a:prstGeom prst="rect">
            <a:avLst/>
          </a:prstGeom>
          <a:solidFill>
            <a:schemeClr val="accent1">
              <a:lumMod val="20000"/>
              <a:lumOff val="80000"/>
            </a:schemeClr>
          </a:solidFill>
        </p:spPr>
        <p:txBody>
          <a:bodyPr wrap="square" rtlCol="0">
            <a:spAutoFit/>
          </a:bodyPr>
          <a:lstStyle/>
          <a:p>
            <a:r>
              <a:rPr lang="en-US" dirty="0"/>
              <a:t>Region 4 Table</a:t>
            </a:r>
          </a:p>
          <a:p>
            <a:endParaRPr lang="en-US" dirty="0"/>
          </a:p>
          <a:p>
            <a:r>
              <a:rPr lang="en-US" sz="1600" dirty="0">
                <a:hlinkClick r:id="rId4"/>
              </a:rPr>
              <a:t>Community-Level Flood Zone Breakdown</a:t>
            </a:r>
            <a:endParaRPr lang="en-US" sz="1600" dirty="0"/>
          </a:p>
        </p:txBody>
      </p:sp>
      <p:sp>
        <p:nvSpPr>
          <p:cNvPr id="2" name="TextBox 1"/>
          <p:cNvSpPr txBox="1"/>
          <p:nvPr/>
        </p:nvSpPr>
        <p:spPr>
          <a:xfrm>
            <a:off x="6503437" y="2633245"/>
            <a:ext cx="2435290" cy="3970318"/>
          </a:xfrm>
          <a:prstGeom prst="rect">
            <a:avLst/>
          </a:prstGeom>
          <a:solidFill>
            <a:schemeClr val="accent2">
              <a:lumMod val="20000"/>
              <a:lumOff val="80000"/>
            </a:schemeClr>
          </a:solidFill>
        </p:spPr>
        <p:txBody>
          <a:bodyPr wrap="square" rtlCol="0">
            <a:spAutoFit/>
          </a:bodyPr>
          <a:lstStyle/>
          <a:p>
            <a:r>
              <a:rPr lang="en-US" sz="1400" dirty="0">
                <a:solidFill>
                  <a:srgbClr val="C00000"/>
                </a:solidFill>
                <a:ea typeface="Calibri" panose="020F0502020204030204" pitchFamily="34" charset="0"/>
                <a:cs typeface="Arial" panose="020B0604020202020204" pitchFamily="34" charset="0"/>
              </a:rPr>
              <a:t>Risk Assessment: </a:t>
            </a:r>
            <a:endParaRPr lang="en-US" sz="1400" dirty="0"/>
          </a:p>
          <a:p>
            <a:r>
              <a:rPr lang="en-US" sz="1400" dirty="0"/>
              <a:t>According to future flood maps, </a:t>
            </a:r>
            <a:r>
              <a:rPr lang="en-US" sz="1400" b="1" dirty="0"/>
              <a:t>Fayette</a:t>
            </a:r>
            <a:r>
              <a:rPr lang="en-US" sz="1400" dirty="0"/>
              <a:t>, </a:t>
            </a:r>
            <a:r>
              <a:rPr lang="en-US" sz="1400" b="1" dirty="0"/>
              <a:t>Greenbrier</a:t>
            </a:r>
            <a:r>
              <a:rPr lang="en-US" sz="1400" dirty="0"/>
              <a:t>, and </a:t>
            </a:r>
            <a:r>
              <a:rPr lang="en-US" sz="1400" b="1" dirty="0"/>
              <a:t>Pocahontas </a:t>
            </a:r>
            <a:r>
              <a:rPr lang="en-US" sz="1400" dirty="0"/>
              <a:t>counties have many structures being mapped into the higher risk 1%-annual-chance floodplain.</a:t>
            </a:r>
          </a:p>
          <a:p>
            <a:endParaRPr lang="en-US" sz="1400" b="1" dirty="0"/>
          </a:p>
          <a:p>
            <a:r>
              <a:rPr lang="en-US" sz="1400" b="1" dirty="0"/>
              <a:t>Webster Unincorporated </a:t>
            </a:r>
            <a:r>
              <a:rPr lang="en-US" sz="1400" dirty="0"/>
              <a:t>and </a:t>
            </a:r>
            <a:r>
              <a:rPr lang="en-US" sz="1400" b="1" dirty="0"/>
              <a:t>Richwood Incorporated </a:t>
            </a:r>
            <a:r>
              <a:rPr lang="en-US" sz="1400" dirty="0"/>
              <a:t>have the most structures in the floodway. Buildings in the main channel of the river or stream, or close to the flood source, will be subject to the greatest flood depths, highest velocities, and greatest debris potential. </a:t>
            </a:r>
          </a:p>
        </p:txBody>
      </p:sp>
      <p:sp>
        <p:nvSpPr>
          <p:cNvPr id="3" name="Oval 2"/>
          <p:cNvSpPr/>
          <p:nvPr/>
        </p:nvSpPr>
        <p:spPr>
          <a:xfrm>
            <a:off x="3869473" y="4449331"/>
            <a:ext cx="312234" cy="1998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869473" y="3155795"/>
            <a:ext cx="312234" cy="1998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888061" y="5750306"/>
            <a:ext cx="312234" cy="1998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874202" y="6402543"/>
            <a:ext cx="312234" cy="1998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864871" y="4791457"/>
            <a:ext cx="312234" cy="1998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3935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Region 4 </a:t>
            </a:r>
            <a:r>
              <a:rPr lang="en-US" dirty="0">
                <a:solidFill>
                  <a:schemeClr val="bg1"/>
                </a:solidFill>
                <a:latin typeface="Arial" panose="020B0604020202020204" pitchFamily="34" charset="0"/>
                <a:cs typeface="Arial" panose="020B0604020202020204" pitchFamily="34" charset="0"/>
              </a:rPr>
              <a:t>Flood Zone Buildings Counts</a:t>
            </a:r>
          </a:p>
        </p:txBody>
      </p:sp>
      <p:sp>
        <p:nvSpPr>
          <p:cNvPr id="2" name="TextBox 1"/>
          <p:cNvSpPr txBox="1"/>
          <p:nvPr/>
        </p:nvSpPr>
        <p:spPr>
          <a:xfrm>
            <a:off x="1533236" y="5952228"/>
            <a:ext cx="6563014" cy="276999"/>
          </a:xfrm>
          <a:prstGeom prst="rect">
            <a:avLst/>
          </a:prstGeom>
          <a:noFill/>
        </p:spPr>
        <p:txBody>
          <a:bodyPr wrap="square" rtlCol="0">
            <a:spAutoFit/>
          </a:bodyPr>
          <a:lstStyle/>
          <a:p>
            <a:pPr algn="ctr"/>
            <a:r>
              <a:rPr lang="en-US" sz="1200" dirty="0"/>
              <a:t>Building counts from August 2021 Building Level Risk Assessment</a:t>
            </a:r>
          </a:p>
        </p:txBody>
      </p:sp>
      <p:sp>
        <p:nvSpPr>
          <p:cNvPr id="3" name="TextBox 2"/>
          <p:cNvSpPr txBox="1"/>
          <p:nvPr/>
        </p:nvSpPr>
        <p:spPr>
          <a:xfrm>
            <a:off x="1268730" y="1285614"/>
            <a:ext cx="6995160" cy="369332"/>
          </a:xfrm>
          <a:prstGeom prst="rect">
            <a:avLst/>
          </a:prstGeom>
          <a:noFill/>
        </p:spPr>
        <p:txBody>
          <a:bodyPr wrap="square" rtlCol="0">
            <a:spAutoFit/>
          </a:bodyPr>
          <a:lstStyle/>
          <a:p>
            <a:r>
              <a:rPr lang="en-US" i="1" dirty="0"/>
              <a:t>High-Risk Effective and Advisory 1%-Annual Chance (100-Yr) Floodplains</a:t>
            </a:r>
          </a:p>
        </p:txBody>
      </p:sp>
      <p:graphicFrame>
        <p:nvGraphicFramePr>
          <p:cNvPr id="4" name="Table 3"/>
          <p:cNvGraphicFramePr>
            <a:graphicFrameLocks noGrp="1"/>
          </p:cNvGraphicFramePr>
          <p:nvPr>
            <p:extLst>
              <p:ext uri="{D42A27DB-BD31-4B8C-83A1-F6EECF244321}">
                <p14:modId xmlns:p14="http://schemas.microsoft.com/office/powerpoint/2010/main" val="4193964366"/>
              </p:ext>
            </p:extLst>
          </p:nvPr>
        </p:nvGraphicFramePr>
        <p:xfrm>
          <a:off x="1268730" y="3934005"/>
          <a:ext cx="6781800" cy="1708914"/>
        </p:xfrm>
        <a:graphic>
          <a:graphicData uri="http://schemas.openxmlformats.org/drawingml/2006/table">
            <a:tbl>
              <a:tblPr firstRow="1" firstCol="1" bandRow="1"/>
              <a:tblGrid>
                <a:gridCol w="5024472">
                  <a:extLst>
                    <a:ext uri="{9D8B030D-6E8A-4147-A177-3AD203B41FA5}">
                      <a16:colId xmlns:a16="http://schemas.microsoft.com/office/drawing/2014/main" val="3801348277"/>
                    </a:ext>
                  </a:extLst>
                </a:gridCol>
                <a:gridCol w="1757328">
                  <a:extLst>
                    <a:ext uri="{9D8B030D-6E8A-4147-A177-3AD203B41FA5}">
                      <a16:colId xmlns:a16="http://schemas.microsoft.com/office/drawing/2014/main" val="4001841719"/>
                    </a:ext>
                  </a:extLst>
                </a:gridCol>
              </a:tblGrid>
              <a:tr h="119380">
                <a:tc gridSpan="2">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High-Risk Effective and Advisory Floodplains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231469349"/>
                  </a:ext>
                </a:extLst>
              </a:tr>
              <a:tr h="190500">
                <a:tc>
                  <a:txBody>
                    <a:bodyPr/>
                    <a:lstStyle/>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SFHA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5,486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549622496"/>
                  </a:ext>
                </a:extLst>
              </a:tr>
              <a:tr h="190500">
                <a:tc>
                  <a:txBody>
                    <a:bodyPr/>
                    <a:lstStyle/>
                    <a:p>
                      <a:pPr marL="0" marR="0">
                        <a:lnSpc>
                          <a:spcPct val="107000"/>
                        </a:lnSpc>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Mapped in Advisory A / AE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07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1,636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27460992"/>
                  </a:ext>
                </a:extLst>
              </a:tr>
              <a:tr h="381000">
                <a:tc>
                  <a:txBody>
                    <a:bodyPr/>
                    <a:lstStyle/>
                    <a:p>
                      <a:pPr marL="0" marR="0">
                        <a:lnSpc>
                          <a:spcPct val="107000"/>
                        </a:lnSpc>
                        <a:spcBef>
                          <a:spcPts val="0"/>
                        </a:spcBef>
                        <a:spcAft>
                          <a:spcPts val="0"/>
                        </a:spcAft>
                      </a:pPr>
                      <a:r>
                        <a:rPr lang="en-US" sz="18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Total High-Risk (Effective &amp; Advisory) 1% Floodplains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marL="0" marR="0" algn="ctr">
                        <a:lnSpc>
                          <a:spcPct val="107000"/>
                        </a:lnSpc>
                        <a:spcBef>
                          <a:spcPts val="0"/>
                        </a:spcBef>
                        <a:spcAft>
                          <a:spcPts val="0"/>
                        </a:spcAft>
                      </a:pPr>
                      <a:r>
                        <a:rPr lang="en-US" sz="18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7,122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2778498457"/>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783183248"/>
              </p:ext>
            </p:extLst>
          </p:nvPr>
        </p:nvGraphicFramePr>
        <p:xfrm>
          <a:off x="1268730" y="2059162"/>
          <a:ext cx="6781800" cy="1402400"/>
        </p:xfrm>
        <a:graphic>
          <a:graphicData uri="http://schemas.openxmlformats.org/drawingml/2006/table">
            <a:tbl>
              <a:tblPr firstRow="1" firstCol="1" bandRow="1"/>
              <a:tblGrid>
                <a:gridCol w="5024472">
                  <a:extLst>
                    <a:ext uri="{9D8B030D-6E8A-4147-A177-3AD203B41FA5}">
                      <a16:colId xmlns:a16="http://schemas.microsoft.com/office/drawing/2014/main" val="3031674482"/>
                    </a:ext>
                  </a:extLst>
                </a:gridCol>
                <a:gridCol w="1757328">
                  <a:extLst>
                    <a:ext uri="{9D8B030D-6E8A-4147-A177-3AD203B41FA5}">
                      <a16:colId xmlns:a16="http://schemas.microsoft.com/office/drawing/2014/main" val="2342365967"/>
                    </a:ext>
                  </a:extLst>
                </a:gridCol>
              </a:tblGrid>
              <a:tr h="190500">
                <a:tc gridSpan="2">
                  <a:txBody>
                    <a:bodyPr/>
                    <a:lstStyle/>
                    <a:p>
                      <a:pPr marL="0" marR="0" algn="ctr">
                        <a:lnSpc>
                          <a:spcPct val="107000"/>
                        </a:lnSpc>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High-Risk Effective Floodplains (Special Flood Hazard Areas)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792798768"/>
                  </a:ext>
                </a:extLst>
              </a:tr>
              <a:tr h="190500">
                <a:tc>
                  <a:txBody>
                    <a:bodyPr/>
                    <a:lstStyle/>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SFHA (Effective only)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marL="0" marR="0" algn="ctr">
                        <a:lnSpc>
                          <a:spcPct val="107000"/>
                        </a:lnSpc>
                        <a:spcBef>
                          <a:spcPts val="0"/>
                        </a:spcBef>
                        <a:spcAft>
                          <a:spcPts val="0"/>
                        </a:spcAft>
                      </a:pPr>
                      <a:r>
                        <a:rPr lang="en-US" sz="1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5,486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3293816436"/>
                  </a:ext>
                </a:extLst>
              </a:tr>
              <a:tr h="190500">
                <a:tc>
                  <a:txBody>
                    <a:bodyPr/>
                    <a:lstStyle/>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Approximate 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marL="0" marR="0" algn="r">
                        <a:lnSpc>
                          <a:spcPct val="107000"/>
                        </a:lnSpc>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2,598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661888166"/>
                  </a:ext>
                </a:extLst>
              </a:tr>
              <a:tr h="190500">
                <a:tc>
                  <a:txBody>
                    <a:bodyPr/>
                    <a:lstStyle/>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Detailed AE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marL="0" marR="0" algn="r">
                        <a:lnSpc>
                          <a:spcPct val="107000"/>
                        </a:lnSpc>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2,306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1980746666"/>
                  </a:ext>
                </a:extLst>
              </a:tr>
              <a:tr h="190500">
                <a:tc>
                  <a:txBody>
                    <a:bodyPr/>
                    <a:lstStyle/>
                    <a:p>
                      <a:pPr marL="0" marR="0">
                        <a:lnSpc>
                          <a:spcPct val="107000"/>
                        </a:lnSpc>
                        <a:spcBef>
                          <a:spcPts val="0"/>
                        </a:spcBef>
                        <a:spcAft>
                          <a:spcPts val="0"/>
                        </a:spcAft>
                      </a:pPr>
                      <a:r>
                        <a:rPr lang="en-US" sz="18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Detailed AE Floodway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r">
                        <a:lnSpc>
                          <a:spcPct val="107000"/>
                        </a:lnSpc>
                        <a:spcBef>
                          <a:spcPts val="0"/>
                        </a:spcBef>
                        <a:spcAft>
                          <a:spcPts val="0"/>
                        </a:spcAft>
                      </a:pPr>
                      <a:r>
                        <a:rPr lang="en-US" sz="18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582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2610829788"/>
                  </a:ext>
                </a:extLst>
              </a:tr>
            </a:tbl>
          </a:graphicData>
        </a:graphic>
      </p:graphicFrame>
    </p:spTree>
    <p:extLst>
      <p:ext uri="{BB962C8B-B14F-4D97-AF65-F5344CB8AC3E}">
        <p14:creationId xmlns:p14="http://schemas.microsoft.com/office/powerpoint/2010/main" val="1024521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Risk by Community Type</a:t>
            </a:r>
          </a:p>
        </p:txBody>
      </p:sp>
      <p:sp>
        <p:nvSpPr>
          <p:cNvPr id="8" name="Rectangle 2"/>
          <p:cNvSpPr>
            <a:spLocks noChangeArrowheads="1"/>
          </p:cNvSpPr>
          <p:nvPr/>
        </p:nvSpPr>
        <p:spPr bwMode="auto">
          <a:xfrm>
            <a:off x="4124324" y="5981244"/>
            <a:ext cx="10953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Split Community</a:t>
            </a:r>
            <a:br>
              <a:rPr kumimoji="0" lang="en-US" altLang="en-US"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en-US" altLang="en-US"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Source:  Region 4 Community-Level </a:t>
            </a:r>
            <a:r>
              <a:rPr kumimoji="0" lang="en-US" altLang="en-US"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rPr>
              <a:t>Building Exposure</a:t>
            </a:r>
            <a:r>
              <a:rPr kumimoji="0" lang="en-US" altLang="en-US" sz="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Table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8"/>
          <p:cNvSpPr/>
          <p:nvPr/>
        </p:nvSpPr>
        <p:spPr>
          <a:xfrm>
            <a:off x="5153025" y="5806324"/>
            <a:ext cx="3757322" cy="882806"/>
          </a:xfrm>
          <a:prstGeom prst="rect">
            <a:avLst/>
          </a:prstGeom>
          <a:solidFill>
            <a:schemeClr val="accent6">
              <a:lumMod val="20000"/>
              <a:lumOff val="80000"/>
            </a:schemeClr>
          </a:solidFill>
        </p:spPr>
        <p:txBody>
          <a:bodyPr wrap="square">
            <a:spAutoFit/>
          </a:bodyPr>
          <a:lstStyle/>
          <a:p>
            <a:pPr marR="0" lvl="0">
              <a:lnSpc>
                <a:spcPct val="107000"/>
              </a:lnSpc>
              <a:spcBef>
                <a:spcPts val="0"/>
              </a:spcBef>
              <a:spcAft>
                <a:spcPts val="0"/>
              </a:spcAft>
            </a:pPr>
            <a:r>
              <a:rPr lang="en-US" sz="1200" dirty="0">
                <a:latin typeface="Calibri" panose="020F0502020204030204" pitchFamily="34" charset="0"/>
                <a:ea typeface="Calibri" panose="020F0502020204030204" pitchFamily="34" charset="0"/>
                <a:cs typeface="Times New Roman" panose="02020603050405020304" pitchFamily="18" charset="0"/>
              </a:rPr>
              <a:t>Highest building dollar exposure in the 1% floodplain:</a:t>
            </a:r>
          </a:p>
          <a:p>
            <a:pPr marL="285750" indent="-285750">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White Sulphur Springs (incorporated)</a:t>
            </a:r>
          </a:p>
          <a:p>
            <a:pPr marL="285750" indent="-285750">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Greenbrier County Unincorporated (unincorporated)</a:t>
            </a:r>
          </a:p>
          <a:p>
            <a:pPr marL="285750" indent="-285750">
              <a:lnSpc>
                <a:spcPct val="107000"/>
              </a:lnSpc>
              <a:spcAft>
                <a:spcPts val="800"/>
              </a:spcAft>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Greenbrier County (countywide)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200024" y="5806324"/>
            <a:ext cx="3857625" cy="882806"/>
          </a:xfrm>
          <a:prstGeom prst="rect">
            <a:avLst/>
          </a:prstGeom>
          <a:solidFill>
            <a:schemeClr val="accent1">
              <a:lumMod val="20000"/>
              <a:lumOff val="80000"/>
            </a:schemeClr>
          </a:solidFill>
        </p:spPr>
        <p:txBody>
          <a:bodyPr wrap="square">
            <a:spAutoFit/>
          </a:bodyPr>
          <a:lstStyle/>
          <a:p>
            <a:pPr marR="0" lvl="0">
              <a:lnSpc>
                <a:spcPct val="107000"/>
              </a:lnSpc>
              <a:spcBef>
                <a:spcPts val="0"/>
              </a:spcBef>
              <a:spcAft>
                <a:spcPts val="0"/>
              </a:spcAft>
            </a:pPr>
            <a:r>
              <a:rPr lang="en-US" sz="1200" dirty="0">
                <a:latin typeface="Calibri" panose="020F0502020204030204" pitchFamily="34" charset="0"/>
                <a:ea typeface="Calibri" panose="020F0502020204030204" pitchFamily="34" charset="0"/>
                <a:cs typeface="Times New Roman" panose="02020603050405020304" pitchFamily="18" charset="0"/>
              </a:rPr>
              <a:t>Highest number of primary structures in the 1% floodplain:</a:t>
            </a:r>
          </a:p>
          <a:p>
            <a:pPr marL="285750" indent="-285750">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White Sulphur Springs (incorporated)</a:t>
            </a:r>
          </a:p>
          <a:p>
            <a:pPr marL="285750" indent="-285750">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Fayette County Unincorporated (unincorporated area)</a:t>
            </a:r>
          </a:p>
          <a:p>
            <a:pPr marL="285750" indent="-285750">
              <a:lnSpc>
                <a:spcPct val="107000"/>
              </a:lnSpc>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Greenbrier County (countywide)</a:t>
            </a:r>
          </a:p>
        </p:txBody>
      </p:sp>
      <p:pic>
        <p:nvPicPr>
          <p:cNvPr id="15" name="Picture 14"/>
          <p:cNvPicPr>
            <a:picLocks noChangeAspect="1"/>
          </p:cNvPicPr>
          <p:nvPr/>
        </p:nvPicPr>
        <p:blipFill>
          <a:blip r:embed="rId4"/>
          <a:stretch>
            <a:fillRect/>
          </a:stretch>
        </p:blipFill>
        <p:spPr>
          <a:xfrm>
            <a:off x="732536" y="948571"/>
            <a:ext cx="2792600" cy="4823581"/>
          </a:xfrm>
          <a:prstGeom prst="rect">
            <a:avLst/>
          </a:prstGeom>
        </p:spPr>
      </p:pic>
      <p:pic>
        <p:nvPicPr>
          <p:cNvPr id="16" name="Picture 15"/>
          <p:cNvPicPr>
            <a:picLocks noChangeAspect="1"/>
          </p:cNvPicPr>
          <p:nvPr/>
        </p:nvPicPr>
        <p:blipFill>
          <a:blip r:embed="rId5"/>
          <a:stretch>
            <a:fillRect/>
          </a:stretch>
        </p:blipFill>
        <p:spPr>
          <a:xfrm>
            <a:off x="5677392" y="948571"/>
            <a:ext cx="2697064" cy="4766904"/>
          </a:xfrm>
          <a:prstGeom prst="rect">
            <a:avLst/>
          </a:prstGeom>
        </p:spPr>
      </p:pic>
      <p:sp>
        <p:nvSpPr>
          <p:cNvPr id="2" name="TextBox 1"/>
          <p:cNvSpPr txBox="1"/>
          <p:nvPr/>
        </p:nvSpPr>
        <p:spPr>
          <a:xfrm>
            <a:off x="3506086" y="4474161"/>
            <a:ext cx="2152256" cy="738664"/>
          </a:xfrm>
          <a:prstGeom prst="rect">
            <a:avLst/>
          </a:prstGeom>
          <a:solidFill>
            <a:schemeClr val="accent2">
              <a:lumMod val="20000"/>
              <a:lumOff val="80000"/>
            </a:schemeClr>
          </a:solidFill>
        </p:spPr>
        <p:txBody>
          <a:bodyPr wrap="square" rtlCol="0">
            <a:spAutoFit/>
          </a:bodyPr>
          <a:lstStyle/>
          <a:p>
            <a:r>
              <a:rPr lang="en-US" sz="1400" b="1" i="1" dirty="0">
                <a:solidFill>
                  <a:schemeClr val="accent1">
                    <a:lumMod val="75000"/>
                  </a:schemeClr>
                </a:solidFill>
              </a:rPr>
              <a:t>Greenbrier</a:t>
            </a:r>
            <a:r>
              <a:rPr lang="en-US" sz="1400" i="1" dirty="0">
                <a:solidFill>
                  <a:schemeClr val="accent1">
                    <a:lumMod val="75000"/>
                  </a:schemeClr>
                </a:solidFill>
              </a:rPr>
              <a:t> </a:t>
            </a:r>
            <a:r>
              <a:rPr lang="en-US" sz="1400" b="1" i="1" dirty="0"/>
              <a:t>COUNTY</a:t>
            </a:r>
            <a:r>
              <a:rPr lang="en-US" sz="1400" i="1" dirty="0">
                <a:solidFill>
                  <a:schemeClr val="accent1">
                    <a:lumMod val="75000"/>
                  </a:schemeClr>
                </a:solidFill>
              </a:rPr>
              <a:t> has the highest building counts and dollar exposure</a:t>
            </a:r>
          </a:p>
        </p:txBody>
      </p:sp>
      <p:sp>
        <p:nvSpPr>
          <p:cNvPr id="10" name="TextBox 9"/>
          <p:cNvSpPr txBox="1"/>
          <p:nvPr/>
        </p:nvSpPr>
        <p:spPr>
          <a:xfrm>
            <a:off x="3506086" y="3065798"/>
            <a:ext cx="2152256" cy="1169551"/>
          </a:xfrm>
          <a:prstGeom prst="rect">
            <a:avLst/>
          </a:prstGeom>
          <a:solidFill>
            <a:schemeClr val="accent2">
              <a:lumMod val="20000"/>
              <a:lumOff val="80000"/>
            </a:schemeClr>
          </a:solidFill>
        </p:spPr>
        <p:txBody>
          <a:bodyPr wrap="square" rtlCol="0">
            <a:spAutoFit/>
          </a:bodyPr>
          <a:lstStyle/>
          <a:p>
            <a:r>
              <a:rPr lang="en-US" sz="1400" b="1" i="1" dirty="0">
                <a:solidFill>
                  <a:schemeClr val="accent1">
                    <a:lumMod val="75000"/>
                  </a:schemeClr>
                </a:solidFill>
              </a:rPr>
              <a:t>Fayette </a:t>
            </a:r>
            <a:r>
              <a:rPr lang="en-US" sz="1400" i="1" dirty="0">
                <a:solidFill>
                  <a:schemeClr val="accent1">
                    <a:lumMod val="75000"/>
                  </a:schemeClr>
                </a:solidFill>
              </a:rPr>
              <a:t>and </a:t>
            </a:r>
            <a:r>
              <a:rPr lang="en-US" sz="1400" b="1" i="1" dirty="0">
                <a:solidFill>
                  <a:schemeClr val="accent1">
                    <a:lumMod val="75000"/>
                  </a:schemeClr>
                </a:solidFill>
              </a:rPr>
              <a:t>Greenbrier</a:t>
            </a:r>
            <a:r>
              <a:rPr lang="en-US" sz="1400" i="1" dirty="0">
                <a:solidFill>
                  <a:schemeClr val="accent1">
                    <a:lumMod val="75000"/>
                  </a:schemeClr>
                </a:solidFill>
              </a:rPr>
              <a:t> </a:t>
            </a:r>
            <a:r>
              <a:rPr lang="en-US" sz="1400" b="1" i="1" dirty="0"/>
              <a:t>UNINCORPORATED AREAS </a:t>
            </a:r>
            <a:r>
              <a:rPr lang="en-US" sz="1400" i="1" dirty="0">
                <a:solidFill>
                  <a:schemeClr val="accent1">
                    <a:lumMod val="75000"/>
                  </a:schemeClr>
                </a:solidFill>
              </a:rPr>
              <a:t>have the highest building counts and dollar exposure, respectively.</a:t>
            </a:r>
          </a:p>
        </p:txBody>
      </p:sp>
      <p:sp>
        <p:nvSpPr>
          <p:cNvPr id="11" name="TextBox 10"/>
          <p:cNvSpPr txBox="1"/>
          <p:nvPr/>
        </p:nvSpPr>
        <p:spPr>
          <a:xfrm>
            <a:off x="3515611" y="1533610"/>
            <a:ext cx="2152256" cy="1169551"/>
          </a:xfrm>
          <a:prstGeom prst="rect">
            <a:avLst/>
          </a:prstGeom>
          <a:solidFill>
            <a:schemeClr val="accent2">
              <a:lumMod val="20000"/>
              <a:lumOff val="80000"/>
            </a:schemeClr>
          </a:solidFill>
        </p:spPr>
        <p:txBody>
          <a:bodyPr wrap="square" rtlCol="0">
            <a:spAutoFit/>
          </a:bodyPr>
          <a:lstStyle/>
          <a:p>
            <a:r>
              <a:rPr lang="en-US" sz="1400" b="1" i="1" dirty="0">
                <a:solidFill>
                  <a:schemeClr val="accent1">
                    <a:lumMod val="75000"/>
                  </a:schemeClr>
                </a:solidFill>
              </a:rPr>
              <a:t>White Sulphur Springs</a:t>
            </a:r>
            <a:r>
              <a:rPr lang="en-US" sz="1400" i="1" dirty="0">
                <a:solidFill>
                  <a:schemeClr val="accent1">
                    <a:lumMod val="75000"/>
                  </a:schemeClr>
                </a:solidFill>
              </a:rPr>
              <a:t> </a:t>
            </a:r>
            <a:r>
              <a:rPr lang="en-US" sz="1400" b="1" i="1" dirty="0"/>
              <a:t>INCORPORATED AREA</a:t>
            </a:r>
            <a:r>
              <a:rPr lang="en-US" sz="1400" b="1" i="1" dirty="0">
                <a:solidFill>
                  <a:schemeClr val="accent1">
                    <a:lumMod val="75000"/>
                  </a:schemeClr>
                </a:solidFill>
              </a:rPr>
              <a:t> </a:t>
            </a:r>
            <a:r>
              <a:rPr lang="en-US" sz="1400" i="1" dirty="0">
                <a:solidFill>
                  <a:schemeClr val="accent1">
                    <a:lumMod val="75000"/>
                  </a:schemeClr>
                </a:solidFill>
              </a:rPr>
              <a:t>has the highest 1% flood zone building counts and dollar exposure</a:t>
            </a:r>
          </a:p>
        </p:txBody>
      </p:sp>
      <p:sp>
        <p:nvSpPr>
          <p:cNvPr id="3" name="Rectangle 2"/>
          <p:cNvSpPr/>
          <p:nvPr/>
        </p:nvSpPr>
        <p:spPr>
          <a:xfrm>
            <a:off x="3686847" y="1092371"/>
            <a:ext cx="1828834" cy="369332"/>
          </a:xfrm>
          <a:prstGeom prst="rect">
            <a:avLst/>
          </a:prstGeom>
        </p:spPr>
        <p:txBody>
          <a:bodyPr wrap="none">
            <a:spAutoFit/>
          </a:bodyPr>
          <a:lstStyle/>
          <a:p>
            <a:r>
              <a:rPr lang="en-US" dirty="0">
                <a:solidFill>
                  <a:srgbClr val="C00000"/>
                </a:solidFill>
                <a:latin typeface="Calibri" panose="020F0502020204030204" pitchFamily="34" charset="0"/>
                <a:ea typeface="Calibri" panose="020F0502020204030204" pitchFamily="34" charset="0"/>
                <a:cs typeface="Arial" panose="020B0604020202020204" pitchFamily="34" charset="0"/>
              </a:rPr>
              <a:t>Risk Assessment: </a:t>
            </a:r>
            <a:endParaRPr lang="en-US" dirty="0"/>
          </a:p>
        </p:txBody>
      </p:sp>
    </p:spTree>
    <p:extLst>
      <p:ext uri="{BB962C8B-B14F-4D97-AF65-F5344CB8AC3E}">
        <p14:creationId xmlns:p14="http://schemas.microsoft.com/office/powerpoint/2010/main" val="3836980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4170" y="989314"/>
            <a:ext cx="8699623" cy="578680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Future Map Conditions</a:t>
            </a:r>
          </a:p>
        </p:txBody>
      </p:sp>
      <p:pic>
        <p:nvPicPr>
          <p:cNvPr id="10" name="Picture 9"/>
          <p:cNvPicPr/>
          <p:nvPr/>
        </p:nvPicPr>
        <p:blipFill>
          <a:blip r:embed="rId4"/>
          <a:stretch>
            <a:fillRect/>
          </a:stretch>
        </p:blipFill>
        <p:spPr>
          <a:xfrm>
            <a:off x="298135" y="5533083"/>
            <a:ext cx="2049518" cy="1134682"/>
          </a:xfrm>
          <a:prstGeom prst="rect">
            <a:avLst/>
          </a:prstGeom>
          <a:ln>
            <a:solidFill>
              <a:schemeClr val="tx1"/>
            </a:solidFill>
          </a:ln>
        </p:spPr>
      </p:pic>
      <p:sp>
        <p:nvSpPr>
          <p:cNvPr id="7" name="TextBox 6"/>
          <p:cNvSpPr txBox="1"/>
          <p:nvPr/>
        </p:nvSpPr>
        <p:spPr>
          <a:xfrm>
            <a:off x="5292945" y="2128016"/>
            <a:ext cx="3478924" cy="584775"/>
          </a:xfrm>
          <a:prstGeom prst="rect">
            <a:avLst/>
          </a:prstGeom>
          <a:solidFill>
            <a:schemeClr val="bg1">
              <a:lumMod val="50000"/>
            </a:schemeClr>
          </a:solidFill>
        </p:spPr>
        <p:txBody>
          <a:bodyPr wrap="square" rtlCol="0">
            <a:spAutoFit/>
          </a:bodyPr>
          <a:lstStyle/>
          <a:p>
            <a:pPr algn="ctr"/>
            <a:r>
              <a:rPr lang="en-US" sz="1600" dirty="0">
                <a:solidFill>
                  <a:schemeClr val="bg1"/>
                </a:solidFill>
              </a:rPr>
              <a:t>High-Risk Effective &amp; Advisory</a:t>
            </a:r>
          </a:p>
          <a:p>
            <a:pPr algn="ctr"/>
            <a:r>
              <a:rPr lang="en-US" sz="1600" dirty="0">
                <a:solidFill>
                  <a:schemeClr val="bg1"/>
                </a:solidFill>
              </a:rPr>
              <a:t> 1%-Annual-Chance (100-Yr) Floodplains</a:t>
            </a: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4921469" y="3081980"/>
            <a:ext cx="1841280" cy="548965"/>
          </a:xfrm>
          <a:prstGeom prst="wedgeRoundRectCallout">
            <a:avLst>
              <a:gd name="adj1" fmla="val 78139"/>
              <a:gd name="adj2" fmla="val 12820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a:t>
            </a:r>
            <a:r>
              <a:rPr lang="en-US" sz="1200" dirty="0">
                <a:solidFill>
                  <a:schemeClr val="tx1"/>
                </a:solidFill>
              </a:rPr>
              <a:t>esidential Structure “mapped out” of SFHA</a:t>
            </a:r>
          </a:p>
        </p:txBody>
      </p:sp>
      <p:sp>
        <p:nvSpPr>
          <p:cNvPr id="2" name="TextBox 1"/>
          <p:cNvSpPr txBox="1"/>
          <p:nvPr/>
        </p:nvSpPr>
        <p:spPr>
          <a:xfrm>
            <a:off x="5589002" y="6021434"/>
            <a:ext cx="3260505" cy="646331"/>
          </a:xfrm>
          <a:prstGeom prst="rect">
            <a:avLst/>
          </a:prstGeom>
          <a:solidFill>
            <a:schemeClr val="bg1">
              <a:lumMod val="50000"/>
            </a:schemeClr>
          </a:solidFill>
        </p:spPr>
        <p:txBody>
          <a:bodyPr wrap="square" rtlCol="0">
            <a:spAutoFit/>
          </a:bodyPr>
          <a:lstStyle/>
          <a:p>
            <a:r>
              <a:rPr lang="en-US" sz="1200" b="1" dirty="0">
                <a:solidFill>
                  <a:schemeClr val="bg1"/>
                </a:solidFill>
              </a:rPr>
              <a:t>Future Map Conditions for structures are inventoried for counties with mapped High-Risk Advisory Floodplains</a:t>
            </a:r>
            <a:endParaRPr lang="en-US" sz="1200" dirty="0"/>
          </a:p>
        </p:txBody>
      </p:sp>
      <p:sp>
        <p:nvSpPr>
          <p:cNvPr id="9" name="Speech Bubble: Rectangle with Corners Rounded 14">
            <a:extLst>
              <a:ext uri="{FF2B5EF4-FFF2-40B4-BE49-F238E27FC236}">
                <a16:creationId xmlns:a16="http://schemas.microsoft.com/office/drawing/2014/main" id="{0ED1C770-B1D6-4603-BB25-A749DDCA06CF}"/>
              </a:ext>
            </a:extLst>
          </p:cNvPr>
          <p:cNvSpPr/>
          <p:nvPr/>
        </p:nvSpPr>
        <p:spPr>
          <a:xfrm flipH="1">
            <a:off x="506373" y="4836945"/>
            <a:ext cx="1841280" cy="548965"/>
          </a:xfrm>
          <a:prstGeom prst="wedgeRoundRectCallout">
            <a:avLst>
              <a:gd name="adj1" fmla="val -106538"/>
              <a:gd name="adj2" fmla="val -185847"/>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a:t>
            </a:r>
            <a:r>
              <a:rPr lang="en-US" sz="1200" dirty="0">
                <a:solidFill>
                  <a:schemeClr val="tx1"/>
                </a:solidFill>
              </a:rPr>
              <a:t>ommercial Structure “mapped in” of SFHA</a:t>
            </a:r>
            <a:br>
              <a:rPr lang="en-US" sz="1200" dirty="0">
                <a:solidFill>
                  <a:schemeClr val="tx1"/>
                </a:solidFill>
              </a:rPr>
            </a:br>
            <a:r>
              <a:rPr lang="en-US" sz="1200" dirty="0">
                <a:solidFill>
                  <a:srgbClr val="C00000"/>
                </a:solidFill>
              </a:rPr>
              <a:t>(Higher Flood Risk)</a:t>
            </a:r>
          </a:p>
        </p:txBody>
      </p:sp>
      <p:sp>
        <p:nvSpPr>
          <p:cNvPr id="11" name="Speech Bubble: Rectangle with Corners Rounded 14">
            <a:extLst>
              <a:ext uri="{FF2B5EF4-FFF2-40B4-BE49-F238E27FC236}">
                <a16:creationId xmlns:a16="http://schemas.microsoft.com/office/drawing/2014/main" id="{0ED1C770-B1D6-4603-BB25-A749DDCA06CF}"/>
              </a:ext>
            </a:extLst>
          </p:cNvPr>
          <p:cNvSpPr/>
          <p:nvPr/>
        </p:nvSpPr>
        <p:spPr>
          <a:xfrm flipH="1">
            <a:off x="298135" y="2163826"/>
            <a:ext cx="1841280" cy="548965"/>
          </a:xfrm>
          <a:prstGeom prst="wedgeRoundRectCallout">
            <a:avLst>
              <a:gd name="adj1" fmla="val -123609"/>
              <a:gd name="adj2" fmla="val 24098"/>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a:t>
            </a:r>
            <a:r>
              <a:rPr lang="en-US" sz="1200" dirty="0">
                <a:solidFill>
                  <a:schemeClr val="tx1"/>
                </a:solidFill>
              </a:rPr>
              <a:t>esidential Structure “remains same” in SFHA</a:t>
            </a:r>
          </a:p>
        </p:txBody>
      </p:sp>
      <p:sp>
        <p:nvSpPr>
          <p:cNvPr id="4" name="TextBox 3"/>
          <p:cNvSpPr txBox="1"/>
          <p:nvPr/>
        </p:nvSpPr>
        <p:spPr>
          <a:xfrm>
            <a:off x="5589001" y="4223043"/>
            <a:ext cx="3260505" cy="1600438"/>
          </a:xfrm>
          <a:prstGeom prst="rect">
            <a:avLst/>
          </a:prstGeom>
          <a:solidFill>
            <a:schemeClr val="accent2">
              <a:lumMod val="20000"/>
              <a:lumOff val="80000"/>
            </a:schemeClr>
          </a:solidFill>
        </p:spPr>
        <p:txBody>
          <a:bodyPr wrap="square" rtlCol="0">
            <a:spAutoFit/>
          </a:bodyPr>
          <a:lstStyle/>
          <a:p>
            <a:r>
              <a:rPr lang="en-US" sz="1400" dirty="0">
                <a:solidFill>
                  <a:srgbClr val="C00000"/>
                </a:solidFill>
              </a:rPr>
              <a:t>Flood Risk:  </a:t>
            </a:r>
            <a:r>
              <a:rPr lang="en-US" sz="1400" dirty="0"/>
              <a:t>According to future flood maps, </a:t>
            </a:r>
            <a:r>
              <a:rPr lang="en-US" sz="1400" b="1" dirty="0"/>
              <a:t>Greenbrier </a:t>
            </a:r>
            <a:r>
              <a:rPr lang="en-US" sz="1400" dirty="0"/>
              <a:t>(735), </a:t>
            </a:r>
            <a:r>
              <a:rPr lang="en-US" sz="1400" b="1" dirty="0"/>
              <a:t>Fayette</a:t>
            </a:r>
            <a:r>
              <a:rPr lang="en-US" sz="1400" dirty="0"/>
              <a:t> (590), and</a:t>
            </a:r>
            <a:r>
              <a:rPr lang="en-US" sz="1400" b="1" dirty="0"/>
              <a:t> Pocahontas</a:t>
            </a:r>
            <a:r>
              <a:rPr lang="en-US" sz="1400" dirty="0"/>
              <a:t> (167) counties have many structures being mapped in to future SFHA.  The towns of </a:t>
            </a:r>
            <a:r>
              <a:rPr lang="en-US" sz="1400" b="1" dirty="0"/>
              <a:t>Rainelle</a:t>
            </a:r>
            <a:r>
              <a:rPr lang="en-US" sz="1400" dirty="0"/>
              <a:t> (331) and </a:t>
            </a:r>
            <a:r>
              <a:rPr lang="en-US" sz="1400" b="1" dirty="0"/>
              <a:t>White Sulphur Springs</a:t>
            </a:r>
            <a:r>
              <a:rPr lang="en-US" sz="1400" dirty="0"/>
              <a:t> (68) have many mapped in structures as well.</a:t>
            </a:r>
          </a:p>
        </p:txBody>
      </p:sp>
    </p:spTree>
    <p:extLst>
      <p:ext uri="{BB962C8B-B14F-4D97-AF65-F5344CB8AC3E}">
        <p14:creationId xmlns:p14="http://schemas.microsoft.com/office/powerpoint/2010/main" val="504364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Future Building Map Conditions</a:t>
            </a:r>
          </a:p>
        </p:txBody>
      </p:sp>
      <p:graphicFrame>
        <p:nvGraphicFramePr>
          <p:cNvPr id="6" name="Table 5"/>
          <p:cNvGraphicFramePr>
            <a:graphicFrameLocks noGrp="1"/>
          </p:cNvGraphicFramePr>
          <p:nvPr>
            <p:extLst>
              <p:ext uri="{D42A27DB-BD31-4B8C-83A1-F6EECF244321}">
                <p14:modId xmlns:p14="http://schemas.microsoft.com/office/powerpoint/2010/main" val="3826523027"/>
              </p:ext>
            </p:extLst>
          </p:nvPr>
        </p:nvGraphicFramePr>
        <p:xfrm>
          <a:off x="351111" y="1266061"/>
          <a:ext cx="8441777" cy="4954525"/>
        </p:xfrm>
        <a:graphic>
          <a:graphicData uri="http://schemas.openxmlformats.org/drawingml/2006/table">
            <a:tbl>
              <a:tblPr/>
              <a:tblGrid>
                <a:gridCol w="1937123">
                  <a:extLst>
                    <a:ext uri="{9D8B030D-6E8A-4147-A177-3AD203B41FA5}">
                      <a16:colId xmlns:a16="http://schemas.microsoft.com/office/drawing/2014/main" val="3672368096"/>
                    </a:ext>
                  </a:extLst>
                </a:gridCol>
                <a:gridCol w="6504654">
                  <a:extLst>
                    <a:ext uri="{9D8B030D-6E8A-4147-A177-3AD203B41FA5}">
                      <a16:colId xmlns:a16="http://schemas.microsoft.com/office/drawing/2014/main" val="1628038367"/>
                    </a:ext>
                  </a:extLst>
                </a:gridCol>
              </a:tblGrid>
              <a:tr h="377957">
                <a:tc>
                  <a:txBody>
                    <a:bodyPr/>
                    <a:lstStyle/>
                    <a:p>
                      <a:pPr algn="ctr" fontAlgn="ctr"/>
                      <a:r>
                        <a:rPr lang="en-US" sz="1400" b="1" i="0" u="none" strike="noStrike" dirty="0">
                          <a:solidFill>
                            <a:srgbClr val="000000"/>
                          </a:solidFill>
                          <a:effectLst/>
                          <a:latin typeface="Calibri" panose="020F0502020204030204" pitchFamily="34" charset="0"/>
                        </a:rPr>
                        <a:t>SFHA AND FUTURE MAP CONDITIONS</a:t>
                      </a: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400" b="0" i="0" u="none" strike="noStrike" dirty="0">
                          <a:solidFill>
                            <a:srgbClr val="000000"/>
                          </a:solidFill>
                          <a:effectLst/>
                          <a:latin typeface="Calibri" panose="020F0502020204030204" pitchFamily="34" charset="0"/>
                        </a:rPr>
                        <a:t>Select counties have non-regulatory, advisory flood zones (orange zones on WV Flood Tool) that indicate future map conditions of the Special Flood Hazard Area (SFHA).</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083288448"/>
                  </a:ext>
                </a:extLst>
              </a:tr>
              <a:tr h="604731">
                <a:tc>
                  <a:txBody>
                    <a:bodyPr/>
                    <a:lstStyle/>
                    <a:p>
                      <a:pPr algn="ctr" fontAlgn="ctr"/>
                      <a:r>
                        <a:rPr lang="en-US" sz="1400" b="1" i="0" u="none" strike="noStrike">
                          <a:solidFill>
                            <a:srgbClr val="000000"/>
                          </a:solidFill>
                          <a:effectLst/>
                          <a:latin typeface="Calibri" panose="020F0502020204030204" pitchFamily="34" charset="0"/>
                        </a:rPr>
                        <a:t>Floodway</a:t>
                      </a: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l" fontAlgn="t"/>
                      <a:r>
                        <a:rPr lang="en-US" sz="1400" b="1" i="0" u="none" strike="noStrike" dirty="0">
                          <a:solidFill>
                            <a:srgbClr val="000000"/>
                          </a:solidFill>
                          <a:effectLst/>
                          <a:latin typeface="Calibri" panose="020F0502020204030204" pitchFamily="34" charset="0"/>
                        </a:rPr>
                        <a:t>Floodways</a:t>
                      </a:r>
                      <a:r>
                        <a:rPr lang="en-US" sz="1400" b="0" i="0" u="none" strike="noStrike" dirty="0">
                          <a:solidFill>
                            <a:srgbClr val="000000"/>
                          </a:solidFill>
                          <a:effectLst/>
                          <a:latin typeface="Calibri" panose="020F0502020204030204" pitchFamily="34" charset="0"/>
                        </a:rPr>
                        <a:t> cans be dangerous because water may flow very fast.  Development is not allowed unless there is "no rise" in flood elevations, floodway elevations, and floodway widths are certified.  Structures in floodways may require special consideration for mitigation measures.</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0634358"/>
                  </a:ext>
                </a:extLst>
              </a:tr>
              <a:tr h="585833">
                <a:tc>
                  <a:txBody>
                    <a:bodyPr/>
                    <a:lstStyle/>
                    <a:p>
                      <a:pPr algn="ctr" fontAlgn="ctr"/>
                      <a:r>
                        <a:rPr lang="en-US" sz="1400" b="1" i="0" u="none" strike="noStrike">
                          <a:solidFill>
                            <a:srgbClr val="000000"/>
                          </a:solidFill>
                          <a:effectLst/>
                          <a:latin typeface="Calibri" panose="020F0502020204030204" pitchFamily="34" charset="0"/>
                        </a:rPr>
                        <a:t>No Change SFHA</a:t>
                      </a: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t"/>
                      <a:r>
                        <a:rPr lang="en-US" sz="1400" b="1" i="0" u="none" strike="noStrike" dirty="0">
                          <a:solidFill>
                            <a:srgbClr val="000000"/>
                          </a:solidFill>
                          <a:effectLst/>
                          <a:latin typeface="Calibri" panose="020F0502020204030204" pitchFamily="34" charset="0"/>
                        </a:rPr>
                        <a:t>No Change in SFHA</a:t>
                      </a:r>
                      <a:r>
                        <a:rPr lang="en-US" sz="1400" b="0" i="0" u="none" strike="noStrike" dirty="0">
                          <a:solidFill>
                            <a:srgbClr val="000000"/>
                          </a:solidFill>
                          <a:effectLst/>
                          <a:latin typeface="Calibri" panose="020F0502020204030204" pitchFamily="34" charset="0"/>
                        </a:rPr>
                        <a:t> designation where High-Risk Effective and Advisory Floodplains overlap.  When future map restudies are completed and new FIRMs become effective, it is predicted that structures with this designation are neither "mapped in" nor "mapped out" of the SFHA. </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8084723"/>
                  </a:ext>
                </a:extLst>
              </a:tr>
              <a:tr h="1007255">
                <a:tc>
                  <a:txBody>
                    <a:bodyPr/>
                    <a:lstStyle/>
                    <a:p>
                      <a:pPr algn="ctr" fontAlgn="ctr"/>
                      <a:r>
                        <a:rPr lang="en-US" sz="1400" b="1" i="0" u="none" strike="noStrike" dirty="0">
                          <a:solidFill>
                            <a:srgbClr val="000000"/>
                          </a:solidFill>
                          <a:effectLst/>
                          <a:latin typeface="Calibri" panose="020F0502020204030204" pitchFamily="34" charset="0"/>
                        </a:rPr>
                        <a:t>Mapped In SFHA</a:t>
                      </a: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t"/>
                      <a:r>
                        <a:rPr lang="en-US" sz="1400" dirty="0">
                          <a:solidFill>
                            <a:srgbClr val="C00000"/>
                          </a:solidFill>
                          <a:latin typeface="Calibri" panose="020F0502020204030204" pitchFamily="34" charset="0"/>
                          <a:ea typeface="Calibri" panose="020F0502020204030204" pitchFamily="34" charset="0"/>
                          <a:cs typeface="Arial" panose="020B0604020202020204" pitchFamily="34" charset="0"/>
                        </a:rPr>
                        <a:t>Risk Assessment: </a:t>
                      </a:r>
                      <a:r>
                        <a:rPr lang="en-US" sz="1400" b="0" i="0" u="none" strike="noStrike" dirty="0">
                          <a:solidFill>
                            <a:srgbClr val="000000"/>
                          </a:solidFill>
                          <a:effectLst/>
                          <a:latin typeface="Calibri" panose="020F0502020204030204" pitchFamily="34" charset="0"/>
                        </a:rPr>
                        <a:t>Structures potentially </a:t>
                      </a:r>
                      <a:r>
                        <a:rPr lang="en-US" sz="1400" b="1" i="0" u="none" strike="noStrike" dirty="0">
                          <a:solidFill>
                            <a:srgbClr val="000000"/>
                          </a:solidFill>
                          <a:effectLst/>
                          <a:latin typeface="Calibri" panose="020F0502020204030204" pitchFamily="34" charset="0"/>
                        </a:rPr>
                        <a:t>"mapped-in" the SFHA</a:t>
                      </a:r>
                      <a:r>
                        <a:rPr lang="en-US" sz="1400" b="0" i="0" u="none" strike="noStrike" dirty="0">
                          <a:solidFill>
                            <a:srgbClr val="000000"/>
                          </a:solidFill>
                          <a:effectLst/>
                          <a:latin typeface="Calibri" panose="020F0502020204030204" pitchFamily="34" charset="0"/>
                        </a:rPr>
                        <a:t> according to mapped High-Risk Advisory Floodplains based on more accurate topography and model-backed A Zones.  The "mapped-in" structures most likely will be included in the SFHA when future FEMA Restudies are done and new FIRMS become effective.  Communities should review all "mapped-in" structures.  </a:t>
                      </a:r>
                      <a:r>
                        <a:rPr lang="en-US" sz="1400" b="0" i="0" u="none" strike="noStrike" dirty="0">
                          <a:solidFill>
                            <a:srgbClr val="C00000"/>
                          </a:solidFill>
                          <a:effectLst/>
                          <a:latin typeface="Calibri" panose="020F0502020204030204" pitchFamily="34" charset="0"/>
                        </a:rPr>
                        <a:t>Homeowners are at higher risk to flooding and should be contacted about Flood Insurance Preferred Risk Policies and other potential mitigation measures.</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59171703"/>
                  </a:ext>
                </a:extLst>
              </a:tr>
              <a:tr h="840954">
                <a:tc>
                  <a:txBody>
                    <a:bodyPr/>
                    <a:lstStyle/>
                    <a:p>
                      <a:pPr algn="ctr" fontAlgn="ctr"/>
                      <a:r>
                        <a:rPr lang="en-US" sz="1400" b="1" i="0" u="none" strike="noStrike" dirty="0">
                          <a:solidFill>
                            <a:srgbClr val="000000"/>
                          </a:solidFill>
                          <a:effectLst/>
                          <a:latin typeface="Calibri" panose="020F0502020204030204" pitchFamily="34" charset="0"/>
                        </a:rPr>
                        <a:t>Mapped Out SFHA</a:t>
                      </a: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400" b="0" i="0" u="none" strike="noStrike" dirty="0">
                          <a:solidFill>
                            <a:srgbClr val="000000"/>
                          </a:solidFill>
                          <a:effectLst/>
                          <a:latin typeface="Calibri" panose="020F0502020204030204" pitchFamily="34" charset="0"/>
                        </a:rPr>
                        <a:t>Structures potentially </a:t>
                      </a:r>
                      <a:r>
                        <a:rPr lang="en-US" sz="1400" b="1" i="0" u="none" strike="noStrike" dirty="0">
                          <a:solidFill>
                            <a:srgbClr val="000000"/>
                          </a:solidFill>
                          <a:effectLst/>
                          <a:latin typeface="Calibri" panose="020F0502020204030204" pitchFamily="34" charset="0"/>
                        </a:rPr>
                        <a:t>"mapped-out" the SFHA</a:t>
                      </a:r>
                      <a:r>
                        <a:rPr lang="en-US" sz="1400" b="0" i="0" u="none" strike="noStrike" dirty="0">
                          <a:solidFill>
                            <a:srgbClr val="000000"/>
                          </a:solidFill>
                          <a:effectLst/>
                          <a:latin typeface="Calibri" panose="020F0502020204030204" pitchFamily="34" charset="0"/>
                        </a:rPr>
                        <a:t> according to mapped Advisory Floodplains and most likely will NOT be included in the SFHA when the new FIRMs become effective from future Restudies.  Communities should review all "mapped-out" structures for LiDAR LOMAs.  Although these structures may be mapped to a lesser flood risk designation, property owners should be encouraged to purchase Flood Insurance Preferred Risk Policies at lower premiums.  </a:t>
                      </a:r>
                      <a:r>
                        <a:rPr lang="en-US" sz="1400" b="0" i="0" u="none" strike="noStrike" dirty="0">
                          <a:solidFill>
                            <a:srgbClr val="000000"/>
                          </a:solidFill>
                          <a:effectLst/>
                          <a:latin typeface="Calibri" panose="020F0502020204030204" pitchFamily="34" charset="0"/>
                          <a:hlinkClick r:id="rId3"/>
                        </a:rPr>
                        <a:t>Fayette County example</a:t>
                      </a:r>
                      <a:r>
                        <a:rPr lang="en-US" sz="1400" b="0" i="0" u="none" strike="noStrike" baseline="0" dirty="0">
                          <a:solidFill>
                            <a:srgbClr val="000000"/>
                          </a:solidFill>
                          <a:effectLst/>
                          <a:latin typeface="Calibri" panose="020F0502020204030204" pitchFamily="34" charset="0"/>
                        </a:rPr>
                        <a:t>| </a:t>
                      </a:r>
                      <a:r>
                        <a:rPr lang="en-US" sz="1400" b="0" i="0" u="none" strike="noStrike" baseline="0" dirty="0">
                          <a:solidFill>
                            <a:srgbClr val="000000"/>
                          </a:solidFill>
                          <a:effectLst/>
                          <a:latin typeface="Calibri" panose="020F0502020204030204" pitchFamily="34" charset="0"/>
                          <a:hlinkClick r:id="rId4"/>
                        </a:rPr>
                        <a:t>Monroe County example</a:t>
                      </a:r>
                      <a:endParaRPr lang="en-US" sz="1400" b="0" i="0" u="none" strike="noStrike" dirty="0">
                        <a:solidFill>
                          <a:srgbClr val="000000"/>
                        </a:solidFill>
                        <a:effectLst/>
                        <a:latin typeface="Calibri" panose="020F0502020204030204" pitchFamily="34" charset="0"/>
                      </a:endParaRP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6200999"/>
                  </a:ext>
                </a:extLst>
              </a:tr>
            </a:tbl>
          </a:graphicData>
        </a:graphic>
      </p:graphicFrame>
    </p:spTree>
    <p:extLst>
      <p:ext uri="{BB962C8B-B14F-4D97-AF65-F5344CB8AC3E}">
        <p14:creationId xmlns:p14="http://schemas.microsoft.com/office/powerpoint/2010/main" val="621763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Risk Reports</a:t>
            </a:r>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a:xfrm>
            <a:off x="1600200" y="5268603"/>
            <a:ext cx="5943600" cy="1256665"/>
          </a:xfrm>
          <a:prstGeom prst="rect">
            <a:avLst/>
          </a:prstGeom>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1158844" y="1752090"/>
            <a:ext cx="6464424" cy="1271498"/>
          </a:xfrm>
          <a:prstGeom prst="rect">
            <a:avLst/>
          </a:prstGeom>
        </p:spPr>
      </p:pic>
      <p:sp>
        <p:nvSpPr>
          <p:cNvPr id="4" name="TextBox 3">
            <a:hlinkClick r:id="rId5"/>
          </p:cNvPr>
          <p:cNvSpPr txBox="1"/>
          <p:nvPr/>
        </p:nvSpPr>
        <p:spPr>
          <a:xfrm>
            <a:off x="2978592" y="6530375"/>
            <a:ext cx="2734147" cy="307777"/>
          </a:xfrm>
          <a:prstGeom prst="rect">
            <a:avLst/>
          </a:prstGeom>
          <a:noFill/>
        </p:spPr>
        <p:txBody>
          <a:bodyPr wrap="square" rtlCol="0">
            <a:spAutoFit/>
          </a:bodyPr>
          <a:lstStyle/>
          <a:p>
            <a:r>
              <a:rPr lang="en-US" sz="1400" dirty="0"/>
              <a:t>Region 4 </a:t>
            </a:r>
            <a:r>
              <a:rPr lang="en-US" sz="1400" dirty="0">
                <a:hlinkClick r:id="rId5"/>
              </a:rPr>
              <a:t>Community Assets Report</a:t>
            </a:r>
            <a:endParaRPr lang="en-US" sz="1400" dirty="0"/>
          </a:p>
        </p:txBody>
      </p:sp>
      <p:sp>
        <p:nvSpPr>
          <p:cNvPr id="6" name="Rectangle 5"/>
          <p:cNvSpPr/>
          <p:nvPr/>
        </p:nvSpPr>
        <p:spPr>
          <a:xfrm>
            <a:off x="2851842" y="4635807"/>
            <a:ext cx="2703048" cy="307777"/>
          </a:xfrm>
          <a:prstGeom prst="rect">
            <a:avLst/>
          </a:prstGeom>
        </p:spPr>
        <p:txBody>
          <a:bodyPr wrap="none">
            <a:spAutoFit/>
          </a:bodyPr>
          <a:lstStyle/>
          <a:p>
            <a:r>
              <a:rPr lang="en-US" sz="1400" dirty="0"/>
              <a:t>Region 4 </a:t>
            </a:r>
            <a:r>
              <a:rPr lang="en-US" sz="1400" dirty="0">
                <a:hlinkClick r:id="rId6"/>
              </a:rPr>
              <a:t>Essential Facilities Report</a:t>
            </a:r>
            <a:endParaRPr lang="en-US" sz="1400" dirty="0"/>
          </a:p>
        </p:txBody>
      </p:sp>
      <p:pic>
        <p:nvPicPr>
          <p:cNvPr id="13" name="Picture 12"/>
          <p:cNvPicPr/>
          <p:nvPr/>
        </p:nvPicPr>
        <p:blipFill>
          <a:blip r:embed="rId7">
            <a:extLst>
              <a:ext uri="{28A0092B-C50C-407E-A947-70E740481C1C}">
                <a14:useLocalDpi xmlns:a14="http://schemas.microsoft.com/office/drawing/2010/main" val="0"/>
              </a:ext>
            </a:extLst>
          </a:blip>
          <a:stretch>
            <a:fillRect/>
          </a:stretch>
        </p:blipFill>
        <p:spPr>
          <a:xfrm>
            <a:off x="757555" y="3399227"/>
            <a:ext cx="7628890" cy="1206500"/>
          </a:xfrm>
          <a:prstGeom prst="rect">
            <a:avLst/>
          </a:prstGeom>
        </p:spPr>
      </p:pic>
      <p:sp>
        <p:nvSpPr>
          <p:cNvPr id="7" name="Rectangle 6"/>
          <p:cNvSpPr/>
          <p:nvPr/>
        </p:nvSpPr>
        <p:spPr>
          <a:xfrm>
            <a:off x="2847931" y="2998363"/>
            <a:ext cx="2777492" cy="307777"/>
          </a:xfrm>
          <a:prstGeom prst="rect">
            <a:avLst/>
          </a:prstGeom>
        </p:spPr>
        <p:txBody>
          <a:bodyPr wrap="none">
            <a:spAutoFit/>
          </a:bodyPr>
          <a:lstStyle/>
          <a:p>
            <a:r>
              <a:rPr lang="en-US" sz="1400" dirty="0"/>
              <a:t>Region 4 </a:t>
            </a:r>
            <a:r>
              <a:rPr lang="en-US" sz="1400" dirty="0">
                <a:hlinkClick r:id="rId8"/>
              </a:rPr>
              <a:t>Building Types &amp; Exposure</a:t>
            </a:r>
            <a:endParaRPr lang="en-US" sz="1400" dirty="0"/>
          </a:p>
        </p:txBody>
      </p:sp>
      <p:sp>
        <p:nvSpPr>
          <p:cNvPr id="9" name="TextBox 8">
            <a:extLst>
              <a:ext uri="{FF2B5EF4-FFF2-40B4-BE49-F238E27FC236}">
                <a16:creationId xmlns:a16="http://schemas.microsoft.com/office/drawing/2014/main" id="{E4E8A53A-CE62-4263-8F9E-F0F800928336}"/>
              </a:ext>
            </a:extLst>
          </p:cNvPr>
          <p:cNvSpPr txBox="1"/>
          <p:nvPr/>
        </p:nvSpPr>
        <p:spPr>
          <a:xfrm>
            <a:off x="657225" y="1054039"/>
            <a:ext cx="8010525" cy="338554"/>
          </a:xfrm>
          <a:prstGeom prst="rect">
            <a:avLst/>
          </a:prstGeom>
          <a:solidFill>
            <a:schemeClr val="accent1">
              <a:lumMod val="50000"/>
            </a:schemeClr>
          </a:solidFill>
        </p:spPr>
        <p:txBody>
          <a:bodyPr wrap="square" rtlCol="0">
            <a:spAutoFit/>
          </a:bodyPr>
          <a:lstStyle/>
          <a:p>
            <a:r>
              <a:rPr lang="en-US" sz="1600" dirty="0">
                <a:solidFill>
                  <a:schemeClr val="bg1"/>
                </a:solidFill>
              </a:rPr>
              <a:t>Incorporate information from Risk Assessment Reports into local hazard mitigation planning</a:t>
            </a:r>
          </a:p>
        </p:txBody>
      </p:sp>
    </p:spTree>
    <p:extLst>
      <p:ext uri="{BB962C8B-B14F-4D97-AF65-F5344CB8AC3E}">
        <p14:creationId xmlns:p14="http://schemas.microsoft.com/office/powerpoint/2010/main" val="1341366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6218" y="900101"/>
            <a:ext cx="8691563" cy="5940088"/>
          </a:xfrm>
          <a:prstGeom prst="rect">
            <a:avLst/>
          </a:prstGeom>
          <a:solidFill>
            <a:schemeClr val="bg1">
              <a:lumMod val="95000"/>
            </a:schemeClr>
          </a:solidFill>
        </p:spPr>
        <p:txBody>
          <a:bodyPr wrap="square">
            <a:spAutoFit/>
          </a:bodyPr>
          <a:lstStyle/>
          <a:p>
            <a:r>
              <a:rPr lang="en-US" sz="1600" dirty="0">
                <a:solidFill>
                  <a:srgbClr val="C00000"/>
                </a:solidFill>
                <a:latin typeface="Calibri" panose="020F0502020204030204" pitchFamily="34" charset="0"/>
                <a:ea typeface="Calibri" panose="020F0502020204030204" pitchFamily="34" charset="0"/>
                <a:cs typeface="Arial" panose="020B0604020202020204" pitchFamily="34" charset="0"/>
              </a:rPr>
              <a:t>                                                                 Risk Assessment:  What is at risk?</a:t>
            </a:r>
            <a:br>
              <a:rPr lang="en-US" sz="1600" dirty="0">
                <a:solidFill>
                  <a:srgbClr val="C00000"/>
                </a:solidFill>
                <a:latin typeface="Calibri" panose="020F0502020204030204" pitchFamily="34" charset="0"/>
                <a:ea typeface="Calibri" panose="020F0502020204030204" pitchFamily="34" charset="0"/>
                <a:cs typeface="Arial" panose="020B0604020202020204" pitchFamily="34" charset="0"/>
              </a:rPr>
            </a:br>
            <a:br>
              <a:rPr lang="en-US" sz="1600" dirty="0">
                <a:solidFill>
                  <a:srgbClr val="C00000"/>
                </a:solidFill>
                <a:latin typeface="Calibri" panose="020F0502020204030204" pitchFamily="34" charset="0"/>
                <a:ea typeface="Calibri" panose="020F0502020204030204" pitchFamily="34" charset="0"/>
                <a:cs typeface="Arial" panose="020B0604020202020204" pitchFamily="34" charset="0"/>
              </a:rPr>
            </a:br>
            <a:r>
              <a:rPr lang="en-US" sz="1400" b="1" dirty="0">
                <a:solidFill>
                  <a:srgbClr val="C00000"/>
                </a:solidFill>
              </a:rPr>
              <a:t>Floodplain Building Counts:  </a:t>
            </a:r>
            <a:r>
              <a:rPr lang="en-US" sz="1400" i="1" dirty="0"/>
              <a:t>Which communities have the most buildings</a:t>
            </a:r>
            <a:r>
              <a:rPr lang="en-US" sz="1400" dirty="0"/>
              <a:t> </a:t>
            </a:r>
            <a:r>
              <a:rPr lang="en-US" sz="1400" i="1" dirty="0"/>
              <a:t>in high-risk effective and advisory floodplains?</a:t>
            </a:r>
            <a:r>
              <a:rPr lang="en-US" sz="1400" dirty="0"/>
              <a:t>  </a:t>
            </a:r>
            <a:r>
              <a:rPr lang="en-US" sz="1400" b="1" dirty="0"/>
              <a:t>Greenbrier County</a:t>
            </a:r>
            <a:r>
              <a:rPr lang="en-US" sz="1400" dirty="0"/>
              <a:t> (ranked 15</a:t>
            </a:r>
            <a:r>
              <a:rPr lang="en-US" sz="1400" baseline="30000" dirty="0"/>
              <a:t>th</a:t>
            </a:r>
            <a:r>
              <a:rPr lang="en-US" sz="1400" dirty="0"/>
              <a:t> in the State) has the highest countywide building counts in the region.  </a:t>
            </a:r>
            <a:r>
              <a:rPr lang="en-US" sz="1400" b="1" dirty="0"/>
              <a:t>Fayette County Unincorporated </a:t>
            </a:r>
            <a:r>
              <a:rPr lang="en-US" sz="1400" dirty="0"/>
              <a:t>(ranked 14</a:t>
            </a:r>
            <a:r>
              <a:rPr lang="en-US" sz="1400" baseline="30000" dirty="0"/>
              <a:t>th</a:t>
            </a:r>
            <a:r>
              <a:rPr lang="en-US" sz="1400" dirty="0"/>
              <a:t> for unincorporated areas) and the towns of </a:t>
            </a:r>
            <a:r>
              <a:rPr lang="en-US" sz="1400" b="1" dirty="0"/>
              <a:t>White Sulphur Springs</a:t>
            </a:r>
            <a:r>
              <a:rPr lang="en-US" sz="1400" dirty="0"/>
              <a:t> (ranked 12</a:t>
            </a:r>
            <a:r>
              <a:rPr lang="en-US" sz="1400" baseline="30000" dirty="0"/>
              <a:t>th</a:t>
            </a:r>
            <a:r>
              <a:rPr lang="en-US" sz="1400" dirty="0"/>
              <a:t> for incorporated areas) and </a:t>
            </a:r>
            <a:r>
              <a:rPr lang="en-US" sz="1400" b="1" dirty="0"/>
              <a:t>Marlinton</a:t>
            </a:r>
            <a:r>
              <a:rPr lang="en-US" sz="1400" dirty="0"/>
              <a:t> (ranked 15</a:t>
            </a:r>
            <a:r>
              <a:rPr lang="en-US" sz="1400" baseline="30000" dirty="0"/>
              <a:t>th</a:t>
            </a:r>
            <a:r>
              <a:rPr lang="en-US" sz="1400" dirty="0"/>
              <a:t>) also have high building counts.</a:t>
            </a:r>
          </a:p>
          <a:p>
            <a:endParaRPr lang="en-US" sz="1400" dirty="0"/>
          </a:p>
          <a:p>
            <a:r>
              <a:rPr lang="en-US" sz="1400" b="1" dirty="0">
                <a:solidFill>
                  <a:srgbClr val="C00000"/>
                </a:solidFill>
              </a:rPr>
              <a:t>Building Dollar Exposure: </a:t>
            </a:r>
            <a:r>
              <a:rPr lang="en-US" sz="1400" b="1" dirty="0"/>
              <a:t> Greenbrier County </a:t>
            </a:r>
            <a:r>
              <a:rPr lang="en-US" sz="1400" dirty="0"/>
              <a:t>(ranked 9</a:t>
            </a:r>
            <a:r>
              <a:rPr lang="en-US" sz="1400" baseline="30000" dirty="0"/>
              <a:t>th</a:t>
            </a:r>
            <a:r>
              <a:rPr lang="en-US" sz="1400" dirty="0"/>
              <a:t> in the State) and the incorporated city of </a:t>
            </a:r>
            <a:r>
              <a:rPr lang="en-US" sz="1400" b="1" dirty="0"/>
              <a:t>White Sulphur Springs </a:t>
            </a:r>
            <a:r>
              <a:rPr lang="en-US" sz="1400" dirty="0"/>
              <a:t>(ranked 20</a:t>
            </a:r>
            <a:r>
              <a:rPr lang="en-US" sz="1400" baseline="30000" dirty="0"/>
              <a:t>th</a:t>
            </a:r>
            <a:r>
              <a:rPr lang="en-US" sz="1400" dirty="0"/>
              <a:t> for incorporated areas) have the </a:t>
            </a:r>
            <a:r>
              <a:rPr lang="en-US" sz="1400" i="1" dirty="0"/>
              <a:t>highest building dollar values</a:t>
            </a:r>
            <a:r>
              <a:rPr lang="en-US" sz="1400" dirty="0"/>
              <a:t> exposed to a 1%-annual-chance flood event.  </a:t>
            </a:r>
            <a:r>
              <a:rPr lang="en-US" sz="1400" i="1" dirty="0"/>
              <a:t>Higher building values increase substantial damage thresholds and mitigation reconstruction costs.</a:t>
            </a:r>
          </a:p>
          <a:p>
            <a:endParaRPr lang="en-US" sz="1200" b="1" dirty="0">
              <a:solidFill>
                <a:schemeClr val="accent1">
                  <a:lumMod val="50000"/>
                </a:schemeClr>
              </a:solidFill>
              <a:ea typeface="Calibri" panose="020F0502020204030204" pitchFamily="34" charset="0"/>
              <a:cs typeface="Times New Roman" panose="02020603050405020304" pitchFamily="18" charset="0"/>
            </a:endParaRPr>
          </a:p>
          <a:p>
            <a:pPr lvl="0"/>
            <a:r>
              <a:rPr lang="en-US" sz="1400" b="1" dirty="0">
                <a:solidFill>
                  <a:srgbClr val="C00000"/>
                </a:solidFill>
              </a:rPr>
              <a:t>Residential/Non-Residential Occupancy Type: </a:t>
            </a:r>
            <a:r>
              <a:rPr lang="en-US" sz="1400" dirty="0"/>
              <a:t> Most of the primary buildings in the floodplain are </a:t>
            </a:r>
            <a:r>
              <a:rPr lang="en-US" sz="1400" i="1" dirty="0"/>
              <a:t>residential</a:t>
            </a:r>
            <a:r>
              <a:rPr lang="en-US" sz="1400" dirty="0"/>
              <a:t>:  </a:t>
            </a:r>
            <a:r>
              <a:rPr lang="en-US" sz="1400" b="1" dirty="0"/>
              <a:t>Webster</a:t>
            </a:r>
            <a:r>
              <a:rPr lang="en-US" sz="1400" dirty="0"/>
              <a:t> </a:t>
            </a:r>
            <a:r>
              <a:rPr lang="en-US" sz="1400" b="1" dirty="0"/>
              <a:t>County</a:t>
            </a:r>
            <a:r>
              <a:rPr lang="en-US" sz="1400" dirty="0"/>
              <a:t> (92%), </a:t>
            </a:r>
            <a:r>
              <a:rPr lang="en-US" sz="1400" b="1" dirty="0"/>
              <a:t>Fayette</a:t>
            </a:r>
            <a:r>
              <a:rPr lang="en-US" sz="1400" dirty="0"/>
              <a:t> </a:t>
            </a:r>
            <a:r>
              <a:rPr lang="en-US" sz="1400" b="1" dirty="0"/>
              <a:t>County</a:t>
            </a:r>
            <a:r>
              <a:rPr lang="en-US" sz="1400" dirty="0"/>
              <a:t> (91%), </a:t>
            </a:r>
            <a:r>
              <a:rPr lang="en-US" sz="1400" b="1" dirty="0"/>
              <a:t>Greenbrier County </a:t>
            </a:r>
            <a:r>
              <a:rPr lang="en-US" sz="1400" dirty="0"/>
              <a:t>(87%), </a:t>
            </a:r>
            <a:r>
              <a:rPr lang="en-US" sz="1400" b="1" dirty="0"/>
              <a:t>Nicholas</a:t>
            </a:r>
            <a:r>
              <a:rPr lang="en-US" sz="1400" dirty="0"/>
              <a:t> </a:t>
            </a:r>
            <a:r>
              <a:rPr lang="en-US" sz="1400" b="1" dirty="0"/>
              <a:t>County</a:t>
            </a:r>
            <a:r>
              <a:rPr lang="en-US" sz="1400" dirty="0"/>
              <a:t> (86%), and </a:t>
            </a:r>
            <a:r>
              <a:rPr lang="en-US" sz="1400" b="1" dirty="0"/>
              <a:t>Pocahontas</a:t>
            </a:r>
            <a:r>
              <a:rPr lang="en-US" sz="1400" dirty="0"/>
              <a:t> </a:t>
            </a:r>
            <a:r>
              <a:rPr lang="en-US" sz="1400" b="1" dirty="0"/>
              <a:t>County</a:t>
            </a:r>
            <a:r>
              <a:rPr lang="en-US" sz="1400" dirty="0"/>
              <a:t> (85%). </a:t>
            </a:r>
            <a:r>
              <a:rPr lang="en-US" sz="1400" dirty="0">
                <a:effectLst/>
                <a:latin typeface="Calibri" panose="020F0502020204030204" pitchFamily="34" charset="0"/>
                <a:ea typeface="Calibri" panose="020F0502020204030204" pitchFamily="34" charset="0"/>
                <a:cs typeface="Times New Roman" panose="02020603050405020304" pitchFamily="18" charset="0"/>
              </a:rPr>
              <a:t>Municipalities typically have a higher percentage of </a:t>
            </a:r>
            <a:r>
              <a:rPr lang="en-US" sz="1400" i="1" dirty="0">
                <a:effectLst/>
                <a:latin typeface="Calibri" panose="020F0502020204030204" pitchFamily="34" charset="0"/>
                <a:ea typeface="Calibri" panose="020F0502020204030204" pitchFamily="34" charset="0"/>
                <a:cs typeface="Times New Roman" panose="02020603050405020304" pitchFamily="18" charset="0"/>
              </a:rPr>
              <a:t>non-residential</a:t>
            </a:r>
            <a:r>
              <a:rPr lang="en-US" sz="1400" dirty="0">
                <a:effectLst/>
                <a:latin typeface="Calibri" panose="020F0502020204030204" pitchFamily="34" charset="0"/>
                <a:ea typeface="Calibri" panose="020F0502020204030204" pitchFamily="34" charset="0"/>
                <a:cs typeface="Times New Roman" panose="02020603050405020304" pitchFamily="18" charset="0"/>
              </a:rPr>
              <a:t> structures, such as the towns of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Gauley Bridge</a:t>
            </a:r>
            <a:r>
              <a:rPr lang="en-US" sz="1400" dirty="0">
                <a:effectLst/>
                <a:latin typeface="Calibri" panose="020F0502020204030204" pitchFamily="34" charset="0"/>
                <a:ea typeface="Calibri" panose="020F0502020204030204" pitchFamily="34" charset="0"/>
                <a:cs typeface="Times New Roman" panose="02020603050405020304" pitchFamily="18" charset="0"/>
              </a:rPr>
              <a:t> (53%) and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Ronceverte </a:t>
            </a:r>
            <a:r>
              <a:rPr lang="en-US" sz="1400" dirty="0">
                <a:effectLst/>
                <a:latin typeface="Calibri" panose="020F0502020204030204" pitchFamily="34" charset="0"/>
                <a:ea typeface="Calibri" panose="020F0502020204030204" pitchFamily="34" charset="0"/>
                <a:cs typeface="Times New Roman" panose="02020603050405020304" pitchFamily="18" charset="0"/>
              </a:rPr>
              <a:t>(49%), in which half the structures are non-residential.</a:t>
            </a:r>
            <a:r>
              <a:rPr lang="en-US" sz="1400" dirty="0"/>
              <a:t>  </a:t>
            </a:r>
            <a:r>
              <a:rPr lang="en-US" sz="1400" i="1" dirty="0"/>
              <a:t>The occupancy type (residential versus non-residential) impacts requirements for flood insurance, mitigation construction, substantial damage calculations, flood model estimates, etc. </a:t>
            </a:r>
          </a:p>
          <a:p>
            <a:endParaRPr lang="en-US" sz="1400" dirty="0">
              <a:cs typeface="Times New Roman" panose="02020603050405020304" pitchFamily="18" charset="0"/>
            </a:endParaRPr>
          </a:p>
          <a:p>
            <a:r>
              <a:rPr lang="en-US" sz="1400" b="1" dirty="0">
                <a:solidFill>
                  <a:srgbClr val="C00000"/>
                </a:solidFill>
              </a:rPr>
              <a:t>Residential Structure Type:  </a:t>
            </a:r>
            <a:r>
              <a:rPr lang="en-US" sz="1400" dirty="0"/>
              <a:t>The majority of the residential structures (&lt;= 4 units) valued at more than $1 million dollars for both </a:t>
            </a:r>
            <a:r>
              <a:rPr lang="en-US" sz="1400" b="1" dirty="0"/>
              <a:t>Region 4 </a:t>
            </a:r>
            <a:r>
              <a:rPr lang="en-US" sz="1400" dirty="0"/>
              <a:t>and the </a:t>
            </a:r>
            <a:r>
              <a:rPr lang="en-US" sz="1400" b="1" dirty="0"/>
              <a:t>State</a:t>
            </a:r>
            <a:r>
              <a:rPr lang="en-US" sz="1400" dirty="0"/>
              <a:t> are located along </a:t>
            </a:r>
            <a:r>
              <a:rPr lang="en-US" sz="1400" i="1" dirty="0">
                <a:solidFill>
                  <a:srgbClr val="0070C0"/>
                </a:solidFill>
              </a:rPr>
              <a:t>Howard Creek </a:t>
            </a:r>
            <a:r>
              <a:rPr lang="en-US" sz="1400" dirty="0"/>
              <a:t>in </a:t>
            </a:r>
            <a:r>
              <a:rPr lang="en-US" sz="1400" b="1" dirty="0"/>
              <a:t>Greenbrier County</a:t>
            </a:r>
            <a:r>
              <a:rPr lang="en-US" sz="1400" dirty="0"/>
              <a:t>.  In fact, 74% of million-dollar structures in State are located along </a:t>
            </a:r>
            <a:r>
              <a:rPr lang="en-US" sz="1400" i="1" dirty="0">
                <a:solidFill>
                  <a:srgbClr val="0070C0"/>
                </a:solidFill>
              </a:rPr>
              <a:t>Howard Creek</a:t>
            </a:r>
            <a:r>
              <a:rPr lang="en-US" sz="1400" dirty="0"/>
              <a:t>.  It is expected that some of these structures will be removed from the 1%-annual-chance floodplain when the preliminary study flood maps become effective.</a:t>
            </a:r>
          </a:p>
          <a:p>
            <a:endParaRPr lang="en-US" sz="1400" dirty="0">
              <a:cs typeface="Times New Roman" panose="02020603050405020304" pitchFamily="18" charset="0"/>
            </a:endParaRPr>
          </a:p>
          <a:p>
            <a:r>
              <a:rPr lang="en-US" sz="1400" b="1" dirty="0">
                <a:solidFill>
                  <a:srgbClr val="C00000"/>
                </a:solidFill>
              </a:rPr>
              <a:t>Non-Residential Structure Type:  </a:t>
            </a:r>
            <a:r>
              <a:rPr lang="en-US" sz="1400" dirty="0"/>
              <a:t>The top non-residential structures in the 1%-annual-chance floodplain with the highest building value are the </a:t>
            </a:r>
            <a:r>
              <a:rPr lang="en-US" sz="1400" b="1" dirty="0"/>
              <a:t>Ronceverte Wastewater Treatment Plant</a:t>
            </a:r>
            <a:r>
              <a:rPr lang="en-US" sz="1400" dirty="0"/>
              <a:t> ($24M) and </a:t>
            </a:r>
            <a:r>
              <a:rPr lang="en-US" sz="1400" b="1" dirty="0"/>
              <a:t>White Sulphur Springs (Caldwell) Wastewater Treatment Plant </a:t>
            </a:r>
            <a:r>
              <a:rPr lang="en-US" sz="1400" dirty="0"/>
              <a:t>($17M) in Greenbrier County, </a:t>
            </a:r>
            <a:r>
              <a:rPr lang="en-US" sz="1400" b="1" dirty="0"/>
              <a:t>Summersville Wastewater Treatment Plant </a:t>
            </a:r>
            <a:r>
              <a:rPr lang="en-US" sz="1400" dirty="0"/>
              <a:t>($10M) in Nicholas County, and </a:t>
            </a:r>
            <a:r>
              <a:rPr lang="en-US" sz="1400" b="1" dirty="0"/>
              <a:t>Hacker Valley School </a:t>
            </a:r>
            <a:r>
              <a:rPr lang="en-US" sz="1400" dirty="0"/>
              <a:t>($9M) in Webster County</a:t>
            </a:r>
            <a:endParaRPr lang="en-US" sz="1400" i="1" dirty="0"/>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Exposure and Type</a:t>
            </a:r>
          </a:p>
        </p:txBody>
      </p:sp>
    </p:spTree>
    <p:extLst>
      <p:ext uri="{BB962C8B-B14F-4D97-AF65-F5344CB8AC3E}">
        <p14:creationId xmlns:p14="http://schemas.microsoft.com/office/powerpoint/2010/main" val="941027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Exposure and Type</a:t>
            </a:r>
          </a:p>
        </p:txBody>
      </p:sp>
      <p:sp>
        <p:nvSpPr>
          <p:cNvPr id="7" name="Rectangle 6"/>
          <p:cNvSpPr/>
          <p:nvPr/>
        </p:nvSpPr>
        <p:spPr>
          <a:xfrm>
            <a:off x="311655" y="1389626"/>
            <a:ext cx="8691563" cy="4216539"/>
          </a:xfrm>
          <a:prstGeom prst="rect">
            <a:avLst/>
          </a:prstGeom>
          <a:solidFill>
            <a:schemeClr val="bg1">
              <a:lumMod val="95000"/>
            </a:schemeClr>
          </a:solidFill>
        </p:spPr>
        <p:txBody>
          <a:bodyPr wrap="square">
            <a:spAutoFit/>
          </a:bodyPr>
          <a:lstStyle/>
          <a:p>
            <a:r>
              <a:rPr lang="en-US" sz="1600" dirty="0">
                <a:solidFill>
                  <a:srgbClr val="C00000"/>
                </a:solidFill>
                <a:latin typeface="Calibri" panose="020F0502020204030204" pitchFamily="34" charset="0"/>
                <a:ea typeface="Calibri" panose="020F0502020204030204" pitchFamily="34" charset="0"/>
                <a:cs typeface="Arial" panose="020B0604020202020204" pitchFamily="34" charset="0"/>
              </a:rPr>
              <a:t>                                                                 Risk Assessment:  What is at risk?</a:t>
            </a:r>
            <a:br>
              <a:rPr lang="en-US" sz="1600" dirty="0">
                <a:solidFill>
                  <a:srgbClr val="C00000"/>
                </a:solidFill>
                <a:latin typeface="Calibri" panose="020F0502020204030204" pitchFamily="34" charset="0"/>
                <a:ea typeface="Calibri" panose="020F0502020204030204" pitchFamily="34" charset="0"/>
                <a:cs typeface="Arial" panose="020B0604020202020204" pitchFamily="34" charset="0"/>
              </a:rPr>
            </a:br>
            <a:endParaRPr lang="en-US" sz="1400" dirty="0">
              <a:cs typeface="Times New Roman" panose="02020603050405020304" pitchFamily="18" charset="0"/>
            </a:endParaRPr>
          </a:p>
          <a:p>
            <a:endParaRPr lang="en-US" sz="1400" b="1" dirty="0">
              <a:solidFill>
                <a:srgbClr val="C00000"/>
              </a:solidFill>
              <a:cs typeface="Times New Roman" panose="02020603050405020304" pitchFamily="18" charset="0"/>
            </a:endParaRPr>
          </a:p>
          <a:p>
            <a:r>
              <a:rPr lang="en-US" sz="1400" b="1" dirty="0">
                <a:solidFill>
                  <a:srgbClr val="C00000"/>
                </a:solidFill>
              </a:rPr>
              <a:t>Median Building Replacement Value: </a:t>
            </a:r>
            <a:r>
              <a:rPr lang="en-US" sz="1400" b="1" dirty="0"/>
              <a:t>Greenbrier </a:t>
            </a:r>
            <a:r>
              <a:rPr lang="en-US" sz="1400" dirty="0"/>
              <a:t>($43K) and </a:t>
            </a:r>
            <a:r>
              <a:rPr lang="en-US" sz="1400" b="1" dirty="0"/>
              <a:t>Pocahontas</a:t>
            </a:r>
            <a:r>
              <a:rPr lang="en-US" sz="1400" dirty="0"/>
              <a:t> ($34K) </a:t>
            </a:r>
            <a:r>
              <a:rPr lang="en-US" sz="1400" b="1" dirty="0"/>
              <a:t>counties </a:t>
            </a:r>
            <a:r>
              <a:rPr lang="en-US" sz="1400" dirty="0"/>
              <a:t>rank 32</a:t>
            </a:r>
            <a:r>
              <a:rPr lang="en-US" sz="1400" baseline="30000" dirty="0"/>
              <a:t>nd</a:t>
            </a:r>
            <a:r>
              <a:rPr lang="en-US" sz="1400" dirty="0"/>
              <a:t> and 43</a:t>
            </a:r>
            <a:r>
              <a:rPr lang="en-US" sz="1400" baseline="30000" dirty="0"/>
              <a:t>rd</a:t>
            </a:r>
            <a:r>
              <a:rPr lang="en-US" sz="1400" dirty="0"/>
              <a:t>, respectively, in the State for countywide median single-family dwelling (RES 1 Occupancy Class) replacement value. The value for Greenbrier County is close to the statewide median single family dwelling value of $44,000.</a:t>
            </a:r>
          </a:p>
          <a:p>
            <a:endParaRPr lang="en-US" sz="1400" b="1" dirty="0">
              <a:solidFill>
                <a:srgbClr val="C00000"/>
              </a:solidFill>
              <a:cs typeface="Times New Roman" panose="02020603050405020304" pitchFamily="18" charset="0"/>
            </a:endParaRPr>
          </a:p>
          <a:p>
            <a:r>
              <a:rPr lang="en-US" sz="1400" b="1" dirty="0">
                <a:solidFill>
                  <a:srgbClr val="C00000"/>
                </a:solidFill>
                <a:cs typeface="Times New Roman" panose="02020603050405020304" pitchFamily="18" charset="0"/>
              </a:rPr>
              <a:t>Owner Occupied:  </a:t>
            </a:r>
            <a:r>
              <a:rPr lang="en-US" sz="1400" dirty="0"/>
              <a:t>Of the residential buildings, most of the building stock is </a:t>
            </a:r>
            <a:r>
              <a:rPr lang="en-US" sz="1400" i="1" dirty="0"/>
              <a:t>owner-occupied</a:t>
            </a:r>
            <a:r>
              <a:rPr lang="en-US" sz="1400" dirty="0"/>
              <a:t>:  </a:t>
            </a:r>
            <a:r>
              <a:rPr lang="en-US" sz="1400" b="1" dirty="0"/>
              <a:t>Nicholas</a:t>
            </a:r>
            <a:r>
              <a:rPr lang="en-US" sz="1400" dirty="0"/>
              <a:t> (82%), </a:t>
            </a:r>
            <a:r>
              <a:rPr lang="en-US" sz="1400" b="1" dirty="0"/>
              <a:t>Fayette</a:t>
            </a:r>
            <a:r>
              <a:rPr lang="en-US" sz="1400" dirty="0"/>
              <a:t> (79%), </a:t>
            </a:r>
            <a:r>
              <a:rPr lang="en-US" sz="1400" b="1" dirty="0"/>
              <a:t>Pocahontas</a:t>
            </a:r>
            <a:r>
              <a:rPr lang="en-US" sz="1400" dirty="0"/>
              <a:t> (72%), </a:t>
            </a:r>
            <a:r>
              <a:rPr lang="en-US" sz="1400" b="1" dirty="0"/>
              <a:t>Webster</a:t>
            </a:r>
            <a:r>
              <a:rPr lang="en-US" sz="1400" dirty="0"/>
              <a:t> (70%), and </a:t>
            </a:r>
            <a:r>
              <a:rPr lang="en-US" sz="1400" b="1" dirty="0"/>
              <a:t>Greenbrier</a:t>
            </a:r>
            <a:r>
              <a:rPr lang="en-US" sz="1400" dirty="0"/>
              <a:t> (66%).  </a:t>
            </a:r>
            <a:r>
              <a:rPr lang="en-US" sz="1400" i="1" dirty="0"/>
              <a:t>Renters may not have flood insurance and be at higher risk.</a:t>
            </a:r>
          </a:p>
          <a:p>
            <a:endParaRPr lang="en-US" sz="1400" dirty="0">
              <a:cs typeface="Times New Roman" panose="02020603050405020304" pitchFamily="18" charset="0"/>
            </a:endParaRPr>
          </a:p>
          <a:p>
            <a:r>
              <a:rPr lang="en-US" sz="1400" b="1" dirty="0">
                <a:solidFill>
                  <a:srgbClr val="C00000"/>
                </a:solidFill>
              </a:rPr>
              <a:t>Manufactured Homes:  </a:t>
            </a:r>
            <a:r>
              <a:rPr lang="en-US" sz="1400" b="1" dirty="0"/>
              <a:t>Webster County</a:t>
            </a:r>
            <a:r>
              <a:rPr lang="en-US" sz="1400" dirty="0"/>
              <a:t> </a:t>
            </a:r>
            <a:r>
              <a:rPr lang="en-US" sz="1400" b="1" dirty="0"/>
              <a:t>Unincorporated</a:t>
            </a:r>
            <a:r>
              <a:rPr lang="en-US" sz="1400" dirty="0"/>
              <a:t> (ranked 28</a:t>
            </a:r>
            <a:r>
              <a:rPr lang="en-US" sz="1400" baseline="30000" dirty="0"/>
              <a:t>th</a:t>
            </a:r>
            <a:r>
              <a:rPr lang="en-US" sz="1400" dirty="0"/>
              <a:t> in the State) has the highest percentage (28%) of </a:t>
            </a:r>
            <a:r>
              <a:rPr lang="en-US" sz="1400" i="1" dirty="0"/>
              <a:t>manufactured homes</a:t>
            </a:r>
            <a:r>
              <a:rPr lang="en-US" sz="1400" dirty="0"/>
              <a:t> for </a:t>
            </a:r>
            <a:r>
              <a:rPr lang="en-US" sz="1400" i="1" dirty="0"/>
              <a:t>single family dwelling</a:t>
            </a:r>
            <a:r>
              <a:rPr lang="en-US" sz="1400" dirty="0"/>
              <a:t> building stock. The town of </a:t>
            </a:r>
            <a:r>
              <a:rPr lang="en-US" sz="1400" b="1" dirty="0"/>
              <a:t>Cowen</a:t>
            </a:r>
            <a:r>
              <a:rPr lang="en-US" sz="1400" dirty="0"/>
              <a:t> (ranked 10</a:t>
            </a:r>
            <a:r>
              <a:rPr lang="en-US" sz="1400" baseline="30000" dirty="0"/>
              <a:t>th</a:t>
            </a:r>
            <a:r>
              <a:rPr lang="en-US" sz="1400" dirty="0"/>
              <a:t> for incorporated areas) also has a high percentage (54%).  </a:t>
            </a:r>
            <a:r>
              <a:rPr lang="en-US" sz="1400" i="1" dirty="0"/>
              <a:t>Lighter-weight manufactured homes are more vulnerable to flood damage. </a:t>
            </a:r>
            <a:endParaRPr lang="en-US" sz="1400" i="1" dirty="0">
              <a:cs typeface="Times New Roman" panose="02020603050405020304" pitchFamily="18" charset="0"/>
            </a:endParaRPr>
          </a:p>
          <a:p>
            <a:endParaRPr lang="en-US" sz="1400" dirty="0">
              <a:cs typeface="Times New Roman" panose="02020603050405020304" pitchFamily="18" charset="0"/>
            </a:endParaRPr>
          </a:p>
          <a:p>
            <a:r>
              <a:rPr lang="en-US" sz="1400" b="1" dirty="0">
                <a:solidFill>
                  <a:srgbClr val="C00000"/>
                </a:solidFill>
                <a:cs typeface="Times New Roman" panose="02020603050405020304" pitchFamily="18" charset="0"/>
              </a:rPr>
              <a:t>Building Year and FIRM Status: </a:t>
            </a:r>
            <a:r>
              <a:rPr lang="en-US" sz="1400" dirty="0">
                <a:cs typeface="Times New Roman" panose="02020603050405020304" pitchFamily="18" charset="0"/>
              </a:rPr>
              <a:t> </a:t>
            </a:r>
            <a:r>
              <a:rPr lang="en-US" sz="1400" b="1" dirty="0"/>
              <a:t>Webster County </a:t>
            </a:r>
            <a:r>
              <a:rPr lang="en-US" sz="1400" dirty="0"/>
              <a:t>ranks 27</a:t>
            </a:r>
            <a:r>
              <a:rPr lang="en-US" sz="1400" baseline="30000" dirty="0"/>
              <a:t>th</a:t>
            </a:r>
            <a:r>
              <a:rPr lang="en-US" sz="1400" dirty="0"/>
              <a:t> in the State for the highest percentage of </a:t>
            </a:r>
            <a:r>
              <a:rPr lang="en-US" sz="1400" i="1" dirty="0"/>
              <a:t>Post-FIRM structures </a:t>
            </a:r>
            <a:r>
              <a:rPr lang="en-US" sz="1400" dirty="0"/>
              <a:t>or new development.  The cities of </a:t>
            </a:r>
            <a:r>
              <a:rPr lang="en-US" sz="1400" b="1" dirty="0"/>
              <a:t>Mount Hope</a:t>
            </a:r>
            <a:r>
              <a:rPr lang="en-US" sz="1400" dirty="0"/>
              <a:t> and </a:t>
            </a:r>
            <a:r>
              <a:rPr lang="en-US" sz="1400" b="1" dirty="0"/>
              <a:t>Ronceverte </a:t>
            </a:r>
            <a:r>
              <a:rPr lang="en-US" sz="1400" dirty="0"/>
              <a:t>are two of the oldest communities in the region with </a:t>
            </a:r>
            <a:r>
              <a:rPr lang="en-US" sz="1400" i="1" dirty="0"/>
              <a:t>building year median values</a:t>
            </a:r>
            <a:r>
              <a:rPr lang="en-US" sz="1400" dirty="0"/>
              <a:t> of 1920.  </a:t>
            </a:r>
            <a:endParaRPr lang="en-US" sz="1400" i="1" dirty="0"/>
          </a:p>
          <a:p>
            <a:endParaRPr lang="en-US" sz="1400" i="1" dirty="0"/>
          </a:p>
        </p:txBody>
      </p:sp>
    </p:spTree>
    <p:extLst>
      <p:ext uri="{BB962C8B-B14F-4D97-AF65-F5344CB8AC3E}">
        <p14:creationId xmlns:p14="http://schemas.microsoft.com/office/powerpoint/2010/main" val="255742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6858001" y="917538"/>
            <a:ext cx="704850" cy="105727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Residential versus Non-Residential</a:t>
            </a:r>
          </a:p>
        </p:txBody>
      </p:sp>
      <p:graphicFrame>
        <p:nvGraphicFramePr>
          <p:cNvPr id="4" name="Table 3"/>
          <p:cNvGraphicFramePr>
            <a:graphicFrameLocks noGrp="1"/>
          </p:cNvGraphicFramePr>
          <p:nvPr>
            <p:extLst>
              <p:ext uri="{D42A27DB-BD31-4B8C-83A1-F6EECF244321}">
                <p14:modId xmlns:p14="http://schemas.microsoft.com/office/powerpoint/2010/main" val="2913747730"/>
              </p:ext>
            </p:extLst>
          </p:nvPr>
        </p:nvGraphicFramePr>
        <p:xfrm>
          <a:off x="243883" y="987943"/>
          <a:ext cx="6490293" cy="5640533"/>
        </p:xfrm>
        <a:graphic>
          <a:graphicData uri="http://schemas.openxmlformats.org/drawingml/2006/table">
            <a:tbl>
              <a:tblPr firstRow="1" firstCol="1" bandRow="1"/>
              <a:tblGrid>
                <a:gridCol w="1131207">
                  <a:extLst>
                    <a:ext uri="{9D8B030D-6E8A-4147-A177-3AD203B41FA5}">
                      <a16:colId xmlns:a16="http://schemas.microsoft.com/office/drawing/2014/main" val="309357385"/>
                    </a:ext>
                  </a:extLst>
                </a:gridCol>
                <a:gridCol w="377070">
                  <a:extLst>
                    <a:ext uri="{9D8B030D-6E8A-4147-A177-3AD203B41FA5}">
                      <a16:colId xmlns:a16="http://schemas.microsoft.com/office/drawing/2014/main" val="2366715607"/>
                    </a:ext>
                  </a:extLst>
                </a:gridCol>
                <a:gridCol w="430938">
                  <a:extLst>
                    <a:ext uri="{9D8B030D-6E8A-4147-A177-3AD203B41FA5}">
                      <a16:colId xmlns:a16="http://schemas.microsoft.com/office/drawing/2014/main" val="2949043740"/>
                    </a:ext>
                  </a:extLst>
                </a:gridCol>
                <a:gridCol w="101660">
                  <a:extLst>
                    <a:ext uri="{9D8B030D-6E8A-4147-A177-3AD203B41FA5}">
                      <a16:colId xmlns:a16="http://schemas.microsoft.com/office/drawing/2014/main" val="784207342"/>
                    </a:ext>
                  </a:extLst>
                </a:gridCol>
                <a:gridCol w="624856">
                  <a:extLst>
                    <a:ext uri="{9D8B030D-6E8A-4147-A177-3AD203B41FA5}">
                      <a16:colId xmlns:a16="http://schemas.microsoft.com/office/drawing/2014/main" val="24611492"/>
                    </a:ext>
                  </a:extLst>
                </a:gridCol>
                <a:gridCol w="484803">
                  <a:extLst>
                    <a:ext uri="{9D8B030D-6E8A-4147-A177-3AD203B41FA5}">
                      <a16:colId xmlns:a16="http://schemas.microsoft.com/office/drawing/2014/main" val="579366892"/>
                    </a:ext>
                  </a:extLst>
                </a:gridCol>
                <a:gridCol w="323203">
                  <a:extLst>
                    <a:ext uri="{9D8B030D-6E8A-4147-A177-3AD203B41FA5}">
                      <a16:colId xmlns:a16="http://schemas.microsoft.com/office/drawing/2014/main" val="636963472"/>
                    </a:ext>
                  </a:extLst>
                </a:gridCol>
                <a:gridCol w="592537">
                  <a:extLst>
                    <a:ext uri="{9D8B030D-6E8A-4147-A177-3AD203B41FA5}">
                      <a16:colId xmlns:a16="http://schemas.microsoft.com/office/drawing/2014/main" val="1784536609"/>
                    </a:ext>
                  </a:extLst>
                </a:gridCol>
                <a:gridCol w="323203">
                  <a:extLst>
                    <a:ext uri="{9D8B030D-6E8A-4147-A177-3AD203B41FA5}">
                      <a16:colId xmlns:a16="http://schemas.microsoft.com/office/drawing/2014/main" val="1138676021"/>
                    </a:ext>
                  </a:extLst>
                </a:gridCol>
                <a:gridCol w="646404">
                  <a:extLst>
                    <a:ext uri="{9D8B030D-6E8A-4147-A177-3AD203B41FA5}">
                      <a16:colId xmlns:a16="http://schemas.microsoft.com/office/drawing/2014/main" val="876278487"/>
                    </a:ext>
                  </a:extLst>
                </a:gridCol>
                <a:gridCol w="377070">
                  <a:extLst>
                    <a:ext uri="{9D8B030D-6E8A-4147-A177-3AD203B41FA5}">
                      <a16:colId xmlns:a16="http://schemas.microsoft.com/office/drawing/2014/main" val="2403321871"/>
                    </a:ext>
                  </a:extLst>
                </a:gridCol>
                <a:gridCol w="646404">
                  <a:extLst>
                    <a:ext uri="{9D8B030D-6E8A-4147-A177-3AD203B41FA5}">
                      <a16:colId xmlns:a16="http://schemas.microsoft.com/office/drawing/2014/main" val="1811676413"/>
                    </a:ext>
                  </a:extLst>
                </a:gridCol>
                <a:gridCol w="430938">
                  <a:extLst>
                    <a:ext uri="{9D8B030D-6E8A-4147-A177-3AD203B41FA5}">
                      <a16:colId xmlns:a16="http://schemas.microsoft.com/office/drawing/2014/main" val="2498096752"/>
                    </a:ext>
                  </a:extLst>
                </a:gridCol>
              </a:tblGrid>
              <a:tr h="441909">
                <a:tc>
                  <a:txBody>
                    <a:bodyPr/>
                    <a:lstStyle/>
                    <a:p>
                      <a:pPr marL="0" marR="0" algn="ctr">
                        <a:lnSpc>
                          <a:spcPct val="107000"/>
                        </a:lnSpc>
                        <a:spcBef>
                          <a:spcPts val="0"/>
                        </a:spcBef>
                        <a:spcAft>
                          <a:spcPts val="0"/>
                        </a:spcAft>
                      </a:pPr>
                      <a:r>
                        <a:rPr lang="en-US"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gridSpan="5">
                  <a:txBody>
                    <a:bodyPr/>
                    <a:lstStyle/>
                    <a:p>
                      <a:pPr marL="0" marR="0" algn="ctr">
                        <a:lnSpc>
                          <a:spcPct val="107000"/>
                        </a:lnSpc>
                        <a:spcBef>
                          <a:spcPts val="0"/>
                        </a:spcBef>
                        <a:spcAft>
                          <a:spcPts val="0"/>
                        </a:spcAft>
                      </a:pPr>
                      <a:r>
                        <a:rPr lang="en-US"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RESIDENTIAL</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COMMERCIAL</a:t>
                      </a:r>
                      <a:b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NON-RESIDENTIAL</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a:t>
                      </a:r>
                      <a:b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NON-RESIDENTIAL</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3">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a:t>
                      </a:r>
                      <a:b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VALUE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6991003"/>
                  </a:ext>
                </a:extLst>
              </a:tr>
              <a:tr h="161648">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gridSpan="2">
                  <a:txBody>
                    <a:bodyPr/>
                    <a:lstStyle/>
                    <a:p>
                      <a:pPr marL="0" marR="0" algn="ctr">
                        <a:lnSpc>
                          <a:spcPct val="107000"/>
                        </a:lnSpc>
                        <a:spcBef>
                          <a:spcPts val="0"/>
                        </a:spcBef>
                        <a:spcAft>
                          <a:spcPts val="0"/>
                        </a:spcAft>
                      </a:pPr>
                      <a:r>
                        <a:rPr lang="en-US" sz="9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Count</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hMerge="1">
                  <a:txBody>
                    <a:bodyPr/>
                    <a:lstStyle/>
                    <a:p>
                      <a:endParaRPr lang="en-US"/>
                    </a:p>
                  </a:txBody>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Value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Rank</a:t>
                      </a:r>
                      <a:r>
                        <a:rPr lang="en-US" sz="900" b="1" baseline="300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519915178"/>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Ansted</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210263"/>
                  </a:ext>
                </a:extLst>
              </a:tr>
              <a:tr h="147303">
                <a:tc>
                  <a:txBody>
                    <a:bodyPr/>
                    <a:lstStyle/>
                    <a:p>
                      <a:pPr marL="0" marR="0">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1425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$50,385K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$6,523K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$18,398K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1529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$75,307K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90898002"/>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Gauley Bridge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46.7%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$869K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$2,302K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$3,171K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6829549"/>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Meadow Bridge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$718K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8093940"/>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Montgomery**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$1,083K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$2,215K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$4,298K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8468709"/>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Mount Hope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65.1%</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7611001"/>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Oak Hill</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$2,262K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$2,373K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6622393"/>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Pax</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$98K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8966890"/>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Smithers**</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$2,064K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55.8%</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$837K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$796K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$3,698K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8572950"/>
                  </a:ext>
                </a:extLst>
              </a:tr>
              <a:tr h="147303">
                <a:tc>
                  <a:txBody>
                    <a:bodyPr/>
                    <a:lstStyle/>
                    <a:p>
                      <a:pPr marL="0" marR="0">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1658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$59,136K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64.1%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$10,994K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$22,071K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1819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$92,201K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428324780"/>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$6,485K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$1,028K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$3,931K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$11,443K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2793741"/>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Falling Springs</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486272"/>
                  </a:ext>
                </a:extLst>
              </a:tr>
              <a:tr h="147303">
                <a:tc>
                  <a:txBody>
                    <a:bodyPr/>
                    <a:lstStyle/>
                    <a:p>
                      <a:pPr marL="0" marR="0">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Greenbrier County*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1101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$103,297K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77.7%</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$6,511K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$23,065K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1182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$132,873K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493470688"/>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Rainelle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74.4%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$8,392K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$5,751K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$1,006K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$15,149K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108483"/>
                  </a:ext>
                </a:extLst>
              </a:tr>
              <a:tr h="147303">
                <a:tc>
                  <a:txBody>
                    <a:bodyPr/>
                    <a:lstStyle/>
                    <a:p>
                      <a:pPr marL="0" marR="0">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Ronceverte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$1,354K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$4,436K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$24,000K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67</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$29,790K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9305253"/>
                  </a:ext>
                </a:extLst>
              </a:tr>
              <a:tr h="147303">
                <a:tc>
                  <a:txBody>
                    <a:bodyPr/>
                    <a:lstStyle/>
                    <a:p>
                      <a:pPr marL="0" marR="0">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Rupert</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$2,321K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$561K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$3,173K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8400723"/>
                  </a:ext>
                </a:extLst>
              </a:tr>
              <a:tr h="175977">
                <a:tc>
                  <a:txBody>
                    <a:bodyPr/>
                    <a:lstStyle/>
                    <a:p>
                      <a:pPr marL="0" marR="0">
                        <a:lnSpc>
                          <a:spcPct val="107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White Sulphur Springs</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375</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87.6%</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$18,910K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36.4%</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$5,144K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$27,940K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428</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$51,994K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0934122"/>
                  </a:ext>
                </a:extLst>
              </a:tr>
              <a:tr h="147303">
                <a:tc>
                  <a:txBody>
                    <a:bodyPr/>
                    <a:lstStyle/>
                    <a:p>
                      <a:pPr marL="0" marR="0">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1945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87.4%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$140,916K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57.6%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$23,161K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$80,503K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dirty="0">
                          <a:effectLst/>
                          <a:latin typeface="Calibri" panose="020F0502020204030204" pitchFamily="34" charset="0"/>
                          <a:ea typeface="Times New Roman" panose="02020603050405020304" pitchFamily="18" charset="0"/>
                          <a:cs typeface="Calibri" panose="020F0502020204030204" pitchFamily="34" charset="0"/>
                        </a:rPr>
                        <a:t>2225</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dirty="0">
                          <a:effectLst/>
                          <a:latin typeface="Calibri" panose="020F0502020204030204" pitchFamily="34" charset="0"/>
                          <a:ea typeface="Times New Roman" panose="02020603050405020304" pitchFamily="18" charset="0"/>
                          <a:cs typeface="Calibri" panose="020F0502020204030204" pitchFamily="34" charset="0"/>
                        </a:rPr>
                        <a:t>$244,580K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770407508"/>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 County*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$21,060K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$6,646K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$3,230K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$30,936K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833464142"/>
                  </a:ext>
                </a:extLst>
              </a:tr>
              <a:tr h="147303">
                <a:tc>
                  <a:txBody>
                    <a:bodyPr/>
                    <a:lstStyle/>
                    <a:p>
                      <a:pPr marL="0" marR="0">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Richwood</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$7,518K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$1,399K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$4,556K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$13,473K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4463824"/>
                  </a:ext>
                </a:extLst>
              </a:tr>
              <a:tr h="147303">
                <a:tc>
                  <a:txBody>
                    <a:bodyPr/>
                    <a:lstStyle/>
                    <a:p>
                      <a:pPr marL="0" marR="0">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Summersville</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$1,497K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$1,657K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$10,109K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$13,263K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4968189"/>
                  </a:ext>
                </a:extLst>
              </a:tr>
              <a:tr h="147303">
                <a:tc>
                  <a:txBody>
                    <a:bodyPr/>
                    <a:lstStyle/>
                    <a:p>
                      <a:pPr marL="0" marR="0">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NICHOLAS</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$30,075K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52.1%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$9,703K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45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$17,895K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1057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dirty="0">
                          <a:effectLst/>
                          <a:latin typeface="Calibri" panose="020F0502020204030204" pitchFamily="34" charset="0"/>
                          <a:ea typeface="Times New Roman" panose="02020603050405020304" pitchFamily="18" charset="0"/>
                          <a:cs typeface="Calibri" panose="020F0502020204030204" pitchFamily="34" charset="0"/>
                        </a:rPr>
                        <a:t>$57,672K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332724958"/>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Durbin</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$891K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1171223"/>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$15,309K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$9,635K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$9,586K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$34,529K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8536371"/>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 County*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$23,166K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$2,460K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$1,731K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$27,358K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534125182"/>
                  </a:ext>
                </a:extLst>
              </a:tr>
              <a:tr h="147303">
                <a:tc>
                  <a:txBody>
                    <a:bodyPr/>
                    <a:lstStyle/>
                    <a:p>
                      <a:pPr marL="0" marR="0">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a:txBody>
                    <a:bodyPr/>
                    <a:lstStyle/>
                    <a:p>
                      <a:pPr marL="0" marR="0" algn="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$39,120K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$12,252K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$11,406K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948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$62,779K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56462203"/>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Addison</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$3,855K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$3,053K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$4,892K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$11,799K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2005659"/>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Camden-On-Gauley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3004298"/>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Cowen</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$814K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$4,375K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$5,281K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3409811"/>
                  </a:ext>
                </a:extLst>
              </a:tr>
              <a:tr h="147303">
                <a:tc>
                  <a:txBody>
                    <a:bodyPr/>
                    <a:lstStyle/>
                    <a:p>
                      <a:pPr marL="0" marR="0">
                        <a:lnSpc>
                          <a:spcPct val="107000"/>
                        </a:lnSpc>
                        <a:spcBef>
                          <a:spcPts val="0"/>
                        </a:spcBef>
                        <a:spcAft>
                          <a:spcPts val="0"/>
                        </a:spcAft>
                      </a:pPr>
                      <a:r>
                        <a:rPr lang="en-US" sz="900">
                          <a:effectLst/>
                          <a:latin typeface="Calibri" panose="020F0502020204030204" pitchFamily="34" charset="0"/>
                          <a:ea typeface="Times New Roman" panose="02020603050405020304" pitchFamily="18" charset="0"/>
                          <a:cs typeface="Calibri" panose="020F0502020204030204" pitchFamily="34" charset="0"/>
                        </a:rPr>
                        <a:t>Webster County*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94.1%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$25,759K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$2,685K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$21,957K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892</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$50,400K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10229552"/>
                  </a:ext>
                </a:extLst>
              </a:tr>
              <a:tr h="147303">
                <a:tc>
                  <a:txBody>
                    <a:bodyPr/>
                    <a:lstStyle/>
                    <a:p>
                      <a:pPr marL="0" marR="0">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987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a:txBody>
                    <a:bodyPr/>
                    <a:lstStyle/>
                    <a:p>
                      <a:pPr marL="0" marR="0" algn="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$30,690K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45.1%</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$5,861K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37</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$31,502K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1074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900" b="1">
                          <a:effectLst/>
                          <a:latin typeface="Calibri" panose="020F0502020204030204" pitchFamily="34" charset="0"/>
                          <a:ea typeface="Times New Roman" panose="02020603050405020304" pitchFamily="18" charset="0"/>
                          <a:cs typeface="Calibri" panose="020F0502020204030204" pitchFamily="34" charset="0"/>
                        </a:rPr>
                        <a:t>$68,053K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900" b="1" dirty="0">
                          <a:effectLst/>
                          <a:latin typeface="Calibri" panose="020F0502020204030204" pitchFamily="34" charset="0"/>
                          <a:ea typeface="Times New Roman" panose="02020603050405020304" pitchFamily="18" charset="0"/>
                          <a:cs typeface="Calibri" panose="020F0502020204030204" pitchFamily="34" charset="0"/>
                        </a:rPr>
                        <a:t>3</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114478414"/>
                  </a:ext>
                </a:extLst>
              </a:tr>
              <a:tr h="147303">
                <a:tc>
                  <a:txBody>
                    <a:bodyPr/>
                    <a:lstStyle/>
                    <a:p>
                      <a:pPr marL="0" marR="0" algn="ctr">
                        <a:lnSpc>
                          <a:spcPct val="107000"/>
                        </a:lnSpc>
                        <a:spcBef>
                          <a:spcPts val="0"/>
                        </a:spcBef>
                        <a:spcAft>
                          <a:spcPts val="0"/>
                        </a:spcAft>
                      </a:pPr>
                      <a:r>
                        <a:rPr lang="en-US" sz="9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SUMMARY</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6,313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gridSpan="2">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88.5%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hMerge="1">
                  <a:txBody>
                    <a:bodyPr/>
                    <a:lstStyle/>
                    <a:p>
                      <a:endParaRPr lang="en-US"/>
                    </a:p>
                  </a:txBody>
                  <a:tcPr/>
                </a:tc>
                <a:tc>
                  <a:txBody>
                    <a:bodyPr/>
                    <a:lstStyle/>
                    <a:p>
                      <a:pPr marL="0" marR="0" algn="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$299,937K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56.3%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600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$61,971K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210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$163,376K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7,123</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9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$525,285K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nSpc>
                          <a:spcPct val="107000"/>
                        </a:lnSpc>
                        <a:spcBef>
                          <a:spcPts val="0"/>
                        </a:spcBef>
                        <a:spcAft>
                          <a:spcPts val="0"/>
                        </a:spcAft>
                      </a:pPr>
                      <a:r>
                        <a:rPr lang="en-US" sz="9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195338158"/>
                  </a:ext>
                </a:extLst>
              </a:tr>
              <a:tr h="147303">
                <a:tc gridSpan="12">
                  <a:txBody>
                    <a:bodyPr/>
                    <a:lstStyle/>
                    <a:p>
                      <a:pPr marL="0" marR="0">
                        <a:lnSpc>
                          <a:spcPct val="107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Alderson (Greenbrier/Monroe)</a:t>
                      </a:r>
                      <a:r>
                        <a:rPr lang="en-US" sz="900" baseline="0" dirty="0">
                          <a:effectLst/>
                          <a:latin typeface="Calibri" panose="020F0502020204030204" pitchFamily="34" charset="0"/>
                          <a:ea typeface="Times New Roman" panose="02020603050405020304" pitchFamily="18" charset="0"/>
                          <a:cs typeface="Calibri" panose="020F0502020204030204" pitchFamily="34" charset="0"/>
                        </a:rPr>
                        <a:t> </a:t>
                      </a:r>
                      <a:r>
                        <a:rPr lang="en-US" sz="900" dirty="0">
                          <a:effectLst/>
                          <a:latin typeface="Calibri" panose="020F0502020204030204" pitchFamily="34" charset="0"/>
                          <a:ea typeface="Times New Roman" panose="02020603050405020304" pitchFamily="18" charset="0"/>
                          <a:cs typeface="Calibri" panose="020F0502020204030204" pitchFamily="34" charset="0"/>
                        </a:rPr>
                        <a:t>Split Community Total: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nSpc>
                          <a:spcPct val="107000"/>
                        </a:lnSpc>
                      </a:pPr>
                      <a:endParaRPr lang="en-US" sz="900" dirty="0">
                        <a:effectLst/>
                        <a:latin typeface="Calibri" panose="020F0502020204030204" pitchFamily="34" charset="0"/>
                        <a:cs typeface="Arial" panose="020B0604020202020204" pitchFamily="34" charset="0"/>
                      </a:endParaRPr>
                    </a:p>
                  </a:txBody>
                  <a:tcPr marL="39570" marR="3957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6223021"/>
                  </a:ext>
                </a:extLst>
              </a:tr>
              <a:tr h="147303">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175</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gridSpan="2">
                  <a:txBody>
                    <a:bodyPr/>
                    <a:lstStyle/>
                    <a:p>
                      <a:pPr marL="0" marR="0" algn="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$8,869K </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endParaRPr lang="en-US"/>
                    </a:p>
                  </a:txBody>
                  <a:tcPr/>
                </a:tc>
                <a:tc>
                  <a:txBody>
                    <a:bodyPr/>
                    <a:lstStyle/>
                    <a:p>
                      <a:pPr marL="0" marR="0" algn="ctr">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60.4%</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$1,482K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$4,332K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209</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$14,683K </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7000"/>
                        </a:lnSpc>
                        <a:spcBef>
                          <a:spcPts val="0"/>
                        </a:spcBef>
                        <a:spcAft>
                          <a:spcPts val="0"/>
                        </a:spcAft>
                      </a:pPr>
                      <a:r>
                        <a:rPr lang="en-US" sz="900" dirty="0">
                          <a:effectLst/>
                          <a:latin typeface="Calibri" panose="020F0502020204030204" pitchFamily="34" charset="0"/>
                          <a:ea typeface="Times New Roman" panose="02020603050405020304" pitchFamily="18" charset="0"/>
                          <a:cs typeface="Calibri" panose="020F0502020204030204" pitchFamily="34" charset="0"/>
                        </a:rPr>
                        <a:t>5</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9570" marR="395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381823836"/>
                  </a:ext>
                </a:extLst>
              </a:tr>
            </a:tbl>
          </a:graphicData>
        </a:graphic>
      </p:graphicFrame>
      <p:pic>
        <p:nvPicPr>
          <p:cNvPr id="9" name="Picture 8"/>
          <p:cNvPicPr>
            <a:picLocks noChangeAspect="1"/>
          </p:cNvPicPr>
          <p:nvPr/>
        </p:nvPicPr>
        <p:blipFill>
          <a:blip r:embed="rId4"/>
          <a:stretch>
            <a:fillRect/>
          </a:stretch>
        </p:blipFill>
        <p:spPr>
          <a:xfrm>
            <a:off x="7753350" y="1112097"/>
            <a:ext cx="1200150" cy="866775"/>
          </a:xfrm>
          <a:prstGeom prst="rect">
            <a:avLst/>
          </a:prstGeom>
        </p:spPr>
      </p:pic>
      <p:pic>
        <p:nvPicPr>
          <p:cNvPr id="10" name="Picture 9"/>
          <p:cNvPicPr>
            <a:picLocks noChangeAspect="1"/>
          </p:cNvPicPr>
          <p:nvPr/>
        </p:nvPicPr>
        <p:blipFill>
          <a:blip r:embed="rId5"/>
          <a:stretch>
            <a:fillRect/>
          </a:stretch>
        </p:blipFill>
        <p:spPr>
          <a:xfrm>
            <a:off x="7562851" y="2059834"/>
            <a:ext cx="819150" cy="1190625"/>
          </a:xfrm>
          <a:prstGeom prst="rect">
            <a:avLst/>
          </a:prstGeom>
        </p:spPr>
      </p:pic>
      <p:pic>
        <p:nvPicPr>
          <p:cNvPr id="11" name="Picture 10"/>
          <p:cNvPicPr>
            <a:picLocks noChangeAspect="1"/>
          </p:cNvPicPr>
          <p:nvPr/>
        </p:nvPicPr>
        <p:blipFill>
          <a:blip r:embed="rId6"/>
          <a:stretch>
            <a:fillRect/>
          </a:stretch>
        </p:blipFill>
        <p:spPr>
          <a:xfrm>
            <a:off x="6934200" y="3317376"/>
            <a:ext cx="933450" cy="1181100"/>
          </a:xfrm>
          <a:prstGeom prst="rect">
            <a:avLst/>
          </a:prstGeom>
        </p:spPr>
      </p:pic>
      <p:pic>
        <p:nvPicPr>
          <p:cNvPr id="12" name="Picture 11"/>
          <p:cNvPicPr>
            <a:picLocks noChangeAspect="1"/>
          </p:cNvPicPr>
          <p:nvPr/>
        </p:nvPicPr>
        <p:blipFill>
          <a:blip r:embed="rId7"/>
          <a:stretch>
            <a:fillRect/>
          </a:stretch>
        </p:blipFill>
        <p:spPr>
          <a:xfrm>
            <a:off x="7991475" y="3317376"/>
            <a:ext cx="895350" cy="1190625"/>
          </a:xfrm>
          <a:prstGeom prst="rect">
            <a:avLst/>
          </a:prstGeom>
        </p:spPr>
      </p:pic>
      <p:pic>
        <p:nvPicPr>
          <p:cNvPr id="13" name="Picture 12"/>
          <p:cNvPicPr>
            <a:picLocks noChangeAspect="1"/>
          </p:cNvPicPr>
          <p:nvPr/>
        </p:nvPicPr>
        <p:blipFill>
          <a:blip r:embed="rId8"/>
          <a:stretch>
            <a:fillRect/>
          </a:stretch>
        </p:blipFill>
        <p:spPr>
          <a:xfrm>
            <a:off x="7477126" y="4660643"/>
            <a:ext cx="904875" cy="1085850"/>
          </a:xfrm>
          <a:prstGeom prst="rect">
            <a:avLst/>
          </a:prstGeom>
        </p:spPr>
      </p:pic>
      <p:sp>
        <p:nvSpPr>
          <p:cNvPr id="16" name="Rectangle 15"/>
          <p:cNvSpPr/>
          <p:nvPr/>
        </p:nvSpPr>
        <p:spPr>
          <a:xfrm>
            <a:off x="133349" y="6628476"/>
            <a:ext cx="6600827" cy="246221"/>
          </a:xfrm>
          <a:prstGeom prst="rect">
            <a:avLst/>
          </a:prstGeom>
        </p:spPr>
        <p:txBody>
          <a:bodyPr wrap="square">
            <a:spAutoFit/>
          </a:bodyPr>
          <a:lstStyle/>
          <a:p>
            <a:r>
              <a:rPr lang="en-US" sz="1000" baseline="30000" dirty="0">
                <a:latin typeface="Calibri" panose="020F0502020204030204" pitchFamily="34" charset="0"/>
                <a:ea typeface="Calibri" panose="020F0502020204030204" pitchFamily="34" charset="0"/>
                <a:cs typeface="Arial" panose="020B0604020202020204" pitchFamily="34" charset="0"/>
              </a:rPr>
              <a:t>1 </a:t>
            </a:r>
            <a:r>
              <a:rPr lang="en-US" sz="1000" dirty="0">
                <a:latin typeface="Calibri" panose="020F0502020204030204" pitchFamily="34" charset="0"/>
                <a:ea typeface="Calibri" panose="020F0502020204030204" pitchFamily="34" charset="0"/>
                <a:cs typeface="Arial" panose="020B0604020202020204" pitchFamily="34" charset="0"/>
              </a:rPr>
              <a:t>Group Rank on Community Type:  County, Unincorporated, Incorporated.  Table ranking by Region and not Statewide.</a:t>
            </a:r>
            <a:endParaRPr lang="en-US" sz="1000" dirty="0"/>
          </a:p>
        </p:txBody>
      </p:sp>
      <p:sp>
        <p:nvSpPr>
          <p:cNvPr id="17" name="TextBox 16"/>
          <p:cNvSpPr txBox="1"/>
          <p:nvPr/>
        </p:nvSpPr>
        <p:spPr>
          <a:xfrm>
            <a:off x="6844710" y="6024640"/>
            <a:ext cx="2362199" cy="461665"/>
          </a:xfrm>
          <a:prstGeom prst="rect">
            <a:avLst/>
          </a:prstGeom>
          <a:noFill/>
        </p:spPr>
        <p:txBody>
          <a:bodyPr wrap="square" rtlCol="0">
            <a:spAutoFit/>
          </a:bodyPr>
          <a:lstStyle/>
          <a:p>
            <a:r>
              <a:rPr lang="en-US" sz="1200" dirty="0">
                <a:hlinkClick r:id="rId9"/>
              </a:rPr>
              <a:t>Building Dollar Exposure Report:</a:t>
            </a:r>
            <a:br>
              <a:rPr lang="en-US" sz="1200" dirty="0"/>
            </a:br>
            <a:r>
              <a:rPr lang="en-US" sz="1200" dirty="0"/>
              <a:t>Residential versus Non-Residential</a:t>
            </a:r>
          </a:p>
        </p:txBody>
      </p:sp>
    </p:spTree>
    <p:extLst>
      <p:ext uri="{BB962C8B-B14F-4D97-AF65-F5344CB8AC3E}">
        <p14:creationId xmlns:p14="http://schemas.microsoft.com/office/powerpoint/2010/main" val="151277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Non-Residential Building Exposure</a:t>
            </a:r>
          </a:p>
        </p:txBody>
      </p:sp>
      <p:pic>
        <p:nvPicPr>
          <p:cNvPr id="3" name="Picture 2"/>
          <p:cNvPicPr>
            <a:picLocks noChangeAspect="1"/>
          </p:cNvPicPr>
          <p:nvPr/>
        </p:nvPicPr>
        <p:blipFill>
          <a:blip r:embed="rId3"/>
          <a:stretch>
            <a:fillRect/>
          </a:stretch>
        </p:blipFill>
        <p:spPr>
          <a:xfrm>
            <a:off x="868218" y="1024074"/>
            <a:ext cx="7561551" cy="5815454"/>
          </a:xfrm>
          <a:prstGeom prst="rect">
            <a:avLst/>
          </a:prstGeom>
        </p:spPr>
      </p:pic>
      <p:sp>
        <p:nvSpPr>
          <p:cNvPr id="4" name="TextBox 3"/>
          <p:cNvSpPr txBox="1"/>
          <p:nvPr/>
        </p:nvSpPr>
        <p:spPr>
          <a:xfrm>
            <a:off x="2632364" y="6437745"/>
            <a:ext cx="1293091" cy="307777"/>
          </a:xfrm>
          <a:prstGeom prst="rect">
            <a:avLst/>
          </a:prstGeom>
          <a:noFill/>
        </p:spPr>
        <p:txBody>
          <a:bodyPr wrap="square" rtlCol="0">
            <a:spAutoFit/>
          </a:bodyPr>
          <a:lstStyle/>
          <a:p>
            <a:r>
              <a:rPr lang="en-US" sz="1400" dirty="0">
                <a:hlinkClick r:id="rId4"/>
              </a:rPr>
              <a:t>Source Graphic</a:t>
            </a:r>
            <a:endParaRPr lang="en-US" sz="1400" dirty="0"/>
          </a:p>
        </p:txBody>
      </p:sp>
      <p:sp>
        <p:nvSpPr>
          <p:cNvPr id="6" name="Speech Bubble: Rectangle with Corners Rounded 14">
            <a:extLst>
              <a:ext uri="{FF2B5EF4-FFF2-40B4-BE49-F238E27FC236}">
                <a16:creationId xmlns:a16="http://schemas.microsoft.com/office/drawing/2014/main" id="{0ED1C770-B1D6-4603-BB25-A749DDCA06CF}"/>
              </a:ext>
            </a:extLst>
          </p:cNvPr>
          <p:cNvSpPr/>
          <p:nvPr/>
        </p:nvSpPr>
        <p:spPr>
          <a:xfrm flipH="1">
            <a:off x="314035" y="5430217"/>
            <a:ext cx="2239761" cy="1099892"/>
          </a:xfrm>
          <a:prstGeom prst="wedgeRoundRectCallout">
            <a:avLst>
              <a:gd name="adj1" fmla="val -94871"/>
              <a:gd name="adj2" fmla="val -33656"/>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Top non-residential structure in the 1%-annual-chance floodplain with the highest building value is the </a:t>
            </a:r>
            <a:r>
              <a:rPr lang="en-US" sz="1100" b="1" dirty="0">
                <a:solidFill>
                  <a:srgbClr val="FFFF00"/>
                </a:solidFill>
              </a:rPr>
              <a:t>Ronceverte Wastewater Treatment Plant ($24M) </a:t>
            </a:r>
            <a:endParaRPr lang="en-US" sz="1100" dirty="0">
              <a:solidFill>
                <a:srgbClr val="FFFF00"/>
              </a:solidFill>
            </a:endParaRPr>
          </a:p>
        </p:txBody>
      </p:sp>
    </p:spTree>
    <p:extLst>
      <p:ext uri="{BB962C8B-B14F-4D97-AF65-F5344CB8AC3E}">
        <p14:creationId xmlns:p14="http://schemas.microsoft.com/office/powerpoint/2010/main" val="2897276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WV </a:t>
            </a:r>
            <a:r>
              <a:rPr lang="en-US" sz="3600" dirty="0">
                <a:solidFill>
                  <a:srgbClr val="FFFF00"/>
                </a:solidFill>
                <a:latin typeface="Arial" panose="020B0604020202020204" pitchFamily="34" charset="0"/>
                <a:cs typeface="Arial" panose="020B0604020202020204" pitchFamily="34" charset="0"/>
              </a:rPr>
              <a:t>Building-Level</a:t>
            </a:r>
            <a:r>
              <a:rPr lang="en-US" sz="3600" dirty="0">
                <a:solidFill>
                  <a:schemeClr val="bg1"/>
                </a:solidFill>
                <a:latin typeface="Arial" panose="020B0604020202020204" pitchFamily="34" charset="0"/>
                <a:cs typeface="Arial" panose="020B0604020202020204" pitchFamily="34" charset="0"/>
              </a:rPr>
              <a:t> Flood Risk Assessment</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2" name="Diagram 1"/>
          <p:cNvGraphicFramePr/>
          <p:nvPr>
            <p:extLst>
              <p:ext uri="{D42A27DB-BD31-4B8C-83A1-F6EECF244321}">
                <p14:modId xmlns:p14="http://schemas.microsoft.com/office/powerpoint/2010/main" val="3466463251"/>
              </p:ext>
            </p:extLst>
          </p:nvPr>
        </p:nvGraphicFramePr>
        <p:xfrm>
          <a:off x="1894113" y="1035591"/>
          <a:ext cx="8298102" cy="57291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242596" y="5301447"/>
            <a:ext cx="2556588" cy="1415772"/>
          </a:xfrm>
          <a:prstGeom prst="rect">
            <a:avLst/>
          </a:prstGeom>
          <a:solidFill>
            <a:schemeClr val="accent1">
              <a:lumMod val="40000"/>
              <a:lumOff val="60000"/>
            </a:schemeClr>
          </a:solidFill>
        </p:spPr>
        <p:txBody>
          <a:bodyPr wrap="square" rtlCol="0">
            <a:spAutoFit/>
          </a:bodyPr>
          <a:lstStyle/>
          <a:p>
            <a:r>
              <a:rPr lang="en-US" sz="1600" dirty="0"/>
              <a:t>Methodology</a:t>
            </a:r>
          </a:p>
          <a:p>
            <a:pPr marL="285750" indent="-285750">
              <a:buFont typeface="Wingdings" panose="05000000000000000000" pitchFamily="2" charset="2"/>
              <a:buChar char="§"/>
            </a:pPr>
            <a:r>
              <a:rPr lang="en-US" sz="1400" dirty="0"/>
              <a:t>Consistent methodology statewide</a:t>
            </a:r>
          </a:p>
          <a:p>
            <a:pPr marL="285750" indent="-285750">
              <a:buFont typeface="Wingdings" panose="05000000000000000000" pitchFamily="2" charset="2"/>
              <a:buChar char="§"/>
            </a:pPr>
            <a:r>
              <a:rPr lang="en-US" sz="1400" dirty="0"/>
              <a:t>Semi-automated workflows</a:t>
            </a:r>
          </a:p>
          <a:p>
            <a:pPr marL="285750" indent="-285750">
              <a:buFont typeface="Wingdings" panose="05000000000000000000" pitchFamily="2" charset="2"/>
              <a:buChar char="§"/>
            </a:pPr>
            <a:r>
              <a:rPr lang="en-US" sz="1400" dirty="0"/>
              <a:t>Continuous cycle to improve and update assessments</a:t>
            </a:r>
          </a:p>
        </p:txBody>
      </p:sp>
      <p:sp>
        <p:nvSpPr>
          <p:cNvPr id="7" name="TextBox 6"/>
          <p:cNvSpPr txBox="1"/>
          <p:nvPr/>
        </p:nvSpPr>
        <p:spPr>
          <a:xfrm>
            <a:off x="242596" y="1079477"/>
            <a:ext cx="2556588" cy="1446550"/>
          </a:xfrm>
          <a:prstGeom prst="rect">
            <a:avLst/>
          </a:prstGeom>
          <a:solidFill>
            <a:schemeClr val="accent1">
              <a:lumMod val="40000"/>
              <a:lumOff val="60000"/>
            </a:schemeClr>
          </a:solidFill>
        </p:spPr>
        <p:txBody>
          <a:bodyPr wrap="square" rtlCol="0">
            <a:spAutoFit/>
          </a:bodyPr>
          <a:lstStyle/>
          <a:p>
            <a:r>
              <a:rPr lang="en-US" sz="1600" dirty="0"/>
              <a:t>Building-Level Flood Risk Assessments support:</a:t>
            </a:r>
          </a:p>
          <a:p>
            <a:pPr marL="285750" indent="-285750">
              <a:buFont typeface="Wingdings" panose="05000000000000000000" pitchFamily="2" charset="2"/>
              <a:buChar char="§"/>
            </a:pPr>
            <a:r>
              <a:rPr lang="en-US" sz="1400" dirty="0"/>
              <a:t>Hazard Mitigation Plans </a:t>
            </a:r>
          </a:p>
          <a:p>
            <a:pPr marL="285750" indent="-285750">
              <a:buFont typeface="Wingdings" panose="05000000000000000000" pitchFamily="2" charset="2"/>
              <a:buChar char="§"/>
            </a:pPr>
            <a:r>
              <a:rPr lang="en-US" sz="1400" dirty="0"/>
              <a:t>Floodplain Management</a:t>
            </a:r>
          </a:p>
          <a:p>
            <a:pPr marL="285750" indent="-285750">
              <a:buFont typeface="Wingdings" panose="05000000000000000000" pitchFamily="2" charset="2"/>
              <a:buChar char="§"/>
            </a:pPr>
            <a:r>
              <a:rPr lang="en-US" sz="1400" dirty="0"/>
              <a:t>Community Assisted Visits </a:t>
            </a:r>
          </a:p>
          <a:p>
            <a:pPr marL="285750" indent="-285750">
              <a:buFont typeface="Wingdings" panose="05000000000000000000" pitchFamily="2" charset="2"/>
              <a:buChar char="§"/>
            </a:pPr>
            <a:r>
              <a:rPr lang="en-US" sz="1400" dirty="0"/>
              <a:t>Community Rating System</a:t>
            </a:r>
          </a:p>
        </p:txBody>
      </p:sp>
      <p:sp>
        <p:nvSpPr>
          <p:cNvPr id="9" name="TextBox 8"/>
          <p:cNvSpPr txBox="1"/>
          <p:nvPr/>
        </p:nvSpPr>
        <p:spPr>
          <a:xfrm>
            <a:off x="242596" y="2755888"/>
            <a:ext cx="2556588" cy="2277547"/>
          </a:xfrm>
          <a:prstGeom prst="rect">
            <a:avLst/>
          </a:prstGeom>
          <a:solidFill>
            <a:schemeClr val="accent1">
              <a:lumMod val="40000"/>
              <a:lumOff val="60000"/>
            </a:schemeClr>
          </a:solidFill>
        </p:spPr>
        <p:txBody>
          <a:bodyPr wrap="square" rtlCol="0">
            <a:spAutoFit/>
          </a:bodyPr>
          <a:lstStyle/>
          <a:p>
            <a:r>
              <a:rPr lang="en-US" sz="1600" dirty="0"/>
              <a:t>Benefits</a:t>
            </a:r>
          </a:p>
          <a:p>
            <a:pPr marL="285750" indent="-285750">
              <a:buFont typeface="Wingdings" panose="05000000000000000000" pitchFamily="2" charset="2"/>
              <a:buChar char="§"/>
            </a:pPr>
            <a:r>
              <a:rPr lang="en-US" sz="1400" dirty="0"/>
              <a:t>More detailed and accurate assessments</a:t>
            </a:r>
          </a:p>
          <a:p>
            <a:pPr marL="285750" indent="-285750">
              <a:buFont typeface="Wingdings" panose="05000000000000000000" pitchFamily="2" charset="2"/>
              <a:buChar char="§"/>
            </a:pPr>
            <a:r>
              <a:rPr lang="en-US" sz="1400" dirty="0"/>
              <a:t>Automated scripts generate outputs quickly </a:t>
            </a:r>
          </a:p>
          <a:p>
            <a:pPr marL="285750" indent="-285750">
              <a:buFont typeface="Wingdings" panose="05000000000000000000" pitchFamily="2" charset="2"/>
              <a:buChar char="§"/>
            </a:pPr>
            <a:r>
              <a:rPr lang="en-US" sz="1400" dirty="0"/>
              <a:t>Cost savings through efficiencies</a:t>
            </a:r>
          </a:p>
          <a:p>
            <a:pPr marL="285750" indent="-285750">
              <a:buFont typeface="Wingdings" panose="05000000000000000000" pitchFamily="2" charset="2"/>
              <a:buChar char="§"/>
            </a:pPr>
            <a:r>
              <a:rPr lang="en-US" sz="1400" dirty="0"/>
              <a:t>Helps multiple stakeholders</a:t>
            </a:r>
          </a:p>
          <a:p>
            <a:pPr marL="285750" indent="-285750">
              <a:buFont typeface="Wingdings" panose="05000000000000000000" pitchFamily="2" charset="2"/>
              <a:buChar char="§"/>
            </a:pPr>
            <a:r>
              <a:rPr lang="en-US" sz="1400" dirty="0"/>
              <a:t>Comprehensive Building Risk Spatial Database</a:t>
            </a:r>
          </a:p>
        </p:txBody>
      </p:sp>
      <p:sp>
        <p:nvSpPr>
          <p:cNvPr id="6" name="TextBox 5"/>
          <p:cNvSpPr txBox="1"/>
          <p:nvPr/>
        </p:nvSpPr>
        <p:spPr>
          <a:xfrm>
            <a:off x="5245341" y="3143572"/>
            <a:ext cx="1640438" cy="969496"/>
          </a:xfrm>
          <a:prstGeom prst="rect">
            <a:avLst/>
          </a:prstGeom>
          <a:noFill/>
        </p:spPr>
        <p:txBody>
          <a:bodyPr wrap="square" rtlCol="0">
            <a:spAutoFit/>
          </a:bodyPr>
          <a:lstStyle/>
          <a:p>
            <a:pPr algn="ctr"/>
            <a:r>
              <a:rPr lang="en-US" sz="1600" dirty="0"/>
              <a:t>Building-Level Risk Assessment (BLRA) Cycle</a:t>
            </a:r>
            <a:br>
              <a:rPr lang="en-US" sz="1600" dirty="0"/>
            </a:br>
            <a:endParaRPr lang="en-US" sz="900" dirty="0">
              <a:solidFill>
                <a:schemeClr val="bg2">
                  <a:lumMod val="50000"/>
                </a:schemeClr>
              </a:solidFill>
            </a:endParaRPr>
          </a:p>
        </p:txBody>
      </p:sp>
      <p:sp>
        <p:nvSpPr>
          <p:cNvPr id="12" name="TextBox 11"/>
          <p:cNvSpPr txBox="1"/>
          <p:nvPr/>
        </p:nvSpPr>
        <p:spPr>
          <a:xfrm>
            <a:off x="5901201" y="1035591"/>
            <a:ext cx="231408" cy="276999"/>
          </a:xfrm>
          <a:prstGeom prst="rect">
            <a:avLst/>
          </a:prstGeom>
          <a:solidFill>
            <a:schemeClr val="tx1"/>
          </a:solidFill>
        </p:spPr>
        <p:txBody>
          <a:bodyPr wrap="square" rtlCol="0">
            <a:spAutoFit/>
          </a:bodyPr>
          <a:lstStyle/>
          <a:p>
            <a:pPr algn="ctr"/>
            <a:r>
              <a:rPr lang="en-US" sz="1200" b="1" dirty="0">
                <a:solidFill>
                  <a:schemeClr val="bg1"/>
                </a:solidFill>
              </a:rPr>
              <a:t>1</a:t>
            </a:r>
          </a:p>
        </p:txBody>
      </p:sp>
      <p:sp>
        <p:nvSpPr>
          <p:cNvPr id="13" name="TextBox 12"/>
          <p:cNvSpPr txBox="1"/>
          <p:nvPr/>
        </p:nvSpPr>
        <p:spPr>
          <a:xfrm>
            <a:off x="7910030" y="3048254"/>
            <a:ext cx="231408" cy="276999"/>
          </a:xfrm>
          <a:prstGeom prst="rect">
            <a:avLst/>
          </a:prstGeom>
          <a:solidFill>
            <a:schemeClr val="tx1"/>
          </a:solidFill>
        </p:spPr>
        <p:txBody>
          <a:bodyPr wrap="square" rtlCol="0">
            <a:spAutoFit/>
          </a:bodyPr>
          <a:lstStyle/>
          <a:p>
            <a:pPr algn="ctr"/>
            <a:r>
              <a:rPr lang="en-US" sz="1200" b="1" dirty="0">
                <a:solidFill>
                  <a:schemeClr val="bg1"/>
                </a:solidFill>
              </a:rPr>
              <a:t>2</a:t>
            </a:r>
          </a:p>
        </p:txBody>
      </p:sp>
      <p:sp>
        <p:nvSpPr>
          <p:cNvPr id="14" name="TextBox 13"/>
          <p:cNvSpPr txBox="1"/>
          <p:nvPr/>
        </p:nvSpPr>
        <p:spPr>
          <a:xfrm>
            <a:off x="5912050" y="4812263"/>
            <a:ext cx="231408" cy="276999"/>
          </a:xfrm>
          <a:prstGeom prst="rect">
            <a:avLst/>
          </a:prstGeom>
          <a:solidFill>
            <a:schemeClr val="tx1"/>
          </a:solidFill>
        </p:spPr>
        <p:txBody>
          <a:bodyPr wrap="square" rtlCol="0">
            <a:spAutoFit/>
          </a:bodyPr>
          <a:lstStyle/>
          <a:p>
            <a:pPr algn="ctr"/>
            <a:r>
              <a:rPr lang="en-US" sz="1200" b="1" dirty="0">
                <a:solidFill>
                  <a:schemeClr val="bg1"/>
                </a:solidFill>
              </a:rPr>
              <a:t>3</a:t>
            </a:r>
          </a:p>
        </p:txBody>
      </p:sp>
      <p:sp>
        <p:nvSpPr>
          <p:cNvPr id="15" name="TextBox 14"/>
          <p:cNvSpPr txBox="1"/>
          <p:nvPr/>
        </p:nvSpPr>
        <p:spPr>
          <a:xfrm>
            <a:off x="3974021" y="3048254"/>
            <a:ext cx="231408" cy="276999"/>
          </a:xfrm>
          <a:prstGeom prst="rect">
            <a:avLst/>
          </a:prstGeom>
          <a:solidFill>
            <a:schemeClr val="tx1"/>
          </a:solidFill>
        </p:spPr>
        <p:txBody>
          <a:bodyPr wrap="square" rtlCol="0">
            <a:spAutoFit/>
          </a:bodyPr>
          <a:lstStyle/>
          <a:p>
            <a:pPr algn="ctr"/>
            <a:r>
              <a:rPr lang="en-US" sz="1200" b="1" dirty="0">
                <a:solidFill>
                  <a:schemeClr val="bg1"/>
                </a:solidFill>
              </a:rPr>
              <a:t>4</a:t>
            </a:r>
          </a:p>
        </p:txBody>
      </p:sp>
      <p:pic>
        <p:nvPicPr>
          <p:cNvPr id="5" name="Picture 4">
            <a:extLst>
              <a:ext uri="{FF2B5EF4-FFF2-40B4-BE49-F238E27FC236}">
                <a16:creationId xmlns:a16="http://schemas.microsoft.com/office/drawing/2014/main" id="{438815E4-ECE6-429B-A2D8-02B4A6FB213A}"/>
              </a:ext>
            </a:extLst>
          </p:cNvPr>
          <p:cNvPicPr>
            <a:picLocks noChangeAspect="1"/>
          </p:cNvPicPr>
          <p:nvPr/>
        </p:nvPicPr>
        <p:blipFill rotWithShape="1">
          <a:blip r:embed="rId8"/>
          <a:srcRect l="1965" t="5238" r="9886" b="3882"/>
          <a:stretch/>
        </p:blipFill>
        <p:spPr>
          <a:xfrm>
            <a:off x="7097073" y="5319970"/>
            <a:ext cx="1804331" cy="131429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6" name="Picture 15">
            <a:extLst>
              <a:ext uri="{FF2B5EF4-FFF2-40B4-BE49-F238E27FC236}">
                <a16:creationId xmlns:a16="http://schemas.microsoft.com/office/drawing/2014/main" id="{D9607252-A067-43AF-83ED-75177EADFD18}"/>
              </a:ext>
            </a:extLst>
          </p:cNvPr>
          <p:cNvPicPr>
            <a:picLocks noChangeAspect="1"/>
          </p:cNvPicPr>
          <p:nvPr/>
        </p:nvPicPr>
        <p:blipFill>
          <a:blip r:embed="rId9"/>
          <a:stretch>
            <a:fillRect/>
          </a:stretch>
        </p:blipFill>
        <p:spPr>
          <a:xfrm>
            <a:off x="2963243" y="5393164"/>
            <a:ext cx="1954386" cy="138455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9" name="TextBox 18">
            <a:extLst>
              <a:ext uri="{FF2B5EF4-FFF2-40B4-BE49-F238E27FC236}">
                <a16:creationId xmlns:a16="http://schemas.microsoft.com/office/drawing/2014/main" id="{86A3AE2A-B197-4537-AAF4-6A311B3D3B9D}"/>
              </a:ext>
            </a:extLst>
          </p:cNvPr>
          <p:cNvSpPr txBox="1"/>
          <p:nvPr/>
        </p:nvSpPr>
        <p:spPr>
          <a:xfrm>
            <a:off x="3294382" y="5336216"/>
            <a:ext cx="1147864" cy="276999"/>
          </a:xfrm>
          <a:prstGeom prst="rect">
            <a:avLst/>
          </a:prstGeom>
          <a:noFill/>
        </p:spPr>
        <p:txBody>
          <a:bodyPr wrap="square" rtlCol="0">
            <a:spAutoFit/>
          </a:bodyPr>
          <a:lstStyle/>
          <a:p>
            <a:r>
              <a:rPr lang="en-US" sz="1200" dirty="0"/>
              <a:t>Tabular Output</a:t>
            </a:r>
          </a:p>
        </p:txBody>
      </p:sp>
      <p:sp>
        <p:nvSpPr>
          <p:cNvPr id="20" name="TextBox 19">
            <a:extLst>
              <a:ext uri="{FF2B5EF4-FFF2-40B4-BE49-F238E27FC236}">
                <a16:creationId xmlns:a16="http://schemas.microsoft.com/office/drawing/2014/main" id="{EC76B673-EB6A-4286-A005-1AE27455F917}"/>
              </a:ext>
            </a:extLst>
          </p:cNvPr>
          <p:cNvSpPr txBox="1"/>
          <p:nvPr/>
        </p:nvSpPr>
        <p:spPr>
          <a:xfrm>
            <a:off x="7692061" y="5235208"/>
            <a:ext cx="1147864" cy="276999"/>
          </a:xfrm>
          <a:prstGeom prst="rect">
            <a:avLst/>
          </a:prstGeom>
          <a:noFill/>
        </p:spPr>
        <p:txBody>
          <a:bodyPr wrap="square" rtlCol="0">
            <a:spAutoFit/>
          </a:bodyPr>
          <a:lstStyle/>
          <a:p>
            <a:r>
              <a:rPr lang="en-US" sz="1200" dirty="0"/>
              <a:t>Map Output</a:t>
            </a:r>
          </a:p>
        </p:txBody>
      </p:sp>
      <p:pic>
        <p:nvPicPr>
          <p:cNvPr id="18" name="Picture 17">
            <a:extLst>
              <a:ext uri="{FF2B5EF4-FFF2-40B4-BE49-F238E27FC236}">
                <a16:creationId xmlns:a16="http://schemas.microsoft.com/office/drawing/2014/main" id="{6C92D24A-4505-4BA2-95B6-000BC3B66BCB}"/>
              </a:ext>
            </a:extLst>
          </p:cNvPr>
          <p:cNvPicPr>
            <a:picLocks noChangeAspect="1"/>
          </p:cNvPicPr>
          <p:nvPr/>
        </p:nvPicPr>
        <p:blipFill>
          <a:blip r:embed="rId10"/>
          <a:stretch>
            <a:fillRect/>
          </a:stretch>
        </p:blipFill>
        <p:spPr>
          <a:xfrm>
            <a:off x="5748113" y="3998691"/>
            <a:ext cx="740683" cy="637674"/>
          </a:xfrm>
          <a:prstGeom prst="rect">
            <a:avLst/>
          </a:prstGeom>
        </p:spPr>
      </p:pic>
      <p:sp>
        <p:nvSpPr>
          <p:cNvPr id="22" name="TextBox 21"/>
          <p:cNvSpPr txBox="1"/>
          <p:nvPr/>
        </p:nvSpPr>
        <p:spPr>
          <a:xfrm>
            <a:off x="5192588" y="5861930"/>
            <a:ext cx="1851732" cy="261610"/>
          </a:xfrm>
          <a:prstGeom prst="rect">
            <a:avLst/>
          </a:prstGeom>
          <a:noFill/>
        </p:spPr>
        <p:txBody>
          <a:bodyPr wrap="square" rtlCol="0">
            <a:spAutoFit/>
          </a:bodyPr>
          <a:lstStyle/>
          <a:p>
            <a:r>
              <a:rPr lang="en-US" sz="1100" b="1" i="1" dirty="0">
                <a:solidFill>
                  <a:srgbClr val="FFFF00"/>
                </a:solidFill>
              </a:rPr>
              <a:t>Published to WV Flood Tool</a:t>
            </a:r>
          </a:p>
        </p:txBody>
      </p:sp>
      <p:sp>
        <p:nvSpPr>
          <p:cNvPr id="8" name="TextBox 7">
            <a:hlinkClick r:id="rId11"/>
          </p:cNvPr>
          <p:cNvSpPr txBox="1"/>
          <p:nvPr/>
        </p:nvSpPr>
        <p:spPr>
          <a:xfrm>
            <a:off x="2963243" y="1135051"/>
            <a:ext cx="2282098" cy="292388"/>
          </a:xfrm>
          <a:prstGeom prst="rect">
            <a:avLst/>
          </a:prstGeom>
          <a:noFill/>
        </p:spPr>
        <p:txBody>
          <a:bodyPr wrap="square" rtlCol="0">
            <a:spAutoFit/>
          </a:bodyPr>
          <a:lstStyle/>
          <a:p>
            <a:r>
              <a:rPr lang="en-US" sz="1300" dirty="0">
                <a:hlinkClick r:id="rId11"/>
              </a:rPr>
              <a:t>BLRA Cycle and Methodology</a:t>
            </a:r>
            <a:endParaRPr lang="en-US" sz="1300" dirty="0"/>
          </a:p>
        </p:txBody>
      </p:sp>
    </p:spTree>
    <p:extLst>
      <p:ext uri="{BB962C8B-B14F-4D97-AF65-F5344CB8AC3E}">
        <p14:creationId xmlns:p14="http://schemas.microsoft.com/office/powerpoint/2010/main" val="3155371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Non-Residential: High Bldg. Values </a:t>
            </a:r>
          </a:p>
        </p:txBody>
      </p:sp>
      <p:sp>
        <p:nvSpPr>
          <p:cNvPr id="14" name="Rectangle 3"/>
          <p:cNvSpPr>
            <a:spLocks noChangeArrowheads="1"/>
          </p:cNvSpPr>
          <p:nvPr/>
        </p:nvSpPr>
        <p:spPr bwMode="auto">
          <a:xfrm>
            <a:off x="476435" y="4300106"/>
            <a:ext cx="72636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900" dirty="0"/>
              <a:t>* Unincorporated   ** Split Community</a:t>
            </a:r>
            <a:br>
              <a:rPr lang="en-US" sz="900" dirty="0"/>
            </a:br>
            <a:r>
              <a:rPr lang="en-US" sz="900" dirty="0"/>
              <a:t>Region 4:  Tabular Building-Level Report Link:  </a:t>
            </a:r>
            <a:r>
              <a:rPr lang="en-US" sz="900" u="sng" dirty="0">
                <a:hlinkClick r:id="rId3"/>
              </a:rPr>
              <a:t>data.wvgis.wvu.edu - /pub/RA/State/BL/BLRA/R4_BLRA_Full_List/</a:t>
            </a:r>
            <a:br>
              <a:rPr lang="en-US" sz="900" u="sng" dirty="0"/>
            </a:br>
            <a:r>
              <a:rPr lang="en-US" sz="900" dirty="0"/>
              <a:t>Region 4:  Top 10% Data Extract of High Building Dollar Exposure: </a:t>
            </a:r>
            <a:r>
              <a:rPr lang="en-US" sz="900" u="sng" dirty="0">
                <a:hlinkClick r:id="rId4"/>
              </a:rPr>
              <a:t>https://data.wvgis.wvu.edu/pub/RA/State/BL/Extract/HighBldgValue/</a:t>
            </a:r>
            <a:br>
              <a:rPr lang="en-US" sz="900" dirty="0"/>
            </a:br>
            <a:r>
              <a:rPr lang="en-US" sz="900" dirty="0"/>
              <a:t>State Top 100: Building Exposure:  </a:t>
            </a:r>
            <a:r>
              <a:rPr lang="en-US" sz="900" u="sng" dirty="0">
                <a:hlinkClick r:id="rId5"/>
              </a:rPr>
              <a:t>https://data.wvgis.wvu.edu/pub/RA/State/BL/Top-List/Top100/</a:t>
            </a:r>
            <a:endParaRPr lang="en-US" sz="900" dirty="0"/>
          </a:p>
        </p:txBody>
      </p:sp>
      <p:graphicFrame>
        <p:nvGraphicFramePr>
          <p:cNvPr id="4" name="Table 3"/>
          <p:cNvGraphicFramePr>
            <a:graphicFrameLocks noGrp="1"/>
          </p:cNvGraphicFramePr>
          <p:nvPr>
            <p:extLst>
              <p:ext uri="{D42A27DB-BD31-4B8C-83A1-F6EECF244321}">
                <p14:modId xmlns:p14="http://schemas.microsoft.com/office/powerpoint/2010/main" val="2294951960"/>
              </p:ext>
            </p:extLst>
          </p:nvPr>
        </p:nvGraphicFramePr>
        <p:xfrm>
          <a:off x="492285" y="1635375"/>
          <a:ext cx="8291496" cy="2538981"/>
        </p:xfrm>
        <a:graphic>
          <a:graphicData uri="http://schemas.openxmlformats.org/drawingml/2006/table">
            <a:tbl>
              <a:tblPr firstRow="1" firstCol="1" bandRow="1"/>
              <a:tblGrid>
                <a:gridCol w="1517707">
                  <a:extLst>
                    <a:ext uri="{9D8B030D-6E8A-4147-A177-3AD203B41FA5}">
                      <a16:colId xmlns:a16="http://schemas.microsoft.com/office/drawing/2014/main" val="207545916"/>
                    </a:ext>
                  </a:extLst>
                </a:gridCol>
                <a:gridCol w="806001">
                  <a:extLst>
                    <a:ext uri="{9D8B030D-6E8A-4147-A177-3AD203B41FA5}">
                      <a16:colId xmlns:a16="http://schemas.microsoft.com/office/drawing/2014/main" val="2062314993"/>
                    </a:ext>
                  </a:extLst>
                </a:gridCol>
                <a:gridCol w="2497750">
                  <a:extLst>
                    <a:ext uri="{9D8B030D-6E8A-4147-A177-3AD203B41FA5}">
                      <a16:colId xmlns:a16="http://schemas.microsoft.com/office/drawing/2014/main" val="2806039314"/>
                    </a:ext>
                  </a:extLst>
                </a:gridCol>
                <a:gridCol w="1100705">
                  <a:extLst>
                    <a:ext uri="{9D8B030D-6E8A-4147-A177-3AD203B41FA5}">
                      <a16:colId xmlns:a16="http://schemas.microsoft.com/office/drawing/2014/main" val="770695271"/>
                    </a:ext>
                  </a:extLst>
                </a:gridCol>
                <a:gridCol w="958178">
                  <a:extLst>
                    <a:ext uri="{9D8B030D-6E8A-4147-A177-3AD203B41FA5}">
                      <a16:colId xmlns:a16="http://schemas.microsoft.com/office/drawing/2014/main" val="1715500889"/>
                    </a:ext>
                  </a:extLst>
                </a:gridCol>
                <a:gridCol w="1411155">
                  <a:extLst>
                    <a:ext uri="{9D8B030D-6E8A-4147-A177-3AD203B41FA5}">
                      <a16:colId xmlns:a16="http://schemas.microsoft.com/office/drawing/2014/main" val="3020162817"/>
                    </a:ext>
                  </a:extLst>
                </a:gridCol>
              </a:tblGrid>
              <a:tr h="758210">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p>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WV Flood Tool Link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Owner Name or Building ID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Hazard Occupancy Code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General Occupancy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7000"/>
                        </a:lnSpc>
                        <a:spcBef>
                          <a:spcPts val="0"/>
                        </a:spcBef>
                        <a:spcAft>
                          <a:spcPts val="0"/>
                        </a:spcAft>
                      </a:pPr>
                      <a:r>
                        <a:rPr lang="en-US" sz="12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Building Appraisal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64038992"/>
                  </a:ext>
                </a:extLst>
              </a:tr>
              <a:tr h="196852">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Smithers**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6"/>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BOARD OF EDUCATION FAY CO</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EDU1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 $          17,343,724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25111880"/>
                  </a:ext>
                </a:extLst>
              </a:tr>
              <a:tr h="226662">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Montgomery**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7"/>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LAIRD FOUNDATION INC</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COM6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Commercial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 $            5,254,600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3768309"/>
                  </a:ext>
                </a:extLst>
              </a:tr>
              <a:tr h="196852">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Smithers**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8"/>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BOARD OF EDUCATION FAY CO</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EDU1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 $            4,213,763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667771778"/>
                  </a:ext>
                </a:extLst>
              </a:tr>
              <a:tr h="196852">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9"/>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WHITE OAK PUBLIC SERVICE DIST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COM4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Commercial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 $            4,000,000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06497537"/>
                  </a:ext>
                </a:extLst>
              </a:tr>
              <a:tr h="196852">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0"/>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CITY OF MT HOPE</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COM4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Commercial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 $            3,000,000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21817437"/>
                  </a:ext>
                </a:extLst>
              </a:tr>
              <a:tr h="196852">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Montgomery**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1"/>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LIVING WATERS CHRISTIAN FELLOWSHIP (TRUSTEES)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REL1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 $            2,214,940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9469306"/>
                  </a:ext>
                </a:extLst>
              </a:tr>
              <a:tr h="0">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2"/>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ARMSTRONG PUB SERV DIST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COM4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Commercial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 $            2,000,000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9231072"/>
                  </a:ext>
                </a:extLst>
              </a:tr>
              <a:tr h="196852">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3"/>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CLONCH INDUSTRIES INC</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Calibri" panose="020F0502020204030204" pitchFamily="34" charset="0"/>
                        </a:rPr>
                        <a:t>IND1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Commercial</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 $            1,285,200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06970588"/>
                  </a:ext>
                </a:extLst>
              </a:tr>
            </a:tbl>
          </a:graphicData>
        </a:graphic>
      </p:graphicFrame>
      <p:sp>
        <p:nvSpPr>
          <p:cNvPr id="2" name="Rectangle 1"/>
          <p:cNvSpPr/>
          <p:nvPr/>
        </p:nvSpPr>
        <p:spPr>
          <a:xfrm>
            <a:off x="889315" y="950316"/>
            <a:ext cx="7309945" cy="685059"/>
          </a:xfrm>
          <a:prstGeom prst="rect">
            <a:avLst/>
          </a:prstGeom>
        </p:spPr>
        <p:txBody>
          <a:bodyPr wrap="square">
            <a:spAutoFit/>
          </a:bodyPr>
          <a:lstStyle/>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Highly valued buildings in 1% Floodplain for </a:t>
            </a:r>
            <a:r>
              <a:rPr lang="en-US"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Fayette County</a:t>
            </a:r>
            <a:r>
              <a:rPr lang="en-US" dirty="0">
                <a:latin typeface="Calibri" panose="020F0502020204030204" pitchFamily="34" charset="0"/>
                <a:ea typeface="Calibri" panose="020F0502020204030204" pitchFamily="34" charset="0"/>
                <a:cs typeface="Times New Roman" panose="02020603050405020304" pitchFamily="18" charset="0"/>
              </a:rPr>
              <a:t>. Which high-valued-structures are vulnerable to riverine flooding?</a:t>
            </a:r>
          </a:p>
        </p:txBody>
      </p:sp>
      <p:sp>
        <p:nvSpPr>
          <p:cNvPr id="3" name="Rectangle 2"/>
          <p:cNvSpPr/>
          <p:nvPr/>
        </p:nvSpPr>
        <p:spPr>
          <a:xfrm>
            <a:off x="476436" y="4973778"/>
            <a:ext cx="8307345" cy="1808508"/>
          </a:xfrm>
          <a:prstGeom prst="rect">
            <a:avLst/>
          </a:prstGeom>
          <a:solidFill>
            <a:schemeClr val="accent4">
              <a:lumMod val="40000"/>
              <a:lumOff val="60000"/>
            </a:schemeClr>
          </a:solidFill>
        </p:spPr>
        <p:txBody>
          <a:bodyPr wrap="square">
            <a:spAutoFit/>
          </a:bodyPr>
          <a:lstStyle/>
          <a:p>
            <a:pPr>
              <a:lnSpc>
                <a:spcPct val="107000"/>
              </a:lnSpc>
              <a:spcAft>
                <a:spcPts val="800"/>
              </a:spcAft>
            </a:pPr>
            <a:r>
              <a:rPr lang="en-US" sz="1400" b="1" dirty="0">
                <a:latin typeface="Calibri" panose="020F0502020204030204" pitchFamily="34" charset="0"/>
                <a:ea typeface="Calibri" panose="020F0502020204030204" pitchFamily="34" charset="0"/>
                <a:cs typeface="Times New Roman" panose="02020603050405020304" pitchFamily="18" charset="0"/>
              </a:rPr>
              <a:t>Community Engagement and Verification:  </a:t>
            </a:r>
            <a:r>
              <a:rPr lang="en-US" sz="1400" dirty="0">
                <a:latin typeface="Calibri" panose="020F0502020204030204" pitchFamily="34" charset="0"/>
                <a:ea typeface="Calibri" panose="020F0502020204030204" pitchFamily="34" charset="0"/>
                <a:cs typeface="Times New Roman" panose="02020603050405020304" pitchFamily="18" charset="0"/>
              </a:rPr>
              <a:t>Region 4 has a total of </a:t>
            </a:r>
            <a:r>
              <a:rPr lang="en-US" sz="1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7,123 structures </a:t>
            </a:r>
            <a:r>
              <a:rPr lang="en-US" sz="1400" dirty="0">
                <a:latin typeface="Calibri" panose="020F0502020204030204" pitchFamily="34" charset="0"/>
                <a:ea typeface="Calibri" panose="020F0502020204030204" pitchFamily="34" charset="0"/>
                <a:cs typeface="Times New Roman" panose="02020603050405020304" pitchFamily="18" charset="0"/>
              </a:rPr>
              <a:t>in the 1%-annual-chance floodplain valued at </a:t>
            </a:r>
            <a:r>
              <a:rPr lang="en-US" sz="1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$525,285 million</a:t>
            </a:r>
          </a:p>
          <a:p>
            <a:pPr>
              <a:lnSpc>
                <a:spcPct val="107000"/>
              </a:lnSpc>
              <a:spcAft>
                <a:spcPts val="800"/>
              </a:spcAft>
            </a:pPr>
            <a:r>
              <a:rPr lang="en-US" sz="1400" u="sng" dirty="0">
                <a:latin typeface="Calibri" panose="020F0502020204030204" pitchFamily="34" charset="0"/>
                <a:ea typeface="Calibri" panose="020F0502020204030204" pitchFamily="34" charset="0"/>
                <a:cs typeface="Calibri" panose="020F0502020204030204" pitchFamily="34" charset="0"/>
              </a:rPr>
              <a:t>Building-Level Verification</a:t>
            </a:r>
            <a:r>
              <a:rPr lang="en-US" sz="1400" dirty="0">
                <a:latin typeface="Calibri" panose="020F0502020204030204" pitchFamily="34" charset="0"/>
                <a:ea typeface="Calibri" panose="020F0502020204030204" pitchFamily="34" charset="0"/>
                <a:cs typeface="Calibri" panose="020F0502020204030204" pitchFamily="34" charset="0"/>
              </a:rPr>
              <a:t>:  Verify the highly valued buildings using the </a:t>
            </a:r>
            <a:r>
              <a:rPr lang="en-US" sz="14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14" action="ppaction://hlinkfile"/>
              </a:rPr>
              <a:t>building-level risk assessment (BLRA) table</a:t>
            </a:r>
            <a:r>
              <a:rPr lang="en-US" sz="1400" u="sng" dirty="0">
                <a:solidFill>
                  <a:srgbClr val="0563C1"/>
                </a:solidFill>
                <a:latin typeface="Calibri" panose="020F0502020204030204" pitchFamily="34" charset="0"/>
                <a:ea typeface="Calibri" panose="020F0502020204030204" pitchFamily="34" charset="0"/>
                <a:cs typeface="Calibri" panose="020F0502020204030204" pitchFamily="34" charset="0"/>
              </a:rPr>
              <a:t>,</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a:latin typeface="Calibri" panose="020F0502020204030204" pitchFamily="34" charset="0"/>
                <a:ea typeface="Calibri" panose="020F0502020204030204" pitchFamily="34" charset="0"/>
                <a:cs typeface="Calibri" panose="020F0502020204030204" pitchFamily="34" charset="0"/>
                <a:hlinkClick r:id="rId4"/>
              </a:rPr>
              <a:t>Top 10% data extract high-building dollar exposure</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a:latin typeface="Calibri" panose="020F0502020204030204" pitchFamily="34" charset="0"/>
                <a:ea typeface="Calibri" panose="020F0502020204030204" pitchFamily="34" charset="0"/>
                <a:cs typeface="Calibri" panose="020F0502020204030204" pitchFamily="34" charset="0"/>
                <a:hlinkClick r:id="rId5"/>
              </a:rPr>
              <a:t>statewide top building exposure listing</a:t>
            </a:r>
            <a:r>
              <a:rPr lang="en-US" sz="1400" dirty="0">
                <a:latin typeface="Calibri" panose="020F0502020204030204" pitchFamily="34" charset="0"/>
                <a:ea typeface="Calibri" panose="020F0502020204030204" pitchFamily="34" charset="0"/>
                <a:cs typeface="Calibri" panose="020F0502020204030204" pitchFamily="34" charset="0"/>
              </a:rPr>
              <a:t>, and </a:t>
            </a:r>
            <a:r>
              <a:rPr lang="en-US" sz="14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15"/>
              </a:rPr>
              <a:t>Risk MAP View</a:t>
            </a:r>
            <a:r>
              <a:rPr lang="en-US" sz="1400" dirty="0">
                <a:latin typeface="Calibri" panose="020F0502020204030204" pitchFamily="34" charset="0"/>
                <a:ea typeface="Calibri" panose="020F0502020204030204" pitchFamily="34" charset="0"/>
                <a:cs typeface="Calibri" panose="020F0502020204030204" pitchFamily="34" charset="0"/>
              </a:rPr>
              <a:t> of the WV Flood Tool.  For buildings inventoried in the 1% floodplains, review the most expensive residential and non-residential buildings located in the high-risk flood zones sorted on building appraisal value from largest to smallest value.  Identify building-level mitigation and outreach strategies.</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9630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Non-Residential: High Bldg. Values </a:t>
            </a:r>
          </a:p>
        </p:txBody>
      </p:sp>
      <p:sp>
        <p:nvSpPr>
          <p:cNvPr id="14" name="Rectangle 3"/>
          <p:cNvSpPr>
            <a:spLocks noChangeArrowheads="1"/>
          </p:cNvSpPr>
          <p:nvPr/>
        </p:nvSpPr>
        <p:spPr bwMode="auto">
          <a:xfrm>
            <a:off x="476435" y="4446748"/>
            <a:ext cx="72636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900" dirty="0"/>
              <a:t>* Unincorporated   ** Split Community</a:t>
            </a:r>
            <a:br>
              <a:rPr lang="en-US" sz="900" dirty="0"/>
            </a:br>
            <a:r>
              <a:rPr lang="en-US" sz="900" dirty="0"/>
              <a:t>Region 4:  Tabular Building-Level Report Link:  </a:t>
            </a:r>
            <a:r>
              <a:rPr lang="en-US" sz="900" u="sng" dirty="0">
                <a:hlinkClick r:id="rId3"/>
              </a:rPr>
              <a:t>data.wvgis.wvu.edu - /pub/RA/State/BL/BLRA/R4_BLRA_Full_List/</a:t>
            </a:r>
            <a:br>
              <a:rPr lang="en-US" sz="900" u="sng" dirty="0"/>
            </a:br>
            <a:r>
              <a:rPr lang="en-US" sz="900" dirty="0"/>
              <a:t>Region 4:  Top 10% Data Extract of High Building Dollar Exposure: </a:t>
            </a:r>
            <a:r>
              <a:rPr lang="en-US" sz="900" u="sng" dirty="0">
                <a:hlinkClick r:id="rId4"/>
              </a:rPr>
              <a:t>https://data.wvgis.wvu.edu/pub/RA/State/BL/Extract/HighBldgValue/</a:t>
            </a:r>
            <a:br>
              <a:rPr lang="en-US" sz="900" dirty="0"/>
            </a:br>
            <a:r>
              <a:rPr lang="en-US" sz="900" dirty="0"/>
              <a:t>State Top 100: Building Exposure:  </a:t>
            </a:r>
            <a:r>
              <a:rPr lang="en-US" sz="900" u="sng" dirty="0">
                <a:hlinkClick r:id="rId5"/>
              </a:rPr>
              <a:t>https://data.wvgis.wvu.edu/pub/RA/State/BL/Top-List/Top100/</a:t>
            </a:r>
            <a:endParaRPr lang="en-US" sz="900" dirty="0"/>
          </a:p>
        </p:txBody>
      </p:sp>
      <p:graphicFrame>
        <p:nvGraphicFramePr>
          <p:cNvPr id="4" name="Table 3"/>
          <p:cNvGraphicFramePr>
            <a:graphicFrameLocks noGrp="1"/>
          </p:cNvGraphicFramePr>
          <p:nvPr>
            <p:extLst>
              <p:ext uri="{D42A27DB-BD31-4B8C-83A1-F6EECF244321}">
                <p14:modId xmlns:p14="http://schemas.microsoft.com/office/powerpoint/2010/main" val="1960916721"/>
              </p:ext>
            </p:extLst>
          </p:nvPr>
        </p:nvGraphicFramePr>
        <p:xfrm>
          <a:off x="492285" y="1782017"/>
          <a:ext cx="8291496" cy="2645406"/>
        </p:xfrm>
        <a:graphic>
          <a:graphicData uri="http://schemas.openxmlformats.org/drawingml/2006/table">
            <a:tbl>
              <a:tblPr firstRow="1" firstCol="1" bandRow="1"/>
              <a:tblGrid>
                <a:gridCol w="1517707">
                  <a:extLst>
                    <a:ext uri="{9D8B030D-6E8A-4147-A177-3AD203B41FA5}">
                      <a16:colId xmlns:a16="http://schemas.microsoft.com/office/drawing/2014/main" val="207545916"/>
                    </a:ext>
                  </a:extLst>
                </a:gridCol>
                <a:gridCol w="806001">
                  <a:extLst>
                    <a:ext uri="{9D8B030D-6E8A-4147-A177-3AD203B41FA5}">
                      <a16:colId xmlns:a16="http://schemas.microsoft.com/office/drawing/2014/main" val="2062314993"/>
                    </a:ext>
                  </a:extLst>
                </a:gridCol>
                <a:gridCol w="2497750">
                  <a:extLst>
                    <a:ext uri="{9D8B030D-6E8A-4147-A177-3AD203B41FA5}">
                      <a16:colId xmlns:a16="http://schemas.microsoft.com/office/drawing/2014/main" val="2806039314"/>
                    </a:ext>
                  </a:extLst>
                </a:gridCol>
                <a:gridCol w="1100705">
                  <a:extLst>
                    <a:ext uri="{9D8B030D-6E8A-4147-A177-3AD203B41FA5}">
                      <a16:colId xmlns:a16="http://schemas.microsoft.com/office/drawing/2014/main" val="770695271"/>
                    </a:ext>
                  </a:extLst>
                </a:gridCol>
                <a:gridCol w="958178">
                  <a:extLst>
                    <a:ext uri="{9D8B030D-6E8A-4147-A177-3AD203B41FA5}">
                      <a16:colId xmlns:a16="http://schemas.microsoft.com/office/drawing/2014/main" val="1715500889"/>
                    </a:ext>
                  </a:extLst>
                </a:gridCol>
                <a:gridCol w="1411155">
                  <a:extLst>
                    <a:ext uri="{9D8B030D-6E8A-4147-A177-3AD203B41FA5}">
                      <a16:colId xmlns:a16="http://schemas.microsoft.com/office/drawing/2014/main" val="3020162817"/>
                    </a:ext>
                  </a:extLst>
                </a:gridCol>
              </a:tblGrid>
              <a:tr h="758210">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 COUNTY</a:t>
                      </a:r>
                    </a:p>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WV Flood Tool Link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r>
                        <a:rPr lang="en-US" sz="1200" b="1"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COUNTY</a:t>
                      </a:r>
                      <a:endPar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Owner Name or Building ID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Hazard Occupancy Code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General Occupancy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7000"/>
                        </a:lnSpc>
                        <a:spcBef>
                          <a:spcPts val="0"/>
                        </a:spcBef>
                        <a:spcAft>
                          <a:spcPts val="0"/>
                        </a:spcAft>
                      </a:pPr>
                      <a:r>
                        <a:rPr lang="en-US" sz="12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Building Appraisal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84854" marR="848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64038992"/>
                  </a:ext>
                </a:extLst>
              </a:tr>
              <a:tr h="196852">
                <a:tc>
                  <a:txBody>
                    <a:bodyPr/>
                    <a:lstStyle/>
                    <a:p>
                      <a:pPr marL="0" marR="0">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Ronceverte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6"/>
                        </a:rPr>
                        <a:t>FT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7"/>
                        </a:rPr>
                        <a:t>THE CITY OF RONCEVERTE WWP</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GOV1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Other</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$24,000,000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325111880"/>
                  </a:ext>
                </a:extLst>
              </a:tr>
              <a:tr h="226662">
                <a:tc>
                  <a:txBody>
                    <a:bodyPr/>
                    <a:lstStyle/>
                    <a:p>
                      <a:pPr marL="0" marR="0">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White Sulphur Springs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8"/>
                        </a:rPr>
                        <a:t>FT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 CO BD OF ED</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EDU1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Other</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 $ 8,542,982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3768309"/>
                  </a:ext>
                </a:extLst>
              </a:tr>
              <a:tr h="196852">
                <a:tc>
                  <a:txBody>
                    <a:bodyPr/>
                    <a:lstStyle/>
                    <a:p>
                      <a:pPr marL="0" marR="0">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Greenbrier County*</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9"/>
                        </a:rPr>
                        <a:t>FT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 V DEPARTMENT OF CORRECTION</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GOV1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Other</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 $ 4,067,092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667771778"/>
                  </a:ext>
                </a:extLst>
              </a:tr>
              <a:tr h="196852">
                <a:tc>
                  <a:txBody>
                    <a:bodyPr/>
                    <a:lstStyle/>
                    <a:p>
                      <a:pPr marL="0" marR="0">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Alderson**</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0"/>
                        </a:rPr>
                        <a:t>FT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BOARD OF EDUCATION</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EDU1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Other</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 $ 3,508,927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06497537"/>
                  </a:ext>
                </a:extLst>
              </a:tr>
              <a:tr h="196852">
                <a:tc>
                  <a:txBody>
                    <a:bodyPr/>
                    <a:lstStyle/>
                    <a:p>
                      <a:pPr marL="0" marR="0">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Ronceverte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1"/>
                        </a:rPr>
                        <a:t>FT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A MULLICAN LUMBER &amp; MANUFACT URING CO L P</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IND1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Commercial</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 $ 2,043,400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21817437"/>
                  </a:ext>
                </a:extLst>
              </a:tr>
              <a:tr h="196852">
                <a:tc>
                  <a:txBody>
                    <a:bodyPr/>
                    <a:lstStyle/>
                    <a:p>
                      <a:pPr marL="0" marR="0">
                        <a:lnSpc>
                          <a:spcPct val="107000"/>
                        </a:lnSpc>
                        <a:spcBef>
                          <a:spcPts val="0"/>
                        </a:spcBef>
                        <a:spcAft>
                          <a:spcPts val="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Rainelle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2"/>
                        </a:rPr>
                        <a:t>FT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PARK CENTER INC</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COM1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Commercial</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 $ 1,443,900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9469306"/>
                  </a:ext>
                </a:extLst>
              </a:tr>
              <a:tr h="0">
                <a:tc>
                  <a:txBody>
                    <a:bodyPr/>
                    <a:lstStyle/>
                    <a:p>
                      <a:pPr marL="0" marR="0">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White Sulphur Springs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3"/>
                        </a:rPr>
                        <a:t>FT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BANK OF WHITE SULPHUR SPRINGS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COM5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Commercial</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 $ 1,186,700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9231072"/>
                  </a:ext>
                </a:extLst>
              </a:tr>
              <a:tr h="196852">
                <a:tc>
                  <a:txBody>
                    <a:bodyPr/>
                    <a:lstStyle/>
                    <a:p>
                      <a:pPr marL="0" marR="0">
                        <a:lnSpc>
                          <a:spcPct val="107000"/>
                        </a:lnSpc>
                        <a:spcBef>
                          <a:spcPts val="0"/>
                        </a:spcBef>
                        <a:spcAft>
                          <a:spcPts val="0"/>
                        </a:spcAft>
                      </a:pPr>
                      <a:r>
                        <a:rPr lang="en-US" sz="1100">
                          <a:effectLst/>
                          <a:latin typeface="Calibri" panose="020F0502020204030204" pitchFamily="34" charset="0"/>
                          <a:ea typeface="Times New Roman" panose="02020603050405020304" pitchFamily="18" charset="0"/>
                          <a:cs typeface="Calibri" panose="020F0502020204030204" pitchFamily="34" charset="0"/>
                        </a:rPr>
                        <a:t>Greenbrier County*</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4"/>
                        </a:rPr>
                        <a:t>FT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WHATCOAT UNITED METHODIST CHURCH</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REL1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Other</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 $    768,240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06970588"/>
                  </a:ext>
                </a:extLst>
              </a:tr>
            </a:tbl>
          </a:graphicData>
        </a:graphic>
      </p:graphicFrame>
      <p:sp>
        <p:nvSpPr>
          <p:cNvPr id="2" name="Rectangle 1"/>
          <p:cNvSpPr/>
          <p:nvPr/>
        </p:nvSpPr>
        <p:spPr>
          <a:xfrm>
            <a:off x="889315" y="950316"/>
            <a:ext cx="7309945" cy="685059"/>
          </a:xfrm>
          <a:prstGeom prst="rect">
            <a:avLst/>
          </a:prstGeom>
        </p:spPr>
        <p:txBody>
          <a:bodyPr wrap="square">
            <a:spAutoFit/>
          </a:bodyPr>
          <a:lstStyle/>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Highly valued buildings in 1% Floodplain for </a:t>
            </a:r>
            <a:r>
              <a:rPr lang="en-US"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Greenbrier County</a:t>
            </a:r>
            <a:r>
              <a:rPr lang="en-US" dirty="0">
                <a:latin typeface="Calibri" panose="020F0502020204030204" pitchFamily="34" charset="0"/>
                <a:ea typeface="Calibri" panose="020F0502020204030204" pitchFamily="34" charset="0"/>
                <a:cs typeface="Times New Roman" panose="02020603050405020304" pitchFamily="18" charset="0"/>
              </a:rPr>
              <a:t>. Which high-valued-structures are vulnerable to riverine flooding?</a:t>
            </a:r>
          </a:p>
        </p:txBody>
      </p:sp>
    </p:spTree>
    <p:extLst>
      <p:ext uri="{BB962C8B-B14F-4D97-AF65-F5344CB8AC3E}">
        <p14:creationId xmlns:p14="http://schemas.microsoft.com/office/powerpoint/2010/main" val="3903228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429610" y="975872"/>
            <a:ext cx="7657239" cy="5866374"/>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Residential % of Building Stock</a:t>
            </a:r>
          </a:p>
        </p:txBody>
      </p:sp>
      <p:sp>
        <p:nvSpPr>
          <p:cNvPr id="6" name="TextBox 5"/>
          <p:cNvSpPr txBox="1"/>
          <p:nvPr/>
        </p:nvSpPr>
        <p:spPr>
          <a:xfrm>
            <a:off x="72510" y="1081544"/>
            <a:ext cx="2670691" cy="707886"/>
          </a:xfrm>
          <a:prstGeom prst="rect">
            <a:avLst/>
          </a:prstGeom>
          <a:solidFill>
            <a:schemeClr val="accent1">
              <a:lumMod val="50000"/>
            </a:schemeClr>
          </a:solidFill>
        </p:spPr>
        <p:txBody>
          <a:bodyPr wrap="square" rtlCol="0" anchor="ctr">
            <a:spAutoFit/>
          </a:bodyPr>
          <a:lstStyle/>
          <a:p>
            <a:pPr algn="ctr"/>
            <a:r>
              <a:rPr lang="en-US" sz="2000" b="1" dirty="0">
                <a:solidFill>
                  <a:schemeClr val="bg1"/>
                </a:solidFill>
              </a:rPr>
              <a:t>Building Stock mostly RESIDENTIAL</a:t>
            </a:r>
            <a:endParaRPr lang="en-US" sz="2000" dirty="0">
              <a:solidFill>
                <a:schemeClr val="bg1"/>
              </a:solidFill>
            </a:endParaRPr>
          </a:p>
        </p:txBody>
      </p:sp>
      <p:sp>
        <p:nvSpPr>
          <p:cNvPr id="8" name="Rectangle 7"/>
          <p:cNvSpPr/>
          <p:nvPr/>
        </p:nvSpPr>
        <p:spPr>
          <a:xfrm>
            <a:off x="72509" y="3128667"/>
            <a:ext cx="2670692" cy="1278042"/>
          </a:xfrm>
          <a:prstGeom prst="rect">
            <a:avLst/>
          </a:prstGeom>
          <a:solidFill>
            <a:schemeClr val="tx2">
              <a:lumMod val="20000"/>
              <a:lumOff val="80000"/>
            </a:schemeClr>
          </a:solidFill>
        </p:spPr>
        <p:txBody>
          <a:bodyPr wrap="square">
            <a:spAutoFit/>
          </a:bodyPr>
          <a:lstStyle/>
          <a:p>
            <a:pPr marR="0" lvl="0">
              <a:lnSpc>
                <a:spcPct val="107000"/>
              </a:lnSpc>
              <a:spcBef>
                <a:spcPts val="0"/>
              </a:spcBef>
              <a:spcAft>
                <a:spcPts val="0"/>
              </a:spcAft>
            </a:pPr>
            <a:r>
              <a:rPr lang="en-US" sz="1200" b="1" u="sng" dirty="0">
                <a:latin typeface="Calibri" panose="020F0502020204030204" pitchFamily="34" charset="0"/>
                <a:ea typeface="Calibri" panose="020F0502020204030204" pitchFamily="34" charset="0"/>
                <a:cs typeface="Times New Roman" panose="02020603050405020304" pitchFamily="18" charset="0"/>
              </a:rPr>
              <a:t>Top Towns high NON-RESIDENTIAL %</a:t>
            </a:r>
          </a:p>
          <a:p>
            <a:pPr marL="171450" marR="0" lvl="0" indent="-171450">
              <a:lnSpc>
                <a:spcPct val="107000"/>
              </a:lnSpc>
              <a:spcBef>
                <a:spcPts val="0"/>
              </a:spcBef>
              <a:spcAft>
                <a:spcPts val="0"/>
              </a:spcAft>
              <a:buFont typeface="Arial" panose="020B0604020202020204" pitchFamily="34" charset="0"/>
              <a:buChar char="•"/>
            </a:pPr>
            <a:r>
              <a:rPr lang="en-US" sz="12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Gauley Bridge (53% Non-Residential)</a:t>
            </a:r>
          </a:p>
          <a:p>
            <a:pPr marL="171450" marR="0" lvl="0" indent="-171450">
              <a:lnSpc>
                <a:spcPct val="107000"/>
              </a:lnSpc>
              <a:spcBef>
                <a:spcPts val="0"/>
              </a:spcBef>
              <a:spcAft>
                <a:spcPts val="0"/>
              </a:spcAft>
              <a:buFont typeface="Arial" panose="020B0604020202020204" pitchFamily="34" charset="0"/>
              <a:buChar char="•"/>
            </a:pPr>
            <a:r>
              <a:rPr lang="en-US" sz="12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Ronceverte(49%)</a:t>
            </a:r>
          </a:p>
          <a:p>
            <a:pPr marL="171450" marR="0" lvl="0" indent="-171450">
              <a:lnSpc>
                <a:spcPct val="107000"/>
              </a:lnSpc>
              <a:spcBef>
                <a:spcPts val="0"/>
              </a:spcBef>
              <a:spcAft>
                <a:spcPts val="0"/>
              </a:spcAft>
              <a:buFont typeface="Arial" panose="020B0604020202020204" pitchFamily="34" charset="0"/>
              <a:buChar char="•"/>
            </a:pPr>
            <a:r>
              <a:rPr lang="en-US" sz="12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Camden-on-Gauley (38%)</a:t>
            </a:r>
          </a:p>
          <a:p>
            <a:pPr marL="171450" marR="0" lvl="0" indent="-171450">
              <a:lnSpc>
                <a:spcPct val="107000"/>
              </a:lnSpc>
              <a:spcBef>
                <a:spcPts val="0"/>
              </a:spcBef>
              <a:spcAft>
                <a:spcPts val="0"/>
              </a:spcAft>
              <a:buFont typeface="Arial" panose="020B0604020202020204" pitchFamily="34" charset="0"/>
              <a:buChar char="•"/>
            </a:pPr>
            <a:r>
              <a:rPr lang="en-US" sz="12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Summersville (34%)</a:t>
            </a:r>
          </a:p>
          <a:p>
            <a:pPr marL="171450" marR="0" lvl="0" indent="-171450">
              <a:lnSpc>
                <a:spcPct val="107000"/>
              </a:lnSpc>
              <a:spcBef>
                <a:spcPts val="0"/>
              </a:spcBef>
              <a:spcAft>
                <a:spcPts val="0"/>
              </a:spcAft>
              <a:buFont typeface="Arial" panose="020B0604020202020204" pitchFamily="34" charset="0"/>
              <a:buChar char="•"/>
            </a:pPr>
            <a:r>
              <a:rPr lang="en-US" sz="12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Marlinton(25%)</a:t>
            </a:r>
          </a:p>
        </p:txBody>
      </p:sp>
      <p:sp>
        <p:nvSpPr>
          <p:cNvPr id="9" name="TextBox 8"/>
          <p:cNvSpPr txBox="1"/>
          <p:nvPr/>
        </p:nvSpPr>
        <p:spPr>
          <a:xfrm>
            <a:off x="4647707" y="5493484"/>
            <a:ext cx="529590" cy="307777"/>
          </a:xfrm>
          <a:prstGeom prst="rect">
            <a:avLst/>
          </a:prstGeom>
          <a:solidFill>
            <a:srgbClr val="FF0000"/>
          </a:solidFill>
        </p:spPr>
        <p:txBody>
          <a:bodyPr wrap="square" rtlCol="0">
            <a:spAutoFit/>
          </a:bodyPr>
          <a:lstStyle/>
          <a:p>
            <a:r>
              <a:rPr lang="en-US" sz="1400" dirty="0"/>
              <a:t>87%</a:t>
            </a:r>
          </a:p>
        </p:txBody>
      </p:sp>
      <p:sp>
        <p:nvSpPr>
          <p:cNvPr id="10" name="TextBox 9"/>
          <p:cNvSpPr txBox="1"/>
          <p:nvPr/>
        </p:nvSpPr>
        <p:spPr>
          <a:xfrm>
            <a:off x="4704364" y="4194105"/>
            <a:ext cx="529590" cy="307777"/>
          </a:xfrm>
          <a:prstGeom prst="rect">
            <a:avLst/>
          </a:prstGeom>
          <a:solidFill>
            <a:srgbClr val="FF0000"/>
          </a:solidFill>
        </p:spPr>
        <p:txBody>
          <a:bodyPr wrap="square" rtlCol="0">
            <a:spAutoFit/>
          </a:bodyPr>
          <a:lstStyle/>
          <a:p>
            <a:r>
              <a:rPr lang="en-US" sz="1400" dirty="0"/>
              <a:t>92%</a:t>
            </a:r>
          </a:p>
        </p:txBody>
      </p:sp>
      <p:sp>
        <p:nvSpPr>
          <p:cNvPr id="11" name="TextBox 10"/>
          <p:cNvSpPr txBox="1"/>
          <p:nvPr/>
        </p:nvSpPr>
        <p:spPr>
          <a:xfrm>
            <a:off x="5166080" y="4946878"/>
            <a:ext cx="529590" cy="307777"/>
          </a:xfrm>
          <a:prstGeom prst="rect">
            <a:avLst/>
          </a:prstGeom>
          <a:solidFill>
            <a:srgbClr val="FF0000"/>
          </a:solidFill>
        </p:spPr>
        <p:txBody>
          <a:bodyPr wrap="square" rtlCol="0">
            <a:spAutoFit/>
          </a:bodyPr>
          <a:lstStyle/>
          <a:p>
            <a:r>
              <a:rPr lang="en-US" sz="1400" dirty="0"/>
              <a:t>86%</a:t>
            </a:r>
          </a:p>
        </p:txBody>
      </p:sp>
      <p:sp>
        <p:nvSpPr>
          <p:cNvPr id="12" name="TextBox 11"/>
          <p:cNvSpPr txBox="1"/>
          <p:nvPr/>
        </p:nvSpPr>
        <p:spPr>
          <a:xfrm>
            <a:off x="3919469" y="5387011"/>
            <a:ext cx="529590" cy="307777"/>
          </a:xfrm>
          <a:prstGeom prst="rect">
            <a:avLst/>
          </a:prstGeom>
          <a:solidFill>
            <a:srgbClr val="FF0000"/>
          </a:solidFill>
        </p:spPr>
        <p:txBody>
          <a:bodyPr wrap="square" rtlCol="0">
            <a:spAutoFit/>
          </a:bodyPr>
          <a:lstStyle/>
          <a:p>
            <a:r>
              <a:rPr lang="en-US" sz="1400" dirty="0"/>
              <a:t>91%</a:t>
            </a:r>
          </a:p>
        </p:txBody>
      </p:sp>
      <p:sp>
        <p:nvSpPr>
          <p:cNvPr id="13" name="TextBox 12"/>
          <p:cNvSpPr txBox="1"/>
          <p:nvPr/>
        </p:nvSpPr>
        <p:spPr>
          <a:xfrm>
            <a:off x="4218554" y="4958308"/>
            <a:ext cx="529590" cy="307777"/>
          </a:xfrm>
          <a:prstGeom prst="rect">
            <a:avLst/>
          </a:prstGeom>
          <a:solidFill>
            <a:srgbClr val="FF0000"/>
          </a:solidFill>
        </p:spPr>
        <p:txBody>
          <a:bodyPr wrap="square" rtlCol="0">
            <a:spAutoFit/>
          </a:bodyPr>
          <a:lstStyle/>
          <a:p>
            <a:r>
              <a:rPr lang="en-US" sz="1400" dirty="0"/>
              <a:t>87%</a:t>
            </a:r>
          </a:p>
        </p:txBody>
      </p:sp>
      <p:sp>
        <p:nvSpPr>
          <p:cNvPr id="15" name="Rectangle 14"/>
          <p:cNvSpPr/>
          <p:nvPr/>
        </p:nvSpPr>
        <p:spPr>
          <a:xfrm>
            <a:off x="72510" y="1743672"/>
            <a:ext cx="2670692" cy="1384995"/>
          </a:xfrm>
          <a:prstGeom prst="rect">
            <a:avLst/>
          </a:prstGeom>
          <a:solidFill>
            <a:schemeClr val="bg1">
              <a:lumMod val="95000"/>
            </a:schemeClr>
          </a:solidFill>
        </p:spPr>
        <p:txBody>
          <a:bodyPr wrap="square">
            <a:spAutoFit/>
          </a:bodyPr>
          <a:lstStyle/>
          <a:p>
            <a:r>
              <a:rPr lang="en-US" sz="1400" dirty="0">
                <a:latin typeface="Calibri" panose="020F0502020204030204" pitchFamily="34" charset="0"/>
                <a:ea typeface="Calibri" panose="020F0502020204030204" pitchFamily="34" charset="0"/>
                <a:cs typeface="Times New Roman" panose="02020603050405020304" pitchFamily="18" charset="0"/>
              </a:rPr>
              <a:t>Most of the primary buildings in the floodplain are </a:t>
            </a:r>
            <a:r>
              <a:rPr lang="en-US" sz="1400" i="1" dirty="0">
                <a:latin typeface="Calibri" panose="020F0502020204030204" pitchFamily="34" charset="0"/>
                <a:ea typeface="Calibri" panose="020F0502020204030204" pitchFamily="34" charset="0"/>
                <a:cs typeface="Times New Roman" panose="02020603050405020304" pitchFamily="18" charset="0"/>
              </a:rPr>
              <a:t>residential</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Webster County</a:t>
            </a:r>
            <a:r>
              <a:rPr lang="en-US" sz="1400" dirty="0">
                <a:latin typeface="Calibri" panose="020F0502020204030204" pitchFamily="34" charset="0"/>
                <a:ea typeface="Calibri" panose="020F0502020204030204" pitchFamily="34" charset="0"/>
                <a:cs typeface="Times New Roman" panose="02020603050405020304" pitchFamily="18" charset="0"/>
              </a:rPr>
              <a:t> (92%), </a:t>
            </a:r>
            <a:r>
              <a:rPr lang="en-US" sz="14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Fayette County</a:t>
            </a:r>
            <a:r>
              <a:rPr lang="en-US" sz="1400" dirty="0">
                <a:latin typeface="Calibri" panose="020F0502020204030204" pitchFamily="34" charset="0"/>
                <a:ea typeface="Calibri" panose="020F0502020204030204" pitchFamily="34" charset="0"/>
                <a:cs typeface="Times New Roman" panose="02020603050405020304" pitchFamily="18" charset="0"/>
              </a:rPr>
              <a:t> (91%), </a:t>
            </a:r>
            <a:r>
              <a:rPr lang="en-US" sz="14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Greenbrier County</a:t>
            </a:r>
            <a:r>
              <a:rPr lang="en-US" sz="1400" dirty="0">
                <a:latin typeface="Calibri" panose="020F0502020204030204" pitchFamily="34" charset="0"/>
                <a:ea typeface="Calibri" panose="020F0502020204030204" pitchFamily="34" charset="0"/>
                <a:cs typeface="Times New Roman" panose="02020603050405020304" pitchFamily="18" charset="0"/>
              </a:rPr>
              <a:t> (87%), </a:t>
            </a:r>
            <a:r>
              <a:rPr lang="en-US" sz="14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Nicholas County </a:t>
            </a:r>
            <a:r>
              <a:rPr lang="en-US" sz="1400" dirty="0">
                <a:latin typeface="Calibri" panose="020F0502020204030204" pitchFamily="34" charset="0"/>
                <a:ea typeface="Calibri" panose="020F0502020204030204" pitchFamily="34" charset="0"/>
                <a:cs typeface="Times New Roman" panose="02020603050405020304" pitchFamily="18" charset="0"/>
              </a:rPr>
              <a:t>(86%), and</a:t>
            </a:r>
            <a:r>
              <a:rPr lang="en-US" sz="1400" dirty="0">
                <a:solidFill>
                  <a:srgbClr val="1F4E79"/>
                </a:solidFill>
                <a:latin typeface="Calibri" panose="020F0502020204030204" pitchFamily="34" charset="0"/>
                <a:ea typeface="Calibri" panose="020F0502020204030204" pitchFamily="34" charset="0"/>
                <a:cs typeface="Times New Roman" panose="02020603050405020304" pitchFamily="18" charset="0"/>
              </a:rPr>
              <a:t> </a:t>
            </a:r>
            <a:r>
              <a:rPr lang="en-US" sz="14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Pocahontas County</a:t>
            </a:r>
            <a:r>
              <a:rPr lang="en-US" sz="1400" dirty="0">
                <a:latin typeface="Calibri" panose="020F0502020204030204" pitchFamily="34" charset="0"/>
                <a:ea typeface="Calibri" panose="020F0502020204030204" pitchFamily="34" charset="0"/>
                <a:cs typeface="Times New Roman" panose="02020603050405020304" pitchFamily="18" charset="0"/>
              </a:rPr>
              <a:t> (85%).  </a:t>
            </a:r>
            <a:endParaRPr lang="en-US" sz="1400" dirty="0"/>
          </a:p>
        </p:txBody>
      </p:sp>
    </p:spTree>
    <p:extLst>
      <p:ext uri="{BB962C8B-B14F-4D97-AF65-F5344CB8AC3E}">
        <p14:creationId xmlns:p14="http://schemas.microsoft.com/office/powerpoint/2010/main" val="3057051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7440261" y="1388600"/>
            <a:ext cx="704850" cy="105727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Residential: Single Family Dwellings</a:t>
            </a:r>
          </a:p>
        </p:txBody>
      </p:sp>
      <p:pic>
        <p:nvPicPr>
          <p:cNvPr id="9" name="Picture 8"/>
          <p:cNvPicPr>
            <a:picLocks noChangeAspect="1"/>
          </p:cNvPicPr>
          <p:nvPr/>
        </p:nvPicPr>
        <p:blipFill>
          <a:blip r:embed="rId4"/>
          <a:stretch>
            <a:fillRect/>
          </a:stretch>
        </p:blipFill>
        <p:spPr>
          <a:xfrm>
            <a:off x="7210426" y="2920076"/>
            <a:ext cx="1200150" cy="866775"/>
          </a:xfrm>
          <a:prstGeom prst="rect">
            <a:avLst/>
          </a:prstGeom>
        </p:spPr>
      </p:pic>
      <p:sp>
        <p:nvSpPr>
          <p:cNvPr id="16" name="Rectangle 15"/>
          <p:cNvSpPr/>
          <p:nvPr/>
        </p:nvSpPr>
        <p:spPr>
          <a:xfrm>
            <a:off x="133349" y="6628476"/>
            <a:ext cx="6600827" cy="246221"/>
          </a:xfrm>
          <a:prstGeom prst="rect">
            <a:avLst/>
          </a:prstGeom>
        </p:spPr>
        <p:txBody>
          <a:bodyPr wrap="square">
            <a:spAutoFit/>
          </a:bodyPr>
          <a:lstStyle/>
          <a:p>
            <a:r>
              <a:rPr lang="en-US" sz="1000" baseline="30000" dirty="0">
                <a:latin typeface="Calibri" panose="020F0502020204030204" pitchFamily="34" charset="0"/>
                <a:ea typeface="Calibri" panose="020F0502020204030204" pitchFamily="34" charset="0"/>
                <a:cs typeface="Arial" panose="020B0604020202020204" pitchFamily="34" charset="0"/>
              </a:rPr>
              <a:t>1 </a:t>
            </a:r>
            <a:r>
              <a:rPr lang="en-US" sz="1000" dirty="0">
                <a:latin typeface="Calibri" panose="020F0502020204030204" pitchFamily="34" charset="0"/>
                <a:ea typeface="Calibri" panose="020F0502020204030204" pitchFamily="34" charset="0"/>
                <a:cs typeface="Arial" panose="020B0604020202020204" pitchFamily="34" charset="0"/>
              </a:rPr>
              <a:t>Group Rank on Community Type:  County, Unincorporated, Incorporated.  Table ranking by Region and not Statewide.</a:t>
            </a:r>
            <a:endParaRPr lang="en-US" sz="1000" dirty="0"/>
          </a:p>
        </p:txBody>
      </p:sp>
      <p:sp>
        <p:nvSpPr>
          <p:cNvPr id="17" name="TextBox 16"/>
          <p:cNvSpPr txBox="1"/>
          <p:nvPr/>
        </p:nvSpPr>
        <p:spPr>
          <a:xfrm>
            <a:off x="6781801" y="5405515"/>
            <a:ext cx="2362199" cy="461665"/>
          </a:xfrm>
          <a:prstGeom prst="rect">
            <a:avLst/>
          </a:prstGeom>
          <a:noFill/>
        </p:spPr>
        <p:txBody>
          <a:bodyPr wrap="square" rtlCol="0">
            <a:spAutoFit/>
          </a:bodyPr>
          <a:lstStyle/>
          <a:p>
            <a:r>
              <a:rPr lang="en-US" sz="1200" dirty="0">
                <a:hlinkClick r:id="rId5"/>
              </a:rPr>
              <a:t>Building Dollar Exposure Report:</a:t>
            </a:r>
            <a:br>
              <a:rPr lang="en-US" sz="1200" dirty="0"/>
            </a:br>
            <a:r>
              <a:rPr lang="en-US" sz="1200" dirty="0"/>
              <a:t>Single Family Dwellings</a:t>
            </a:r>
          </a:p>
        </p:txBody>
      </p:sp>
      <p:graphicFrame>
        <p:nvGraphicFramePr>
          <p:cNvPr id="3" name="Table 2"/>
          <p:cNvGraphicFramePr>
            <a:graphicFrameLocks noGrp="1"/>
          </p:cNvGraphicFramePr>
          <p:nvPr>
            <p:extLst>
              <p:ext uri="{D42A27DB-BD31-4B8C-83A1-F6EECF244321}">
                <p14:modId xmlns:p14="http://schemas.microsoft.com/office/powerpoint/2010/main" val="3852639223"/>
              </p:ext>
            </p:extLst>
          </p:nvPr>
        </p:nvGraphicFramePr>
        <p:xfrm>
          <a:off x="152402" y="942975"/>
          <a:ext cx="6353174" cy="5691586"/>
        </p:xfrm>
        <a:graphic>
          <a:graphicData uri="http://schemas.openxmlformats.org/drawingml/2006/table">
            <a:tbl>
              <a:tblPr firstRow="1" firstCol="1" bandRow="1"/>
              <a:tblGrid>
                <a:gridCol w="1201953">
                  <a:extLst>
                    <a:ext uri="{9D8B030D-6E8A-4147-A177-3AD203B41FA5}">
                      <a16:colId xmlns:a16="http://schemas.microsoft.com/office/drawing/2014/main" val="1536106164"/>
                    </a:ext>
                  </a:extLst>
                </a:gridCol>
                <a:gridCol w="858539">
                  <a:extLst>
                    <a:ext uri="{9D8B030D-6E8A-4147-A177-3AD203B41FA5}">
                      <a16:colId xmlns:a16="http://schemas.microsoft.com/office/drawing/2014/main" val="536040569"/>
                    </a:ext>
                  </a:extLst>
                </a:gridCol>
                <a:gridCol w="457886">
                  <a:extLst>
                    <a:ext uri="{9D8B030D-6E8A-4147-A177-3AD203B41FA5}">
                      <a16:colId xmlns:a16="http://schemas.microsoft.com/office/drawing/2014/main" val="761826449"/>
                    </a:ext>
                  </a:extLst>
                </a:gridCol>
                <a:gridCol w="686829">
                  <a:extLst>
                    <a:ext uri="{9D8B030D-6E8A-4147-A177-3AD203B41FA5}">
                      <a16:colId xmlns:a16="http://schemas.microsoft.com/office/drawing/2014/main" val="1124109715"/>
                    </a:ext>
                  </a:extLst>
                </a:gridCol>
                <a:gridCol w="457886">
                  <a:extLst>
                    <a:ext uri="{9D8B030D-6E8A-4147-A177-3AD203B41FA5}">
                      <a16:colId xmlns:a16="http://schemas.microsoft.com/office/drawing/2014/main" val="2931891374"/>
                    </a:ext>
                  </a:extLst>
                </a:gridCol>
                <a:gridCol w="457886">
                  <a:extLst>
                    <a:ext uri="{9D8B030D-6E8A-4147-A177-3AD203B41FA5}">
                      <a16:colId xmlns:a16="http://schemas.microsoft.com/office/drawing/2014/main" val="1531091853"/>
                    </a:ext>
                  </a:extLst>
                </a:gridCol>
                <a:gridCol w="629594">
                  <a:extLst>
                    <a:ext uri="{9D8B030D-6E8A-4147-A177-3AD203B41FA5}">
                      <a16:colId xmlns:a16="http://schemas.microsoft.com/office/drawing/2014/main" val="1724768687"/>
                    </a:ext>
                  </a:extLst>
                </a:gridCol>
                <a:gridCol w="457886">
                  <a:extLst>
                    <a:ext uri="{9D8B030D-6E8A-4147-A177-3AD203B41FA5}">
                      <a16:colId xmlns:a16="http://schemas.microsoft.com/office/drawing/2014/main" val="3875009000"/>
                    </a:ext>
                  </a:extLst>
                </a:gridCol>
                <a:gridCol w="686829">
                  <a:extLst>
                    <a:ext uri="{9D8B030D-6E8A-4147-A177-3AD203B41FA5}">
                      <a16:colId xmlns:a16="http://schemas.microsoft.com/office/drawing/2014/main" val="2520160983"/>
                    </a:ext>
                  </a:extLst>
                </a:gridCol>
                <a:gridCol w="457886">
                  <a:extLst>
                    <a:ext uri="{9D8B030D-6E8A-4147-A177-3AD203B41FA5}">
                      <a16:colId xmlns:a16="http://schemas.microsoft.com/office/drawing/2014/main" val="719322290"/>
                    </a:ext>
                  </a:extLst>
                </a:gridCol>
              </a:tblGrid>
              <a:tr h="315861">
                <a:tc gridSpan="2">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SINGLE FAMILY HOME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3">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MANUFACTURED</a:t>
                      </a:r>
                      <a:b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(MOBILE) HOME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SINGLE FAMILY TOTAL</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1683511"/>
                  </a:ext>
                </a:extLst>
              </a:tr>
              <a:tr h="315861">
                <a:tc>
                  <a:txBody>
                    <a:bodyPr/>
                    <a:lstStyle/>
                    <a:p>
                      <a:pPr marL="0" marR="0" algn="ctr">
                        <a:lnSpc>
                          <a:spcPct val="107000"/>
                        </a:lnSpc>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Count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Group Rank</a:t>
                      </a:r>
                      <a:r>
                        <a:rPr lang="en-US" sz="1000" b="1" baseline="300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3502395798"/>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Ansted</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5006070"/>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1165</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$44,640K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$4,131K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$48,771K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44622322"/>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Gauley Bridge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$619K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$629K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5565933"/>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Meadow Bridge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$551K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$113K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$664K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045898"/>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Montgomery**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$931K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$945K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307510"/>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Mount Hope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$771K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$787K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8798401"/>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Oak Hill</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$2,173K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$2,212K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8886247"/>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Pax</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$827K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$97K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$925K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3240517"/>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Smithers**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$1,802K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$1,879K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3310281"/>
                  </a:ext>
                </a:extLst>
              </a:tr>
              <a:tr h="157931">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$52,379K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$4,499K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1628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$56,877K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275113867"/>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$5,786K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$248K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$6,034K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4255331"/>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Falling Springs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$137K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$157K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2622359"/>
                  </a:ext>
                </a:extLst>
              </a:tr>
              <a:tr h="157931">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 County*</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$96,262K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264</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$6,626K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1086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$102,888K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428468666"/>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Rainelle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$7,621K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$579K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$8,200K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1110149"/>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Ronceverte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$1,138K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$1,138K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0419619"/>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Rupert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$1,974K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19.6%</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$329K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$2,302K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8311336"/>
                  </a:ext>
                </a:extLst>
              </a:tr>
              <a:tr h="157931">
                <a:tc>
                  <a:txBody>
                    <a:bodyPr/>
                    <a:lstStyle/>
                    <a:p>
                      <a:pPr marL="0" marR="0">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White Sulphur Springs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$15,856K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$125K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$15,981K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1989051"/>
                  </a:ext>
                </a:extLst>
              </a:tr>
              <a:tr h="157931">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1572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$128,774K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16.3%</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$7,926K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1878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$136,699K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851831612"/>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 County*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$17,833K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26.6%</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$2,939K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$20,772K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767428194"/>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Richwood</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$6,725K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$630K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259</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$7,356K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5183296"/>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Summersville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$1,423K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$1,478K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0754359"/>
                  </a:ext>
                </a:extLst>
              </a:tr>
              <a:tr h="157931">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$25,981K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$3,624K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901</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$29,605K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4139341326"/>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Durbin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$499K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$130K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$629K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9465924"/>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$8,263K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$354K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266</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$8,617K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6907946"/>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 County*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$21,017K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$1,504K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$22,521K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176614068"/>
                  </a:ext>
                </a:extLst>
              </a:tr>
              <a:tr h="157931">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$29,779K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$1,988K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778</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$31,767K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918375415"/>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Addison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$3,434K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$211K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106</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$3,645K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234057"/>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Camden-On-Gauley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$171K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$263K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2558159"/>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Cowen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$423K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$391K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$814K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862179"/>
                  </a:ext>
                </a:extLst>
              </a:tr>
              <a:tr h="157931">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 County*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$20,815K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$4,885K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$25,700K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76421041"/>
                  </a:ext>
                </a:extLst>
              </a:tr>
              <a:tr h="157931">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$24,842K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$5,580K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983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$30,422K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50924747"/>
                  </a:ext>
                </a:extLst>
              </a:tr>
              <a:tr h="157931">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SUMMARY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5,004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$261,756K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1,164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19.6%</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$23,616K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6,168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$285,371K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5936" marR="559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28801376"/>
                  </a:ext>
                </a:extLst>
              </a:tr>
            </a:tbl>
          </a:graphicData>
        </a:graphic>
      </p:graphicFrame>
    </p:spTree>
    <p:extLst>
      <p:ext uri="{BB962C8B-B14F-4D97-AF65-F5344CB8AC3E}">
        <p14:creationId xmlns:p14="http://schemas.microsoft.com/office/powerpoint/2010/main" val="215435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Residential: Top Single-Family $ Exposure</a:t>
            </a:r>
          </a:p>
        </p:txBody>
      </p:sp>
      <p:pic>
        <p:nvPicPr>
          <p:cNvPr id="3" name="Picture 2"/>
          <p:cNvPicPr>
            <a:picLocks noChangeAspect="1"/>
          </p:cNvPicPr>
          <p:nvPr/>
        </p:nvPicPr>
        <p:blipFill>
          <a:blip r:embed="rId3"/>
          <a:stretch>
            <a:fillRect/>
          </a:stretch>
        </p:blipFill>
        <p:spPr>
          <a:xfrm>
            <a:off x="719192" y="1026496"/>
            <a:ext cx="7438489" cy="5711454"/>
          </a:xfrm>
          <a:prstGeom prst="rect">
            <a:avLst/>
          </a:prstGeom>
          <a:ln>
            <a:solidFill>
              <a:schemeClr val="tx1"/>
            </a:solidFill>
          </a:ln>
        </p:spPr>
      </p:pic>
      <p:sp>
        <p:nvSpPr>
          <p:cNvPr id="2" name="Rectangular Callout 1"/>
          <p:cNvSpPr/>
          <p:nvPr/>
        </p:nvSpPr>
        <p:spPr>
          <a:xfrm>
            <a:off x="5867400" y="5210175"/>
            <a:ext cx="1752600" cy="1343025"/>
          </a:xfrm>
          <a:prstGeom prst="wedgeRectCallout">
            <a:avLst>
              <a:gd name="adj1" fmla="val -159339"/>
              <a:gd name="adj2" fmla="val -15612"/>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74% of million-dollar RESIDENTIAL structures in State are located along </a:t>
            </a:r>
            <a:r>
              <a:rPr lang="en-US" sz="1400" b="1" dirty="0">
                <a:solidFill>
                  <a:srgbClr val="FFFF00"/>
                </a:solidFill>
              </a:rPr>
              <a:t>Howard Creek </a:t>
            </a:r>
            <a:r>
              <a:rPr lang="en-US" sz="1400" dirty="0"/>
              <a:t>in Greenbrier County</a:t>
            </a:r>
          </a:p>
        </p:txBody>
      </p:sp>
      <p:sp>
        <p:nvSpPr>
          <p:cNvPr id="6" name="TextBox 5"/>
          <p:cNvSpPr txBox="1"/>
          <p:nvPr/>
        </p:nvSpPr>
        <p:spPr>
          <a:xfrm>
            <a:off x="4105084" y="5743187"/>
            <a:ext cx="1129385" cy="276999"/>
          </a:xfrm>
          <a:prstGeom prst="rect">
            <a:avLst/>
          </a:prstGeom>
          <a:noFill/>
        </p:spPr>
        <p:txBody>
          <a:bodyPr wrap="square" rtlCol="0">
            <a:spAutoFit/>
          </a:bodyPr>
          <a:lstStyle/>
          <a:p>
            <a:r>
              <a:rPr lang="en-US" sz="1200" i="1" dirty="0">
                <a:solidFill>
                  <a:srgbClr val="0070C0"/>
                </a:solidFill>
              </a:rPr>
              <a:t>Howard Creek</a:t>
            </a:r>
          </a:p>
        </p:txBody>
      </p:sp>
    </p:spTree>
    <p:extLst>
      <p:ext uri="{BB962C8B-B14F-4D97-AF65-F5344CB8AC3E}">
        <p14:creationId xmlns:p14="http://schemas.microsoft.com/office/powerpoint/2010/main" val="2792216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76301" y="1005131"/>
            <a:ext cx="7524749" cy="5739541"/>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Residential: Mobile Home %</a:t>
            </a:r>
          </a:p>
        </p:txBody>
      </p:sp>
      <p:sp>
        <p:nvSpPr>
          <p:cNvPr id="6" name="Rectangle 5"/>
          <p:cNvSpPr/>
          <p:nvPr/>
        </p:nvSpPr>
        <p:spPr>
          <a:xfrm>
            <a:off x="962026" y="1138506"/>
            <a:ext cx="2524124" cy="1673279"/>
          </a:xfrm>
          <a:prstGeom prst="rect">
            <a:avLst/>
          </a:prstGeom>
          <a:solidFill>
            <a:schemeClr val="accent1">
              <a:lumMod val="20000"/>
              <a:lumOff val="80000"/>
            </a:schemeClr>
          </a:solidFill>
        </p:spPr>
        <p:txBody>
          <a:bodyPr wrap="square">
            <a:spAutoFit/>
          </a:bodyPr>
          <a:lstStyle/>
          <a:p>
            <a:pPr marR="0" lvl="0">
              <a:lnSpc>
                <a:spcPct val="107000"/>
              </a:lnSpc>
              <a:spcBef>
                <a:spcPts val="0"/>
              </a:spcBef>
              <a:spcAft>
                <a:spcPts val="0"/>
              </a:spcAft>
            </a:pPr>
            <a:r>
              <a:rPr lang="en-US" sz="1200" b="1" u="sng" dirty="0">
                <a:latin typeface="Calibri" panose="020F0502020204030204" pitchFamily="34" charset="0"/>
                <a:ea typeface="Calibri" panose="020F0502020204030204" pitchFamily="34" charset="0"/>
                <a:cs typeface="Times New Roman" panose="02020603050405020304" pitchFamily="18" charset="0"/>
              </a:rPr>
              <a:t>Webster County</a:t>
            </a:r>
          </a:p>
          <a:p>
            <a:pPr marL="171450" marR="0" lvl="0" indent="-171450">
              <a:lnSpc>
                <a:spcPct val="107000"/>
              </a:lnSpc>
              <a:spcBef>
                <a:spcPts val="0"/>
              </a:spcBef>
              <a:spcAft>
                <a:spcPts val="0"/>
              </a:spcAft>
              <a:buFont typeface="Arial" panose="020B0604020202020204" pitchFamily="34" charset="0"/>
              <a:buChar char="•"/>
            </a:pPr>
            <a:r>
              <a:rPr lang="en-US" sz="1200"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Cowen (54%)</a:t>
            </a:r>
          </a:p>
          <a:p>
            <a:pPr marL="171450" marR="0" lvl="0" indent="-171450">
              <a:lnSpc>
                <a:spcPct val="107000"/>
              </a:lnSpc>
              <a:spcBef>
                <a:spcPts val="0"/>
              </a:spcBef>
              <a:spcAft>
                <a:spcPts val="0"/>
              </a:spcAft>
              <a:buFont typeface="Arial" panose="020B0604020202020204" pitchFamily="34" charset="0"/>
              <a:buChar char="•"/>
            </a:pPr>
            <a:r>
              <a:rPr lang="en-US" sz="1200"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Camden-On-Gauley (31%)</a:t>
            </a:r>
          </a:p>
          <a:p>
            <a:pPr marL="171450" marR="0" lvl="0" indent="-171450">
              <a:lnSpc>
                <a:spcPct val="107000"/>
              </a:lnSpc>
              <a:spcBef>
                <a:spcPts val="0"/>
              </a:spcBef>
              <a:spcAft>
                <a:spcPts val="0"/>
              </a:spcAft>
              <a:buFont typeface="Arial" panose="020B0604020202020204" pitchFamily="34" charset="0"/>
              <a:buChar char="•"/>
            </a:pPr>
            <a:r>
              <a:rPr lang="en-US" sz="1200"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Webster Unincorporated (29%)</a:t>
            </a:r>
          </a:p>
          <a:p>
            <a:pPr marR="0" lvl="0">
              <a:lnSpc>
                <a:spcPct val="107000"/>
              </a:lnSpc>
              <a:spcBef>
                <a:spcPts val="0"/>
              </a:spcBef>
              <a:spcAft>
                <a:spcPts val="0"/>
              </a:spcAft>
            </a:pPr>
            <a:endParaRPr lang="en-US" sz="12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200" i="1" dirty="0">
                <a:latin typeface="Calibri" panose="020F0502020204030204" pitchFamily="34" charset="0"/>
                <a:ea typeface="Calibri" panose="020F0502020204030204" pitchFamily="34" charset="0"/>
                <a:cs typeface="Times New Roman" panose="02020603050405020304" pitchFamily="18" charset="0"/>
              </a:rPr>
              <a:t>Manufactured homes are of lightweight construction and more vulnerable to flood damage</a:t>
            </a:r>
          </a:p>
        </p:txBody>
      </p:sp>
      <p:sp>
        <p:nvSpPr>
          <p:cNvPr id="7" name="Speech Bubble: Rectangle with Corners Rounded 14">
            <a:extLst>
              <a:ext uri="{FF2B5EF4-FFF2-40B4-BE49-F238E27FC236}">
                <a16:creationId xmlns:a16="http://schemas.microsoft.com/office/drawing/2014/main" id="{0ED1C770-B1D6-4603-BB25-A749DDCA06CF}"/>
              </a:ext>
            </a:extLst>
          </p:cNvPr>
          <p:cNvSpPr/>
          <p:nvPr/>
        </p:nvSpPr>
        <p:spPr>
          <a:xfrm flipH="1">
            <a:off x="4572000" y="5762005"/>
            <a:ext cx="1876441" cy="882440"/>
          </a:xfrm>
          <a:prstGeom prst="wedgeRoundRectCallout">
            <a:avLst>
              <a:gd name="adj1" fmla="val 66528"/>
              <a:gd name="adj2" fmla="val -166574"/>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The town of </a:t>
            </a:r>
            <a:r>
              <a:rPr lang="en-US" sz="1100" b="1" dirty="0">
                <a:solidFill>
                  <a:srgbClr val="FFFF00"/>
                </a:solidFill>
              </a:rPr>
              <a:t>Cowen</a:t>
            </a:r>
            <a:r>
              <a:rPr lang="en-US" sz="1100" dirty="0">
                <a:solidFill>
                  <a:schemeClr val="bg1"/>
                </a:solidFill>
              </a:rPr>
              <a:t> and </a:t>
            </a:r>
            <a:r>
              <a:rPr lang="en-US" sz="1100" b="1" dirty="0">
                <a:solidFill>
                  <a:srgbClr val="FFFF00"/>
                </a:solidFill>
              </a:rPr>
              <a:t>Webster County </a:t>
            </a:r>
            <a:r>
              <a:rPr lang="en-US" sz="1100" dirty="0">
                <a:solidFill>
                  <a:schemeClr val="bg1"/>
                </a:solidFill>
              </a:rPr>
              <a:t>have the highest percentage of manufactured homes</a:t>
            </a:r>
          </a:p>
        </p:txBody>
      </p:sp>
      <p:sp>
        <p:nvSpPr>
          <p:cNvPr id="8" name="Oval 7"/>
          <p:cNvSpPr/>
          <p:nvPr/>
        </p:nvSpPr>
        <p:spPr>
          <a:xfrm>
            <a:off x="4073243" y="4582808"/>
            <a:ext cx="249946" cy="224716"/>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250130" y="4428919"/>
            <a:ext cx="749216" cy="307777"/>
          </a:xfrm>
          <a:prstGeom prst="rect">
            <a:avLst/>
          </a:prstGeom>
          <a:solidFill>
            <a:schemeClr val="tx2"/>
          </a:solidFill>
        </p:spPr>
        <p:txBody>
          <a:bodyPr wrap="square" rtlCol="0">
            <a:spAutoFit/>
          </a:bodyPr>
          <a:lstStyle/>
          <a:p>
            <a:r>
              <a:rPr lang="en-US" sz="1400" dirty="0">
                <a:solidFill>
                  <a:schemeClr val="bg1"/>
                </a:solidFill>
              </a:rPr>
              <a:t>Cowen</a:t>
            </a:r>
          </a:p>
        </p:txBody>
      </p:sp>
    </p:spTree>
    <p:extLst>
      <p:ext uri="{BB962C8B-B14F-4D97-AF65-F5344CB8AC3E}">
        <p14:creationId xmlns:p14="http://schemas.microsoft.com/office/powerpoint/2010/main" val="1654828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4D5A23-512C-4DD3-A76B-EE800DE7BC69}"/>
              </a:ext>
            </a:extLst>
          </p:cNvPr>
          <p:cNvPicPr>
            <a:picLocks noChangeAspect="1"/>
          </p:cNvPicPr>
          <p:nvPr/>
        </p:nvPicPr>
        <p:blipFill>
          <a:blip r:embed="rId3"/>
          <a:stretch>
            <a:fillRect/>
          </a:stretch>
        </p:blipFill>
        <p:spPr>
          <a:xfrm>
            <a:off x="0" y="927126"/>
            <a:ext cx="9144000" cy="5946954"/>
          </a:xfrm>
          <a:prstGeom prst="rect">
            <a:avLst/>
          </a:prstGeom>
        </p:spPr>
      </p:pic>
      <p:sp>
        <p:nvSpPr>
          <p:cNvPr id="3"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latin typeface="Arial" panose="020B0604020202020204" pitchFamily="34" charset="0"/>
                <a:cs typeface="Arial" panose="020B0604020202020204" pitchFamily="34" charset="0"/>
              </a:rPr>
              <a:t>   </a:t>
            </a:r>
          </a:p>
          <a:p>
            <a:pPr algn="ctr"/>
            <a:r>
              <a:rPr lang="en-US" sz="4000" dirty="0">
                <a:solidFill>
                  <a:schemeClr val="bg1"/>
                </a:solidFill>
                <a:latin typeface="Arial" panose="020B0604020202020204" pitchFamily="34" charset="0"/>
                <a:cs typeface="Arial" panose="020B0604020202020204" pitchFamily="34" charset="0"/>
              </a:rPr>
              <a:t>Residential: High Building $ Exposure </a:t>
            </a:r>
          </a:p>
          <a:p>
            <a:pPr algn="ctr"/>
            <a:endParaRPr lang="en-US" sz="31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6AA5300-D189-451B-814F-984BC5BA6870}"/>
              </a:ext>
            </a:extLst>
          </p:cNvPr>
          <p:cNvSpPr txBox="1"/>
          <p:nvPr/>
        </p:nvSpPr>
        <p:spPr>
          <a:xfrm>
            <a:off x="3764582" y="1207789"/>
            <a:ext cx="2276824" cy="369332"/>
          </a:xfrm>
          <a:prstGeom prst="rect">
            <a:avLst/>
          </a:prstGeom>
          <a:solidFill>
            <a:schemeClr val="accent1">
              <a:lumMod val="50000"/>
            </a:schemeClr>
          </a:solidFill>
        </p:spPr>
        <p:txBody>
          <a:bodyPr wrap="square" rtlCol="0">
            <a:spAutoFit/>
          </a:bodyPr>
          <a:lstStyle/>
          <a:p>
            <a:r>
              <a:rPr lang="en-US" dirty="0">
                <a:solidFill>
                  <a:schemeClr val="bg1"/>
                </a:solidFill>
              </a:rPr>
              <a:t>White Sulphur Springs</a:t>
            </a:r>
          </a:p>
        </p:txBody>
      </p:sp>
      <p:sp>
        <p:nvSpPr>
          <p:cNvPr id="17" name="Speech Bubble: Rectangle with Corners Rounded 16">
            <a:extLst>
              <a:ext uri="{FF2B5EF4-FFF2-40B4-BE49-F238E27FC236}">
                <a16:creationId xmlns:a16="http://schemas.microsoft.com/office/drawing/2014/main" id="{8FDA8694-1663-4D59-BE35-55D1D2462F7F}"/>
              </a:ext>
            </a:extLst>
          </p:cNvPr>
          <p:cNvSpPr/>
          <p:nvPr/>
        </p:nvSpPr>
        <p:spPr>
          <a:xfrm>
            <a:off x="4370097" y="4237953"/>
            <a:ext cx="2066699" cy="369332"/>
          </a:xfrm>
          <a:prstGeom prst="wedgeRoundRectCallout">
            <a:avLst>
              <a:gd name="adj1" fmla="val -77308"/>
              <a:gd name="adj2" fmla="val 298921"/>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Mapped-In</a:t>
            </a:r>
            <a:r>
              <a:rPr lang="en-US" sz="1200" dirty="0">
                <a:solidFill>
                  <a:schemeClr val="tx1"/>
                </a:solidFill>
              </a:rPr>
              <a:t> Draft Floodplain (Future SFHA)</a:t>
            </a:r>
          </a:p>
        </p:txBody>
      </p:sp>
      <p:pic>
        <p:nvPicPr>
          <p:cNvPr id="23" name="Picture 22">
            <a:extLst>
              <a:ext uri="{FF2B5EF4-FFF2-40B4-BE49-F238E27FC236}">
                <a16:creationId xmlns:a16="http://schemas.microsoft.com/office/drawing/2014/main" id="{BEB8E62B-E372-4339-AD97-3A1C00EC99AD}"/>
              </a:ext>
            </a:extLst>
          </p:cNvPr>
          <p:cNvPicPr>
            <a:picLocks noChangeAspect="1"/>
          </p:cNvPicPr>
          <p:nvPr/>
        </p:nvPicPr>
        <p:blipFill>
          <a:blip r:embed="rId4"/>
          <a:stretch>
            <a:fillRect/>
          </a:stretch>
        </p:blipFill>
        <p:spPr>
          <a:xfrm>
            <a:off x="122521" y="2051441"/>
            <a:ext cx="1410284" cy="2962937"/>
          </a:xfrm>
          <a:prstGeom prst="rect">
            <a:avLst/>
          </a:prstGeom>
        </p:spPr>
      </p:pic>
      <p:pic>
        <p:nvPicPr>
          <p:cNvPr id="26" name="Picture 25">
            <a:extLst>
              <a:ext uri="{FF2B5EF4-FFF2-40B4-BE49-F238E27FC236}">
                <a16:creationId xmlns:a16="http://schemas.microsoft.com/office/drawing/2014/main" id="{3885419C-8E7A-4869-9688-C06C56B6764A}"/>
              </a:ext>
            </a:extLst>
          </p:cNvPr>
          <p:cNvPicPr>
            <a:picLocks noChangeAspect="1"/>
          </p:cNvPicPr>
          <p:nvPr/>
        </p:nvPicPr>
        <p:blipFill>
          <a:blip r:embed="rId5"/>
          <a:stretch>
            <a:fillRect/>
          </a:stretch>
        </p:blipFill>
        <p:spPr>
          <a:xfrm>
            <a:off x="111520" y="5087888"/>
            <a:ext cx="1446310" cy="1633423"/>
          </a:xfrm>
          <a:prstGeom prst="rect">
            <a:avLst/>
          </a:prstGeom>
        </p:spPr>
      </p:pic>
      <p:sp>
        <p:nvSpPr>
          <p:cNvPr id="12" name="TextBox 11">
            <a:extLst>
              <a:ext uri="{FF2B5EF4-FFF2-40B4-BE49-F238E27FC236}">
                <a16:creationId xmlns:a16="http://schemas.microsoft.com/office/drawing/2014/main" id="{0A4ABBE8-9048-4125-9CE7-DB4A98F87B3E}"/>
              </a:ext>
            </a:extLst>
          </p:cNvPr>
          <p:cNvSpPr txBox="1"/>
          <p:nvPr/>
        </p:nvSpPr>
        <p:spPr>
          <a:xfrm>
            <a:off x="720090" y="927126"/>
            <a:ext cx="8332470" cy="584775"/>
          </a:xfrm>
          <a:prstGeom prst="rect">
            <a:avLst/>
          </a:prstGeom>
          <a:solidFill>
            <a:schemeClr val="accent4"/>
          </a:solidFill>
        </p:spPr>
        <p:txBody>
          <a:bodyPr wrap="square" rtlCol="0">
            <a:spAutoFit/>
          </a:bodyPr>
          <a:lstStyle/>
          <a:p>
            <a:r>
              <a:rPr lang="en-US" sz="1600" dirty="0"/>
              <a:t>Four Homes along </a:t>
            </a:r>
            <a:r>
              <a:rPr lang="en-US" sz="1600" i="1" dirty="0"/>
              <a:t>Howard Creek </a:t>
            </a:r>
            <a:r>
              <a:rPr lang="en-US" sz="1600" dirty="0"/>
              <a:t>with Total Building Value of </a:t>
            </a:r>
            <a:r>
              <a:rPr lang="en-US" sz="1600" b="1" dirty="0"/>
              <a:t>$8.2 million </a:t>
            </a:r>
            <a:r>
              <a:rPr lang="en-US" sz="1600" dirty="0"/>
              <a:t>mapped into new </a:t>
            </a:r>
            <a:r>
              <a:rPr lang="en-US" sz="1600" i="1" dirty="0"/>
              <a:t>Draft Floodplain</a:t>
            </a:r>
            <a:r>
              <a:rPr lang="en-US" sz="1600" dirty="0"/>
              <a:t>.  Building status changed when newer </a:t>
            </a:r>
            <a:r>
              <a:rPr lang="en-US" sz="1600" i="1" dirty="0"/>
              <a:t>Preliminary Floodplain </a:t>
            </a:r>
            <a:r>
              <a:rPr lang="en-US" sz="1600" dirty="0"/>
              <a:t>published in 2021.</a:t>
            </a:r>
          </a:p>
        </p:txBody>
      </p:sp>
      <p:sp>
        <p:nvSpPr>
          <p:cNvPr id="5" name="TextBox 4">
            <a:extLst>
              <a:ext uri="{FF2B5EF4-FFF2-40B4-BE49-F238E27FC236}">
                <a16:creationId xmlns:a16="http://schemas.microsoft.com/office/drawing/2014/main" id="{F6443410-E6BA-4C7D-ACB0-D7FE063AFAC3}"/>
              </a:ext>
            </a:extLst>
          </p:cNvPr>
          <p:cNvSpPr txBox="1"/>
          <p:nvPr/>
        </p:nvSpPr>
        <p:spPr>
          <a:xfrm>
            <a:off x="2298583" y="6598200"/>
            <a:ext cx="4848837" cy="246221"/>
          </a:xfrm>
          <a:prstGeom prst="rect">
            <a:avLst/>
          </a:prstGeom>
          <a:solidFill>
            <a:schemeClr val="tx2">
              <a:lumMod val="40000"/>
              <a:lumOff val="60000"/>
            </a:schemeClr>
          </a:solidFill>
        </p:spPr>
        <p:txBody>
          <a:bodyPr wrap="square" rtlCol="0">
            <a:spAutoFit/>
          </a:bodyPr>
          <a:lstStyle/>
          <a:p>
            <a:r>
              <a:rPr lang="en-US" sz="1000" dirty="0">
                <a:hlinkClick r:id="rId6"/>
              </a:rPr>
              <a:t>https://www.mapwv.gov/flood/map/?wkid=102100&amp;x=-8942775&amp;y=4547402&amp;l=11&amp;v=2</a:t>
            </a:r>
            <a:endParaRPr lang="en-US" sz="1100" dirty="0"/>
          </a:p>
        </p:txBody>
      </p:sp>
    </p:spTree>
    <p:extLst>
      <p:ext uri="{BB962C8B-B14F-4D97-AF65-F5344CB8AC3E}">
        <p14:creationId xmlns:p14="http://schemas.microsoft.com/office/powerpoint/2010/main" val="2304177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R4 Risk Assessment</a:t>
            </a:r>
          </a:p>
        </p:txBody>
      </p:sp>
      <p:sp>
        <p:nvSpPr>
          <p:cNvPr id="3" name="TextBox 2"/>
          <p:cNvSpPr txBox="1"/>
          <p:nvPr/>
        </p:nvSpPr>
        <p:spPr>
          <a:xfrm>
            <a:off x="1271059" y="3253942"/>
            <a:ext cx="6432330" cy="1569660"/>
          </a:xfrm>
          <a:prstGeom prst="rect">
            <a:avLst/>
          </a:prstGeom>
          <a:solidFill>
            <a:schemeClr val="tx1"/>
          </a:solidFill>
        </p:spPr>
        <p:txBody>
          <a:bodyPr wrap="square" rtlCol="0">
            <a:spAutoFit/>
          </a:bodyPr>
          <a:lstStyle/>
          <a:p>
            <a:pPr algn="ctr"/>
            <a:r>
              <a:rPr lang="en-US" sz="3200" dirty="0">
                <a:solidFill>
                  <a:srgbClr val="FFFF00"/>
                </a:solidFill>
              </a:rPr>
              <a:t>SIGNIFICANT STRUCTURES OF IMPORTANCE</a:t>
            </a:r>
          </a:p>
          <a:p>
            <a:pPr algn="ctr"/>
            <a:r>
              <a:rPr lang="en-US" sz="3200" i="1" dirty="0">
                <a:solidFill>
                  <a:schemeClr val="bg1"/>
                </a:solidFill>
              </a:rPr>
              <a:t>What critical facilities are at risk?</a:t>
            </a:r>
          </a:p>
        </p:txBody>
      </p:sp>
    </p:spTree>
    <p:extLst>
      <p:ext uri="{BB962C8B-B14F-4D97-AF65-F5344CB8AC3E}">
        <p14:creationId xmlns:p14="http://schemas.microsoft.com/office/powerpoint/2010/main" val="1852397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Essential Facilities</a:t>
            </a:r>
          </a:p>
        </p:txBody>
      </p:sp>
      <p:graphicFrame>
        <p:nvGraphicFramePr>
          <p:cNvPr id="7" name="Table 6"/>
          <p:cNvGraphicFramePr>
            <a:graphicFrameLocks noGrp="1"/>
          </p:cNvGraphicFramePr>
          <p:nvPr/>
        </p:nvGraphicFramePr>
        <p:xfrm>
          <a:off x="479832" y="1005235"/>
          <a:ext cx="7197509" cy="5805234"/>
        </p:xfrm>
        <a:graphic>
          <a:graphicData uri="http://schemas.openxmlformats.org/drawingml/2006/table">
            <a:tbl>
              <a:tblPr firstRow="1" firstCol="1" bandRow="1"/>
              <a:tblGrid>
                <a:gridCol w="588117">
                  <a:extLst>
                    <a:ext uri="{9D8B030D-6E8A-4147-A177-3AD203B41FA5}">
                      <a16:colId xmlns:a16="http://schemas.microsoft.com/office/drawing/2014/main" val="2342775069"/>
                    </a:ext>
                  </a:extLst>
                </a:gridCol>
                <a:gridCol w="1524181">
                  <a:extLst>
                    <a:ext uri="{9D8B030D-6E8A-4147-A177-3AD203B41FA5}">
                      <a16:colId xmlns:a16="http://schemas.microsoft.com/office/drawing/2014/main" val="436173319"/>
                    </a:ext>
                  </a:extLst>
                </a:gridCol>
                <a:gridCol w="981480">
                  <a:extLst>
                    <a:ext uri="{9D8B030D-6E8A-4147-A177-3AD203B41FA5}">
                      <a16:colId xmlns:a16="http://schemas.microsoft.com/office/drawing/2014/main" val="654363893"/>
                    </a:ext>
                  </a:extLst>
                </a:gridCol>
                <a:gridCol w="579648">
                  <a:extLst>
                    <a:ext uri="{9D8B030D-6E8A-4147-A177-3AD203B41FA5}">
                      <a16:colId xmlns:a16="http://schemas.microsoft.com/office/drawing/2014/main" val="939984152"/>
                    </a:ext>
                  </a:extLst>
                </a:gridCol>
                <a:gridCol w="579648">
                  <a:extLst>
                    <a:ext uri="{9D8B030D-6E8A-4147-A177-3AD203B41FA5}">
                      <a16:colId xmlns:a16="http://schemas.microsoft.com/office/drawing/2014/main" val="762561734"/>
                    </a:ext>
                  </a:extLst>
                </a:gridCol>
                <a:gridCol w="551168">
                  <a:extLst>
                    <a:ext uri="{9D8B030D-6E8A-4147-A177-3AD203B41FA5}">
                      <a16:colId xmlns:a16="http://schemas.microsoft.com/office/drawing/2014/main" val="1582869657"/>
                    </a:ext>
                  </a:extLst>
                </a:gridCol>
                <a:gridCol w="547318">
                  <a:extLst>
                    <a:ext uri="{9D8B030D-6E8A-4147-A177-3AD203B41FA5}">
                      <a16:colId xmlns:a16="http://schemas.microsoft.com/office/drawing/2014/main" val="3669941465"/>
                    </a:ext>
                  </a:extLst>
                </a:gridCol>
                <a:gridCol w="668175">
                  <a:extLst>
                    <a:ext uri="{9D8B030D-6E8A-4147-A177-3AD203B41FA5}">
                      <a16:colId xmlns:a16="http://schemas.microsoft.com/office/drawing/2014/main" val="4234282703"/>
                    </a:ext>
                  </a:extLst>
                </a:gridCol>
                <a:gridCol w="623528">
                  <a:extLst>
                    <a:ext uri="{9D8B030D-6E8A-4147-A177-3AD203B41FA5}">
                      <a16:colId xmlns:a16="http://schemas.microsoft.com/office/drawing/2014/main" val="2817722823"/>
                    </a:ext>
                  </a:extLst>
                </a:gridCol>
                <a:gridCol w="554246">
                  <a:extLst>
                    <a:ext uri="{9D8B030D-6E8A-4147-A177-3AD203B41FA5}">
                      <a16:colId xmlns:a16="http://schemas.microsoft.com/office/drawing/2014/main" val="2786922328"/>
                    </a:ext>
                  </a:extLst>
                </a:gridCol>
              </a:tblGrid>
              <a:tr h="93093">
                <a:tc gridSpan="3">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IDENTIFICATION</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gridSpan="7">
                  <a:txBody>
                    <a:bodyPr/>
                    <a:lstStyle/>
                    <a:p>
                      <a:pPr marL="0" marR="0" algn="ctr">
                        <a:lnSpc>
                          <a:spcPct val="107000"/>
                        </a:lnSpc>
                        <a:spcBef>
                          <a:spcPts val="0"/>
                        </a:spcBef>
                        <a:spcAft>
                          <a:spcPts val="0"/>
                        </a:spcAft>
                      </a:pPr>
                      <a:r>
                        <a:rPr lang="en-US" sz="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ESSENTIAL FACILITIES</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8235958"/>
                  </a:ext>
                </a:extLst>
              </a:tr>
              <a:tr h="319146">
                <a:tc>
                  <a:txBody>
                    <a:bodyPr/>
                    <a:lstStyle/>
                    <a:p>
                      <a:pPr marL="0" marR="0" algn="ctr">
                        <a:lnSpc>
                          <a:spcPct val="107000"/>
                        </a:lnSpc>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CID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Police Station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Fire Station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911 Center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School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Hospital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Nursing Home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TOTAL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3223453414"/>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540027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Ansted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5093430"/>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540026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241721"/>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540294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Gauley Bridge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7148188"/>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Meadow Bridge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2482802"/>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540029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Montgomery**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1236684"/>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540280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Mount Hope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8797260"/>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540031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Oak Hill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9820185"/>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540032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Pax</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8451263"/>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540033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Smithers**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6810715"/>
                  </a:ext>
                </a:extLst>
              </a:tr>
              <a:tr h="159573">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000" b="1">
                          <a:effectLst/>
                          <a:latin typeface="Calibri" panose="020F0502020204030204" pitchFamily="34" charset="0"/>
                          <a:ea typeface="Calibri" panose="020F0502020204030204" pitchFamily="34" charset="0"/>
                          <a:cs typeface="Times New Roman" panose="02020603050405020304" pitchFamily="18" charset="0"/>
                        </a:rPr>
                        <a:t>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a:t>
                      </a: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Ranked 8</a:t>
                      </a:r>
                      <a:r>
                        <a:rPr lang="en-US" sz="1000" b="1" baseline="30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 </a:t>
                      </a: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State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435806485"/>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540041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36908"/>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540243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Falling Springs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1537251"/>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 County*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688735294"/>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540228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Rainelle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7204212"/>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540043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Ronceverte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1674422"/>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540044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Rupert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4829224"/>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540045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White Sulphur Springs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86111"/>
                  </a:ext>
                </a:extLst>
              </a:tr>
              <a:tr h="159573">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000" b="1">
                          <a:effectLst/>
                          <a:latin typeface="Calibri" panose="020F0502020204030204" pitchFamily="34" charset="0"/>
                          <a:ea typeface="Calibri" panose="020F0502020204030204" pitchFamily="34" charset="0"/>
                          <a:cs typeface="Times New Roman" panose="02020603050405020304" pitchFamily="18" charset="0"/>
                        </a:rPr>
                        <a:t>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a:t>
                      </a: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164598749"/>
                  </a:ext>
                </a:extLst>
              </a:tr>
              <a:tr h="60261">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540146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 County*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42373239"/>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540147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Richwood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321296"/>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540148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Summersville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310647"/>
                  </a:ext>
                </a:extLst>
              </a:tr>
              <a:tr h="159573">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000" b="1">
                          <a:effectLst/>
                          <a:latin typeface="Calibri" panose="020F0502020204030204" pitchFamily="34" charset="0"/>
                          <a:ea typeface="Calibri" panose="020F0502020204030204" pitchFamily="34" charset="0"/>
                          <a:cs typeface="Times New Roman" panose="02020603050405020304" pitchFamily="18" charset="0"/>
                        </a:rPr>
                        <a:t>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a:t>
                      </a: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476191877"/>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540158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Durbin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4683688"/>
                  </a:ext>
                </a:extLst>
              </a:tr>
              <a:tr h="478719">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540159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 </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Calibri" panose="020F0502020204030204" pitchFamily="34" charset="0"/>
                        </a:rPr>
                        <a:t>(Ranked 7</a:t>
                      </a:r>
                      <a:r>
                        <a:rPr lang="en-US" sz="1000" b="1" baseline="30000" dirty="0">
                          <a:effectLst/>
                          <a:latin typeface="Calibri" panose="020F0502020204030204" pitchFamily="34" charset="0"/>
                          <a:ea typeface="Calibri" panose="020F0502020204030204" pitchFamily="34" charset="0"/>
                          <a:cs typeface="Calibri" panose="020F0502020204030204" pitchFamily="34" charset="0"/>
                        </a:rPr>
                        <a:t>th</a:t>
                      </a:r>
                      <a:r>
                        <a:rPr lang="en-US" sz="1000" b="1" dirty="0">
                          <a:effectLst/>
                          <a:latin typeface="Calibri" panose="020F0502020204030204" pitchFamily="34" charset="0"/>
                          <a:ea typeface="Calibri" panose="020F0502020204030204" pitchFamily="34" charset="0"/>
                          <a:cs typeface="Calibri" panose="020F0502020204030204" pitchFamily="34" charset="0"/>
                        </a:rPr>
                        <a:t> for all municipalities in State)</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47863954"/>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540283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 County*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027451291"/>
                  </a:ext>
                </a:extLst>
              </a:tr>
              <a:tr h="159573">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000" b="1">
                          <a:effectLst/>
                          <a:latin typeface="Calibri" panose="020F0502020204030204" pitchFamily="34" charset="0"/>
                          <a:ea typeface="Calibri" panose="020F0502020204030204" pitchFamily="34" charset="0"/>
                          <a:cs typeface="Times New Roman" panose="02020603050405020304" pitchFamily="18" charset="0"/>
                        </a:rPr>
                        <a:t>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a:t>
                      </a: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577495880"/>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540204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Addison (Berkeley Springs)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484941"/>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540205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Camden-On-Gauley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0966971"/>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540206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Cowen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5625753"/>
                  </a:ext>
                </a:extLst>
              </a:tr>
              <a:tr h="159573">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540203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 County*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339224582"/>
                  </a:ext>
                </a:extLst>
              </a:tr>
              <a:tr h="159573">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000" b="1">
                          <a:effectLst/>
                          <a:latin typeface="Calibri" panose="020F0502020204030204" pitchFamily="34" charset="0"/>
                          <a:ea typeface="Calibri" panose="020F0502020204030204" pitchFamily="34" charset="0"/>
                          <a:cs typeface="Times New Roman" panose="02020603050405020304" pitchFamily="18" charset="0"/>
                        </a:rPr>
                        <a:t>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a:t>
                      </a: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813" marR="44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723501006"/>
                  </a:ext>
                </a:extLst>
              </a:tr>
            </a:tbl>
          </a:graphicData>
        </a:graphic>
      </p:graphicFrame>
      <p:sp>
        <p:nvSpPr>
          <p:cNvPr id="8" name="TextBox 7"/>
          <p:cNvSpPr txBox="1"/>
          <p:nvPr/>
        </p:nvSpPr>
        <p:spPr>
          <a:xfrm>
            <a:off x="7791450" y="1651566"/>
            <a:ext cx="1041974" cy="523220"/>
          </a:xfrm>
          <a:prstGeom prst="rect">
            <a:avLst/>
          </a:prstGeom>
          <a:solidFill>
            <a:schemeClr val="accent1">
              <a:lumMod val="50000"/>
            </a:schemeClr>
          </a:solidFill>
        </p:spPr>
        <p:txBody>
          <a:bodyPr wrap="square" rtlCol="0" anchor="ctr">
            <a:spAutoFit/>
          </a:bodyPr>
          <a:lstStyle/>
          <a:p>
            <a:pPr algn="ctr"/>
            <a:r>
              <a:rPr lang="en-US" sz="1400" dirty="0">
                <a:solidFill>
                  <a:schemeClr val="bg1"/>
                </a:solidFill>
              </a:rPr>
              <a:t>37 essential facilities </a:t>
            </a:r>
            <a:endParaRPr lang="en-US" sz="1400" i="1" dirty="0">
              <a:solidFill>
                <a:schemeClr val="bg1"/>
              </a:solidFill>
            </a:endParaRPr>
          </a:p>
        </p:txBody>
      </p:sp>
    </p:spTree>
    <p:extLst>
      <p:ext uri="{BB962C8B-B14F-4D97-AF65-F5344CB8AC3E}">
        <p14:creationId xmlns:p14="http://schemas.microsoft.com/office/powerpoint/2010/main" val="206907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6805" y="914400"/>
            <a:ext cx="7551767" cy="583087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Essential Facilities 0.2% Floodplain</a:t>
            </a:r>
          </a:p>
        </p:txBody>
      </p:sp>
      <p:sp>
        <p:nvSpPr>
          <p:cNvPr id="9" name="TextBox 8"/>
          <p:cNvSpPr txBox="1"/>
          <p:nvPr/>
        </p:nvSpPr>
        <p:spPr>
          <a:xfrm>
            <a:off x="3502397" y="5200510"/>
            <a:ext cx="374278" cy="307777"/>
          </a:xfrm>
          <a:prstGeom prst="rect">
            <a:avLst/>
          </a:prstGeom>
          <a:solidFill>
            <a:srgbClr val="FF0000"/>
          </a:solidFill>
        </p:spPr>
        <p:txBody>
          <a:bodyPr wrap="square" rtlCol="0">
            <a:spAutoFit/>
          </a:bodyPr>
          <a:lstStyle/>
          <a:p>
            <a:r>
              <a:rPr lang="en-US" sz="1400" b="1" dirty="0">
                <a:solidFill>
                  <a:schemeClr val="bg1"/>
                </a:solidFill>
              </a:rPr>
              <a:t>16</a:t>
            </a:r>
          </a:p>
        </p:txBody>
      </p:sp>
      <p:sp>
        <p:nvSpPr>
          <p:cNvPr id="10" name="TextBox 9"/>
          <p:cNvSpPr txBox="1"/>
          <p:nvPr/>
        </p:nvSpPr>
        <p:spPr>
          <a:xfrm>
            <a:off x="4134631" y="4492830"/>
            <a:ext cx="295415" cy="307777"/>
          </a:xfrm>
          <a:prstGeom prst="rect">
            <a:avLst/>
          </a:prstGeom>
          <a:solidFill>
            <a:srgbClr val="FF0000"/>
          </a:solidFill>
        </p:spPr>
        <p:txBody>
          <a:bodyPr wrap="square" rtlCol="0">
            <a:spAutoFit/>
          </a:bodyPr>
          <a:lstStyle/>
          <a:p>
            <a:r>
              <a:rPr lang="en-US" sz="1400" b="1" dirty="0">
                <a:solidFill>
                  <a:schemeClr val="bg1"/>
                </a:solidFill>
              </a:rPr>
              <a:t>8</a:t>
            </a:r>
          </a:p>
        </p:txBody>
      </p:sp>
      <p:sp>
        <p:nvSpPr>
          <p:cNvPr id="11" name="TextBox 10"/>
          <p:cNvSpPr txBox="1"/>
          <p:nvPr/>
        </p:nvSpPr>
        <p:spPr>
          <a:xfrm>
            <a:off x="4532689" y="4800607"/>
            <a:ext cx="256103" cy="307777"/>
          </a:xfrm>
          <a:prstGeom prst="rect">
            <a:avLst/>
          </a:prstGeom>
          <a:solidFill>
            <a:srgbClr val="FF0000"/>
          </a:solidFill>
        </p:spPr>
        <p:txBody>
          <a:bodyPr wrap="square" rtlCol="0">
            <a:spAutoFit/>
          </a:bodyPr>
          <a:lstStyle/>
          <a:p>
            <a:r>
              <a:rPr lang="en-US" sz="1400" b="1" dirty="0">
                <a:solidFill>
                  <a:schemeClr val="bg1"/>
                </a:solidFill>
              </a:rPr>
              <a:t>5</a:t>
            </a:r>
          </a:p>
        </p:txBody>
      </p:sp>
      <p:sp>
        <p:nvSpPr>
          <p:cNvPr id="12" name="TextBox 11"/>
          <p:cNvSpPr txBox="1"/>
          <p:nvPr/>
        </p:nvSpPr>
        <p:spPr>
          <a:xfrm>
            <a:off x="3736572" y="4802856"/>
            <a:ext cx="295415" cy="307777"/>
          </a:xfrm>
          <a:prstGeom prst="rect">
            <a:avLst/>
          </a:prstGeom>
          <a:solidFill>
            <a:srgbClr val="FF0000"/>
          </a:solidFill>
        </p:spPr>
        <p:txBody>
          <a:bodyPr wrap="square" rtlCol="0">
            <a:spAutoFit/>
          </a:bodyPr>
          <a:lstStyle/>
          <a:p>
            <a:r>
              <a:rPr lang="en-US" sz="1400" b="1" dirty="0">
                <a:solidFill>
                  <a:schemeClr val="bg1"/>
                </a:solidFill>
              </a:rPr>
              <a:t>4</a:t>
            </a:r>
          </a:p>
        </p:txBody>
      </p:sp>
      <p:sp>
        <p:nvSpPr>
          <p:cNvPr id="13" name="TextBox 12"/>
          <p:cNvSpPr txBox="1"/>
          <p:nvPr/>
        </p:nvSpPr>
        <p:spPr>
          <a:xfrm>
            <a:off x="4129437" y="5365701"/>
            <a:ext cx="295415" cy="307777"/>
          </a:xfrm>
          <a:prstGeom prst="rect">
            <a:avLst/>
          </a:prstGeom>
          <a:solidFill>
            <a:srgbClr val="FF0000"/>
          </a:solidFill>
        </p:spPr>
        <p:txBody>
          <a:bodyPr wrap="square" rtlCol="0">
            <a:spAutoFit/>
          </a:bodyPr>
          <a:lstStyle/>
          <a:p>
            <a:r>
              <a:rPr lang="en-US" sz="1400" b="1" dirty="0">
                <a:solidFill>
                  <a:schemeClr val="bg1"/>
                </a:solidFill>
              </a:rPr>
              <a:t>4</a:t>
            </a:r>
          </a:p>
        </p:txBody>
      </p:sp>
      <p:sp>
        <p:nvSpPr>
          <p:cNvPr id="14" name="Rectangle 13"/>
          <p:cNvSpPr/>
          <p:nvPr/>
        </p:nvSpPr>
        <p:spPr>
          <a:xfrm>
            <a:off x="1003049" y="1190115"/>
            <a:ext cx="2324099" cy="1244893"/>
          </a:xfrm>
          <a:prstGeom prst="rect">
            <a:avLst/>
          </a:prstGeom>
          <a:solidFill>
            <a:schemeClr val="accent1">
              <a:lumMod val="20000"/>
              <a:lumOff val="80000"/>
            </a:schemeClr>
          </a:solidFill>
        </p:spPr>
        <p:txBody>
          <a:bodyPr wrap="square">
            <a:spAutoFit/>
          </a:bodyPr>
          <a:lstStyle/>
          <a:p>
            <a:pPr marR="0" lvl="0">
              <a:lnSpc>
                <a:spcPct val="107000"/>
              </a:lnSpc>
              <a:spcBef>
                <a:spcPts val="0"/>
              </a:spcBef>
              <a:spcAft>
                <a:spcPts val="0"/>
              </a:spcAft>
            </a:pPr>
            <a:r>
              <a:rPr lang="en-US" sz="1400"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Fayette County </a:t>
            </a:r>
            <a:r>
              <a:rPr lang="en-US" sz="1400" dirty="0">
                <a:latin typeface="Calibri" panose="020F0502020204030204" pitchFamily="34" charset="0"/>
                <a:ea typeface="Calibri" panose="020F0502020204030204" pitchFamily="34" charset="0"/>
                <a:cs typeface="Times New Roman" panose="02020603050405020304" pitchFamily="18" charset="0"/>
              </a:rPr>
              <a:t>is ranked 8</a:t>
            </a:r>
            <a:r>
              <a:rPr lang="en-US" sz="1400" baseline="30000" dirty="0">
                <a:latin typeface="Calibri" panose="020F0502020204030204" pitchFamily="34" charset="0"/>
                <a:ea typeface="Calibri" panose="020F0502020204030204" pitchFamily="34" charset="0"/>
                <a:cs typeface="Times New Roman" panose="02020603050405020304" pitchFamily="18" charset="0"/>
              </a:rPr>
              <a:t>th</a:t>
            </a:r>
            <a:r>
              <a:rPr lang="en-US" sz="1400" dirty="0">
                <a:latin typeface="Calibri" panose="020F0502020204030204" pitchFamily="34" charset="0"/>
                <a:ea typeface="Calibri" panose="020F0502020204030204" pitchFamily="34" charset="0"/>
                <a:cs typeface="Times New Roman" panose="02020603050405020304" pitchFamily="18" charset="0"/>
              </a:rPr>
              <a:t> in the State for the most essential facilities. The town of </a:t>
            </a:r>
            <a:r>
              <a:rPr lang="en-US" sz="1400"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Marlinton </a:t>
            </a:r>
            <a:r>
              <a:rPr lang="en-US" sz="1400" dirty="0">
                <a:latin typeface="Calibri" panose="020F0502020204030204" pitchFamily="34" charset="0"/>
                <a:ea typeface="Calibri" panose="020F0502020204030204" pitchFamily="34" charset="0"/>
                <a:cs typeface="Times New Roman" panose="02020603050405020304" pitchFamily="18" charset="0"/>
              </a:rPr>
              <a:t>is ranked 7</a:t>
            </a:r>
            <a:r>
              <a:rPr lang="en-US" sz="1400" baseline="30000" dirty="0">
                <a:latin typeface="Calibri" panose="020F0502020204030204" pitchFamily="34" charset="0"/>
                <a:ea typeface="Calibri" panose="020F0502020204030204" pitchFamily="34" charset="0"/>
                <a:cs typeface="Times New Roman" panose="02020603050405020304" pitchFamily="18" charset="0"/>
              </a:rPr>
              <a:t>th</a:t>
            </a:r>
            <a:r>
              <a:rPr lang="en-US" sz="1400" dirty="0">
                <a:latin typeface="Calibri" panose="020F0502020204030204" pitchFamily="34" charset="0"/>
                <a:ea typeface="Calibri" panose="020F0502020204030204" pitchFamily="34" charset="0"/>
                <a:cs typeface="Times New Roman" panose="02020603050405020304" pitchFamily="18" charset="0"/>
              </a:rPr>
              <a:t> of all incorporated places.</a:t>
            </a:r>
          </a:p>
        </p:txBody>
      </p:sp>
    </p:spTree>
    <p:extLst>
      <p:ext uri="{BB962C8B-B14F-4D97-AF65-F5344CB8AC3E}">
        <p14:creationId xmlns:p14="http://schemas.microsoft.com/office/powerpoint/2010/main" val="3739610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Access</a:t>
            </a:r>
            <a:r>
              <a:rPr lang="en-US" dirty="0">
                <a:solidFill>
                  <a:schemeClr val="bg1"/>
                </a:solidFill>
                <a:latin typeface="Arial" panose="020B0604020202020204" pitchFamily="34" charset="0"/>
                <a:cs typeface="Arial" panose="020B0604020202020204" pitchFamily="34" charset="0"/>
              </a:rPr>
              <a:t> Risk Assessment Info</a:t>
            </a:r>
          </a:p>
        </p:txBody>
      </p:sp>
      <p:sp>
        <p:nvSpPr>
          <p:cNvPr id="6" name="TextBox 5"/>
          <p:cNvSpPr txBox="1"/>
          <p:nvPr/>
        </p:nvSpPr>
        <p:spPr>
          <a:xfrm>
            <a:off x="5365099" y="1881340"/>
            <a:ext cx="3461659" cy="4278094"/>
          </a:xfrm>
          <a:prstGeom prst="rect">
            <a:avLst/>
          </a:prstGeom>
          <a:solidFill>
            <a:schemeClr val="accent2">
              <a:lumMod val="20000"/>
              <a:lumOff val="80000"/>
            </a:schemeClr>
          </a:solidFill>
        </p:spPr>
        <p:txBody>
          <a:bodyPr wrap="square" rtlCol="0">
            <a:spAutoFit/>
          </a:bodyPr>
          <a:lstStyle/>
          <a:p>
            <a:pPr algn="ctr"/>
            <a:r>
              <a:rPr lang="en-US" sz="2000" dirty="0">
                <a:solidFill>
                  <a:srgbClr val="C00000"/>
                </a:solidFill>
              </a:rPr>
              <a:t>Building Level Risk Assessment (BLRA) Products</a:t>
            </a:r>
          </a:p>
          <a:p>
            <a:r>
              <a:rPr lang="en-US" u="sng" dirty="0"/>
              <a:t> </a:t>
            </a:r>
          </a:p>
          <a:p>
            <a:pPr marL="285750" indent="-285750">
              <a:buFont typeface="Arial" panose="020B0604020202020204" pitchFamily="34" charset="0"/>
              <a:buChar char="•"/>
            </a:pPr>
            <a:r>
              <a:rPr lang="en-US" b="1" dirty="0">
                <a:solidFill>
                  <a:schemeClr val="accent1">
                    <a:lumMod val="50000"/>
                  </a:schemeClr>
                </a:solidFill>
              </a:rPr>
              <a:t>GIS Files</a:t>
            </a:r>
          </a:p>
          <a:p>
            <a:pPr marL="285750" indent="-285750">
              <a:buFont typeface="Arial" panose="020B0604020202020204" pitchFamily="34" charset="0"/>
              <a:buChar char="•"/>
            </a:pPr>
            <a:r>
              <a:rPr lang="en-US" b="1" dirty="0">
                <a:solidFill>
                  <a:schemeClr val="accent1">
                    <a:lumMod val="50000"/>
                  </a:schemeClr>
                </a:solidFill>
              </a:rPr>
              <a:t>Tables</a:t>
            </a:r>
            <a:r>
              <a:rPr lang="en-US" dirty="0"/>
              <a:t> </a:t>
            </a:r>
            <a:r>
              <a:rPr lang="en-US" dirty="0">
                <a:solidFill>
                  <a:schemeClr val="tx1">
                    <a:lumMod val="85000"/>
                    <a:lumOff val="15000"/>
                  </a:schemeClr>
                </a:solidFill>
              </a:rPr>
              <a:t>(Excel)</a:t>
            </a:r>
          </a:p>
          <a:p>
            <a:pPr marL="742950" lvl="1" indent="-285750">
              <a:buFont typeface="Courier New" panose="02070309020205020404" pitchFamily="49" charset="0"/>
              <a:buChar char="o"/>
            </a:pPr>
            <a:r>
              <a:rPr lang="en-US" sz="1600" dirty="0">
                <a:solidFill>
                  <a:schemeClr val="tx1">
                    <a:lumMod val="85000"/>
                    <a:lumOff val="15000"/>
                  </a:schemeClr>
                </a:solidFill>
              </a:rPr>
              <a:t>Community Level</a:t>
            </a:r>
          </a:p>
          <a:p>
            <a:pPr marL="742950" lvl="1" indent="-285750">
              <a:buFont typeface="Courier New" panose="02070309020205020404" pitchFamily="49" charset="0"/>
              <a:buChar char="o"/>
            </a:pPr>
            <a:r>
              <a:rPr lang="en-US" sz="1600" dirty="0">
                <a:solidFill>
                  <a:schemeClr val="tx1">
                    <a:lumMod val="85000"/>
                    <a:lumOff val="15000"/>
                  </a:schemeClr>
                </a:solidFill>
              </a:rPr>
              <a:t>Building (and Feature) Levels with links to online maps </a:t>
            </a:r>
          </a:p>
          <a:p>
            <a:pPr marL="1200150" lvl="2" indent="-285750">
              <a:buFont typeface="Wingdings" panose="05000000000000000000" pitchFamily="2" charset="2"/>
              <a:buChar char="§"/>
            </a:pPr>
            <a:r>
              <a:rPr lang="en-US" sz="1400" dirty="0">
                <a:solidFill>
                  <a:schemeClr val="tx1">
                    <a:lumMod val="85000"/>
                    <a:lumOff val="15000"/>
                  </a:schemeClr>
                </a:solidFill>
              </a:rPr>
              <a:t>Table Extracts</a:t>
            </a:r>
          </a:p>
          <a:p>
            <a:pPr marL="1200150" lvl="2" indent="-285750">
              <a:buFont typeface="Wingdings" panose="05000000000000000000" pitchFamily="2" charset="2"/>
              <a:buChar char="§"/>
            </a:pPr>
            <a:r>
              <a:rPr lang="en-US" sz="1400" dirty="0">
                <a:solidFill>
                  <a:schemeClr val="tx1">
                    <a:lumMod val="85000"/>
                    <a:lumOff val="15000"/>
                  </a:schemeClr>
                </a:solidFill>
              </a:rPr>
              <a:t>Top Lists </a:t>
            </a:r>
          </a:p>
          <a:p>
            <a:pPr marL="285750" indent="-285750">
              <a:buFont typeface="Arial" panose="020B0604020202020204" pitchFamily="34" charset="0"/>
              <a:buChar char="•"/>
            </a:pPr>
            <a:r>
              <a:rPr lang="en-US" b="1" dirty="0">
                <a:solidFill>
                  <a:schemeClr val="accent1">
                    <a:lumMod val="50000"/>
                  </a:schemeClr>
                </a:solidFill>
              </a:rPr>
              <a:t>Maps</a:t>
            </a:r>
          </a:p>
          <a:p>
            <a:pPr marL="742950" lvl="1" indent="-285750">
              <a:buFont typeface="Courier New" panose="02070309020205020404" pitchFamily="49" charset="0"/>
              <a:buChar char="o"/>
            </a:pPr>
            <a:r>
              <a:rPr lang="en-US" sz="1600" dirty="0">
                <a:solidFill>
                  <a:schemeClr val="tx1">
                    <a:lumMod val="85000"/>
                    <a:lumOff val="15000"/>
                  </a:schemeClr>
                </a:solidFill>
              </a:rPr>
              <a:t>Interactive Web Maps</a:t>
            </a:r>
          </a:p>
          <a:p>
            <a:pPr marL="742950" lvl="1" indent="-285750">
              <a:buFont typeface="Courier New" panose="02070309020205020404" pitchFamily="49" charset="0"/>
              <a:buChar char="o"/>
            </a:pPr>
            <a:r>
              <a:rPr lang="en-US" sz="1600" dirty="0">
                <a:solidFill>
                  <a:schemeClr val="tx1">
                    <a:lumMod val="85000"/>
                    <a:lumOff val="15000"/>
                  </a:schemeClr>
                </a:solidFill>
              </a:rPr>
              <a:t>Graphics and Maps</a:t>
            </a:r>
            <a:br>
              <a:rPr lang="en-US" sz="1600" dirty="0"/>
            </a:br>
            <a:endParaRPr lang="en-US" sz="1600" dirty="0"/>
          </a:p>
          <a:p>
            <a:pPr marL="285750" indent="-285750">
              <a:buFont typeface="Arial" panose="020B0604020202020204" pitchFamily="34" charset="0"/>
              <a:buChar char="•"/>
            </a:pPr>
            <a:r>
              <a:rPr lang="en-US" b="1" dirty="0">
                <a:solidFill>
                  <a:schemeClr val="accent1">
                    <a:lumMod val="50000"/>
                  </a:schemeClr>
                </a:solidFill>
              </a:rPr>
              <a:t>Reports </a:t>
            </a:r>
            <a:r>
              <a:rPr lang="en-US" dirty="0">
                <a:solidFill>
                  <a:schemeClr val="tx1">
                    <a:lumMod val="85000"/>
                    <a:lumOff val="15000"/>
                  </a:schemeClr>
                </a:solidFill>
              </a:rPr>
              <a:t>(Word Docs)</a:t>
            </a:r>
          </a:p>
          <a:p>
            <a:pPr marL="285750" indent="-285750">
              <a:buFont typeface="Arial" panose="020B0604020202020204" pitchFamily="34" charset="0"/>
              <a:buChar char="•"/>
            </a:pPr>
            <a:r>
              <a:rPr lang="en-US" b="1" dirty="0">
                <a:solidFill>
                  <a:schemeClr val="accent1">
                    <a:lumMod val="50000"/>
                  </a:schemeClr>
                </a:solidFill>
              </a:rPr>
              <a:t>3D Flood Visualizations</a:t>
            </a:r>
          </a:p>
        </p:txBody>
      </p:sp>
      <p:cxnSp>
        <p:nvCxnSpPr>
          <p:cNvPr id="8" name="Straight Connector 7"/>
          <p:cNvCxnSpPr/>
          <p:nvPr/>
        </p:nvCxnSpPr>
        <p:spPr>
          <a:xfrm flipV="1">
            <a:off x="5374431" y="2572540"/>
            <a:ext cx="3461659" cy="933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20138" y="959982"/>
            <a:ext cx="5737212" cy="369332"/>
          </a:xfrm>
          <a:prstGeom prst="rect">
            <a:avLst/>
          </a:prstGeom>
          <a:noFill/>
        </p:spPr>
        <p:txBody>
          <a:bodyPr wrap="none" rtlCol="0">
            <a:spAutoFit/>
          </a:bodyPr>
          <a:lstStyle/>
          <a:p>
            <a:r>
              <a:rPr lang="en-US" dirty="0"/>
              <a:t>Use the </a:t>
            </a:r>
            <a:r>
              <a:rPr lang="en-US" dirty="0">
                <a:hlinkClick r:id="rId3"/>
              </a:rPr>
              <a:t>Risk Information Index</a:t>
            </a:r>
            <a:r>
              <a:rPr lang="en-US" dirty="0"/>
              <a:t> to access Data and Products</a:t>
            </a:r>
          </a:p>
        </p:txBody>
      </p:sp>
      <p:pic>
        <p:nvPicPr>
          <p:cNvPr id="16" name="Picture 15"/>
          <p:cNvPicPr>
            <a:picLocks noChangeAspect="1"/>
          </p:cNvPicPr>
          <p:nvPr/>
        </p:nvPicPr>
        <p:blipFill>
          <a:blip r:embed="rId4"/>
          <a:stretch>
            <a:fillRect/>
          </a:stretch>
        </p:blipFill>
        <p:spPr>
          <a:xfrm>
            <a:off x="218783" y="1374897"/>
            <a:ext cx="4637185" cy="5371816"/>
          </a:xfrm>
          <a:prstGeom prst="rect">
            <a:avLst/>
          </a:prstGeom>
        </p:spPr>
      </p:pic>
      <p:sp>
        <p:nvSpPr>
          <p:cNvPr id="9" name="TextBox 8">
            <a:extLst>
              <a:ext uri="{FF2B5EF4-FFF2-40B4-BE49-F238E27FC236}">
                <a16:creationId xmlns:a16="http://schemas.microsoft.com/office/drawing/2014/main" id="{1FDE3F97-8171-47DF-B23A-68D3661A6684}"/>
              </a:ext>
            </a:extLst>
          </p:cNvPr>
          <p:cNvSpPr txBox="1"/>
          <p:nvPr/>
        </p:nvSpPr>
        <p:spPr>
          <a:xfrm>
            <a:off x="5320781" y="6235804"/>
            <a:ext cx="3568958" cy="510909"/>
          </a:xfrm>
          <a:prstGeom prst="rect">
            <a:avLst/>
          </a:prstGeom>
          <a:noFill/>
        </p:spPr>
        <p:txBody>
          <a:bodyPr wrap="square">
            <a:spAutoFit/>
          </a:bodyPr>
          <a:lstStyle/>
          <a:p>
            <a:pPr marL="0" marR="0">
              <a:lnSpc>
                <a:spcPct val="107000"/>
              </a:lnSpc>
              <a:spcBef>
                <a:spcPts val="0"/>
              </a:spcBef>
              <a:spcAft>
                <a:spcPts val="800"/>
              </a:spcAft>
            </a:pPr>
            <a:r>
              <a:rPr lang="en-US" sz="13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Most of the risk assessment data can be viewed on the </a:t>
            </a:r>
            <a:r>
              <a:rPr lang="en-US" sz="13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RiskMAP View </a:t>
            </a:r>
            <a:r>
              <a:rPr lang="en-US" sz="13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of the </a:t>
            </a:r>
            <a:r>
              <a:rPr lang="en-US" sz="1300" dirty="0">
                <a:effectLst/>
                <a:latin typeface="Calibri" panose="020F0502020204030204" pitchFamily="34" charset="0"/>
                <a:ea typeface="Calibri" panose="020F0502020204030204" pitchFamily="34" charset="0"/>
                <a:cs typeface="Times New Roman" panose="02020603050405020304" pitchFamily="18" charset="0"/>
                <a:hlinkClick r:id="rId5"/>
              </a:rPr>
              <a:t>WV Flood Tool</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74569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Essential Facilities</a:t>
            </a: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558739" y="1001949"/>
            <a:ext cx="8026522" cy="1269385"/>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242982595"/>
              </p:ext>
            </p:extLst>
          </p:nvPr>
        </p:nvGraphicFramePr>
        <p:xfrm>
          <a:off x="558739" y="2461384"/>
          <a:ext cx="8190314" cy="2093317"/>
        </p:xfrm>
        <a:graphic>
          <a:graphicData uri="http://schemas.openxmlformats.org/drawingml/2006/table">
            <a:tbl>
              <a:tblPr firstRow="1" firstCol="1" bandRow="1"/>
              <a:tblGrid>
                <a:gridCol w="1089086">
                  <a:extLst>
                    <a:ext uri="{9D8B030D-6E8A-4147-A177-3AD203B41FA5}">
                      <a16:colId xmlns:a16="http://schemas.microsoft.com/office/drawing/2014/main" val="939438218"/>
                    </a:ext>
                  </a:extLst>
                </a:gridCol>
                <a:gridCol w="1192409">
                  <a:extLst>
                    <a:ext uri="{9D8B030D-6E8A-4147-A177-3AD203B41FA5}">
                      <a16:colId xmlns:a16="http://schemas.microsoft.com/office/drawing/2014/main" val="1330779160"/>
                    </a:ext>
                  </a:extLst>
                </a:gridCol>
                <a:gridCol w="2084649">
                  <a:extLst>
                    <a:ext uri="{9D8B030D-6E8A-4147-A177-3AD203B41FA5}">
                      <a16:colId xmlns:a16="http://schemas.microsoft.com/office/drawing/2014/main" val="2469354264"/>
                    </a:ext>
                  </a:extLst>
                </a:gridCol>
                <a:gridCol w="1482842">
                  <a:extLst>
                    <a:ext uri="{9D8B030D-6E8A-4147-A177-3AD203B41FA5}">
                      <a16:colId xmlns:a16="http://schemas.microsoft.com/office/drawing/2014/main" val="2509700938"/>
                    </a:ext>
                  </a:extLst>
                </a:gridCol>
                <a:gridCol w="1007638">
                  <a:extLst>
                    <a:ext uri="{9D8B030D-6E8A-4147-A177-3AD203B41FA5}">
                      <a16:colId xmlns:a16="http://schemas.microsoft.com/office/drawing/2014/main" val="614626552"/>
                    </a:ext>
                  </a:extLst>
                </a:gridCol>
                <a:gridCol w="624354">
                  <a:extLst>
                    <a:ext uri="{9D8B030D-6E8A-4147-A177-3AD203B41FA5}">
                      <a16:colId xmlns:a16="http://schemas.microsoft.com/office/drawing/2014/main" val="1623665491"/>
                    </a:ext>
                  </a:extLst>
                </a:gridCol>
                <a:gridCol w="709336">
                  <a:extLst>
                    <a:ext uri="{9D8B030D-6E8A-4147-A177-3AD203B41FA5}">
                      <a16:colId xmlns:a16="http://schemas.microsoft.com/office/drawing/2014/main" val="2200708032"/>
                    </a:ext>
                  </a:extLst>
                </a:gridCol>
              </a:tblGrid>
              <a:tr h="809499">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Name</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Type</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Flood Tool Link</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1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Flood Depth</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Damage Percent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41552001"/>
                  </a:ext>
                </a:extLst>
              </a:tr>
              <a:tr h="260147">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 Elementary School</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b="1">
                          <a:effectLst/>
                          <a:latin typeface="Calibri" panose="020F0502020204030204" pitchFamily="34" charset="0"/>
                          <a:ea typeface="Times New Roman" panose="02020603050405020304" pitchFamily="18" charset="0"/>
                          <a:cs typeface="Calibri" panose="020F0502020204030204" pitchFamily="34" charset="0"/>
                        </a:rPr>
                        <a:t>School</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4"/>
                        </a:rPr>
                        <a:t>FT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12560792"/>
                  </a:ext>
                </a:extLst>
              </a:tr>
              <a:tr h="260147">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 Police Department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b="1">
                          <a:effectLst/>
                          <a:latin typeface="Calibri" panose="020F0502020204030204" pitchFamily="34" charset="0"/>
                          <a:ea typeface="Times New Roman" panose="02020603050405020304" pitchFamily="18" charset="0"/>
                          <a:cs typeface="Calibri" panose="020F0502020204030204" pitchFamily="34" charset="0"/>
                        </a:rPr>
                        <a:t>Police Station</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5"/>
                        </a:rPr>
                        <a:t>FT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38115073"/>
                  </a:ext>
                </a:extLst>
              </a:tr>
              <a:tr h="404749">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 Volunteer Fire Department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b="1" dirty="0">
                          <a:effectLst/>
                          <a:latin typeface="Calibri" panose="020F0502020204030204" pitchFamily="34" charset="0"/>
                          <a:ea typeface="Times New Roman" panose="02020603050405020304" pitchFamily="18" charset="0"/>
                          <a:cs typeface="Calibri" panose="020F0502020204030204" pitchFamily="34" charset="0"/>
                        </a:rPr>
                        <a:t>Fire Station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6"/>
                        </a:rPr>
                        <a:t>FT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04778686"/>
                  </a:ext>
                </a:extLst>
              </a:tr>
              <a:tr h="260147">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Loup Creek Volunteer Fire Department - Robson</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b="1" dirty="0">
                          <a:effectLst/>
                          <a:latin typeface="Calibri" panose="020F0502020204030204" pitchFamily="34" charset="0"/>
                          <a:ea typeface="Times New Roman" panose="02020603050405020304" pitchFamily="18" charset="0"/>
                          <a:cs typeface="Calibri" panose="020F0502020204030204" pitchFamily="34" charset="0"/>
                        </a:rPr>
                        <a:t>Fire Station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7"/>
                        </a:rPr>
                        <a:t>FT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0.9</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61227666"/>
                  </a:ext>
                </a:extLst>
              </a:tr>
            </a:tbl>
          </a:graphicData>
        </a:graphic>
      </p:graphicFrame>
      <p:sp>
        <p:nvSpPr>
          <p:cNvPr id="2" name="Rectangle 1"/>
          <p:cNvSpPr/>
          <p:nvPr/>
        </p:nvSpPr>
        <p:spPr>
          <a:xfrm>
            <a:off x="438150" y="5207356"/>
            <a:ext cx="8420100" cy="1347485"/>
          </a:xfrm>
          <a:prstGeom prst="rect">
            <a:avLst/>
          </a:prstGeom>
          <a:solidFill>
            <a:schemeClr val="accent4">
              <a:lumMod val="40000"/>
              <a:lumOff val="60000"/>
            </a:schemeClr>
          </a:solidFill>
        </p:spPr>
        <p:txBody>
          <a:bodyPr wrap="square">
            <a:spAutoFit/>
          </a:bodyPr>
          <a:lstStyle/>
          <a:p>
            <a:pPr>
              <a:lnSpc>
                <a:spcPct val="107000"/>
              </a:lnSpc>
              <a:spcAft>
                <a:spcPts val="800"/>
              </a:spcAft>
            </a:pPr>
            <a:r>
              <a:rPr lang="en-US" sz="1400" b="1" dirty="0">
                <a:ea typeface="Calibri" panose="020F0502020204030204" pitchFamily="34" charset="0"/>
                <a:cs typeface="Times New Roman" panose="02020603050405020304" pitchFamily="18" charset="0"/>
              </a:rPr>
              <a:t>Community Engagement and Verification:  </a:t>
            </a:r>
            <a:r>
              <a:rPr lang="en-US" sz="1400" dirty="0"/>
              <a:t>There are 25 facilities in the high risk </a:t>
            </a:r>
            <a:r>
              <a:rPr lang="en-US" sz="1400" i="1" dirty="0"/>
              <a:t>effective</a:t>
            </a:r>
            <a:r>
              <a:rPr lang="en-US" sz="1400" dirty="0"/>
              <a:t> and </a:t>
            </a:r>
            <a:r>
              <a:rPr lang="en-US" sz="1400" i="1" dirty="0"/>
              <a:t>advisory </a:t>
            </a:r>
            <a:r>
              <a:rPr lang="en-US" sz="1400" dirty="0"/>
              <a:t>1%-annual-chance (100-yr) flood level and 12 facilities in the moderate risk 0.2%-annual-chance (500-yr) flood level.  No essential facilities exist in the Regulatory Floodway.  </a:t>
            </a:r>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Review the accuracy and completeness of all </a:t>
            </a:r>
            <a:r>
              <a:rPr lang="en-US" sz="1400" i="1" dirty="0">
                <a:latin typeface="Calibri" panose="020F0502020204030204" pitchFamily="34" charset="0"/>
                <a:ea typeface="Calibri" panose="020F0502020204030204" pitchFamily="34" charset="0"/>
                <a:cs typeface="Times New Roman" panose="02020603050405020304" pitchFamily="18" charset="0"/>
              </a:rPr>
              <a:t>active </a:t>
            </a:r>
            <a:r>
              <a:rPr lang="en-US" sz="1400"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essential facilities</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Report any facilities that are missing.  </a:t>
            </a:r>
            <a:r>
              <a:rPr lang="en-US" sz="1400" dirty="0">
                <a:latin typeface="Calibri" panose="020F0502020204030204" pitchFamily="34" charset="0"/>
                <a:ea typeface="Calibri" panose="020F0502020204030204" pitchFamily="34" charset="0"/>
                <a:cs typeface="Times New Roman" panose="02020603050405020304" pitchFamily="18" charset="0"/>
              </a:rPr>
              <a:t>Verify the facilities and location using the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CL Report / Tables</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hlinkClick r:id="rId9"/>
              </a:rPr>
              <a:t>BL Tables</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and RiskMAP View of the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0"/>
              </a:rPr>
              <a:t>WV Flood Tool</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558739" y="4628754"/>
            <a:ext cx="1755836" cy="400110"/>
          </a:xfrm>
          <a:prstGeom prst="rect">
            <a:avLst/>
          </a:prstGeom>
          <a:noFill/>
        </p:spPr>
        <p:txBody>
          <a:bodyPr wrap="square" rtlCol="0">
            <a:spAutoFit/>
          </a:bodyPr>
          <a:lstStyle/>
          <a:p>
            <a:r>
              <a:rPr lang="en-US" sz="1000" dirty="0"/>
              <a:t>* Unincorporated Area</a:t>
            </a:r>
          </a:p>
          <a:p>
            <a:r>
              <a:rPr lang="en-US" sz="1000" dirty="0"/>
              <a:t>** Split Community</a:t>
            </a:r>
          </a:p>
        </p:txBody>
      </p:sp>
    </p:spTree>
    <p:extLst>
      <p:ext uri="{BB962C8B-B14F-4D97-AF65-F5344CB8AC3E}">
        <p14:creationId xmlns:p14="http://schemas.microsoft.com/office/powerpoint/2010/main" val="17864394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More Essential Facilities</a:t>
            </a:r>
          </a:p>
        </p:txBody>
      </p:sp>
      <p:graphicFrame>
        <p:nvGraphicFramePr>
          <p:cNvPr id="4" name="Table 3"/>
          <p:cNvGraphicFramePr>
            <a:graphicFrameLocks noGrp="1"/>
          </p:cNvGraphicFramePr>
          <p:nvPr>
            <p:extLst>
              <p:ext uri="{D42A27DB-BD31-4B8C-83A1-F6EECF244321}">
                <p14:modId xmlns:p14="http://schemas.microsoft.com/office/powerpoint/2010/main" val="18721732"/>
              </p:ext>
            </p:extLst>
          </p:nvPr>
        </p:nvGraphicFramePr>
        <p:xfrm>
          <a:off x="132473" y="1008872"/>
          <a:ext cx="7820025" cy="5088382"/>
        </p:xfrm>
        <a:graphic>
          <a:graphicData uri="http://schemas.openxmlformats.org/drawingml/2006/table">
            <a:tbl>
              <a:tblPr firstRow="1" firstCol="1" bandRow="1"/>
              <a:tblGrid>
                <a:gridCol w="1267702">
                  <a:extLst>
                    <a:ext uri="{9D8B030D-6E8A-4147-A177-3AD203B41FA5}">
                      <a16:colId xmlns:a16="http://schemas.microsoft.com/office/drawing/2014/main" val="1374383593"/>
                    </a:ext>
                  </a:extLst>
                </a:gridCol>
                <a:gridCol w="1085850">
                  <a:extLst>
                    <a:ext uri="{9D8B030D-6E8A-4147-A177-3AD203B41FA5}">
                      <a16:colId xmlns:a16="http://schemas.microsoft.com/office/drawing/2014/main" val="809071780"/>
                    </a:ext>
                  </a:extLst>
                </a:gridCol>
                <a:gridCol w="2438400">
                  <a:extLst>
                    <a:ext uri="{9D8B030D-6E8A-4147-A177-3AD203B41FA5}">
                      <a16:colId xmlns:a16="http://schemas.microsoft.com/office/drawing/2014/main" val="4075549851"/>
                    </a:ext>
                  </a:extLst>
                </a:gridCol>
                <a:gridCol w="1047750">
                  <a:extLst>
                    <a:ext uri="{9D8B030D-6E8A-4147-A177-3AD203B41FA5}">
                      <a16:colId xmlns:a16="http://schemas.microsoft.com/office/drawing/2014/main" val="580188691"/>
                    </a:ext>
                  </a:extLst>
                </a:gridCol>
                <a:gridCol w="609600">
                  <a:extLst>
                    <a:ext uri="{9D8B030D-6E8A-4147-A177-3AD203B41FA5}">
                      <a16:colId xmlns:a16="http://schemas.microsoft.com/office/drawing/2014/main" val="1663619659"/>
                    </a:ext>
                  </a:extLst>
                </a:gridCol>
                <a:gridCol w="581025">
                  <a:extLst>
                    <a:ext uri="{9D8B030D-6E8A-4147-A177-3AD203B41FA5}">
                      <a16:colId xmlns:a16="http://schemas.microsoft.com/office/drawing/2014/main" val="2185278786"/>
                    </a:ext>
                  </a:extLst>
                </a:gridCol>
                <a:gridCol w="789698">
                  <a:extLst>
                    <a:ext uri="{9D8B030D-6E8A-4147-A177-3AD203B41FA5}">
                      <a16:colId xmlns:a16="http://schemas.microsoft.com/office/drawing/2014/main" val="276521158"/>
                    </a:ext>
                  </a:extLst>
                </a:gridCol>
              </a:tblGrid>
              <a:tr h="576282">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Name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Type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Flood Tool Link</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07000"/>
                        </a:lnSpc>
                        <a:spcBef>
                          <a:spcPts val="0"/>
                        </a:spcBef>
                        <a:spcAft>
                          <a:spcPts val="0"/>
                        </a:spcAft>
                      </a:pPr>
                      <a:r>
                        <a:rPr lang="en-US" sz="12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Flood Depth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Damage Percent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2504245105"/>
                  </a:ext>
                </a:extLst>
              </a:tr>
              <a:tr h="192094">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 Elementary School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School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FT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75520433"/>
                  </a:ext>
                </a:extLst>
              </a:tr>
              <a:tr h="192094">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 Police Department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Police Station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4"/>
                        </a:rPr>
                        <a:t>FT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57222417"/>
                  </a:ext>
                </a:extLst>
              </a:tr>
              <a:tr h="384188">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 Volunteer Fire Department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Fire Station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5"/>
                        </a:rPr>
                        <a:t>FT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60109140"/>
                  </a:ext>
                </a:extLst>
              </a:tr>
              <a:tr h="384188">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Loup Creek Volunteer Fire Department - Robson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Fire Station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6"/>
                        </a:rPr>
                        <a:t>FT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15358276"/>
                  </a:ext>
                </a:extLst>
              </a:tr>
              <a:tr h="192094">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Erbacon</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Volunteer Fire Department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Fire Station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7"/>
                        </a:rPr>
                        <a:t>FT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9165135"/>
                  </a:ext>
                </a:extLst>
              </a:tr>
              <a:tr h="192094">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 County 911 Center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Police Station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8"/>
                        </a:rPr>
                        <a:t>FT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101087"/>
                  </a:ext>
                </a:extLst>
              </a:tr>
              <a:tr h="192094">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POCAHONTAS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Marlinton Elementary School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School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9"/>
                        </a:rPr>
                        <a:t>FT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297809"/>
                  </a:ext>
                </a:extLst>
              </a:tr>
              <a:tr h="384188">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Armstrong Creek Volunteer Fire Department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Calibri" panose="020F0502020204030204" pitchFamily="34" charset="0"/>
                        </a:rPr>
                        <a:t>Fire Station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0"/>
                        </a:rPr>
                        <a:t>FT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7517693"/>
                  </a:ext>
                </a:extLst>
              </a:tr>
              <a:tr h="384188">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Covenant Promise Christian Academy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School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1"/>
                        </a:rPr>
                        <a:t>FT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336725"/>
                  </a:ext>
                </a:extLst>
              </a:tr>
              <a:tr h="192094">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Hacker Valley Elementary School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School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2"/>
                        </a:rPr>
                        <a:t>FT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0178673"/>
                  </a:ext>
                </a:extLst>
              </a:tr>
              <a:tr h="384188">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White Sulphur Springs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White Sulphur Springs Police Department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Police Station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3"/>
                        </a:rPr>
                        <a:t>FT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8330636"/>
                  </a:ext>
                </a:extLst>
              </a:tr>
              <a:tr h="384188">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Hacker Valley Volunteer Fire Department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Fire Station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4"/>
                        </a:rPr>
                        <a:t>FT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6034841"/>
                  </a:ext>
                </a:extLst>
              </a:tr>
              <a:tr h="384188">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Addison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 County Office of Emergency Services/ E-911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911 Center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5"/>
                        </a:rPr>
                        <a:t>FT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9829868"/>
                  </a:ext>
                </a:extLst>
              </a:tr>
              <a:tr h="192094">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Richwood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Richwood Police Department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Police Station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6"/>
                        </a:rPr>
                        <a:t>FT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1144067"/>
                  </a:ext>
                </a:extLst>
              </a:tr>
              <a:tr h="192094">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Rainelle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Rainelle Volunteer Fire Department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Fire Station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7"/>
                        </a:rPr>
                        <a:t>FT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6084784"/>
                  </a:ext>
                </a:extLst>
              </a:tr>
              <a:tr h="192094">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Pax</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Pax Volunteer Fire Department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Calibri" panose="020F0502020204030204" pitchFamily="34" charset="0"/>
                        </a:rPr>
                        <a:t>Fire Station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8"/>
                        </a:rPr>
                        <a:t>FT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86650" marR="86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6095792"/>
                  </a:ext>
                </a:extLst>
              </a:tr>
            </a:tbl>
          </a:graphicData>
        </a:graphic>
      </p:graphicFrame>
      <p:sp>
        <p:nvSpPr>
          <p:cNvPr id="6" name="Rectangle 2"/>
          <p:cNvSpPr>
            <a:spLocks noChangeArrowheads="1"/>
          </p:cNvSpPr>
          <p:nvPr/>
        </p:nvSpPr>
        <p:spPr bwMode="auto">
          <a:xfrm>
            <a:off x="418223" y="6099991"/>
            <a:ext cx="175347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Unincorporated Community  </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Split Community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TextBox 7"/>
          <p:cNvSpPr txBox="1"/>
          <p:nvPr/>
        </p:nvSpPr>
        <p:spPr>
          <a:xfrm>
            <a:off x="8048626" y="1008872"/>
            <a:ext cx="983070" cy="1815882"/>
          </a:xfrm>
          <a:prstGeom prst="rect">
            <a:avLst/>
          </a:prstGeom>
          <a:solidFill>
            <a:schemeClr val="accent1">
              <a:lumMod val="50000"/>
            </a:schemeClr>
          </a:solidFill>
        </p:spPr>
        <p:txBody>
          <a:bodyPr wrap="square" rtlCol="0" anchor="ctr">
            <a:spAutoFit/>
          </a:bodyPr>
          <a:lstStyle/>
          <a:p>
            <a:pPr algn="ctr"/>
            <a:r>
              <a:rPr lang="en-US" sz="1400" dirty="0">
                <a:solidFill>
                  <a:schemeClr val="bg1"/>
                </a:solidFill>
              </a:rPr>
              <a:t>Building-Level Report</a:t>
            </a:r>
          </a:p>
          <a:p>
            <a:pPr algn="ctr"/>
            <a:endParaRPr lang="en-US" sz="1400" dirty="0">
              <a:solidFill>
                <a:schemeClr val="bg1"/>
              </a:solidFill>
            </a:endParaRPr>
          </a:p>
          <a:p>
            <a:pPr algn="ctr"/>
            <a:endParaRPr lang="en-US" sz="1400" dirty="0">
              <a:solidFill>
                <a:schemeClr val="bg1"/>
              </a:solidFill>
            </a:endParaRPr>
          </a:p>
          <a:p>
            <a:pPr algn="ctr"/>
            <a:endParaRPr lang="en-US" sz="1400" dirty="0">
              <a:solidFill>
                <a:schemeClr val="bg1"/>
              </a:solidFill>
            </a:endParaRPr>
          </a:p>
          <a:p>
            <a:pPr algn="ctr"/>
            <a:r>
              <a:rPr lang="en-US" sz="1400" i="1" dirty="0">
                <a:solidFill>
                  <a:schemeClr val="bg1"/>
                </a:solidFill>
              </a:rPr>
              <a:t>Degree of Risk?</a:t>
            </a:r>
          </a:p>
        </p:txBody>
      </p:sp>
    </p:spTree>
    <p:extLst>
      <p:ext uri="{BB962C8B-B14F-4D97-AF65-F5344CB8AC3E}">
        <p14:creationId xmlns:p14="http://schemas.microsoft.com/office/powerpoint/2010/main" val="1227237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Essential Facilities</a:t>
            </a: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558739" y="948268"/>
            <a:ext cx="8026522" cy="1269385"/>
          </a:xfrm>
          <a:prstGeom prst="rect">
            <a:avLst/>
          </a:prstGeom>
        </p:spPr>
      </p:pic>
      <p:sp>
        <p:nvSpPr>
          <p:cNvPr id="4" name="TextBox 3"/>
          <p:cNvSpPr txBox="1"/>
          <p:nvPr/>
        </p:nvSpPr>
        <p:spPr>
          <a:xfrm>
            <a:off x="6610944" y="2257968"/>
            <a:ext cx="2088618" cy="4031873"/>
          </a:xfrm>
          <a:prstGeom prst="rect">
            <a:avLst/>
          </a:prstGeom>
          <a:solidFill>
            <a:schemeClr val="accent2">
              <a:lumMod val="20000"/>
              <a:lumOff val="80000"/>
            </a:schemeClr>
          </a:solidFill>
        </p:spPr>
        <p:txBody>
          <a:bodyPr wrap="square" rtlCol="0">
            <a:spAutoFit/>
          </a:bodyPr>
          <a:lstStyle/>
          <a:p>
            <a:pPr algn="ctr"/>
            <a:r>
              <a:rPr lang="en-US" sz="1400" dirty="0">
                <a:solidFill>
                  <a:srgbClr val="C00000"/>
                </a:solidFill>
                <a:latin typeface="Calibri" panose="020F0502020204030204" pitchFamily="34" charset="0"/>
                <a:ea typeface="Calibri" panose="020F0502020204030204" pitchFamily="34" charset="0"/>
                <a:cs typeface="Arial" panose="020B0604020202020204" pitchFamily="34" charset="0"/>
              </a:rPr>
              <a:t>Risk Assessment</a:t>
            </a:r>
            <a:endParaRPr lang="en-US" sz="1400" dirty="0"/>
          </a:p>
          <a:p>
            <a:endParaRPr lang="en-US" sz="1100" dirty="0"/>
          </a:p>
          <a:p>
            <a:r>
              <a:rPr lang="en-US" sz="1100" dirty="0"/>
              <a:t>58% or 15 of the 26 flood-prone communities in </a:t>
            </a:r>
            <a:r>
              <a:rPr lang="en-US" sz="1100" b="1" dirty="0">
                <a:solidFill>
                  <a:schemeClr val="accent1">
                    <a:lumMod val="50000"/>
                  </a:schemeClr>
                </a:solidFill>
              </a:rPr>
              <a:t>Region 4 </a:t>
            </a:r>
            <a:r>
              <a:rPr lang="en-US" sz="1100" dirty="0"/>
              <a:t>have essential facilities vulnerable to flooding.  The county with the most essential facilities is </a:t>
            </a:r>
            <a:r>
              <a:rPr lang="en-US" sz="1100" b="1" dirty="0">
                <a:solidFill>
                  <a:schemeClr val="accent1">
                    <a:lumMod val="50000"/>
                  </a:schemeClr>
                </a:solidFill>
              </a:rPr>
              <a:t>Fayette County </a:t>
            </a:r>
            <a:r>
              <a:rPr lang="en-US" sz="1100" dirty="0"/>
              <a:t>(ranked 8</a:t>
            </a:r>
            <a:r>
              <a:rPr lang="en-US" sz="1100" baseline="30000" dirty="0"/>
              <a:t>th</a:t>
            </a:r>
            <a:r>
              <a:rPr lang="en-US" sz="1100" dirty="0"/>
              <a:t> for all counties), while the incorporated town with the highest number of facilities is </a:t>
            </a:r>
            <a:r>
              <a:rPr lang="en-US" sz="1100" b="1" dirty="0">
                <a:solidFill>
                  <a:schemeClr val="accent1">
                    <a:lumMod val="50000"/>
                  </a:schemeClr>
                </a:solidFill>
              </a:rPr>
              <a:t>Marlinton </a:t>
            </a:r>
            <a:r>
              <a:rPr lang="en-US" sz="1100" dirty="0"/>
              <a:t>(ranked 7</a:t>
            </a:r>
            <a:r>
              <a:rPr lang="en-US" sz="1100" baseline="30000" dirty="0"/>
              <a:t>th</a:t>
            </a:r>
            <a:r>
              <a:rPr lang="en-US" sz="1100" dirty="0"/>
              <a:t> for all municipalities in State) in Pocahontas County.  Hospitals and nursing homes with immobile patients or residents are particularly vulnerable to a flood disaster.  Small towns situated mostly in the floodplain are more challenged than unincorporated areas or larger cities to identify suitable sites that provide a high level of protection from flooding. </a:t>
            </a:r>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504825" y="2269240"/>
            <a:ext cx="5943600" cy="4107815"/>
          </a:xfrm>
          <a:prstGeom prst="rect">
            <a:avLst/>
          </a:prstGeom>
          <a:ln>
            <a:solidFill>
              <a:schemeClr val="tx1"/>
            </a:solidFill>
          </a:ln>
        </p:spPr>
      </p:pic>
      <p:sp>
        <p:nvSpPr>
          <p:cNvPr id="6" name="Rectangle 5"/>
          <p:cNvSpPr/>
          <p:nvPr/>
        </p:nvSpPr>
        <p:spPr>
          <a:xfrm>
            <a:off x="314324" y="6417370"/>
            <a:ext cx="6496051" cy="246221"/>
          </a:xfrm>
          <a:prstGeom prst="rect">
            <a:avLst/>
          </a:prstGeom>
        </p:spPr>
        <p:txBody>
          <a:bodyPr wrap="square">
            <a:spAutoFit/>
          </a:bodyPr>
          <a:lstStyle/>
          <a:p>
            <a:r>
              <a:rPr lang="en-US" sz="1000" dirty="0">
                <a:latin typeface="Calibri" panose="020F0502020204030204" pitchFamily="34" charset="0"/>
                <a:ea typeface="Calibri" panose="020F0502020204030204" pitchFamily="34" charset="0"/>
                <a:cs typeface="Arial" panose="020B0604020202020204" pitchFamily="34" charset="0"/>
              </a:rPr>
              <a:t>WV Flood Tool Map Link:  </a:t>
            </a:r>
            <a:r>
              <a:rPr lang="en-US" sz="1000" u="sng" dirty="0">
                <a:solidFill>
                  <a:srgbClr val="0563C1"/>
                </a:solidFill>
                <a:latin typeface="Calibri" panose="020F0502020204030204" pitchFamily="34" charset="0"/>
                <a:ea typeface="Calibri" panose="020F0502020204030204" pitchFamily="34" charset="0"/>
                <a:cs typeface="Arial" panose="020B0604020202020204" pitchFamily="34" charset="0"/>
                <a:hlinkClick r:id="rId5"/>
              </a:rPr>
              <a:t>https://www.mapwv.gov/flood/map/?wkid=102100&amp;x=-8915613&amp;y=4610416&amp;l=8&amp;v=2</a:t>
            </a:r>
            <a:endParaRPr lang="en-US" sz="1000" dirty="0"/>
          </a:p>
        </p:txBody>
      </p:sp>
      <p:pic>
        <p:nvPicPr>
          <p:cNvPr id="10" name="Picture 9"/>
          <p:cNvPicPr/>
          <p:nvPr/>
        </p:nvPicPr>
        <p:blipFill>
          <a:blip r:embed="rId6">
            <a:extLst>
              <a:ext uri="{28A0092B-C50C-407E-A947-70E740481C1C}">
                <a14:useLocalDpi xmlns:a14="http://schemas.microsoft.com/office/drawing/2010/main" val="0"/>
              </a:ext>
            </a:extLst>
          </a:blip>
          <a:stretch>
            <a:fillRect/>
          </a:stretch>
        </p:blipFill>
        <p:spPr>
          <a:xfrm>
            <a:off x="5024438" y="2255483"/>
            <a:ext cx="1304925" cy="1514475"/>
          </a:xfrm>
          <a:prstGeom prst="rect">
            <a:avLst/>
          </a:prstGeom>
        </p:spPr>
      </p:pic>
      <p:sp>
        <p:nvSpPr>
          <p:cNvPr id="12" name="Speech Bubble: Rectangle with Corners Rounded 14">
            <a:extLst>
              <a:ext uri="{FF2B5EF4-FFF2-40B4-BE49-F238E27FC236}">
                <a16:creationId xmlns:a16="http://schemas.microsoft.com/office/drawing/2014/main" id="{0ED1C770-B1D6-4603-BB25-A749DDCA06CF}"/>
              </a:ext>
            </a:extLst>
          </p:cNvPr>
          <p:cNvSpPr/>
          <p:nvPr/>
        </p:nvSpPr>
        <p:spPr>
          <a:xfrm flipH="1">
            <a:off x="4057533" y="4981575"/>
            <a:ext cx="2271829" cy="899895"/>
          </a:xfrm>
          <a:prstGeom prst="wedgeRoundRectCallout">
            <a:avLst>
              <a:gd name="adj1" fmla="val 68495"/>
              <a:gd name="adj2" fmla="val -82822"/>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The town of Marlinton (Pocahontas County) and Fayette County have a large number of essential facilities</a:t>
            </a:r>
            <a:endParaRPr lang="en-US" sz="1100" dirty="0">
              <a:solidFill>
                <a:schemeClr val="bg1"/>
              </a:solidFill>
            </a:endParaRPr>
          </a:p>
        </p:txBody>
      </p:sp>
      <p:sp>
        <p:nvSpPr>
          <p:cNvPr id="9" name="TextBox 8"/>
          <p:cNvSpPr txBox="1"/>
          <p:nvPr/>
        </p:nvSpPr>
        <p:spPr>
          <a:xfrm>
            <a:off x="6579522" y="6351409"/>
            <a:ext cx="2260555" cy="307777"/>
          </a:xfrm>
          <a:prstGeom prst="rect">
            <a:avLst/>
          </a:prstGeom>
          <a:noFill/>
        </p:spPr>
        <p:txBody>
          <a:bodyPr wrap="none" rtlCol="0">
            <a:spAutoFit/>
          </a:bodyPr>
          <a:lstStyle/>
          <a:p>
            <a:r>
              <a:rPr lang="en-US" sz="1400" dirty="0">
                <a:hlinkClick r:id="rId7"/>
              </a:rPr>
              <a:t>R4 Essential Facilities Report</a:t>
            </a:r>
            <a:endParaRPr lang="en-US" sz="1400" dirty="0"/>
          </a:p>
        </p:txBody>
      </p:sp>
      <p:sp>
        <p:nvSpPr>
          <p:cNvPr id="13" name="TextBox 12"/>
          <p:cNvSpPr txBox="1"/>
          <p:nvPr/>
        </p:nvSpPr>
        <p:spPr>
          <a:xfrm>
            <a:off x="1028701" y="2340764"/>
            <a:ext cx="1585912" cy="369332"/>
          </a:xfrm>
          <a:prstGeom prst="rect">
            <a:avLst/>
          </a:prstGeom>
          <a:noFill/>
        </p:spPr>
        <p:txBody>
          <a:bodyPr wrap="square" rtlCol="0">
            <a:spAutoFit/>
          </a:bodyPr>
          <a:lstStyle/>
          <a:p>
            <a:pPr algn="ctr"/>
            <a:r>
              <a:rPr lang="en-US" b="1" dirty="0">
                <a:solidFill>
                  <a:schemeClr val="accent1">
                    <a:lumMod val="50000"/>
                  </a:schemeClr>
                </a:solidFill>
              </a:rPr>
              <a:t>Marlinton</a:t>
            </a:r>
          </a:p>
        </p:txBody>
      </p:sp>
    </p:spTree>
    <p:extLst>
      <p:ext uri="{BB962C8B-B14F-4D97-AF65-F5344CB8AC3E}">
        <p14:creationId xmlns:p14="http://schemas.microsoft.com/office/powerpoint/2010/main" val="3252734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Assets</a:t>
            </a:r>
          </a:p>
        </p:txBody>
      </p:sp>
      <p:pic>
        <p:nvPicPr>
          <p:cNvPr id="3" name="Picture 2"/>
          <p:cNvPicPr/>
          <p:nvPr/>
        </p:nvPicPr>
        <p:blipFill rotWithShape="1">
          <a:blip r:embed="rId3">
            <a:extLst>
              <a:ext uri="{28A0092B-C50C-407E-A947-70E740481C1C}">
                <a14:useLocalDpi xmlns:a14="http://schemas.microsoft.com/office/drawing/2010/main" val="0"/>
              </a:ext>
            </a:extLst>
          </a:blip>
          <a:srcRect l="-1" r="23092"/>
          <a:stretch/>
        </p:blipFill>
        <p:spPr>
          <a:xfrm>
            <a:off x="800100" y="981138"/>
            <a:ext cx="5681005" cy="1561782"/>
          </a:xfrm>
          <a:prstGeom prst="rect">
            <a:avLst/>
          </a:prstGeom>
        </p:spPr>
      </p:pic>
      <p:sp>
        <p:nvSpPr>
          <p:cNvPr id="4" name="Rectangle 3"/>
          <p:cNvSpPr/>
          <p:nvPr/>
        </p:nvSpPr>
        <p:spPr>
          <a:xfrm>
            <a:off x="438150" y="2733229"/>
            <a:ext cx="8305800" cy="3139321"/>
          </a:xfrm>
          <a:prstGeom prst="rect">
            <a:avLst/>
          </a:prstGeom>
          <a:solidFill>
            <a:schemeClr val="accent1">
              <a:lumMod val="20000"/>
              <a:lumOff val="80000"/>
            </a:schemeClr>
          </a:solidFill>
        </p:spPr>
        <p:txBody>
          <a:bodyPr wrap="squar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Non-Historical Community Assets:  </a:t>
            </a:r>
            <a:r>
              <a:rPr lang="en-US"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Fayette County</a:t>
            </a:r>
            <a:r>
              <a:rPr lang="en-US"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has the largest number of inventoried community resources (n=53) and ranked 12th in the State of which the majority are </a:t>
            </a:r>
            <a:r>
              <a:rPr lang="en-US" i="1" dirty="0">
                <a:latin typeface="Calibri" panose="020F0502020204030204" pitchFamily="34" charset="0"/>
                <a:ea typeface="Calibri" panose="020F0502020204030204" pitchFamily="34" charset="0"/>
                <a:cs typeface="Times New Roman" panose="02020603050405020304" pitchFamily="18" charset="0"/>
              </a:rPr>
              <a:t>religious </a:t>
            </a:r>
            <a:r>
              <a:rPr lang="en-US" dirty="0">
                <a:latin typeface="Calibri" panose="020F0502020204030204" pitchFamily="34" charset="0"/>
                <a:ea typeface="Calibri" panose="020F0502020204030204" pitchFamily="34" charset="0"/>
                <a:cs typeface="Times New Roman" panose="02020603050405020304" pitchFamily="18" charset="0"/>
              </a:rPr>
              <a:t>buildings.  </a:t>
            </a:r>
            <a:r>
              <a:rPr lang="en-US"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Fayette Unincorporated </a:t>
            </a:r>
            <a:r>
              <a:rPr lang="en-US" dirty="0">
                <a:latin typeface="Calibri" panose="020F0502020204030204" pitchFamily="34" charset="0"/>
                <a:ea typeface="Calibri" panose="020F0502020204030204" pitchFamily="34" charset="0"/>
                <a:cs typeface="Times New Roman" panose="02020603050405020304" pitchFamily="18" charset="0"/>
              </a:rPr>
              <a:t>is ranked 10</a:t>
            </a:r>
            <a:r>
              <a:rPr lang="en-US" baseline="30000" dirty="0">
                <a:latin typeface="Calibri" panose="020F0502020204030204" pitchFamily="34" charset="0"/>
                <a:ea typeface="Calibri" panose="020F0502020204030204" pitchFamily="34" charset="0"/>
                <a:cs typeface="Times New Roman" panose="02020603050405020304" pitchFamily="18" charset="0"/>
              </a:rPr>
              <a:t>th</a:t>
            </a:r>
            <a:r>
              <a:rPr lang="en-US" dirty="0">
                <a:latin typeface="Calibri" panose="020F0502020204030204" pitchFamily="34" charset="0"/>
                <a:ea typeface="Calibri" panose="020F0502020204030204" pitchFamily="34" charset="0"/>
                <a:cs typeface="Times New Roman" panose="02020603050405020304" pitchFamily="18" charset="0"/>
              </a:rPr>
              <a:t> of all unincorporated areas.  The town of </a:t>
            </a:r>
            <a:r>
              <a:rPr lang="en-US"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Marlinton</a:t>
            </a:r>
            <a:r>
              <a:rPr lang="en-US" dirty="0">
                <a:latin typeface="Calibri" panose="020F0502020204030204" pitchFamily="34" charset="0"/>
                <a:ea typeface="Calibri" panose="020F0502020204030204" pitchFamily="34" charset="0"/>
                <a:cs typeface="Times New Roman" panose="02020603050405020304" pitchFamily="18" charset="0"/>
              </a:rPr>
              <a:t> is ranked 8</a:t>
            </a:r>
            <a:r>
              <a:rPr lang="en-US" baseline="30000" dirty="0">
                <a:latin typeface="Calibri" panose="020F0502020204030204" pitchFamily="34" charset="0"/>
                <a:ea typeface="Calibri" panose="020F0502020204030204" pitchFamily="34" charset="0"/>
                <a:cs typeface="Times New Roman" panose="02020603050405020304" pitchFamily="18" charset="0"/>
              </a:rPr>
              <a:t>th</a:t>
            </a:r>
            <a:r>
              <a:rPr lang="en-US" dirty="0">
                <a:latin typeface="Calibri" panose="020F0502020204030204" pitchFamily="34" charset="0"/>
                <a:ea typeface="Calibri" panose="020F0502020204030204" pitchFamily="34" charset="0"/>
                <a:cs typeface="Times New Roman" panose="02020603050405020304" pitchFamily="18" charset="0"/>
              </a:rPr>
              <a:t> of all incorporated areas in the State with the most community assets.</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Calibri" panose="020F0502020204030204" pitchFamily="34" charset="0"/>
                <a:ea typeface="Calibri" panose="020F0502020204030204" pitchFamily="34" charset="0"/>
                <a:cs typeface="Times New Roman" panose="02020603050405020304" pitchFamily="18" charset="0"/>
              </a:rPr>
              <a:t>Historical Community Assets:  </a:t>
            </a:r>
            <a:r>
              <a:rPr lang="en-US" b="1" dirty="0">
                <a:solidFill>
                  <a:schemeClr val="accent1">
                    <a:lumMod val="50000"/>
                  </a:schemeClr>
                </a:solidFill>
              </a:rPr>
              <a:t>Greenbrier County </a:t>
            </a:r>
            <a:r>
              <a:rPr lang="en-US" dirty="0"/>
              <a:t>is ranked 7</a:t>
            </a:r>
            <a:r>
              <a:rPr lang="en-US" baseline="30000" dirty="0"/>
              <a:t>th</a:t>
            </a:r>
            <a:r>
              <a:rPr lang="en-US" dirty="0"/>
              <a:t> in the State as having the most historical buildings (n=56) in the high-risk floodplain of which the majority are in the city of </a:t>
            </a:r>
            <a:r>
              <a:rPr lang="en-US" b="1" dirty="0">
                <a:solidFill>
                  <a:schemeClr val="accent1">
                    <a:lumMod val="50000"/>
                  </a:schemeClr>
                </a:solidFill>
              </a:rPr>
              <a:t>Ronceverte</a:t>
            </a:r>
            <a:r>
              <a:rPr lang="en-US" dirty="0">
                <a:solidFill>
                  <a:schemeClr val="accent1">
                    <a:lumMod val="50000"/>
                  </a:schemeClr>
                </a:solidFill>
              </a:rPr>
              <a:t> </a:t>
            </a:r>
            <a:r>
              <a:rPr lang="en-US" dirty="0"/>
              <a:t>(ranked 14</a:t>
            </a:r>
            <a:r>
              <a:rPr lang="en-US" baseline="30000" dirty="0"/>
              <a:t>th</a:t>
            </a:r>
            <a:r>
              <a:rPr lang="en-US" dirty="0"/>
              <a:t> of all incorporated areas).  The split community of </a:t>
            </a:r>
            <a:r>
              <a:rPr lang="en-US" b="1" dirty="0">
                <a:solidFill>
                  <a:schemeClr val="accent1">
                    <a:lumMod val="50000"/>
                  </a:schemeClr>
                </a:solidFill>
              </a:rPr>
              <a:t>Alderson </a:t>
            </a:r>
            <a:r>
              <a:rPr lang="en-US" dirty="0"/>
              <a:t>and the city of</a:t>
            </a:r>
            <a:r>
              <a:rPr lang="en-US" b="1" dirty="0"/>
              <a:t> </a:t>
            </a:r>
            <a:r>
              <a:rPr lang="en-US" b="1" dirty="0">
                <a:solidFill>
                  <a:schemeClr val="accent1">
                    <a:lumMod val="50000"/>
                  </a:schemeClr>
                </a:solidFill>
              </a:rPr>
              <a:t>Mount Hope </a:t>
            </a:r>
            <a:r>
              <a:rPr lang="en-US" dirty="0"/>
              <a:t>also have significant numbers of historical buildings in the high-risk floodplain (18 and 16 respectively). </a:t>
            </a:r>
          </a:p>
        </p:txBody>
      </p:sp>
      <p:pic>
        <p:nvPicPr>
          <p:cNvPr id="7" name="Picture 6"/>
          <p:cNvPicPr/>
          <p:nvPr/>
        </p:nvPicPr>
        <p:blipFill rotWithShape="1">
          <a:blip r:embed="rId3">
            <a:extLst>
              <a:ext uri="{28A0092B-C50C-407E-A947-70E740481C1C}">
                <a14:useLocalDpi xmlns:a14="http://schemas.microsoft.com/office/drawing/2010/main" val="0"/>
              </a:ext>
            </a:extLst>
          </a:blip>
          <a:srcRect l="76840"/>
          <a:stretch/>
        </p:blipFill>
        <p:spPr>
          <a:xfrm>
            <a:off x="6987552" y="1104709"/>
            <a:ext cx="1575424" cy="1438211"/>
          </a:xfrm>
          <a:prstGeom prst="rect">
            <a:avLst/>
          </a:prstGeom>
        </p:spPr>
      </p:pic>
      <p:sp>
        <p:nvSpPr>
          <p:cNvPr id="8" name="Rectangle 7"/>
          <p:cNvSpPr/>
          <p:nvPr/>
        </p:nvSpPr>
        <p:spPr>
          <a:xfrm>
            <a:off x="439090" y="6062859"/>
            <a:ext cx="8304860" cy="738664"/>
          </a:xfrm>
          <a:prstGeom prst="rect">
            <a:avLst/>
          </a:prstGeom>
          <a:solidFill>
            <a:schemeClr val="accent6">
              <a:lumMod val="20000"/>
              <a:lumOff val="80000"/>
            </a:schemeClr>
          </a:solidFill>
        </p:spPr>
        <p:txBody>
          <a:bodyPr wrap="square">
            <a:spAutoFit/>
          </a:bodyPr>
          <a:lstStyle/>
          <a:p>
            <a:r>
              <a:rPr lang="en-US" sz="1400" b="1" dirty="0">
                <a:latin typeface="Calibri" panose="020F0502020204030204" pitchFamily="34" charset="0"/>
                <a:ea typeface="Calibri" panose="020F0502020204030204" pitchFamily="34" charset="0"/>
                <a:cs typeface="Times New Roman" panose="02020603050405020304" pitchFamily="18" charset="0"/>
              </a:rPr>
              <a:t>Mitigation:  </a:t>
            </a:r>
            <a:r>
              <a:rPr lang="en-US" sz="1400" dirty="0">
                <a:latin typeface="Calibri" panose="020F0502020204030204" pitchFamily="34" charset="0"/>
                <a:ea typeface="Calibri" panose="020F0502020204030204" pitchFamily="34" charset="0"/>
                <a:cs typeface="Times New Roman" panose="02020603050405020304" pitchFamily="18" charset="0"/>
              </a:rPr>
              <a:t>A designated historic structure can obtain the benefit of subsidized flood insurance through the NFIP even if it has been substantially improved or substantially damaged so long as the building maintains its historic designation.</a:t>
            </a:r>
            <a:endParaRPr lang="en-US" sz="1400" dirty="0"/>
          </a:p>
        </p:txBody>
      </p:sp>
    </p:spTree>
    <p:extLst>
      <p:ext uri="{BB962C8B-B14F-4D97-AF65-F5344CB8AC3E}">
        <p14:creationId xmlns:p14="http://schemas.microsoft.com/office/powerpoint/2010/main" val="595540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17982" y="914400"/>
            <a:ext cx="7564514" cy="5816851"/>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Assets (Non-Historical)</a:t>
            </a:r>
          </a:p>
        </p:txBody>
      </p:sp>
      <p:sp>
        <p:nvSpPr>
          <p:cNvPr id="6" name="Rectangle 5"/>
          <p:cNvSpPr/>
          <p:nvPr/>
        </p:nvSpPr>
        <p:spPr>
          <a:xfrm>
            <a:off x="1014920" y="1114025"/>
            <a:ext cx="2547430" cy="1475660"/>
          </a:xfrm>
          <a:prstGeom prst="rect">
            <a:avLst/>
          </a:prstGeom>
          <a:solidFill>
            <a:schemeClr val="accent1">
              <a:lumMod val="20000"/>
              <a:lumOff val="80000"/>
            </a:schemeClr>
          </a:solidFill>
          <a:scene3d>
            <a:camera prst="orthographicFront"/>
            <a:lightRig rig="threePt" dir="t"/>
          </a:scene3d>
          <a:sp3d>
            <a:bevelT/>
          </a:sp3d>
        </p:spPr>
        <p:txBody>
          <a:bodyPr wrap="square">
            <a:spAutoFit/>
          </a:bodyPr>
          <a:lstStyle/>
          <a:p>
            <a:pPr marR="0" lvl="0">
              <a:lnSpc>
                <a:spcPct val="107000"/>
              </a:lnSpc>
              <a:spcBef>
                <a:spcPts val="0"/>
              </a:spcBef>
              <a:spcAft>
                <a:spcPts val="0"/>
              </a:spcAft>
            </a:pPr>
            <a:r>
              <a:rPr lang="en-US" sz="1200" b="1" u="sng" dirty="0">
                <a:latin typeface="Calibri" panose="020F0502020204030204" pitchFamily="34" charset="0"/>
                <a:ea typeface="Calibri" panose="020F0502020204030204" pitchFamily="34" charset="0"/>
                <a:cs typeface="Times New Roman" panose="02020603050405020304" pitchFamily="18" charset="0"/>
              </a:rPr>
              <a:t>Region 4 Communities</a:t>
            </a:r>
          </a:p>
          <a:p>
            <a:pPr marL="171450" indent="-171450">
              <a:lnSpc>
                <a:spcPct val="107000"/>
              </a:lnSpc>
              <a:buFont typeface="Arial" panose="020B0604020202020204" pitchFamily="34" charset="0"/>
              <a:buChar char="•"/>
            </a:pPr>
            <a:r>
              <a:rPr lang="en-US" sz="1200"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Fayette Unincorporated (45)</a:t>
            </a:r>
          </a:p>
          <a:p>
            <a:pPr marL="171450" marR="0" lvl="0" indent="-171450">
              <a:lnSpc>
                <a:spcPct val="107000"/>
              </a:lnSpc>
              <a:spcBef>
                <a:spcPts val="0"/>
              </a:spcBef>
              <a:spcAft>
                <a:spcPts val="0"/>
              </a:spcAft>
              <a:buFont typeface="Arial" panose="020B0604020202020204" pitchFamily="34" charset="0"/>
              <a:buChar char="•"/>
            </a:pPr>
            <a:r>
              <a:rPr lang="en-US" sz="1200"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Webster Unincorporated (24)</a:t>
            </a:r>
          </a:p>
          <a:p>
            <a:pPr marL="171450" marR="0" lvl="0" indent="-171450">
              <a:lnSpc>
                <a:spcPct val="107000"/>
              </a:lnSpc>
              <a:spcBef>
                <a:spcPts val="0"/>
              </a:spcBef>
              <a:spcAft>
                <a:spcPts val="0"/>
              </a:spcAft>
              <a:buFont typeface="Arial" panose="020B0604020202020204" pitchFamily="34" charset="0"/>
              <a:buChar char="•"/>
            </a:pPr>
            <a:r>
              <a:rPr lang="en-US" sz="1200"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Nicholas Unincorporated (23)</a:t>
            </a:r>
          </a:p>
          <a:p>
            <a:pPr marL="171450" marR="0" lvl="0" indent="-171450">
              <a:lnSpc>
                <a:spcPct val="107000"/>
              </a:lnSpc>
              <a:spcBef>
                <a:spcPts val="0"/>
              </a:spcBef>
              <a:spcAft>
                <a:spcPts val="0"/>
              </a:spcAft>
              <a:buFont typeface="Arial" panose="020B0604020202020204" pitchFamily="34" charset="0"/>
              <a:buChar char="•"/>
            </a:pPr>
            <a:r>
              <a:rPr lang="en-US" sz="1200"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Marlinton (13)</a:t>
            </a:r>
          </a:p>
          <a:p>
            <a:pPr marL="171450" marR="0" lvl="0" indent="-171450">
              <a:lnSpc>
                <a:spcPct val="107000"/>
              </a:lnSpc>
              <a:spcBef>
                <a:spcPts val="0"/>
              </a:spcBef>
              <a:spcAft>
                <a:spcPts val="0"/>
              </a:spcAft>
              <a:buFont typeface="Arial" panose="020B0604020202020204" pitchFamily="34" charset="0"/>
              <a:buChar char="•"/>
            </a:pPr>
            <a:r>
              <a:rPr lang="en-US" sz="1200"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Alderson (8)</a:t>
            </a:r>
          </a:p>
          <a:p>
            <a:pPr marL="171450" marR="0" lvl="0" indent="-171450">
              <a:lnSpc>
                <a:spcPct val="107000"/>
              </a:lnSpc>
              <a:spcBef>
                <a:spcPts val="0"/>
              </a:spcBef>
              <a:spcAft>
                <a:spcPts val="0"/>
              </a:spcAft>
              <a:buFont typeface="Arial" panose="020B0604020202020204" pitchFamily="34" charset="0"/>
              <a:buChar char="•"/>
            </a:pPr>
            <a:r>
              <a:rPr lang="en-US" sz="1200"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Richwood (8)</a:t>
            </a:r>
          </a:p>
        </p:txBody>
      </p:sp>
      <p:sp>
        <p:nvSpPr>
          <p:cNvPr id="7" name="Speech Bubble: Rectangle with Corners Rounded 14">
            <a:extLst>
              <a:ext uri="{FF2B5EF4-FFF2-40B4-BE49-F238E27FC236}">
                <a16:creationId xmlns:a16="http://schemas.microsoft.com/office/drawing/2014/main" id="{0ED1C770-B1D6-4603-BB25-A749DDCA06CF}"/>
              </a:ext>
            </a:extLst>
          </p:cNvPr>
          <p:cNvSpPr/>
          <p:nvPr/>
        </p:nvSpPr>
        <p:spPr>
          <a:xfrm flipH="1">
            <a:off x="166255" y="4491358"/>
            <a:ext cx="2362052" cy="2239893"/>
          </a:xfrm>
          <a:prstGeom prst="wedgeRoundRectCallout">
            <a:avLst>
              <a:gd name="adj1" fmla="val -86026"/>
              <a:gd name="adj2" fmla="val -18183"/>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rPr>
              <a:t>A total of 170 community assets (non-historical) and 102 historical buildings were inventoried in the 1%-annual-chance floodplain for the Region 4.  </a:t>
            </a:r>
            <a:r>
              <a:rPr lang="en-US" sz="1100" b="1" dirty="0">
                <a:solidFill>
                  <a:srgbClr val="FFFF00"/>
                </a:solidFill>
              </a:rPr>
              <a:t>Fayette County </a:t>
            </a:r>
            <a:r>
              <a:rPr lang="en-US" sz="1100" dirty="0">
                <a:solidFill>
                  <a:schemeClr val="bg1"/>
                </a:solidFill>
              </a:rPr>
              <a:t>has the largest number of inventoried community resources (n=53) of which the majority are religious buildings. The town of </a:t>
            </a:r>
            <a:r>
              <a:rPr lang="en-US" sz="1100" b="1" dirty="0">
                <a:solidFill>
                  <a:srgbClr val="FFFF00"/>
                </a:solidFill>
              </a:rPr>
              <a:t>Marlinton </a:t>
            </a:r>
            <a:r>
              <a:rPr lang="en-US" sz="1100" dirty="0">
                <a:solidFill>
                  <a:schemeClr val="bg1"/>
                </a:solidFill>
              </a:rPr>
              <a:t>(ranked 3rd of all incorporated areas) has six government and two utility buildings (ranked 5th) located in the floodplain. </a:t>
            </a:r>
          </a:p>
        </p:txBody>
      </p:sp>
      <p:sp>
        <p:nvSpPr>
          <p:cNvPr id="8" name="TextBox 7"/>
          <p:cNvSpPr txBox="1"/>
          <p:nvPr/>
        </p:nvSpPr>
        <p:spPr>
          <a:xfrm>
            <a:off x="4700239" y="5095423"/>
            <a:ext cx="1020458" cy="307777"/>
          </a:xfrm>
          <a:prstGeom prst="rect">
            <a:avLst/>
          </a:prstGeom>
          <a:solidFill>
            <a:schemeClr val="tx2"/>
          </a:solidFill>
        </p:spPr>
        <p:txBody>
          <a:bodyPr wrap="square" rtlCol="0">
            <a:spAutoFit/>
          </a:bodyPr>
          <a:lstStyle/>
          <a:p>
            <a:r>
              <a:rPr lang="en-US" sz="1400" dirty="0">
                <a:solidFill>
                  <a:schemeClr val="bg1"/>
                </a:solidFill>
              </a:rPr>
              <a:t>Marlinton</a:t>
            </a:r>
          </a:p>
        </p:txBody>
      </p:sp>
      <p:sp>
        <p:nvSpPr>
          <p:cNvPr id="9" name="Oval 8"/>
          <p:cNvSpPr/>
          <p:nvPr/>
        </p:nvSpPr>
        <p:spPr>
          <a:xfrm>
            <a:off x="4710548" y="4804487"/>
            <a:ext cx="249946" cy="224716"/>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0693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Assets</a:t>
            </a:r>
          </a:p>
        </p:txBody>
      </p:sp>
      <p:pic>
        <p:nvPicPr>
          <p:cNvPr id="3" name="Picture 2"/>
          <p:cNvPicPr/>
          <p:nvPr/>
        </p:nvPicPr>
        <p:blipFill rotWithShape="1">
          <a:blip r:embed="rId3">
            <a:extLst>
              <a:ext uri="{28A0092B-C50C-407E-A947-70E740481C1C}">
                <a14:useLocalDpi xmlns:a14="http://schemas.microsoft.com/office/drawing/2010/main" val="0"/>
              </a:ext>
            </a:extLst>
          </a:blip>
          <a:srcRect l="-1" r="23092"/>
          <a:stretch/>
        </p:blipFill>
        <p:spPr>
          <a:xfrm>
            <a:off x="1707767" y="930201"/>
            <a:ext cx="5681005" cy="156178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512325708"/>
              </p:ext>
            </p:extLst>
          </p:nvPr>
        </p:nvGraphicFramePr>
        <p:xfrm>
          <a:off x="647702" y="2552909"/>
          <a:ext cx="7979928" cy="1865056"/>
        </p:xfrm>
        <a:graphic>
          <a:graphicData uri="http://schemas.openxmlformats.org/drawingml/2006/table">
            <a:tbl>
              <a:tblPr firstRow="1" firstCol="1" bandRow="1"/>
              <a:tblGrid>
                <a:gridCol w="1252859">
                  <a:extLst>
                    <a:ext uri="{9D8B030D-6E8A-4147-A177-3AD203B41FA5}">
                      <a16:colId xmlns:a16="http://schemas.microsoft.com/office/drawing/2014/main" val="1669851512"/>
                    </a:ext>
                  </a:extLst>
                </a:gridCol>
                <a:gridCol w="1068339">
                  <a:extLst>
                    <a:ext uri="{9D8B030D-6E8A-4147-A177-3AD203B41FA5}">
                      <a16:colId xmlns:a16="http://schemas.microsoft.com/office/drawing/2014/main" val="3453247234"/>
                    </a:ext>
                  </a:extLst>
                </a:gridCol>
                <a:gridCol w="2629615">
                  <a:extLst>
                    <a:ext uri="{9D8B030D-6E8A-4147-A177-3AD203B41FA5}">
                      <a16:colId xmlns:a16="http://schemas.microsoft.com/office/drawing/2014/main" val="2927065316"/>
                    </a:ext>
                  </a:extLst>
                </a:gridCol>
                <a:gridCol w="1009706">
                  <a:extLst>
                    <a:ext uri="{9D8B030D-6E8A-4147-A177-3AD203B41FA5}">
                      <a16:colId xmlns:a16="http://schemas.microsoft.com/office/drawing/2014/main" val="91327516"/>
                    </a:ext>
                  </a:extLst>
                </a:gridCol>
                <a:gridCol w="570387">
                  <a:extLst>
                    <a:ext uri="{9D8B030D-6E8A-4147-A177-3AD203B41FA5}">
                      <a16:colId xmlns:a16="http://schemas.microsoft.com/office/drawing/2014/main" val="3429399416"/>
                    </a:ext>
                  </a:extLst>
                </a:gridCol>
                <a:gridCol w="690011">
                  <a:extLst>
                    <a:ext uri="{9D8B030D-6E8A-4147-A177-3AD203B41FA5}">
                      <a16:colId xmlns:a16="http://schemas.microsoft.com/office/drawing/2014/main" val="1779717679"/>
                    </a:ext>
                  </a:extLst>
                </a:gridCol>
                <a:gridCol w="759011">
                  <a:extLst>
                    <a:ext uri="{9D8B030D-6E8A-4147-A177-3AD203B41FA5}">
                      <a16:colId xmlns:a16="http://schemas.microsoft.com/office/drawing/2014/main" val="3396698788"/>
                    </a:ext>
                  </a:extLst>
                </a:gridCol>
              </a:tblGrid>
              <a:tr h="607950">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Historical Place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Type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Flood Tool Link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Flood Depth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Damage Percent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60832733"/>
                  </a:ext>
                </a:extLst>
              </a:tr>
              <a:tr h="304077">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Ronceverte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Ronceverte Water Treatment Plant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Utilities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4"/>
                        </a:rPr>
                        <a:t>FT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8530758"/>
                  </a:ext>
                </a:extLst>
              </a:tr>
              <a:tr h="279699">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United States Postal Service Office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Government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5"/>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7.0</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92432377"/>
                  </a:ext>
                </a:extLst>
              </a:tr>
              <a:tr h="26803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United States Postal Service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Government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6"/>
                        </a:rPr>
                        <a:t>FT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23191858"/>
                  </a:ext>
                </a:extLst>
              </a:tr>
              <a:tr h="20265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WEBSTER</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Craigsville Public Service District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Utilities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7"/>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95237820"/>
                  </a:ext>
                </a:extLst>
              </a:tr>
              <a:tr h="20265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New River Gorge Visitor Contact Center</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Government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8"/>
                        </a:rPr>
                        <a:t>FT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95854102"/>
                  </a:ext>
                </a:extLst>
              </a:tr>
            </a:tbl>
          </a:graphicData>
        </a:graphic>
      </p:graphicFrame>
      <p:sp>
        <p:nvSpPr>
          <p:cNvPr id="2" name="Rectangle 1"/>
          <p:cNvSpPr/>
          <p:nvPr/>
        </p:nvSpPr>
        <p:spPr>
          <a:xfrm>
            <a:off x="647701" y="5178052"/>
            <a:ext cx="7979928" cy="1347485"/>
          </a:xfrm>
          <a:prstGeom prst="rect">
            <a:avLst/>
          </a:prstGeom>
          <a:solidFill>
            <a:schemeClr val="accent4">
              <a:lumMod val="40000"/>
              <a:lumOff val="60000"/>
            </a:schemeClr>
          </a:solidFill>
        </p:spPr>
        <p:txBody>
          <a:bodyPr wrap="square">
            <a:spAutoFit/>
          </a:bodyPr>
          <a:lstStyle/>
          <a:p>
            <a:pPr>
              <a:lnSpc>
                <a:spcPct val="107000"/>
              </a:lnSpc>
              <a:spcAft>
                <a:spcPts val="800"/>
              </a:spcAft>
            </a:pPr>
            <a:r>
              <a:rPr lang="en-US" sz="1400" b="1" dirty="0">
                <a:latin typeface="Calibri" panose="020F0502020204030204" pitchFamily="34" charset="0"/>
                <a:ea typeface="Calibri" panose="020F0502020204030204" pitchFamily="34" charset="0"/>
                <a:cs typeface="Times New Roman" panose="02020603050405020304" pitchFamily="18" charset="0"/>
              </a:rPr>
              <a:t>Community Engagement and Verification:  </a:t>
            </a:r>
            <a:r>
              <a:rPr lang="en-US" sz="1400" dirty="0"/>
              <a:t>A total of 170 community assets (non-historical) and 102 historical buildings were inventoried in the 1%-annual-chance floodplain for the </a:t>
            </a:r>
            <a:r>
              <a:rPr lang="en-US" sz="1400" b="1" dirty="0"/>
              <a:t>Region 4</a:t>
            </a:r>
            <a:r>
              <a:rPr lang="en-US" sz="1400" dirty="0"/>
              <a:t> </a:t>
            </a:r>
            <a:endParaRPr lang="en-US" sz="1100" dirty="0"/>
          </a:p>
          <a:p>
            <a:pPr>
              <a:lnSpc>
                <a:spcPct val="107000"/>
              </a:lnSpc>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Review the accuracy and completeness of all </a:t>
            </a:r>
            <a:r>
              <a:rPr lang="en-US" sz="1400" i="1" dirty="0">
                <a:latin typeface="Calibri" panose="020F0502020204030204" pitchFamily="34" charset="0"/>
                <a:ea typeface="Calibri" panose="020F0502020204030204" pitchFamily="34" charset="0"/>
                <a:cs typeface="Times New Roman" panose="02020603050405020304" pitchFamily="18" charset="0"/>
              </a:rPr>
              <a:t>active </a:t>
            </a:r>
            <a:r>
              <a:rPr lang="en-US" sz="1400"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community assets</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Report any structures that are missing.  Verify the buildings and location</a:t>
            </a:r>
            <a:r>
              <a:rPr lang="en-US" sz="1400" dirty="0">
                <a:latin typeface="Calibri" panose="020F0502020204030204" pitchFamily="34" charset="0"/>
                <a:ea typeface="Calibri" panose="020F0502020204030204" pitchFamily="34" charset="0"/>
                <a:cs typeface="Times New Roman" panose="02020603050405020304" pitchFamily="18" charset="0"/>
              </a:rPr>
              <a:t> using the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CL Report / Tables</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hlinkClick r:id="rId10"/>
              </a:rPr>
              <a:t>BL Tables</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and Risk MAP View of the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1"/>
              </a:rPr>
              <a:t>WV Flood Tool</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Review and identify mitigation strategies for the community assets vulnerable to flooding.</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720758" y="4478891"/>
            <a:ext cx="1755836" cy="400110"/>
          </a:xfrm>
          <a:prstGeom prst="rect">
            <a:avLst/>
          </a:prstGeom>
          <a:noFill/>
        </p:spPr>
        <p:txBody>
          <a:bodyPr wrap="square" rtlCol="0">
            <a:spAutoFit/>
          </a:bodyPr>
          <a:lstStyle/>
          <a:p>
            <a:r>
              <a:rPr lang="en-US" sz="1000" dirty="0"/>
              <a:t>* Unincorporated Area</a:t>
            </a:r>
          </a:p>
          <a:p>
            <a:r>
              <a:rPr lang="en-US" sz="1000" dirty="0"/>
              <a:t>** Split Community</a:t>
            </a:r>
          </a:p>
        </p:txBody>
      </p:sp>
    </p:spTree>
    <p:extLst>
      <p:ext uri="{BB962C8B-B14F-4D97-AF65-F5344CB8AC3E}">
        <p14:creationId xmlns:p14="http://schemas.microsoft.com/office/powerpoint/2010/main" val="383390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Assets</a:t>
            </a:r>
          </a:p>
        </p:txBody>
      </p:sp>
      <p:pic>
        <p:nvPicPr>
          <p:cNvPr id="3" name="Picture 2"/>
          <p:cNvPicPr/>
          <p:nvPr/>
        </p:nvPicPr>
        <p:blipFill rotWithShape="1">
          <a:blip r:embed="rId3">
            <a:extLst>
              <a:ext uri="{28A0092B-C50C-407E-A947-70E740481C1C}">
                <a14:useLocalDpi xmlns:a14="http://schemas.microsoft.com/office/drawing/2010/main" val="0"/>
              </a:ext>
            </a:extLst>
          </a:blip>
          <a:srcRect l="-1" r="23092"/>
          <a:stretch/>
        </p:blipFill>
        <p:spPr>
          <a:xfrm>
            <a:off x="1707767" y="930201"/>
            <a:ext cx="5681005" cy="1561782"/>
          </a:xfrm>
          <a:prstGeom prst="rect">
            <a:avLst/>
          </a:prstGeom>
        </p:spPr>
      </p:pic>
      <p:sp>
        <p:nvSpPr>
          <p:cNvPr id="4" name="TextBox 3"/>
          <p:cNvSpPr txBox="1"/>
          <p:nvPr/>
        </p:nvSpPr>
        <p:spPr>
          <a:xfrm>
            <a:off x="5505450" y="2665396"/>
            <a:ext cx="3209032" cy="3077766"/>
          </a:xfrm>
          <a:prstGeom prst="rect">
            <a:avLst/>
          </a:prstGeom>
          <a:solidFill>
            <a:schemeClr val="accent2">
              <a:lumMod val="20000"/>
              <a:lumOff val="80000"/>
            </a:schemeClr>
          </a:solidFill>
        </p:spPr>
        <p:txBody>
          <a:bodyPr wrap="square" rtlCol="0">
            <a:spAutoFit/>
          </a:bodyPr>
          <a:lstStyle/>
          <a:p>
            <a:pPr algn="ctr"/>
            <a:r>
              <a:rPr lang="en-US" sz="1400" dirty="0">
                <a:solidFill>
                  <a:srgbClr val="C00000"/>
                </a:solidFill>
                <a:latin typeface="Calibri" panose="020F0502020204030204" pitchFamily="34" charset="0"/>
                <a:ea typeface="Calibri" panose="020F0502020204030204" pitchFamily="34" charset="0"/>
                <a:cs typeface="Arial" panose="020B0604020202020204" pitchFamily="34" charset="0"/>
              </a:rPr>
              <a:t>Risk Assessment</a:t>
            </a:r>
            <a:endParaRPr lang="en-US" sz="1400" b="1" dirty="0"/>
          </a:p>
          <a:p>
            <a:pPr algn="ctr"/>
            <a:endParaRPr lang="en-US" sz="1200" b="1" dirty="0"/>
          </a:p>
          <a:p>
            <a:r>
              <a:rPr lang="en-US" sz="1400" b="1" dirty="0"/>
              <a:t>Community Assets:  </a:t>
            </a:r>
            <a:r>
              <a:rPr lang="en-US" sz="1400" dirty="0"/>
              <a:t>A total of 170 community assets (non-historical) were inventoried in the 1%-annual-chance floodplain for the </a:t>
            </a:r>
            <a:r>
              <a:rPr lang="en-US" sz="1400" b="1" dirty="0">
                <a:solidFill>
                  <a:schemeClr val="accent1">
                    <a:lumMod val="50000"/>
                  </a:schemeClr>
                </a:solidFill>
              </a:rPr>
              <a:t>Region 4</a:t>
            </a:r>
            <a:r>
              <a:rPr lang="en-US" sz="1400" dirty="0"/>
              <a:t> Planning and Development Council.  </a:t>
            </a:r>
            <a:r>
              <a:rPr lang="en-US" sz="1400" b="1" dirty="0">
                <a:solidFill>
                  <a:schemeClr val="accent1">
                    <a:lumMod val="50000"/>
                  </a:schemeClr>
                </a:solidFill>
              </a:rPr>
              <a:t>Fayette County </a:t>
            </a:r>
            <a:r>
              <a:rPr lang="en-US" sz="1400" dirty="0"/>
              <a:t>has the largest number of inventoried community resources (n=53) of which the majority are </a:t>
            </a:r>
            <a:r>
              <a:rPr lang="en-US" sz="1400" i="1" dirty="0"/>
              <a:t>religious </a:t>
            </a:r>
            <a:r>
              <a:rPr lang="en-US" sz="1400" dirty="0"/>
              <a:t>buildings. The town of </a:t>
            </a:r>
            <a:r>
              <a:rPr lang="en-US" sz="1400" b="1" dirty="0">
                <a:solidFill>
                  <a:schemeClr val="accent1">
                    <a:lumMod val="50000"/>
                  </a:schemeClr>
                </a:solidFill>
              </a:rPr>
              <a:t>Marlinton</a:t>
            </a:r>
            <a:r>
              <a:rPr lang="en-US" sz="1400" dirty="0"/>
              <a:t> (ranked 3</a:t>
            </a:r>
            <a:r>
              <a:rPr lang="en-US" sz="1400" baseline="30000" dirty="0"/>
              <a:t>rd</a:t>
            </a:r>
            <a:r>
              <a:rPr lang="en-US" sz="1400" dirty="0"/>
              <a:t> of all incorporated areas) has six </a:t>
            </a:r>
            <a:r>
              <a:rPr lang="en-US" sz="1400" i="1" dirty="0"/>
              <a:t>government</a:t>
            </a:r>
            <a:r>
              <a:rPr lang="en-US" sz="1400" dirty="0"/>
              <a:t> and two </a:t>
            </a:r>
            <a:r>
              <a:rPr lang="en-US" sz="1400" i="1" dirty="0"/>
              <a:t>utility</a:t>
            </a:r>
            <a:r>
              <a:rPr lang="en-US" sz="1400" dirty="0"/>
              <a:t> buildings (ranked 5</a:t>
            </a:r>
            <a:r>
              <a:rPr lang="en-US" sz="1400" baseline="30000" dirty="0"/>
              <a:t>th</a:t>
            </a:r>
            <a:r>
              <a:rPr lang="en-US" sz="1400" dirty="0"/>
              <a:t>) located in the floodplain.</a:t>
            </a:r>
          </a:p>
        </p:txBody>
      </p:sp>
      <p:sp>
        <p:nvSpPr>
          <p:cNvPr id="9" name="TextBox 8"/>
          <p:cNvSpPr txBox="1"/>
          <p:nvPr/>
        </p:nvSpPr>
        <p:spPr>
          <a:xfrm>
            <a:off x="5956894" y="6043747"/>
            <a:ext cx="2306144" cy="307777"/>
          </a:xfrm>
          <a:prstGeom prst="rect">
            <a:avLst/>
          </a:prstGeom>
          <a:noFill/>
        </p:spPr>
        <p:txBody>
          <a:bodyPr wrap="none" rtlCol="0">
            <a:spAutoFit/>
          </a:bodyPr>
          <a:lstStyle/>
          <a:p>
            <a:r>
              <a:rPr lang="en-US" sz="1400" dirty="0">
                <a:hlinkClick r:id="rId4"/>
              </a:rPr>
              <a:t>R4 Community Assets Report</a:t>
            </a:r>
            <a:endParaRPr lang="en-US" sz="1400" dirty="0"/>
          </a:p>
        </p:txBody>
      </p:sp>
      <p:pic>
        <p:nvPicPr>
          <p:cNvPr id="10" name="Picture 9"/>
          <p:cNvPicPr/>
          <p:nvPr/>
        </p:nvPicPr>
        <p:blipFill rotWithShape="1">
          <a:blip r:embed="rId5">
            <a:extLst>
              <a:ext uri="{28A0092B-C50C-407E-A947-70E740481C1C}">
                <a14:useLocalDpi xmlns:a14="http://schemas.microsoft.com/office/drawing/2010/main" val="0"/>
              </a:ext>
            </a:extLst>
          </a:blip>
          <a:srcRect l="15864" r="11379"/>
          <a:stretch/>
        </p:blipFill>
        <p:spPr>
          <a:xfrm>
            <a:off x="709693" y="2578920"/>
            <a:ext cx="4324350" cy="3700780"/>
          </a:xfrm>
          <a:prstGeom prst="rect">
            <a:avLst/>
          </a:prstGeom>
          <a:ln>
            <a:solidFill>
              <a:schemeClr val="tx1"/>
            </a:solidFill>
          </a:ln>
        </p:spPr>
      </p:pic>
      <p:sp>
        <p:nvSpPr>
          <p:cNvPr id="11" name="Rectangle 10"/>
          <p:cNvSpPr/>
          <p:nvPr/>
        </p:nvSpPr>
        <p:spPr>
          <a:xfrm>
            <a:off x="545141" y="6351524"/>
            <a:ext cx="4846009" cy="421654"/>
          </a:xfrm>
          <a:prstGeom prst="rect">
            <a:avLst/>
          </a:prstGeom>
        </p:spPr>
        <p:txBody>
          <a:bodyPr wrap="square">
            <a:spAutoFit/>
          </a:bodyPr>
          <a:lstStyle/>
          <a:p>
            <a:pPr>
              <a:lnSpc>
                <a:spcPct val="107000"/>
              </a:lnSpc>
            </a:pPr>
            <a:r>
              <a:rPr lang="en-US" sz="1000" dirty="0">
                <a:latin typeface="Calibri" panose="020F0502020204030204" pitchFamily="34" charset="0"/>
                <a:ea typeface="Calibri" panose="020F0502020204030204" pitchFamily="34" charset="0"/>
                <a:cs typeface="Arial" panose="020B0604020202020204" pitchFamily="34" charset="0"/>
              </a:rPr>
              <a:t> WV Flood Tool Map Link:</a:t>
            </a:r>
            <a:br>
              <a:rPr lang="en-US" sz="1000" dirty="0">
                <a:latin typeface="Calibri" panose="020F0502020204030204" pitchFamily="34" charset="0"/>
                <a:ea typeface="Calibri" panose="020F0502020204030204" pitchFamily="34" charset="0"/>
                <a:cs typeface="Arial" panose="020B0604020202020204" pitchFamily="34" charset="0"/>
              </a:rPr>
            </a:br>
            <a:r>
              <a:rPr lang="en-US" sz="1000" dirty="0">
                <a:latin typeface="Calibri" panose="020F0502020204030204" pitchFamily="34" charset="0"/>
                <a:ea typeface="Calibri" panose="020F0502020204030204" pitchFamily="34" charset="0"/>
                <a:cs typeface="Arial" panose="020B0604020202020204" pitchFamily="34" charset="0"/>
              </a:rPr>
              <a:t>  </a:t>
            </a:r>
            <a:r>
              <a:rPr lang="en-US" sz="1000" u="sng" dirty="0">
                <a:solidFill>
                  <a:srgbClr val="0563C1"/>
                </a:solidFill>
                <a:latin typeface="Calibri" panose="020F0502020204030204" pitchFamily="34" charset="0"/>
                <a:ea typeface="Calibri" panose="020F0502020204030204" pitchFamily="34" charset="0"/>
                <a:cs typeface="Arial" panose="020B0604020202020204" pitchFamily="34" charset="0"/>
                <a:hlinkClick r:id="rId6"/>
              </a:rPr>
              <a:t>https://www.mapwv.gov/flood/map/?wkid=102100&amp;x=-8914626&amp;y=4611336&amp;l=8&amp;v=2</a:t>
            </a:r>
            <a:endParaRPr lang="en-US" sz="1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TextBox 11"/>
          <p:cNvSpPr txBox="1"/>
          <p:nvPr/>
        </p:nvSpPr>
        <p:spPr>
          <a:xfrm>
            <a:off x="3727607" y="2578920"/>
            <a:ext cx="1209675" cy="369332"/>
          </a:xfrm>
          <a:prstGeom prst="rect">
            <a:avLst/>
          </a:prstGeom>
          <a:noFill/>
        </p:spPr>
        <p:txBody>
          <a:bodyPr wrap="square" rtlCol="0">
            <a:spAutoFit/>
          </a:bodyPr>
          <a:lstStyle/>
          <a:p>
            <a:pPr algn="ctr"/>
            <a:r>
              <a:rPr lang="en-US" b="1" dirty="0">
                <a:solidFill>
                  <a:schemeClr val="accent1">
                    <a:lumMod val="50000"/>
                  </a:schemeClr>
                </a:solidFill>
              </a:rPr>
              <a:t>Marlinton</a:t>
            </a: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2665453" y="5186056"/>
            <a:ext cx="2271829" cy="899895"/>
          </a:xfrm>
          <a:prstGeom prst="wedgeRoundRectCallout">
            <a:avLst>
              <a:gd name="adj1" fmla="val 70172"/>
              <a:gd name="adj2" fmla="val -148446"/>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The town of Marlinton (Pocahontas County) and Fayette County have a large number of community assets</a:t>
            </a:r>
            <a:endParaRPr lang="en-US" sz="1100" dirty="0">
              <a:solidFill>
                <a:schemeClr val="bg1"/>
              </a:solidFill>
            </a:endParaRPr>
          </a:p>
        </p:txBody>
      </p:sp>
    </p:spTree>
    <p:extLst>
      <p:ext uri="{BB962C8B-B14F-4D97-AF65-F5344CB8AC3E}">
        <p14:creationId xmlns:p14="http://schemas.microsoft.com/office/powerpoint/2010/main" val="38824988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Highly Valued ($) Utility</a:t>
            </a:r>
          </a:p>
        </p:txBody>
      </p:sp>
      <p:sp>
        <p:nvSpPr>
          <p:cNvPr id="3" name="Rectangle 2"/>
          <p:cNvSpPr/>
          <p:nvPr/>
        </p:nvSpPr>
        <p:spPr>
          <a:xfrm>
            <a:off x="7034018" y="1614739"/>
            <a:ext cx="1821077" cy="3154710"/>
          </a:xfrm>
          <a:prstGeom prst="rect">
            <a:avLst/>
          </a:prstGeom>
          <a:solidFill>
            <a:schemeClr val="accent6">
              <a:lumMod val="20000"/>
              <a:lumOff val="80000"/>
            </a:schemeClr>
          </a:solidFill>
        </p:spPr>
        <p:txBody>
          <a:bodyPr wrap="square">
            <a:spAutoFit/>
          </a:bodyPr>
          <a:lstStyle/>
          <a:p>
            <a:r>
              <a:rPr lang="en-US" sz="1400" b="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Mitigation</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dirty="0"/>
              <a:t>Examples of mitigation measures for </a:t>
            </a:r>
            <a:r>
              <a:rPr lang="en-US" sz="1400" i="1" dirty="0"/>
              <a:t>utilities </a:t>
            </a:r>
            <a:r>
              <a:rPr lang="en-US" sz="1400" dirty="0"/>
              <a:t>include: </a:t>
            </a:r>
          </a:p>
          <a:p>
            <a:pPr marL="285750" indent="-285750">
              <a:buFont typeface="Arial" panose="020B0604020202020204" pitchFamily="34" charset="0"/>
              <a:buChar char="•"/>
            </a:pPr>
            <a:r>
              <a:rPr lang="en-US" sz="1300" dirty="0"/>
              <a:t>Emergency response plan</a:t>
            </a:r>
          </a:p>
          <a:p>
            <a:pPr marL="285750" indent="-285750">
              <a:buFont typeface="Arial" panose="020B0604020202020204" pitchFamily="34" charset="0"/>
              <a:buChar char="•"/>
            </a:pPr>
            <a:r>
              <a:rPr lang="en-US" sz="1300" dirty="0"/>
              <a:t>Barriers around key assets</a:t>
            </a:r>
          </a:p>
          <a:p>
            <a:pPr marL="285750" indent="-285750">
              <a:buFont typeface="Arial" panose="020B0604020202020204" pitchFamily="34" charset="0"/>
              <a:buChar char="•"/>
            </a:pPr>
            <a:r>
              <a:rPr lang="en-US" sz="1300" dirty="0"/>
              <a:t>Elevated electrical equipment</a:t>
            </a:r>
          </a:p>
          <a:p>
            <a:pPr marL="285750" indent="-285750">
              <a:buFont typeface="Arial" panose="020B0604020202020204" pitchFamily="34" charset="0"/>
              <a:buChar char="•"/>
            </a:pPr>
            <a:r>
              <a:rPr lang="en-US" sz="1300" dirty="0"/>
              <a:t>Emergency generators</a:t>
            </a:r>
          </a:p>
          <a:p>
            <a:pPr marL="285750" indent="-285750">
              <a:buFont typeface="Arial" panose="020B0604020202020204" pitchFamily="34" charset="0"/>
              <a:buChar char="•"/>
            </a:pPr>
            <a:r>
              <a:rPr lang="en-US" sz="1300" dirty="0"/>
              <a:t>Bolted down chemical tanks</a:t>
            </a:r>
            <a:br>
              <a:rPr lang="en-US" sz="1300" dirty="0"/>
            </a:br>
            <a:endParaRPr lang="en-US" sz="13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p:nvPr/>
        </p:nvPicPr>
        <p:blipFill>
          <a:blip r:embed="rId3"/>
          <a:stretch>
            <a:fillRect/>
          </a:stretch>
        </p:blipFill>
        <p:spPr>
          <a:xfrm>
            <a:off x="245881" y="1546771"/>
            <a:ext cx="6622440" cy="3197256"/>
          </a:xfrm>
          <a:prstGeom prst="rect">
            <a:avLst/>
          </a:prstGeom>
          <a:ln>
            <a:solidFill>
              <a:schemeClr val="tx1"/>
            </a:solidFill>
          </a:ln>
        </p:spPr>
      </p:pic>
      <p:sp>
        <p:nvSpPr>
          <p:cNvPr id="6" name="Rectangle 5"/>
          <p:cNvSpPr/>
          <p:nvPr/>
        </p:nvSpPr>
        <p:spPr>
          <a:xfrm>
            <a:off x="1203016" y="1095292"/>
            <a:ext cx="6694944" cy="338554"/>
          </a:xfrm>
          <a:prstGeom prst="rect">
            <a:avLst/>
          </a:prstGeom>
        </p:spPr>
        <p:txBody>
          <a:bodyPr wrap="square">
            <a:spAutoFit/>
          </a:bodyPr>
          <a:lstStyle/>
          <a:p>
            <a:r>
              <a:rPr lang="en-US" sz="1600" i="1" dirty="0">
                <a:solidFill>
                  <a:schemeClr val="accent1">
                    <a:lumMod val="50000"/>
                  </a:schemeClr>
                </a:solidFill>
                <a:latin typeface="Calibri" panose="020F0502020204030204" pitchFamily="34" charset="0"/>
                <a:ea typeface="Calibri" panose="020F0502020204030204" pitchFamily="34" charset="0"/>
                <a:cs typeface="Arial" panose="020B0604020202020204" pitchFamily="34" charset="0"/>
              </a:rPr>
              <a:t>$24M Ronceverte Wastewater Treatment Plant (on the State’s Top 100 List)  </a:t>
            </a:r>
            <a:endParaRPr lang="en-US" sz="1600" i="1" dirty="0">
              <a:solidFill>
                <a:schemeClr val="accent1">
                  <a:lumMod val="50000"/>
                </a:schemeClr>
              </a:solidFill>
            </a:endParaRPr>
          </a:p>
        </p:txBody>
      </p:sp>
      <p:sp>
        <p:nvSpPr>
          <p:cNvPr id="8" name="Rectangle 7"/>
          <p:cNvSpPr/>
          <p:nvPr/>
        </p:nvSpPr>
        <p:spPr>
          <a:xfrm>
            <a:off x="245881" y="5064632"/>
            <a:ext cx="8609214" cy="1581074"/>
          </a:xfrm>
          <a:prstGeom prst="rect">
            <a:avLst/>
          </a:prstGeom>
          <a:solidFill>
            <a:schemeClr val="accent2">
              <a:lumMod val="20000"/>
              <a:lumOff val="80000"/>
            </a:schemeClr>
          </a:solidFill>
        </p:spPr>
        <p:txBody>
          <a:bodyPr wrap="square">
            <a:spAutoFit/>
          </a:bodyPr>
          <a:lstStyle/>
          <a:p>
            <a:pPr>
              <a:lnSpc>
                <a:spcPct val="107000"/>
              </a:lnSpc>
              <a:spcAft>
                <a:spcPts val="800"/>
              </a:spcAft>
            </a:pPr>
            <a:r>
              <a:rPr lang="en-US" sz="1300" dirty="0">
                <a:solidFill>
                  <a:srgbClr val="C00000"/>
                </a:solidFill>
                <a:latin typeface="Calibri" panose="020F0502020204030204" pitchFamily="34" charset="0"/>
                <a:ea typeface="Calibri" panose="020F0502020204030204" pitchFamily="34" charset="0"/>
                <a:cs typeface="Arial" panose="020B0604020202020204" pitchFamily="34" charset="0"/>
              </a:rPr>
              <a:t>Risk Assessment: </a:t>
            </a:r>
            <a:r>
              <a:rPr lang="en-US" sz="1300" dirty="0">
                <a:latin typeface="Calibri" panose="020F0502020204030204" pitchFamily="34" charset="0"/>
                <a:ea typeface="Calibri" panose="020F0502020204030204" pitchFamily="34" charset="0"/>
                <a:cs typeface="Arial" panose="020B0604020202020204" pitchFamily="34" charset="0"/>
              </a:rPr>
              <a:t>In 2018, the new </a:t>
            </a:r>
            <a:r>
              <a:rPr lang="en-US" sz="1300" b="1" dirty="0">
                <a:solidFill>
                  <a:srgbClr val="1F3864"/>
                </a:solidFill>
                <a:latin typeface="Calibri" panose="020F0502020204030204" pitchFamily="34" charset="0"/>
                <a:ea typeface="Calibri" panose="020F0502020204030204" pitchFamily="34" charset="0"/>
                <a:cs typeface="Arial" panose="020B0604020202020204" pitchFamily="34" charset="0"/>
              </a:rPr>
              <a:t>Ronceverte's wastewater treatment plant </a:t>
            </a:r>
            <a:r>
              <a:rPr lang="en-US" sz="1300" dirty="0">
                <a:latin typeface="Calibri" panose="020F0502020204030204" pitchFamily="34" charset="0"/>
                <a:ea typeface="Calibri" panose="020F0502020204030204" pitchFamily="34" charset="0"/>
                <a:cs typeface="Arial" panose="020B0604020202020204" pitchFamily="34" charset="0"/>
              </a:rPr>
              <a:t>was constructed</a:t>
            </a:r>
            <a:r>
              <a:rPr lang="en-US" sz="1300" b="1" dirty="0">
                <a:solidFill>
                  <a:srgbClr val="1F3864"/>
                </a:solidFill>
                <a:latin typeface="Calibri" panose="020F0502020204030204" pitchFamily="34" charset="0"/>
                <a:ea typeface="Calibri" panose="020F0502020204030204" pitchFamily="34" charset="0"/>
                <a:cs typeface="Arial" panose="020B0604020202020204" pitchFamily="34" charset="0"/>
              </a:rPr>
              <a:t> </a:t>
            </a:r>
            <a:r>
              <a:rPr lang="en-US" sz="1300" dirty="0">
                <a:latin typeface="Calibri" panose="020F0502020204030204" pitchFamily="34" charset="0"/>
                <a:ea typeface="Calibri" panose="020F0502020204030204" pitchFamily="34" charset="0"/>
                <a:cs typeface="Arial" panose="020B0604020202020204" pitchFamily="34" charset="0"/>
              </a:rPr>
              <a:t>at a cost of $24 million.  All structures of the wastewater treatment plant are in the effective high-risk floodplain at a 1% (100-year) estimated flood inundation depth of 9.5 feet.  At the treatment plant location, the 0.2% (500-year) estimated flood inundation depth is about two feet higher than that of the 1% floodplain.  The USGS high water marks show the maximum inundation of 3.24 feet above the ground at the facility site for the 2016 flood event.  The structures are also located in a preliminary floodplain at a 1% (100-year) estimated inundation depth of 6.5 feet.  The preliminary floodplain delineated based on the new flood study is under review to become effective.  </a:t>
            </a:r>
          </a:p>
        </p:txBody>
      </p:sp>
      <p:sp>
        <p:nvSpPr>
          <p:cNvPr id="9" name="Rectangle 8"/>
          <p:cNvSpPr/>
          <p:nvPr/>
        </p:nvSpPr>
        <p:spPr>
          <a:xfrm>
            <a:off x="2845422" y="4453961"/>
            <a:ext cx="1423358" cy="276999"/>
          </a:xfrm>
          <a:prstGeom prst="rect">
            <a:avLst/>
          </a:prstGeom>
          <a:solidFill>
            <a:schemeClr val="bg1">
              <a:lumMod val="85000"/>
            </a:schemeClr>
          </a:solidFill>
        </p:spPr>
        <p:txBody>
          <a:bodyPr wrap="square">
            <a:spAutoFit/>
          </a:bodyPr>
          <a:lstStyle/>
          <a:p>
            <a:r>
              <a:rPr lang="en-US" sz="1200" u="sng" dirty="0">
                <a:solidFill>
                  <a:srgbClr val="0563C1"/>
                </a:solidFill>
                <a:latin typeface="Calibri" panose="020F0502020204030204" pitchFamily="34" charset="0"/>
                <a:ea typeface="Calibri" panose="020F0502020204030204" pitchFamily="34" charset="0"/>
                <a:cs typeface="Arial" panose="020B0604020202020204" pitchFamily="34" charset="0"/>
                <a:hlinkClick r:id="rId4"/>
              </a:rPr>
              <a:t>Flood Tool Map Link</a:t>
            </a:r>
            <a:endParaRPr lang="en-US" sz="1200" dirty="0"/>
          </a:p>
        </p:txBody>
      </p:sp>
      <p:sp>
        <p:nvSpPr>
          <p:cNvPr id="11" name="Speech Bubble: Rectangle with Corners Rounded 14">
            <a:extLst>
              <a:ext uri="{FF2B5EF4-FFF2-40B4-BE49-F238E27FC236}">
                <a16:creationId xmlns:a16="http://schemas.microsoft.com/office/drawing/2014/main" id="{0ED1C770-B1D6-4603-BB25-A749DDCA06CF}"/>
              </a:ext>
            </a:extLst>
          </p:cNvPr>
          <p:cNvSpPr/>
          <p:nvPr/>
        </p:nvSpPr>
        <p:spPr>
          <a:xfrm flipH="1">
            <a:off x="362309" y="2227337"/>
            <a:ext cx="2663135" cy="899895"/>
          </a:xfrm>
          <a:prstGeom prst="wedgeRoundRectCallout">
            <a:avLst>
              <a:gd name="adj1" fmla="val -75415"/>
              <a:gd name="adj2" fmla="val 4658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The Ronceverte Wastewater Treatment Plant is the highest valued, non-residential flood-prone structure inventoried for Region 4.</a:t>
            </a:r>
            <a:endParaRPr lang="en-US" sz="1100" dirty="0">
              <a:solidFill>
                <a:schemeClr val="bg1"/>
              </a:solidFill>
            </a:endParaRPr>
          </a:p>
        </p:txBody>
      </p:sp>
    </p:spTree>
    <p:extLst>
      <p:ext uri="{BB962C8B-B14F-4D97-AF65-F5344CB8AC3E}">
        <p14:creationId xmlns:p14="http://schemas.microsoft.com/office/powerpoint/2010/main" val="3468157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1048154"/>
            <a:ext cx="7417120" cy="5695545"/>
          </a:xfrm>
          <a:prstGeom prst="rect">
            <a:avLst/>
          </a:prstGeom>
          <a:solidFill>
            <a:schemeClr val="tx1"/>
          </a:solidFill>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Historical Structures (Building Year)</a:t>
            </a:r>
          </a:p>
        </p:txBody>
      </p:sp>
      <p:sp>
        <p:nvSpPr>
          <p:cNvPr id="9" name="Rectangle 8"/>
          <p:cNvSpPr/>
          <p:nvPr/>
        </p:nvSpPr>
        <p:spPr>
          <a:xfrm>
            <a:off x="876300" y="1167081"/>
            <a:ext cx="2324099" cy="1244893"/>
          </a:xfrm>
          <a:prstGeom prst="rect">
            <a:avLst/>
          </a:prstGeom>
          <a:solidFill>
            <a:schemeClr val="accent1">
              <a:lumMod val="20000"/>
              <a:lumOff val="80000"/>
            </a:schemeClr>
          </a:solidFill>
        </p:spPr>
        <p:txBody>
          <a:bodyPr wrap="square">
            <a:spAutoFit/>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The towns of </a:t>
            </a:r>
            <a:r>
              <a:rPr lang="en-US" sz="1400"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Mount Hope</a:t>
            </a:r>
            <a:r>
              <a:rPr lang="en-US" sz="1400" dirty="0">
                <a:latin typeface="Calibri" panose="020F0502020204030204" pitchFamily="34" charset="0"/>
                <a:ea typeface="Calibri" panose="020F0502020204030204" pitchFamily="34" charset="0"/>
                <a:cs typeface="Times New Roman" panose="02020603050405020304" pitchFamily="18" charset="0"/>
              </a:rPr>
              <a:t> and </a:t>
            </a:r>
            <a:r>
              <a:rPr lang="en-US" sz="1400"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Ronceverte </a:t>
            </a:r>
            <a:r>
              <a:rPr lang="en-US" sz="1400" dirty="0">
                <a:latin typeface="Calibri" panose="020F0502020204030204" pitchFamily="34" charset="0"/>
                <a:ea typeface="Calibri" panose="020F0502020204030204" pitchFamily="34" charset="0"/>
                <a:cs typeface="Times New Roman" panose="02020603050405020304" pitchFamily="18" charset="0"/>
              </a:rPr>
              <a:t>are two of the oldest communities in the region with </a:t>
            </a:r>
            <a:r>
              <a:rPr lang="en-US" sz="1400" i="1" dirty="0">
                <a:latin typeface="Calibri" panose="020F0502020204030204" pitchFamily="34" charset="0"/>
                <a:ea typeface="Calibri" panose="020F0502020204030204" pitchFamily="34" charset="0"/>
                <a:cs typeface="Times New Roman" panose="02020603050405020304" pitchFamily="18" charset="0"/>
              </a:rPr>
              <a:t>building year median values</a:t>
            </a:r>
            <a:r>
              <a:rPr lang="en-US" sz="1400" dirty="0">
                <a:latin typeface="Calibri" panose="020F0502020204030204" pitchFamily="34" charset="0"/>
                <a:ea typeface="Calibri" panose="020F0502020204030204" pitchFamily="34" charset="0"/>
                <a:cs typeface="Times New Roman" panose="02020603050405020304" pitchFamily="18" charset="0"/>
              </a:rPr>
              <a:t> of 1920</a:t>
            </a:r>
          </a:p>
        </p:txBody>
      </p:sp>
      <p:sp>
        <p:nvSpPr>
          <p:cNvPr id="8" name="Oval 7"/>
          <p:cNvSpPr/>
          <p:nvPr/>
        </p:nvSpPr>
        <p:spPr>
          <a:xfrm>
            <a:off x="3163455" y="5317103"/>
            <a:ext cx="249946" cy="224716"/>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008588" y="5552627"/>
            <a:ext cx="249946" cy="224716"/>
          </a:xfrm>
          <a:prstGeom prst="ellipse">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893454" y="5317103"/>
            <a:ext cx="1154545" cy="307777"/>
          </a:xfrm>
          <a:prstGeom prst="rect">
            <a:avLst/>
          </a:prstGeom>
          <a:solidFill>
            <a:schemeClr val="tx2"/>
          </a:solidFill>
        </p:spPr>
        <p:txBody>
          <a:bodyPr wrap="square" rtlCol="0">
            <a:spAutoFit/>
          </a:bodyPr>
          <a:lstStyle/>
          <a:p>
            <a:r>
              <a:rPr lang="en-US" sz="1400" dirty="0">
                <a:solidFill>
                  <a:schemeClr val="bg1"/>
                </a:solidFill>
              </a:rPr>
              <a:t>Mount Hope</a:t>
            </a:r>
          </a:p>
        </p:txBody>
      </p:sp>
      <p:sp>
        <p:nvSpPr>
          <p:cNvPr id="11" name="TextBox 10"/>
          <p:cNvSpPr txBox="1"/>
          <p:nvPr/>
        </p:nvSpPr>
        <p:spPr>
          <a:xfrm>
            <a:off x="3893288" y="5801919"/>
            <a:ext cx="1020458" cy="307777"/>
          </a:xfrm>
          <a:prstGeom prst="rect">
            <a:avLst/>
          </a:prstGeom>
          <a:solidFill>
            <a:schemeClr val="tx2"/>
          </a:solidFill>
        </p:spPr>
        <p:txBody>
          <a:bodyPr wrap="square" rtlCol="0">
            <a:spAutoFit/>
          </a:bodyPr>
          <a:lstStyle/>
          <a:p>
            <a:r>
              <a:rPr lang="en-US" sz="1400" dirty="0">
                <a:solidFill>
                  <a:schemeClr val="bg1"/>
                </a:solidFill>
              </a:rPr>
              <a:t>Ronceverte</a:t>
            </a:r>
          </a:p>
        </p:txBody>
      </p:sp>
    </p:spTree>
    <p:extLst>
      <p:ext uri="{BB962C8B-B14F-4D97-AF65-F5344CB8AC3E}">
        <p14:creationId xmlns:p14="http://schemas.microsoft.com/office/powerpoint/2010/main" val="3550475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Historical Community Assets</a:t>
            </a:r>
          </a:p>
        </p:txBody>
      </p:sp>
      <p:pic>
        <p:nvPicPr>
          <p:cNvPr id="3" name="Picture 2"/>
          <p:cNvPicPr/>
          <p:nvPr/>
        </p:nvPicPr>
        <p:blipFill rotWithShape="1">
          <a:blip r:embed="rId3">
            <a:extLst>
              <a:ext uri="{28A0092B-C50C-407E-A947-70E740481C1C}">
                <a14:useLocalDpi xmlns:a14="http://schemas.microsoft.com/office/drawing/2010/main" val="0"/>
              </a:ext>
            </a:extLst>
          </a:blip>
          <a:srcRect l="76840"/>
          <a:stretch/>
        </p:blipFill>
        <p:spPr>
          <a:xfrm>
            <a:off x="465483" y="5101426"/>
            <a:ext cx="1801339" cy="1644449"/>
          </a:xfrm>
          <a:prstGeom prst="rect">
            <a:avLst/>
          </a:prstGeom>
        </p:spPr>
      </p:pic>
      <p:sp>
        <p:nvSpPr>
          <p:cNvPr id="4" name="Rectangle 3"/>
          <p:cNvSpPr/>
          <p:nvPr/>
        </p:nvSpPr>
        <p:spPr>
          <a:xfrm>
            <a:off x="2280412" y="5610280"/>
            <a:ext cx="6403023" cy="738664"/>
          </a:xfrm>
          <a:prstGeom prst="rect">
            <a:avLst/>
          </a:prstGeom>
          <a:solidFill>
            <a:schemeClr val="accent6">
              <a:lumMod val="20000"/>
              <a:lumOff val="80000"/>
            </a:schemeClr>
          </a:solidFill>
        </p:spPr>
        <p:txBody>
          <a:bodyPr wrap="square">
            <a:spAutoFit/>
          </a:bodyPr>
          <a:lstStyle/>
          <a:p>
            <a:r>
              <a:rPr lang="en-US" sz="1400" dirty="0">
                <a:latin typeface="Calibri" panose="020F0502020204030204" pitchFamily="34" charset="0"/>
                <a:ea typeface="Calibri" panose="020F0502020204030204" pitchFamily="34" charset="0"/>
                <a:cs typeface="Times New Roman" panose="02020603050405020304" pitchFamily="18" charset="0"/>
              </a:rPr>
              <a:t>Mitigation:  A designated historic structure can obtain the benefit of subsidized flood insurance through the NFIP even if it has been substantially improved or substantially damaged so long as the building maintains its historic designation.</a:t>
            </a:r>
            <a:endParaRPr lang="en-US" sz="1400" dirty="0"/>
          </a:p>
        </p:txBody>
      </p:sp>
      <p:graphicFrame>
        <p:nvGraphicFramePr>
          <p:cNvPr id="10" name="Table 9"/>
          <p:cNvGraphicFramePr>
            <a:graphicFrameLocks noGrp="1"/>
          </p:cNvGraphicFramePr>
          <p:nvPr>
            <p:extLst>
              <p:ext uri="{D42A27DB-BD31-4B8C-83A1-F6EECF244321}">
                <p14:modId xmlns:p14="http://schemas.microsoft.com/office/powerpoint/2010/main" val="2514813358"/>
              </p:ext>
            </p:extLst>
          </p:nvPr>
        </p:nvGraphicFramePr>
        <p:xfrm>
          <a:off x="510986" y="1410324"/>
          <a:ext cx="8172449" cy="1761363"/>
        </p:xfrm>
        <a:graphic>
          <a:graphicData uri="http://schemas.openxmlformats.org/drawingml/2006/table">
            <a:tbl>
              <a:tblPr firstRow="1" firstCol="1" bandRow="1"/>
              <a:tblGrid>
                <a:gridCol w="1344008">
                  <a:extLst>
                    <a:ext uri="{9D8B030D-6E8A-4147-A177-3AD203B41FA5}">
                      <a16:colId xmlns:a16="http://schemas.microsoft.com/office/drawing/2014/main" val="1314304824"/>
                    </a:ext>
                  </a:extLst>
                </a:gridCol>
                <a:gridCol w="1102527">
                  <a:extLst>
                    <a:ext uri="{9D8B030D-6E8A-4147-A177-3AD203B41FA5}">
                      <a16:colId xmlns:a16="http://schemas.microsoft.com/office/drawing/2014/main" val="2297989225"/>
                    </a:ext>
                  </a:extLst>
                </a:gridCol>
                <a:gridCol w="2387487">
                  <a:extLst>
                    <a:ext uri="{9D8B030D-6E8A-4147-A177-3AD203B41FA5}">
                      <a16:colId xmlns:a16="http://schemas.microsoft.com/office/drawing/2014/main" val="4102038476"/>
                    </a:ext>
                  </a:extLst>
                </a:gridCol>
                <a:gridCol w="1348414">
                  <a:extLst>
                    <a:ext uri="{9D8B030D-6E8A-4147-A177-3AD203B41FA5}">
                      <a16:colId xmlns:a16="http://schemas.microsoft.com/office/drawing/2014/main" val="1875717972"/>
                    </a:ext>
                  </a:extLst>
                </a:gridCol>
                <a:gridCol w="634548">
                  <a:extLst>
                    <a:ext uri="{9D8B030D-6E8A-4147-A177-3AD203B41FA5}">
                      <a16:colId xmlns:a16="http://schemas.microsoft.com/office/drawing/2014/main" val="1387091249"/>
                    </a:ext>
                  </a:extLst>
                </a:gridCol>
                <a:gridCol w="634548">
                  <a:extLst>
                    <a:ext uri="{9D8B030D-6E8A-4147-A177-3AD203B41FA5}">
                      <a16:colId xmlns:a16="http://schemas.microsoft.com/office/drawing/2014/main" val="2303938318"/>
                    </a:ext>
                  </a:extLst>
                </a:gridCol>
                <a:gridCol w="720917">
                  <a:extLst>
                    <a:ext uri="{9D8B030D-6E8A-4147-A177-3AD203B41FA5}">
                      <a16:colId xmlns:a16="http://schemas.microsoft.com/office/drawing/2014/main" val="2237430896"/>
                    </a:ext>
                  </a:extLst>
                </a:gridCol>
              </a:tblGrid>
              <a:tr h="137160">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Name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Type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Flood Tool Link</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Flood Depth</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Damage Percent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70175364"/>
                  </a:ext>
                </a:extLst>
              </a:tr>
              <a:tr h="13716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Mount Hope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Mount Hope Historic District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Register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4"/>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7830830"/>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 County*</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Bank of Glen Jean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Register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5"/>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3373355"/>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 Historic District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National Register</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6"/>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9656802"/>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Ronceverte</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Ronceverte Historic District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National Register</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7"/>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12015"/>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Mount Hope</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Mount Hope Historic District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National Register</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8"/>
                        </a:rPr>
                        <a:t>FT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6178268"/>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 Historic District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National Register</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9"/>
                        </a:rPr>
                        <a:t>FT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176097"/>
                  </a:ext>
                </a:extLst>
              </a:tr>
            </a:tbl>
          </a:graphicData>
        </a:graphic>
      </p:graphicFrame>
      <p:sp>
        <p:nvSpPr>
          <p:cNvPr id="14" name="TextBox 13"/>
          <p:cNvSpPr txBox="1"/>
          <p:nvPr/>
        </p:nvSpPr>
        <p:spPr>
          <a:xfrm>
            <a:off x="3354695" y="1040992"/>
            <a:ext cx="3008005" cy="369332"/>
          </a:xfrm>
          <a:prstGeom prst="rect">
            <a:avLst/>
          </a:prstGeom>
          <a:noFill/>
        </p:spPr>
        <p:txBody>
          <a:bodyPr wrap="square" rtlCol="0">
            <a:spAutoFit/>
          </a:bodyPr>
          <a:lstStyle/>
          <a:p>
            <a:r>
              <a:rPr lang="en-US" b="1" dirty="0"/>
              <a:t>Historical Buildings </a:t>
            </a:r>
            <a:r>
              <a:rPr lang="en-US" dirty="0"/>
              <a:t>(Region 4)</a:t>
            </a:r>
          </a:p>
        </p:txBody>
      </p:sp>
      <p:sp>
        <p:nvSpPr>
          <p:cNvPr id="15" name="TextBox 14"/>
          <p:cNvSpPr txBox="1"/>
          <p:nvPr/>
        </p:nvSpPr>
        <p:spPr>
          <a:xfrm>
            <a:off x="510986" y="3136354"/>
            <a:ext cx="4251514" cy="553998"/>
          </a:xfrm>
          <a:prstGeom prst="rect">
            <a:avLst/>
          </a:prstGeom>
          <a:noFill/>
        </p:spPr>
        <p:txBody>
          <a:bodyPr wrap="square" rtlCol="0">
            <a:spAutoFit/>
          </a:bodyPr>
          <a:lstStyle/>
          <a:p>
            <a:r>
              <a:rPr lang="en-US" sz="1000" dirty="0"/>
              <a:t>Source Data: </a:t>
            </a:r>
            <a:r>
              <a:rPr lang="en-US" sz="1000" dirty="0">
                <a:hlinkClick r:id="rId10"/>
              </a:rPr>
              <a:t>https://data.wvgis.wvu.edu/pub/RA/State/BL/CommunityAsset/</a:t>
            </a:r>
            <a:r>
              <a:rPr lang="en-US" sz="1000" dirty="0"/>
              <a:t>  </a:t>
            </a:r>
          </a:p>
          <a:p>
            <a:r>
              <a:rPr lang="en-US" sz="1000" dirty="0"/>
              <a:t>* Unincorporated Area</a:t>
            </a:r>
          </a:p>
          <a:p>
            <a:r>
              <a:rPr lang="en-US" sz="1000" dirty="0"/>
              <a:t>** Split Community</a:t>
            </a:r>
          </a:p>
        </p:txBody>
      </p:sp>
      <p:sp>
        <p:nvSpPr>
          <p:cNvPr id="2" name="Rectangle 1"/>
          <p:cNvSpPr/>
          <p:nvPr/>
        </p:nvSpPr>
        <p:spPr>
          <a:xfrm>
            <a:off x="465483" y="3722325"/>
            <a:ext cx="8202266" cy="1169551"/>
          </a:xfrm>
          <a:prstGeom prst="rect">
            <a:avLst/>
          </a:prstGeom>
          <a:solidFill>
            <a:schemeClr val="accent2">
              <a:lumMod val="20000"/>
              <a:lumOff val="80000"/>
            </a:schemeClr>
          </a:solidFill>
        </p:spPr>
        <p:txBody>
          <a:bodyPr wrap="square">
            <a:spAutoFit/>
          </a:bodyPr>
          <a:lstStyle/>
          <a:p>
            <a:r>
              <a:rPr lang="en-US" sz="1400" dirty="0">
                <a:solidFill>
                  <a:srgbClr val="C00000"/>
                </a:solidFill>
                <a:latin typeface="Calibri" panose="020F0502020204030204" pitchFamily="34" charset="0"/>
                <a:ea typeface="Calibri" panose="020F0502020204030204" pitchFamily="34" charset="0"/>
                <a:cs typeface="Arial" panose="020B0604020202020204" pitchFamily="34" charset="0"/>
              </a:rPr>
              <a:t>Risk Assessment: </a:t>
            </a:r>
            <a:r>
              <a:rPr lang="en-US" sz="1400" dirty="0">
                <a:latin typeface="Calibri" panose="020F0502020204030204" pitchFamily="34" charset="0"/>
                <a:ea typeface="Calibri" panose="020F0502020204030204" pitchFamily="34" charset="0"/>
                <a:cs typeface="Arial" panose="020B0604020202020204" pitchFamily="34" charset="0"/>
              </a:rPr>
              <a:t> Buildings identified within National Register Areas or registered historic districts are older than 1930.  </a:t>
            </a:r>
            <a:r>
              <a:rPr lang="en-US" sz="1400" b="1" dirty="0">
                <a:solidFill>
                  <a:srgbClr val="1F3864"/>
                </a:solidFill>
                <a:latin typeface="Calibri" panose="020F0502020204030204" pitchFamily="34" charset="0"/>
                <a:ea typeface="Calibri" panose="020F0502020204030204" pitchFamily="34" charset="0"/>
                <a:cs typeface="Arial" panose="020B0604020202020204" pitchFamily="34" charset="0"/>
              </a:rPr>
              <a:t>Greenbrier County</a:t>
            </a:r>
            <a:r>
              <a:rPr lang="en-US" sz="1400" dirty="0">
                <a:latin typeface="Calibri" panose="020F0502020204030204" pitchFamily="34" charset="0"/>
                <a:ea typeface="Calibri" panose="020F0502020204030204" pitchFamily="34" charset="0"/>
                <a:cs typeface="Arial" panose="020B0604020202020204" pitchFamily="34" charset="0"/>
              </a:rPr>
              <a:t> is ranked 7</a:t>
            </a:r>
            <a:r>
              <a:rPr lang="en-US" sz="1400" baseline="30000" dirty="0">
                <a:latin typeface="Calibri" panose="020F0502020204030204" pitchFamily="34" charset="0"/>
                <a:ea typeface="Calibri" panose="020F0502020204030204" pitchFamily="34" charset="0"/>
                <a:cs typeface="Arial" panose="020B0604020202020204" pitchFamily="34" charset="0"/>
              </a:rPr>
              <a:t>th</a:t>
            </a:r>
            <a:r>
              <a:rPr lang="en-US" sz="1400" dirty="0">
                <a:latin typeface="Calibri" panose="020F0502020204030204" pitchFamily="34" charset="0"/>
                <a:ea typeface="Calibri" panose="020F0502020204030204" pitchFamily="34" charset="0"/>
                <a:cs typeface="Arial" panose="020B0604020202020204" pitchFamily="34" charset="0"/>
              </a:rPr>
              <a:t> in the State as having the most historical buildings (n=56) in the high-risk floodplain of which the majority are located in the city of </a:t>
            </a:r>
            <a:r>
              <a:rPr lang="en-US" sz="1400" b="1" dirty="0">
                <a:solidFill>
                  <a:srgbClr val="1F3864"/>
                </a:solidFill>
                <a:latin typeface="Calibri" panose="020F0502020204030204" pitchFamily="34" charset="0"/>
                <a:ea typeface="Calibri" panose="020F0502020204030204" pitchFamily="34" charset="0"/>
                <a:cs typeface="Arial" panose="020B0604020202020204" pitchFamily="34" charset="0"/>
              </a:rPr>
              <a:t>Ronceverte</a:t>
            </a:r>
            <a:r>
              <a:rPr lang="en-US" sz="1400" dirty="0">
                <a:latin typeface="Calibri" panose="020F0502020204030204" pitchFamily="34" charset="0"/>
                <a:ea typeface="Calibri" panose="020F0502020204030204" pitchFamily="34" charset="0"/>
                <a:cs typeface="Arial" panose="020B0604020202020204" pitchFamily="34" charset="0"/>
              </a:rPr>
              <a:t> (ranked 14</a:t>
            </a:r>
            <a:r>
              <a:rPr lang="en-US" sz="1400" baseline="30000" dirty="0">
                <a:latin typeface="Calibri" panose="020F0502020204030204" pitchFamily="34" charset="0"/>
                <a:ea typeface="Calibri" panose="020F0502020204030204" pitchFamily="34" charset="0"/>
                <a:cs typeface="Arial" panose="020B0604020202020204" pitchFamily="34" charset="0"/>
              </a:rPr>
              <a:t>th</a:t>
            </a:r>
            <a:r>
              <a:rPr lang="en-US" sz="1400" dirty="0">
                <a:latin typeface="Calibri" panose="020F0502020204030204" pitchFamily="34" charset="0"/>
                <a:ea typeface="Calibri" panose="020F0502020204030204" pitchFamily="34" charset="0"/>
                <a:cs typeface="Arial" panose="020B0604020202020204" pitchFamily="34" charset="0"/>
              </a:rPr>
              <a:t> of all incorporated areas).  The split community of </a:t>
            </a:r>
            <a:r>
              <a:rPr lang="en-US" sz="1400" b="1" dirty="0">
                <a:solidFill>
                  <a:srgbClr val="1F3864"/>
                </a:solidFill>
                <a:latin typeface="Calibri" panose="020F0502020204030204" pitchFamily="34" charset="0"/>
                <a:ea typeface="Calibri" panose="020F0502020204030204" pitchFamily="34" charset="0"/>
                <a:cs typeface="Arial" panose="020B0604020202020204" pitchFamily="34" charset="0"/>
              </a:rPr>
              <a:t>Alderson </a:t>
            </a:r>
            <a:r>
              <a:rPr lang="en-US" sz="1400" dirty="0">
                <a:latin typeface="Calibri" panose="020F0502020204030204" pitchFamily="34" charset="0"/>
                <a:ea typeface="Calibri" panose="020F0502020204030204" pitchFamily="34" charset="0"/>
                <a:cs typeface="Arial" panose="020B0604020202020204" pitchFamily="34" charset="0"/>
              </a:rPr>
              <a:t>and the city of</a:t>
            </a:r>
            <a:r>
              <a:rPr lang="en-US" sz="1400" b="1" dirty="0">
                <a:solidFill>
                  <a:srgbClr val="1F3864"/>
                </a:solidFill>
                <a:latin typeface="Calibri" panose="020F0502020204030204" pitchFamily="34" charset="0"/>
                <a:ea typeface="Calibri" panose="020F0502020204030204" pitchFamily="34" charset="0"/>
                <a:cs typeface="Arial" panose="020B0604020202020204" pitchFamily="34" charset="0"/>
              </a:rPr>
              <a:t> Mount Hope </a:t>
            </a:r>
            <a:r>
              <a:rPr lang="en-US" sz="1400" dirty="0">
                <a:latin typeface="Calibri" panose="020F0502020204030204" pitchFamily="34" charset="0"/>
                <a:ea typeface="Calibri" panose="020F0502020204030204" pitchFamily="34" charset="0"/>
                <a:cs typeface="Arial" panose="020B0604020202020204" pitchFamily="34" charset="0"/>
              </a:rPr>
              <a:t>also have significant numbers of historical buildings in the high-risk floodplain (18 and 16 rank respectively). </a:t>
            </a:r>
            <a:endParaRPr lang="en-US" sz="1400" dirty="0"/>
          </a:p>
        </p:txBody>
      </p:sp>
    </p:spTree>
    <p:extLst>
      <p:ext uri="{BB962C8B-B14F-4D97-AF65-F5344CB8AC3E}">
        <p14:creationId xmlns:p14="http://schemas.microsoft.com/office/powerpoint/2010/main" val="1057270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975579-F6BA-45E4-9D4F-21F2DEE78B2F}"/>
              </a:ext>
            </a:extLst>
          </p:cNvPr>
          <p:cNvPicPr>
            <a:picLocks noChangeAspect="1"/>
          </p:cNvPicPr>
          <p:nvPr/>
        </p:nvPicPr>
        <p:blipFill>
          <a:blip r:embed="rId3"/>
          <a:stretch>
            <a:fillRect/>
          </a:stretch>
        </p:blipFill>
        <p:spPr>
          <a:xfrm>
            <a:off x="805038" y="914400"/>
            <a:ext cx="7546501" cy="580445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Statewide </a:t>
            </a:r>
            <a:r>
              <a:rPr lang="en-US" dirty="0">
                <a:solidFill>
                  <a:schemeClr val="bg1"/>
                </a:solidFill>
                <a:latin typeface="Arial" panose="020B0604020202020204" pitchFamily="34" charset="0"/>
                <a:cs typeface="Arial" panose="020B0604020202020204" pitchFamily="34" charset="0"/>
              </a:rPr>
              <a:t>Hazard Assessment</a:t>
            </a:r>
          </a:p>
        </p:txBody>
      </p:sp>
      <p:sp>
        <p:nvSpPr>
          <p:cNvPr id="7" name="TextBox 6"/>
          <p:cNvSpPr txBox="1"/>
          <p:nvPr/>
        </p:nvSpPr>
        <p:spPr>
          <a:xfrm>
            <a:off x="4886632" y="989252"/>
            <a:ext cx="3094490" cy="1169551"/>
          </a:xfrm>
          <a:prstGeom prst="rect">
            <a:avLst/>
          </a:prstGeom>
          <a:solidFill>
            <a:schemeClr val="tx2">
              <a:lumMod val="20000"/>
              <a:lumOff val="80000"/>
            </a:schemeClr>
          </a:solidFill>
        </p:spPr>
        <p:txBody>
          <a:bodyPr wrap="square" rtlCol="0">
            <a:spAutoFit/>
          </a:bodyPr>
          <a:lstStyle/>
          <a:p>
            <a:r>
              <a:rPr lang="en-US" sz="1400" b="1" dirty="0"/>
              <a:t>294 Statistical Geographies </a:t>
            </a:r>
            <a:r>
              <a:rPr lang="en-US" sz="1400" dirty="0"/>
              <a:t>form</a:t>
            </a:r>
            <a:br>
              <a:rPr lang="en-US" sz="1400" dirty="0"/>
            </a:br>
            <a:r>
              <a:rPr lang="en-US" sz="1400" b="1" dirty="0"/>
              <a:t>286 Communities </a:t>
            </a:r>
            <a:r>
              <a:rPr lang="en-US" sz="1400" dirty="0"/>
              <a:t>which form</a:t>
            </a:r>
          </a:p>
          <a:p>
            <a:r>
              <a:rPr lang="en-US" sz="1400" b="1" dirty="0"/>
              <a:t>55 Counties </a:t>
            </a:r>
            <a:r>
              <a:rPr lang="en-US" sz="1400" dirty="0"/>
              <a:t>which form</a:t>
            </a:r>
          </a:p>
          <a:p>
            <a:r>
              <a:rPr lang="en-US" sz="1400" b="1" dirty="0"/>
              <a:t>11 PDC Regions </a:t>
            </a:r>
            <a:r>
              <a:rPr lang="en-US" sz="1400" dirty="0"/>
              <a:t>which form</a:t>
            </a:r>
          </a:p>
          <a:p>
            <a:r>
              <a:rPr lang="en-US" sz="1400" b="1" dirty="0"/>
              <a:t>1 Statewide </a:t>
            </a:r>
            <a:r>
              <a:rPr lang="en-US" sz="1400" dirty="0"/>
              <a:t>Flood Risk Assessment</a:t>
            </a:r>
            <a:endParaRPr lang="en-US" sz="1600" dirty="0"/>
          </a:p>
        </p:txBody>
      </p:sp>
      <p:graphicFrame>
        <p:nvGraphicFramePr>
          <p:cNvPr id="4" name="Table 3"/>
          <p:cNvGraphicFramePr>
            <a:graphicFrameLocks noGrp="1"/>
          </p:cNvGraphicFramePr>
          <p:nvPr/>
        </p:nvGraphicFramePr>
        <p:xfrm>
          <a:off x="5516538" y="5475009"/>
          <a:ext cx="2464584" cy="1054840"/>
        </p:xfrm>
        <a:graphic>
          <a:graphicData uri="http://schemas.openxmlformats.org/drawingml/2006/table">
            <a:tbl>
              <a:tblPr>
                <a:tableStyleId>{5C22544A-7EE6-4342-B048-85BDC9FD1C3A}</a:tableStyleId>
              </a:tblPr>
              <a:tblGrid>
                <a:gridCol w="1098662">
                  <a:extLst>
                    <a:ext uri="{9D8B030D-6E8A-4147-A177-3AD203B41FA5}">
                      <a16:colId xmlns:a16="http://schemas.microsoft.com/office/drawing/2014/main" val="1034709628"/>
                    </a:ext>
                  </a:extLst>
                </a:gridCol>
                <a:gridCol w="607078">
                  <a:extLst>
                    <a:ext uri="{9D8B030D-6E8A-4147-A177-3AD203B41FA5}">
                      <a16:colId xmlns:a16="http://schemas.microsoft.com/office/drawing/2014/main" val="1970709682"/>
                    </a:ext>
                  </a:extLst>
                </a:gridCol>
                <a:gridCol w="758844">
                  <a:extLst>
                    <a:ext uri="{9D8B030D-6E8A-4147-A177-3AD203B41FA5}">
                      <a16:colId xmlns:a16="http://schemas.microsoft.com/office/drawing/2014/main" val="953797708"/>
                    </a:ext>
                  </a:extLst>
                </a:gridCol>
              </a:tblGrid>
              <a:tr h="145808">
                <a:tc>
                  <a:txBody>
                    <a:bodyPr/>
                    <a:lstStyle/>
                    <a:p>
                      <a:pPr algn="ctr" fontAlgn="b"/>
                      <a:r>
                        <a:rPr lang="en-US" sz="800" b="1" u="none" strike="noStrike" dirty="0">
                          <a:solidFill>
                            <a:srgbClr val="FF0000"/>
                          </a:solidFill>
                          <a:effectLst/>
                        </a:rPr>
                        <a:t>SPLIT COMMUNITY</a:t>
                      </a:r>
                      <a:endParaRPr lang="en-US" sz="800" b="1" i="0" u="none" strike="noStrike" dirty="0">
                        <a:solidFill>
                          <a:srgbClr val="FF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ctr" fontAlgn="b"/>
                      <a:r>
                        <a:rPr lang="en-US" sz="800" b="1" u="none" strike="noStrike" dirty="0">
                          <a:effectLst/>
                        </a:rPr>
                        <a:t>COUNTY 1</a:t>
                      </a:r>
                      <a:endParaRPr lang="en-US" sz="800" b="1"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ctr" fontAlgn="b"/>
                      <a:r>
                        <a:rPr lang="en-US" sz="800" b="1" u="none" strike="noStrike" dirty="0">
                          <a:effectLst/>
                        </a:rPr>
                        <a:t>COUNTY 2</a:t>
                      </a:r>
                      <a:endParaRPr lang="en-US" sz="800" b="1"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672212200"/>
                  </a:ext>
                </a:extLst>
              </a:tr>
              <a:tr h="90323">
                <a:tc>
                  <a:txBody>
                    <a:bodyPr/>
                    <a:lstStyle/>
                    <a:p>
                      <a:pPr algn="l" fontAlgn="b"/>
                      <a:r>
                        <a:rPr lang="en-US" sz="700" u="none" strike="noStrike" dirty="0">
                          <a:effectLst/>
                        </a:rPr>
                        <a:t>Alderson</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dirty="0">
                          <a:effectLst/>
                        </a:rPr>
                        <a:t>Greenbrier</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a:effectLst/>
                        </a:rPr>
                        <a:t>Monroe</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465829494"/>
                  </a:ext>
                </a:extLst>
              </a:tr>
              <a:tr h="90323">
                <a:tc>
                  <a:txBody>
                    <a:bodyPr/>
                    <a:lstStyle/>
                    <a:p>
                      <a:pPr algn="l" fontAlgn="b"/>
                      <a:r>
                        <a:rPr lang="en-US" sz="700" u="none" strike="noStrike" dirty="0">
                          <a:effectLst/>
                        </a:rPr>
                        <a:t>Huntington</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dirty="0">
                          <a:effectLst/>
                        </a:rPr>
                        <a:t>Cabell</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Wayne</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2465024661"/>
                  </a:ext>
                </a:extLst>
              </a:tr>
              <a:tr h="90323">
                <a:tc>
                  <a:txBody>
                    <a:bodyPr/>
                    <a:lstStyle/>
                    <a:p>
                      <a:pPr algn="l" fontAlgn="b"/>
                      <a:r>
                        <a:rPr lang="en-US" sz="700" u="none" strike="noStrike" dirty="0">
                          <a:effectLst/>
                        </a:rPr>
                        <a:t>Montgomery</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dirty="0">
                          <a:effectLst/>
                        </a:rPr>
                        <a:t>Fayette</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Kanawha</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2358738905"/>
                  </a:ext>
                </a:extLst>
              </a:tr>
              <a:tr h="90323">
                <a:tc>
                  <a:txBody>
                    <a:bodyPr/>
                    <a:lstStyle/>
                    <a:p>
                      <a:pPr algn="l" fontAlgn="b"/>
                      <a:r>
                        <a:rPr lang="en-US" sz="700" u="none" strike="noStrike" dirty="0">
                          <a:effectLst/>
                        </a:rPr>
                        <a:t>Nitro</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a:effectLst/>
                        </a:rPr>
                        <a:t>Kanawha</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Putnam</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2462982332"/>
                  </a:ext>
                </a:extLst>
              </a:tr>
              <a:tr h="90323">
                <a:tc>
                  <a:txBody>
                    <a:bodyPr/>
                    <a:lstStyle/>
                    <a:p>
                      <a:pPr algn="l" fontAlgn="b"/>
                      <a:r>
                        <a:rPr lang="en-US" sz="700" u="none" strike="noStrike" dirty="0">
                          <a:effectLst/>
                        </a:rPr>
                        <a:t>Paden City</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dirty="0">
                          <a:effectLst/>
                        </a:rPr>
                        <a:t>Tyler</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Wetzel</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831682028"/>
                  </a:ext>
                </a:extLst>
              </a:tr>
              <a:tr h="90323">
                <a:tc>
                  <a:txBody>
                    <a:bodyPr/>
                    <a:lstStyle/>
                    <a:p>
                      <a:pPr algn="l" fontAlgn="b"/>
                      <a:r>
                        <a:rPr lang="en-US" sz="700" u="none" strike="noStrike" dirty="0">
                          <a:effectLst/>
                        </a:rPr>
                        <a:t>Smithers</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a:effectLst/>
                        </a:rPr>
                        <a:t>Fayette</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Kanawha</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701509620"/>
                  </a:ext>
                </a:extLst>
              </a:tr>
              <a:tr h="90323">
                <a:tc>
                  <a:txBody>
                    <a:bodyPr/>
                    <a:lstStyle/>
                    <a:p>
                      <a:pPr algn="l" fontAlgn="b"/>
                      <a:r>
                        <a:rPr lang="en-US" sz="700" u="none" strike="noStrike" dirty="0">
                          <a:effectLst/>
                        </a:rPr>
                        <a:t>Wheeling</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a:effectLst/>
                        </a:rPr>
                        <a:t>Marshall</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Ohio</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2407900371"/>
                  </a:ext>
                </a:extLst>
              </a:tr>
              <a:tr h="90323">
                <a:tc>
                  <a:txBody>
                    <a:bodyPr/>
                    <a:lstStyle/>
                    <a:p>
                      <a:pPr algn="l" fontAlgn="b"/>
                      <a:r>
                        <a:rPr lang="en-US" sz="700" u="none" strike="noStrike" dirty="0">
                          <a:effectLst/>
                        </a:rPr>
                        <a:t>Weirton</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tx2">
                        <a:lumMod val="20000"/>
                        <a:lumOff val="80000"/>
                      </a:schemeClr>
                    </a:solidFill>
                  </a:tcPr>
                </a:tc>
                <a:tc>
                  <a:txBody>
                    <a:bodyPr/>
                    <a:lstStyle/>
                    <a:p>
                      <a:pPr algn="l" fontAlgn="b"/>
                      <a:r>
                        <a:rPr lang="en-US" sz="700" u="none" strike="noStrike">
                          <a:effectLst/>
                        </a:rPr>
                        <a:t>Brooke</a:t>
                      </a:r>
                      <a:endParaRPr lang="en-US" sz="700" b="0" i="0" u="none" strike="noStrike">
                        <a:solidFill>
                          <a:srgbClr val="000000"/>
                        </a:solidFill>
                        <a:effectLst/>
                        <a:latin typeface="Calibri" panose="020F0502020204030204" pitchFamily="34" charset="0"/>
                      </a:endParaRPr>
                    </a:p>
                  </a:txBody>
                  <a:tcPr marL="6949" marR="6949" marT="6949" marB="0" anchor="b">
                    <a:solidFill>
                      <a:schemeClr val="bg1">
                        <a:lumMod val="85000"/>
                      </a:schemeClr>
                    </a:solidFill>
                  </a:tcPr>
                </a:tc>
                <a:tc>
                  <a:txBody>
                    <a:bodyPr/>
                    <a:lstStyle/>
                    <a:p>
                      <a:pPr algn="l" fontAlgn="b"/>
                      <a:r>
                        <a:rPr lang="en-US" sz="700" u="none" strike="noStrike" dirty="0">
                          <a:effectLst/>
                        </a:rPr>
                        <a:t>Hancock</a:t>
                      </a:r>
                      <a:endParaRPr lang="en-US" sz="700" b="0" i="0" u="none" strike="noStrike" dirty="0">
                        <a:solidFill>
                          <a:srgbClr val="000000"/>
                        </a:solidFill>
                        <a:effectLst/>
                        <a:latin typeface="Calibri" panose="020F0502020204030204" pitchFamily="34" charset="0"/>
                      </a:endParaRPr>
                    </a:p>
                  </a:txBody>
                  <a:tcPr marL="6949" marR="6949" marT="6949" marB="0" anchor="b">
                    <a:solidFill>
                      <a:schemeClr val="bg1">
                        <a:lumMod val="85000"/>
                      </a:schemeClr>
                    </a:solidFill>
                  </a:tcPr>
                </a:tc>
                <a:extLst>
                  <a:ext uri="{0D108BD9-81ED-4DB2-BD59-A6C34878D82A}">
                    <a16:rowId xmlns:a16="http://schemas.microsoft.com/office/drawing/2014/main" val="813778389"/>
                  </a:ext>
                </a:extLst>
              </a:tr>
            </a:tbl>
          </a:graphicData>
        </a:graphic>
      </p:graphicFrame>
      <p:sp>
        <p:nvSpPr>
          <p:cNvPr id="10" name="TextBox 9">
            <a:extLst>
              <a:ext uri="{FF2B5EF4-FFF2-40B4-BE49-F238E27FC236}">
                <a16:creationId xmlns:a16="http://schemas.microsoft.com/office/drawing/2014/main" id="{6EE35AB0-F3A4-47CB-A66F-0B4654F54EC3}"/>
              </a:ext>
            </a:extLst>
          </p:cNvPr>
          <p:cNvSpPr txBox="1"/>
          <p:nvPr/>
        </p:nvSpPr>
        <p:spPr>
          <a:xfrm>
            <a:off x="637889" y="2579858"/>
            <a:ext cx="2512882" cy="784830"/>
          </a:xfrm>
          <a:prstGeom prst="rect">
            <a:avLst/>
          </a:prstGeom>
          <a:noFill/>
        </p:spPr>
        <p:txBody>
          <a:bodyPr wrap="square" rtlCol="0">
            <a:spAutoFit/>
          </a:bodyPr>
          <a:lstStyle/>
          <a:p>
            <a:pPr algn="ctr"/>
            <a:r>
              <a:rPr lang="en-US" sz="1500" dirty="0">
                <a:solidFill>
                  <a:schemeClr val="bg1">
                    <a:lumMod val="50000"/>
                  </a:schemeClr>
                </a:solidFill>
              </a:rPr>
              <a:t>94% of WV Communities have Special Flood Hazard Areas (SFHA)</a:t>
            </a:r>
          </a:p>
        </p:txBody>
      </p:sp>
      <p:sp>
        <p:nvSpPr>
          <p:cNvPr id="3" name="Rectangle 2">
            <a:extLst>
              <a:ext uri="{FF2B5EF4-FFF2-40B4-BE49-F238E27FC236}">
                <a16:creationId xmlns:a16="http://schemas.microsoft.com/office/drawing/2014/main" id="{26A51261-D249-4F4E-8262-079FD8530AB7}"/>
              </a:ext>
            </a:extLst>
          </p:cNvPr>
          <p:cNvSpPr/>
          <p:nvPr/>
        </p:nvSpPr>
        <p:spPr>
          <a:xfrm>
            <a:off x="1162878" y="6349520"/>
            <a:ext cx="1298220" cy="369332"/>
          </a:xfrm>
          <a:prstGeom prst="rect">
            <a:avLst/>
          </a:prstGeom>
        </p:spPr>
        <p:txBody>
          <a:bodyPr wrap="square">
            <a:spAutoFit/>
          </a:bodyPr>
          <a:lstStyle/>
          <a:p>
            <a:r>
              <a:rPr lang="en-US" sz="900" dirty="0">
                <a:solidFill>
                  <a:schemeClr val="accent1">
                    <a:lumMod val="50000"/>
                  </a:schemeClr>
                </a:solidFill>
                <a:hlinkClick r:id="rId4"/>
              </a:rPr>
              <a:t>PDF Map</a:t>
            </a:r>
            <a:endParaRPr lang="en-US" sz="900" dirty="0">
              <a:solidFill>
                <a:schemeClr val="accent1">
                  <a:lumMod val="50000"/>
                </a:schemeClr>
              </a:solidFill>
            </a:endParaRPr>
          </a:p>
          <a:p>
            <a:endParaRPr lang="en-US" sz="900" dirty="0"/>
          </a:p>
        </p:txBody>
      </p:sp>
      <p:sp>
        <p:nvSpPr>
          <p:cNvPr id="8" name="TextBox 7">
            <a:extLst>
              <a:ext uri="{FF2B5EF4-FFF2-40B4-BE49-F238E27FC236}">
                <a16:creationId xmlns:a16="http://schemas.microsoft.com/office/drawing/2014/main" id="{8CB2CFAD-E91D-4B94-808E-8EB2968AFCF9}"/>
              </a:ext>
            </a:extLst>
          </p:cNvPr>
          <p:cNvSpPr txBox="1"/>
          <p:nvPr/>
        </p:nvSpPr>
        <p:spPr>
          <a:xfrm>
            <a:off x="911219" y="989252"/>
            <a:ext cx="2564788" cy="1600438"/>
          </a:xfrm>
          <a:prstGeom prst="rect">
            <a:avLst/>
          </a:prstGeom>
          <a:solidFill>
            <a:schemeClr val="bg1">
              <a:lumMod val="95000"/>
            </a:schemeClr>
          </a:solidFill>
        </p:spPr>
        <p:txBody>
          <a:bodyPr wrap="square" rtlCol="0">
            <a:spAutoFit/>
          </a:bodyPr>
          <a:lstStyle/>
          <a:p>
            <a:r>
              <a:rPr lang="en-US" sz="1400" dirty="0"/>
              <a:t>213  incorporated areas</a:t>
            </a:r>
          </a:p>
          <a:p>
            <a:r>
              <a:rPr lang="en-US" sz="1400" u="sng" dirty="0"/>
              <a:t>+55  unincorporated areas</a:t>
            </a:r>
            <a:br>
              <a:rPr lang="en-US" sz="1400" dirty="0"/>
            </a:br>
            <a:r>
              <a:rPr lang="en-US" sz="1400" b="1" dirty="0"/>
              <a:t>268  NFIP Communities</a:t>
            </a:r>
            <a:br>
              <a:rPr lang="en-US" sz="1400" dirty="0"/>
            </a:br>
            <a:r>
              <a:rPr lang="en-US" sz="1400" u="sng" dirty="0"/>
              <a:t>+18  no SFHA communities</a:t>
            </a:r>
            <a:endParaRPr lang="en-US" sz="1400" dirty="0"/>
          </a:p>
          <a:p>
            <a:r>
              <a:rPr lang="en-US" sz="1400" b="1" dirty="0"/>
              <a:t>286  WV Communities</a:t>
            </a:r>
          </a:p>
          <a:p>
            <a:r>
              <a:rPr lang="en-US" sz="1400" u="sng" dirty="0"/>
              <a:t> + 8  split communities</a:t>
            </a:r>
          </a:p>
          <a:p>
            <a:r>
              <a:rPr lang="en-US" sz="1400" dirty="0"/>
              <a:t>294  </a:t>
            </a:r>
            <a:r>
              <a:rPr lang="en-US" sz="1400" b="1" dirty="0"/>
              <a:t>Statistical Geographies</a:t>
            </a:r>
            <a:endParaRPr lang="en-US" sz="1600" b="1" dirty="0"/>
          </a:p>
        </p:txBody>
      </p:sp>
      <p:sp>
        <p:nvSpPr>
          <p:cNvPr id="12" name="Speech Bubble: Rectangle with Corners Rounded 14">
            <a:extLst>
              <a:ext uri="{FF2B5EF4-FFF2-40B4-BE49-F238E27FC236}">
                <a16:creationId xmlns:a16="http://schemas.microsoft.com/office/drawing/2014/main" id="{0ED1C770-B1D6-4603-BB25-A749DDCA06CF}"/>
              </a:ext>
            </a:extLst>
          </p:cNvPr>
          <p:cNvSpPr/>
          <p:nvPr/>
        </p:nvSpPr>
        <p:spPr>
          <a:xfrm flipH="1">
            <a:off x="6433877" y="3466875"/>
            <a:ext cx="1690949" cy="971952"/>
          </a:xfrm>
          <a:prstGeom prst="wedgeRoundRectCallout">
            <a:avLst>
              <a:gd name="adj1" fmla="val 135325"/>
              <a:gd name="adj2" fmla="val 73283"/>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26 Flood-Prone Communities in</a:t>
            </a:r>
            <a:br>
              <a:rPr lang="en-US" sz="1100" b="1" dirty="0">
                <a:solidFill>
                  <a:schemeClr val="bg1"/>
                </a:solidFill>
              </a:rPr>
            </a:br>
            <a:r>
              <a:rPr lang="en-US" sz="1100" b="1" dirty="0">
                <a:solidFill>
                  <a:schemeClr val="bg1"/>
                </a:solidFill>
              </a:rPr>
              <a:t>Region 4 (5 counties)</a:t>
            </a:r>
            <a:endParaRPr lang="en-US" sz="1100" dirty="0">
              <a:solidFill>
                <a:schemeClr val="bg1"/>
              </a:solidFill>
            </a:endParaRPr>
          </a:p>
        </p:txBody>
      </p:sp>
    </p:spTree>
    <p:extLst>
      <p:ext uri="{BB962C8B-B14F-4D97-AF65-F5344CB8AC3E}">
        <p14:creationId xmlns:p14="http://schemas.microsoft.com/office/powerpoint/2010/main" val="4229389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National Register Areas</a:t>
            </a:r>
          </a:p>
        </p:txBody>
      </p:sp>
      <p:graphicFrame>
        <p:nvGraphicFramePr>
          <p:cNvPr id="8" name="Table 7"/>
          <p:cNvGraphicFramePr>
            <a:graphicFrameLocks noGrp="1"/>
          </p:cNvGraphicFramePr>
          <p:nvPr>
            <p:extLst>
              <p:ext uri="{D42A27DB-BD31-4B8C-83A1-F6EECF244321}">
                <p14:modId xmlns:p14="http://schemas.microsoft.com/office/powerpoint/2010/main" val="290505198"/>
              </p:ext>
            </p:extLst>
          </p:nvPr>
        </p:nvGraphicFramePr>
        <p:xfrm>
          <a:off x="752474" y="1522918"/>
          <a:ext cx="7886701" cy="1345438"/>
        </p:xfrm>
        <a:graphic>
          <a:graphicData uri="http://schemas.openxmlformats.org/drawingml/2006/table">
            <a:tbl>
              <a:tblPr firstRow="1" firstCol="1" bandRow="1"/>
              <a:tblGrid>
                <a:gridCol w="1457194">
                  <a:extLst>
                    <a:ext uri="{9D8B030D-6E8A-4147-A177-3AD203B41FA5}">
                      <a16:colId xmlns:a16="http://schemas.microsoft.com/office/drawing/2014/main" val="20357008"/>
                    </a:ext>
                  </a:extLst>
                </a:gridCol>
                <a:gridCol w="1022875">
                  <a:extLst>
                    <a:ext uri="{9D8B030D-6E8A-4147-A177-3AD203B41FA5}">
                      <a16:colId xmlns:a16="http://schemas.microsoft.com/office/drawing/2014/main" val="3455776246"/>
                    </a:ext>
                  </a:extLst>
                </a:gridCol>
                <a:gridCol w="3653130">
                  <a:extLst>
                    <a:ext uri="{9D8B030D-6E8A-4147-A177-3AD203B41FA5}">
                      <a16:colId xmlns:a16="http://schemas.microsoft.com/office/drawing/2014/main" val="130791793"/>
                    </a:ext>
                  </a:extLst>
                </a:gridCol>
                <a:gridCol w="1022875">
                  <a:extLst>
                    <a:ext uri="{9D8B030D-6E8A-4147-A177-3AD203B41FA5}">
                      <a16:colId xmlns:a16="http://schemas.microsoft.com/office/drawing/2014/main" val="3573793328"/>
                    </a:ext>
                  </a:extLst>
                </a:gridCol>
                <a:gridCol w="730627">
                  <a:extLst>
                    <a:ext uri="{9D8B030D-6E8A-4147-A177-3AD203B41FA5}">
                      <a16:colId xmlns:a16="http://schemas.microsoft.com/office/drawing/2014/main" val="58651864"/>
                    </a:ext>
                  </a:extLst>
                </a:gridCol>
              </a:tblGrid>
              <a:tr h="137160">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Historic Name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Bldg. Points in NR Area </a:t>
                      </a:r>
                      <a:r>
                        <a:rPr lang="en-US"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(estimate)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Flood Tool Link</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373057846"/>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Alderson Historic District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3574601"/>
                  </a:ext>
                </a:extLst>
              </a:tr>
              <a:tr h="13716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Ronceverte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GREENBRIER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Ronceverte Historic District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4"/>
                        </a:rPr>
                        <a:t>FT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8783498"/>
                  </a:ext>
                </a:extLst>
              </a:tr>
              <a:tr h="13716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Mount Hope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FAYETTE</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Mount Hope Historic District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5"/>
                        </a:rPr>
                        <a:t>FT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2248196"/>
                  </a:ext>
                </a:extLst>
              </a:tr>
              <a:tr h="13716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Richwood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NICHOLAS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Downtown Richwood Historic District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6"/>
                        </a:rPr>
                        <a:t>FT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9691335"/>
                  </a:ext>
                </a:extLst>
              </a:tr>
            </a:tbl>
          </a:graphicData>
        </a:graphic>
      </p:graphicFrame>
      <p:sp>
        <p:nvSpPr>
          <p:cNvPr id="12" name="Rectangle 11"/>
          <p:cNvSpPr/>
          <p:nvPr/>
        </p:nvSpPr>
        <p:spPr>
          <a:xfrm>
            <a:off x="752475" y="3003058"/>
            <a:ext cx="7886700" cy="523220"/>
          </a:xfrm>
          <a:prstGeom prst="rect">
            <a:avLst/>
          </a:prstGeom>
          <a:solidFill>
            <a:schemeClr val="accent2">
              <a:lumMod val="20000"/>
              <a:lumOff val="80000"/>
            </a:schemeClr>
          </a:solidFill>
        </p:spPr>
        <p:txBody>
          <a:bodyPr wrap="square">
            <a:spAutoFit/>
          </a:bodyPr>
          <a:lstStyle/>
          <a:p>
            <a:r>
              <a:rPr lang="en-US" sz="1400" dirty="0">
                <a:solidFill>
                  <a:srgbClr val="C00000"/>
                </a:solidFill>
                <a:latin typeface="Calibri" panose="020F0502020204030204" pitchFamily="34" charset="0"/>
                <a:ea typeface="Calibri" panose="020F0502020204030204" pitchFamily="34" charset="0"/>
                <a:cs typeface="Arial" panose="020B0604020202020204" pitchFamily="34" charset="0"/>
              </a:rPr>
              <a:t>Risk Assessment:  </a:t>
            </a:r>
            <a:r>
              <a:rPr lang="en-US" sz="1400" dirty="0">
                <a:latin typeface="Calibri" panose="020F0502020204030204" pitchFamily="34" charset="0"/>
                <a:ea typeface="Calibri" panose="020F0502020204030204" pitchFamily="34" charset="0"/>
                <a:cs typeface="Arial" panose="020B0604020202020204" pitchFamily="34" charset="0"/>
              </a:rPr>
              <a:t>For communities with the most National Register Areas in the State that intersect the 1% floodplain, </a:t>
            </a:r>
            <a:r>
              <a:rPr lang="en-US" sz="1400" b="1" dirty="0">
                <a:solidFill>
                  <a:srgbClr val="1F3864"/>
                </a:solidFill>
                <a:latin typeface="Calibri" panose="020F0502020204030204" pitchFamily="34" charset="0"/>
                <a:ea typeface="Calibri" panose="020F0502020204030204" pitchFamily="34" charset="0"/>
                <a:cs typeface="Arial" panose="020B0604020202020204" pitchFamily="34" charset="0"/>
              </a:rPr>
              <a:t>Greenbrier County</a:t>
            </a:r>
            <a:r>
              <a:rPr lang="en-US" sz="1400" dirty="0">
                <a:latin typeface="Calibri" panose="020F0502020204030204" pitchFamily="34" charset="0"/>
                <a:ea typeface="Calibri" panose="020F0502020204030204" pitchFamily="34" charset="0"/>
                <a:cs typeface="Arial" panose="020B0604020202020204" pitchFamily="34" charset="0"/>
              </a:rPr>
              <a:t> (12 NR Areas) is ranked 4th and </a:t>
            </a:r>
            <a:r>
              <a:rPr lang="en-US" sz="1400" b="1" dirty="0">
                <a:solidFill>
                  <a:srgbClr val="1F3864"/>
                </a:solidFill>
                <a:latin typeface="Calibri" panose="020F0502020204030204" pitchFamily="34" charset="0"/>
                <a:ea typeface="Calibri" panose="020F0502020204030204" pitchFamily="34" charset="0"/>
                <a:cs typeface="Arial" panose="020B0604020202020204" pitchFamily="34" charset="0"/>
              </a:rPr>
              <a:t>Fayette County</a:t>
            </a:r>
            <a:r>
              <a:rPr lang="en-US" sz="1400" dirty="0">
                <a:latin typeface="Calibri" panose="020F0502020204030204" pitchFamily="34" charset="0"/>
                <a:ea typeface="Calibri" panose="020F0502020204030204" pitchFamily="34" charset="0"/>
                <a:cs typeface="Arial" panose="020B0604020202020204" pitchFamily="34" charset="0"/>
              </a:rPr>
              <a:t> (7 NR Areas) ranked 7th</a:t>
            </a:r>
            <a:endParaRPr lang="en-US" sz="1400" dirty="0"/>
          </a:p>
        </p:txBody>
      </p:sp>
      <p:pic>
        <p:nvPicPr>
          <p:cNvPr id="1026" name="Picture 2" descr="Ronceverte WV Depot - Street Vie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9709" y="3788634"/>
            <a:ext cx="3799466" cy="25416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404665" y="6330269"/>
            <a:ext cx="2733056" cy="369332"/>
          </a:xfrm>
          <a:prstGeom prst="rect">
            <a:avLst/>
          </a:prstGeom>
        </p:spPr>
        <p:txBody>
          <a:bodyPr wrap="none">
            <a:spAutoFit/>
          </a:bodyPr>
          <a:lstStyle/>
          <a:p>
            <a:r>
              <a:rPr lang="en-US" dirty="0"/>
              <a:t>Ronceverte Historic District</a:t>
            </a:r>
          </a:p>
        </p:txBody>
      </p:sp>
      <p:pic>
        <p:nvPicPr>
          <p:cNvPr id="16" name="Picture 15"/>
          <p:cNvPicPr>
            <a:picLocks noChangeAspect="1"/>
          </p:cNvPicPr>
          <p:nvPr/>
        </p:nvPicPr>
        <p:blipFill>
          <a:blip r:embed="rId8"/>
          <a:stretch>
            <a:fillRect/>
          </a:stretch>
        </p:blipFill>
        <p:spPr>
          <a:xfrm>
            <a:off x="752474" y="3796268"/>
            <a:ext cx="3436946" cy="2541635"/>
          </a:xfrm>
          <a:prstGeom prst="rect">
            <a:avLst/>
          </a:prstGeom>
        </p:spPr>
      </p:pic>
      <p:sp>
        <p:nvSpPr>
          <p:cNvPr id="19" name="Rectangle 18"/>
          <p:cNvSpPr/>
          <p:nvPr/>
        </p:nvSpPr>
        <p:spPr>
          <a:xfrm>
            <a:off x="1329744" y="6330269"/>
            <a:ext cx="2502480" cy="369332"/>
          </a:xfrm>
          <a:prstGeom prst="rect">
            <a:avLst/>
          </a:prstGeom>
        </p:spPr>
        <p:txBody>
          <a:bodyPr wrap="none">
            <a:spAutoFit/>
          </a:bodyPr>
          <a:lstStyle/>
          <a:p>
            <a:r>
              <a:rPr lang="en-US" dirty="0"/>
              <a:t>Alderson Historic District</a:t>
            </a:r>
          </a:p>
        </p:txBody>
      </p:sp>
      <p:sp>
        <p:nvSpPr>
          <p:cNvPr id="20" name="TextBox 19"/>
          <p:cNvSpPr txBox="1"/>
          <p:nvPr/>
        </p:nvSpPr>
        <p:spPr>
          <a:xfrm>
            <a:off x="2741108" y="1028652"/>
            <a:ext cx="3688267" cy="369332"/>
          </a:xfrm>
          <a:prstGeom prst="rect">
            <a:avLst/>
          </a:prstGeom>
          <a:noFill/>
        </p:spPr>
        <p:txBody>
          <a:bodyPr wrap="square" rtlCol="0">
            <a:spAutoFit/>
          </a:bodyPr>
          <a:lstStyle/>
          <a:p>
            <a:r>
              <a:rPr lang="en-US" b="1" dirty="0"/>
              <a:t>National Register Areas </a:t>
            </a:r>
            <a:r>
              <a:rPr lang="en-US" dirty="0"/>
              <a:t>(Region 4)</a:t>
            </a:r>
          </a:p>
        </p:txBody>
      </p:sp>
    </p:spTree>
    <p:extLst>
      <p:ext uri="{BB962C8B-B14F-4D97-AF65-F5344CB8AC3E}">
        <p14:creationId xmlns:p14="http://schemas.microsoft.com/office/powerpoint/2010/main" val="3075838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Assessment</a:t>
            </a:r>
          </a:p>
        </p:txBody>
      </p:sp>
      <p:sp>
        <p:nvSpPr>
          <p:cNvPr id="3" name="TextBox 2"/>
          <p:cNvSpPr txBox="1"/>
          <p:nvPr/>
        </p:nvSpPr>
        <p:spPr>
          <a:xfrm>
            <a:off x="733244" y="3253942"/>
            <a:ext cx="7875917" cy="1569660"/>
          </a:xfrm>
          <a:prstGeom prst="rect">
            <a:avLst/>
          </a:prstGeom>
          <a:solidFill>
            <a:schemeClr val="tx1"/>
          </a:solidFill>
        </p:spPr>
        <p:txBody>
          <a:bodyPr wrap="square" rtlCol="0">
            <a:spAutoFit/>
          </a:bodyPr>
          <a:lstStyle/>
          <a:p>
            <a:pPr algn="ctr"/>
            <a:r>
              <a:rPr lang="en-US" sz="3200" dirty="0">
                <a:solidFill>
                  <a:srgbClr val="FFFF00"/>
                </a:solidFill>
              </a:rPr>
              <a:t>COMMUNITY ENGAGMENT &amp;</a:t>
            </a:r>
            <a:br>
              <a:rPr lang="en-US" sz="3200" dirty="0">
                <a:solidFill>
                  <a:srgbClr val="FFFF00"/>
                </a:solidFill>
              </a:rPr>
            </a:br>
            <a:r>
              <a:rPr lang="en-US" sz="3200" dirty="0">
                <a:solidFill>
                  <a:srgbClr val="FFFF00"/>
                </a:solidFill>
              </a:rPr>
              <a:t> DATA VERIFICATION</a:t>
            </a:r>
          </a:p>
          <a:p>
            <a:pPr algn="ctr"/>
            <a:r>
              <a:rPr lang="en-US" sz="3200" i="1" dirty="0">
                <a:solidFill>
                  <a:schemeClr val="bg1"/>
                </a:solidFill>
              </a:rPr>
              <a:t>What mitigation actions can be identified</a:t>
            </a:r>
          </a:p>
        </p:txBody>
      </p:sp>
    </p:spTree>
    <p:extLst>
      <p:ext uri="{BB962C8B-B14F-4D97-AF65-F5344CB8AC3E}">
        <p14:creationId xmlns:p14="http://schemas.microsoft.com/office/powerpoint/2010/main" val="9558045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Data Verification</a:t>
            </a:r>
          </a:p>
        </p:txBody>
      </p:sp>
      <p:sp>
        <p:nvSpPr>
          <p:cNvPr id="2" name="TextBox 1"/>
          <p:cNvSpPr txBox="1"/>
          <p:nvPr/>
        </p:nvSpPr>
        <p:spPr>
          <a:xfrm>
            <a:off x="704272" y="1525472"/>
            <a:ext cx="7855530" cy="400110"/>
          </a:xfrm>
          <a:prstGeom prst="rect">
            <a:avLst/>
          </a:prstGeom>
          <a:solidFill>
            <a:schemeClr val="accent2">
              <a:lumMod val="40000"/>
              <a:lumOff val="60000"/>
            </a:schemeClr>
          </a:solidFill>
        </p:spPr>
        <p:txBody>
          <a:bodyPr wrap="square" rtlCol="0">
            <a:spAutoFit/>
          </a:bodyPr>
          <a:lstStyle/>
          <a:p>
            <a:r>
              <a:rPr lang="en-US" sz="2000" dirty="0"/>
              <a:t>Use </a:t>
            </a:r>
            <a:r>
              <a:rPr lang="en-US" sz="2000" b="1" dirty="0"/>
              <a:t>Building-Level (BL) Tables </a:t>
            </a:r>
            <a:r>
              <a:rPr lang="en-US" sz="2000" dirty="0"/>
              <a:t>to identify </a:t>
            </a:r>
            <a:r>
              <a:rPr lang="en-US" sz="2000" b="1" dirty="0">
                <a:solidFill>
                  <a:srgbClr val="C00000"/>
                </a:solidFill>
              </a:rPr>
              <a:t>Most Vulnerable Structures</a:t>
            </a:r>
          </a:p>
        </p:txBody>
      </p:sp>
      <p:sp>
        <p:nvSpPr>
          <p:cNvPr id="8" name="Rectangle 7"/>
          <p:cNvSpPr/>
          <p:nvPr/>
        </p:nvSpPr>
        <p:spPr>
          <a:xfrm>
            <a:off x="704273" y="1934818"/>
            <a:ext cx="7855530" cy="1870512"/>
          </a:xfrm>
          <a:prstGeom prst="rect">
            <a:avLst/>
          </a:prstGeom>
          <a:solidFill>
            <a:schemeClr val="bg1">
              <a:lumMod val="95000"/>
            </a:schemeClr>
          </a:solidFill>
        </p:spPr>
        <p:txBody>
          <a:bodyPr wrap="square">
            <a:spAutoFit/>
          </a:bodyPr>
          <a:lstStyle/>
          <a:p>
            <a:pPr marL="228600" indent="-228600">
              <a:lnSpc>
                <a:spcPct val="107000"/>
              </a:lnSpc>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Statewide BLRA</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 (GIS)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28600" indent="-228600">
              <a:lnSpc>
                <a:spcPct val="107000"/>
              </a:lnSpc>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BLRA County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Tables</a:t>
            </a:r>
            <a:r>
              <a:rPr lang="en-US" dirty="0">
                <a:latin typeface="Calibri" panose="020F0502020204030204" pitchFamily="34" charset="0"/>
                <a:ea typeface="Calibri" panose="020F0502020204030204" pitchFamily="34" charset="0"/>
                <a:cs typeface="Times New Roman" panose="02020603050405020304" pitchFamily="18" charset="0"/>
              </a:rPr>
              <a:t> organized by region</a:t>
            </a:r>
          </a:p>
          <a:p>
            <a:pPr marL="228600" indent="-228600">
              <a:lnSpc>
                <a:spcPct val="107000"/>
              </a:lnSpc>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BLRA Data Extract Tables</a:t>
            </a:r>
            <a:r>
              <a:rPr lang="en-US" dirty="0">
                <a:latin typeface="Calibri" panose="020F0502020204030204" pitchFamily="34" charset="0"/>
                <a:ea typeface="Calibri" panose="020F0502020204030204" pitchFamily="34" charset="0"/>
                <a:cs typeface="Times New Roman" panose="02020603050405020304" pitchFamily="18" charset="0"/>
              </a:rPr>
              <a:t>:  High Building Value, High Damage Loss, High Minus Ratings</a:t>
            </a:r>
          </a:p>
          <a:p>
            <a:pPr marL="228600" indent="-228600">
              <a:lnSpc>
                <a:spcPct val="107000"/>
              </a:lnSpc>
              <a:spcAft>
                <a:spcPts val="800"/>
              </a:spcAft>
              <a:buFont typeface="Symbol" panose="05050102010706020507" pitchFamily="18" charset="2"/>
              <a:buChar char=""/>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BLRA Statewide Top Lists</a:t>
            </a:r>
            <a:r>
              <a:rPr lang="en-US" dirty="0">
                <a:latin typeface="Calibri" panose="020F0502020204030204" pitchFamily="34" charset="0"/>
                <a:ea typeface="Calibri" panose="020F0502020204030204" pitchFamily="34" charset="0"/>
                <a:cs typeface="Times New Roman" panose="02020603050405020304" pitchFamily="18" charset="0"/>
              </a:rPr>
              <a:t>:  Building Value, Flood Depth, Damage Loss $, Damage Loss %, Minus Rated, Mitigated Structures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p:nvPr/>
        </p:nvPicPr>
        <p:blipFill>
          <a:blip r:embed="rId7"/>
          <a:stretch>
            <a:fillRect/>
          </a:stretch>
        </p:blipFill>
        <p:spPr>
          <a:xfrm>
            <a:off x="951345" y="4427767"/>
            <a:ext cx="7139710" cy="1732887"/>
          </a:xfrm>
          <a:prstGeom prst="rect">
            <a:avLst/>
          </a:prstGeom>
        </p:spPr>
      </p:pic>
    </p:spTree>
    <p:extLst>
      <p:ext uri="{BB962C8B-B14F-4D97-AF65-F5344CB8AC3E}">
        <p14:creationId xmlns:p14="http://schemas.microsoft.com/office/powerpoint/2010/main" val="41812726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85129" y="1727493"/>
            <a:ext cx="6976482" cy="4673639"/>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Community Level Risk Profiles</a:t>
            </a:r>
          </a:p>
        </p:txBody>
      </p:sp>
      <p:sp>
        <p:nvSpPr>
          <p:cNvPr id="2" name="TextBox 1"/>
          <p:cNvSpPr txBox="1"/>
          <p:nvPr/>
        </p:nvSpPr>
        <p:spPr>
          <a:xfrm>
            <a:off x="300178" y="982131"/>
            <a:ext cx="8414327" cy="707886"/>
          </a:xfrm>
          <a:prstGeom prst="rect">
            <a:avLst/>
          </a:prstGeom>
          <a:solidFill>
            <a:schemeClr val="accent2">
              <a:lumMod val="40000"/>
              <a:lumOff val="60000"/>
            </a:schemeClr>
          </a:solidFill>
        </p:spPr>
        <p:txBody>
          <a:bodyPr wrap="square" rtlCol="0">
            <a:spAutoFit/>
          </a:bodyPr>
          <a:lstStyle/>
          <a:p>
            <a:pPr algn="ctr"/>
            <a:r>
              <a:rPr lang="en-US" sz="2000" dirty="0"/>
              <a:t>Use </a:t>
            </a:r>
            <a:r>
              <a:rPr lang="en-US" sz="2000" b="1" dirty="0"/>
              <a:t>Community-Level (CL) Tables</a:t>
            </a:r>
            <a:br>
              <a:rPr lang="en-US" sz="2000" b="1" dirty="0"/>
            </a:br>
            <a:r>
              <a:rPr lang="en-US" sz="2000" b="1" dirty="0"/>
              <a:t> </a:t>
            </a:r>
            <a:r>
              <a:rPr lang="en-US" sz="2000" dirty="0"/>
              <a:t>to supplement FEMA’s Jurisdictional Flood Risk Dashboards</a:t>
            </a:r>
            <a:endParaRPr lang="en-US" sz="2000" b="1" dirty="0">
              <a:solidFill>
                <a:srgbClr val="C00000"/>
              </a:solidFill>
            </a:endParaRPr>
          </a:p>
        </p:txBody>
      </p:sp>
      <p:sp>
        <p:nvSpPr>
          <p:cNvPr id="4" name="TextBox 3"/>
          <p:cNvSpPr txBox="1"/>
          <p:nvPr/>
        </p:nvSpPr>
        <p:spPr>
          <a:xfrm>
            <a:off x="4184073" y="5717315"/>
            <a:ext cx="3389745" cy="369332"/>
          </a:xfrm>
          <a:prstGeom prst="rect">
            <a:avLst/>
          </a:prstGeom>
          <a:solidFill>
            <a:schemeClr val="bg2"/>
          </a:solidFill>
        </p:spPr>
        <p:txBody>
          <a:bodyPr wrap="square" rtlCol="0">
            <a:spAutoFit/>
          </a:bodyPr>
          <a:lstStyle/>
          <a:p>
            <a:r>
              <a:rPr lang="en-US" dirty="0">
                <a:hlinkClick r:id="rId4"/>
              </a:rPr>
              <a:t>Example Jurisdictional Dashboards</a:t>
            </a:r>
            <a:endParaRPr lang="en-US" dirty="0"/>
          </a:p>
        </p:txBody>
      </p:sp>
      <p:sp>
        <p:nvSpPr>
          <p:cNvPr id="6" name="TextBox 5"/>
          <p:cNvSpPr txBox="1"/>
          <p:nvPr/>
        </p:nvSpPr>
        <p:spPr>
          <a:xfrm>
            <a:off x="655782" y="6401132"/>
            <a:ext cx="8123381" cy="338554"/>
          </a:xfrm>
          <a:prstGeom prst="rect">
            <a:avLst/>
          </a:prstGeom>
          <a:noFill/>
        </p:spPr>
        <p:txBody>
          <a:bodyPr wrap="square" rtlCol="0">
            <a:spAutoFit/>
          </a:bodyPr>
          <a:lstStyle/>
          <a:p>
            <a:r>
              <a:rPr lang="en-US" sz="1600" dirty="0"/>
              <a:t>Refer to the </a:t>
            </a:r>
            <a:r>
              <a:rPr lang="en-US" sz="1600" dirty="0">
                <a:hlinkClick r:id="rId5"/>
              </a:rPr>
              <a:t>Risk Matrices</a:t>
            </a:r>
            <a:r>
              <a:rPr lang="en-US" sz="1600" dirty="0"/>
              <a:t> EXPOSURE and DAMAGE LOSS to develop community risk profiles</a:t>
            </a:r>
          </a:p>
        </p:txBody>
      </p:sp>
    </p:spTree>
    <p:extLst>
      <p:ext uri="{BB962C8B-B14F-4D97-AF65-F5344CB8AC3E}">
        <p14:creationId xmlns:p14="http://schemas.microsoft.com/office/powerpoint/2010/main" val="1336607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85725" y="1171575"/>
            <a:ext cx="8924925" cy="3257550"/>
          </a:xfrm>
          <a:prstGeom prst="rect">
            <a:avLst/>
          </a:prstGeom>
          <a:solidFill>
            <a:srgbClr val="EDE2F6"/>
          </a:solidFill>
        </p:spPr>
        <p:txBody>
          <a:bodyPr wrap="square" rtlCol="0">
            <a:spAutoFit/>
          </a:bodyPr>
          <a:lstStyle/>
          <a:p>
            <a:endParaRPr lang="en-US" dirty="0"/>
          </a:p>
        </p:txBody>
      </p:sp>
      <p:sp>
        <p:nvSpPr>
          <p:cNvPr id="5" name="Title 1"/>
          <p:cNvSpPr txBox="1">
            <a:spLocks/>
          </p:cNvSpPr>
          <p:nvPr/>
        </p:nvSpPr>
        <p:spPr>
          <a:xfrm>
            <a:off x="0" y="1"/>
            <a:ext cx="9144000" cy="914399"/>
          </a:xfrm>
          <a:prstGeom prst="rect">
            <a:avLst/>
          </a:prstGeom>
          <a:solidFill>
            <a:srgbClr val="7030A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FF00"/>
                </a:solidFill>
                <a:latin typeface="Arial" panose="020B0604020202020204" pitchFamily="34" charset="0"/>
                <a:cs typeface="Arial" panose="020B0604020202020204" pitchFamily="34" charset="0"/>
              </a:rPr>
              <a:t>Local Community Engagement</a:t>
            </a:r>
          </a:p>
        </p:txBody>
      </p:sp>
      <p:sp>
        <p:nvSpPr>
          <p:cNvPr id="11" name="Rectangle 10"/>
          <p:cNvSpPr/>
          <p:nvPr/>
        </p:nvSpPr>
        <p:spPr>
          <a:xfrm>
            <a:off x="1989137" y="1572802"/>
            <a:ext cx="2968625" cy="584775"/>
          </a:xfrm>
          <a:prstGeom prst="rect">
            <a:avLst/>
          </a:prstGeom>
          <a:solidFill>
            <a:schemeClr val="accent4">
              <a:lumMod val="20000"/>
              <a:lumOff val="80000"/>
            </a:schemeClr>
          </a:solidFill>
        </p:spPr>
        <p:txBody>
          <a:bodyPr wrap="square">
            <a:spAutoFit/>
          </a:bodyPr>
          <a:lstStyle/>
          <a:p>
            <a:pPr algn="ctr"/>
            <a:r>
              <a:rPr lang="en-US" sz="1600" b="1" dirty="0">
                <a:solidFill>
                  <a:srgbClr val="9C5700"/>
                </a:solidFill>
              </a:rPr>
              <a:t>COMMUNITY ENGAGMENT &amp; VERIFICATION</a:t>
            </a:r>
            <a:r>
              <a:rPr lang="en-US" sz="1600" dirty="0"/>
              <a:t> </a:t>
            </a:r>
          </a:p>
        </p:txBody>
      </p:sp>
      <p:sp>
        <p:nvSpPr>
          <p:cNvPr id="17" name="Arrow: Right 1">
            <a:extLst>
              <a:ext uri="{FF2B5EF4-FFF2-40B4-BE49-F238E27FC236}">
                <a16:creationId xmlns:a16="http://schemas.microsoft.com/office/drawing/2014/main" id="{8A14A6C6-2371-4BE3-8E53-1359BDCF3517}"/>
              </a:ext>
            </a:extLst>
          </p:cNvPr>
          <p:cNvSpPr/>
          <p:nvPr/>
        </p:nvSpPr>
        <p:spPr>
          <a:xfrm>
            <a:off x="1409966" y="2854869"/>
            <a:ext cx="514084" cy="443966"/>
          </a:xfrm>
          <a:prstGeom prst="rightArrow">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100" dirty="0"/>
              <a:t>+</a:t>
            </a:r>
          </a:p>
        </p:txBody>
      </p:sp>
      <p:graphicFrame>
        <p:nvGraphicFramePr>
          <p:cNvPr id="19" name="Table 18"/>
          <p:cNvGraphicFramePr>
            <a:graphicFrameLocks noGrp="1"/>
          </p:cNvGraphicFramePr>
          <p:nvPr/>
        </p:nvGraphicFramePr>
        <p:xfrm>
          <a:off x="1989137" y="2307118"/>
          <a:ext cx="3060700" cy="1637410"/>
        </p:xfrm>
        <a:graphic>
          <a:graphicData uri="http://schemas.openxmlformats.org/drawingml/2006/table">
            <a:tbl>
              <a:tblPr/>
              <a:tblGrid>
                <a:gridCol w="3060700">
                  <a:extLst>
                    <a:ext uri="{9D8B030D-6E8A-4147-A177-3AD203B41FA5}">
                      <a16:colId xmlns:a16="http://schemas.microsoft.com/office/drawing/2014/main" val="575226218"/>
                    </a:ext>
                  </a:extLst>
                </a:gridCol>
              </a:tblGrid>
              <a:tr h="285750">
                <a:tc>
                  <a:txBody>
                    <a:bodyPr/>
                    <a:lstStyle/>
                    <a:p>
                      <a:pPr algn="ctr" fontAlgn="ctr"/>
                      <a:r>
                        <a:rPr lang="en-US" sz="1400" b="0" i="0" u="none" strike="noStrike" dirty="0">
                          <a:solidFill>
                            <a:srgbClr val="9C5700"/>
                          </a:solidFill>
                          <a:effectLst/>
                          <a:latin typeface="Calibri" panose="020F0502020204030204" pitchFamily="34" charset="0"/>
                        </a:rPr>
                        <a:t>Floodplain Building Risk Inventory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1044134187"/>
                  </a:ext>
                </a:extLst>
              </a:tr>
              <a:tr h="266700">
                <a:tc>
                  <a:txBody>
                    <a:bodyPr/>
                    <a:lstStyle/>
                    <a:p>
                      <a:pPr algn="ctr" fontAlgn="ctr"/>
                      <a:r>
                        <a:rPr lang="en-US" sz="1400" b="0" i="0" u="none" strike="noStrike">
                          <a:solidFill>
                            <a:srgbClr val="9C5700"/>
                          </a:solidFill>
                          <a:effectLst/>
                          <a:latin typeface="Calibri" panose="020F0502020204030204" pitchFamily="34" charset="0"/>
                        </a:rPr>
                        <a:t>Essential Facilities &amp; Community Assets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3025056170"/>
                  </a:ext>
                </a:extLst>
              </a:tr>
              <a:tr h="338200">
                <a:tc>
                  <a:txBody>
                    <a:bodyPr/>
                    <a:lstStyle/>
                    <a:p>
                      <a:pPr algn="ctr" fontAlgn="ctr"/>
                      <a:r>
                        <a:rPr lang="en-US" sz="1400" b="0" i="0" u="none" strike="noStrike" dirty="0">
                          <a:solidFill>
                            <a:srgbClr val="9C5700"/>
                          </a:solidFill>
                          <a:effectLst/>
                          <a:latin typeface="Calibri" panose="020F0502020204030204" pitchFamily="34" charset="0"/>
                        </a:rPr>
                        <a:t>Mitigated Structures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2685654042"/>
                  </a:ext>
                </a:extLst>
              </a:tr>
              <a:tr h="219075">
                <a:tc>
                  <a:txBody>
                    <a:bodyPr/>
                    <a:lstStyle/>
                    <a:p>
                      <a:pPr algn="ctr" fontAlgn="ctr"/>
                      <a:r>
                        <a:rPr lang="en-US" sz="1400" b="0" i="0" u="none" strike="noStrike">
                          <a:solidFill>
                            <a:srgbClr val="9C5700"/>
                          </a:solidFill>
                          <a:effectLst/>
                          <a:latin typeface="Calibri" panose="020F0502020204030204" pitchFamily="34" charset="0"/>
                        </a:rPr>
                        <a:t>Buyout Properties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1382816954"/>
                  </a:ext>
                </a:extLst>
              </a:tr>
              <a:tr h="285750">
                <a:tc>
                  <a:txBody>
                    <a:bodyPr/>
                    <a:lstStyle/>
                    <a:p>
                      <a:pPr algn="ctr" fontAlgn="ctr"/>
                      <a:r>
                        <a:rPr lang="en-US" sz="1400" b="0" i="0" u="none" strike="noStrike">
                          <a:solidFill>
                            <a:srgbClr val="9C5700"/>
                          </a:solidFill>
                          <a:effectLst/>
                          <a:latin typeface="Calibri" panose="020F0502020204030204" pitchFamily="34" charset="0"/>
                        </a:rPr>
                        <a:t>Areas of Mitigation Interest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2563108245"/>
                  </a:ext>
                </a:extLst>
              </a:tr>
              <a:tr h="238125">
                <a:tc>
                  <a:txBody>
                    <a:bodyPr/>
                    <a:lstStyle/>
                    <a:p>
                      <a:pPr algn="ctr" fontAlgn="ctr"/>
                      <a:r>
                        <a:rPr lang="en-US" sz="1400" b="0" i="0" u="none" strike="noStrike" dirty="0">
                          <a:solidFill>
                            <a:srgbClr val="9C5700"/>
                          </a:solidFill>
                          <a:effectLst/>
                          <a:latin typeface="Calibri" panose="020F0502020204030204" pitchFamily="34" charset="0"/>
                        </a:rPr>
                        <a:t>Other Mitigation Activities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extLst>
                  <a:ext uri="{0D108BD9-81ED-4DB2-BD59-A6C34878D82A}">
                    <a16:rowId xmlns:a16="http://schemas.microsoft.com/office/drawing/2014/main" val="3391534748"/>
                  </a:ext>
                </a:extLst>
              </a:tr>
            </a:tbl>
          </a:graphicData>
        </a:graphic>
      </p:graphicFrame>
      <p:graphicFrame>
        <p:nvGraphicFramePr>
          <p:cNvPr id="23" name="Object 22"/>
          <p:cNvGraphicFramePr>
            <a:graphicFrameLocks noChangeAspect="1"/>
          </p:cNvGraphicFramePr>
          <p:nvPr/>
        </p:nvGraphicFramePr>
        <p:xfrm>
          <a:off x="5729287" y="2719664"/>
          <a:ext cx="1104900" cy="723900"/>
        </p:xfrm>
        <a:graphic>
          <a:graphicData uri="http://schemas.openxmlformats.org/presentationml/2006/ole">
            <mc:AlternateContent xmlns:mc="http://schemas.openxmlformats.org/markup-compatibility/2006">
              <mc:Choice xmlns:v="urn:schemas-microsoft-com:vml" Requires="v">
                <p:oleObj spid="_x0000_s2112" name="Worksheet" r:id="rId4" imgW="1104900" imgH="723954" progId="Excel.Sheet.12">
                  <p:embed/>
                </p:oleObj>
              </mc:Choice>
              <mc:Fallback>
                <p:oleObj name="Worksheet" r:id="rId4" imgW="1104900" imgH="723954" progId="Excel.Sheet.12">
                  <p:embed/>
                  <p:pic>
                    <p:nvPicPr>
                      <p:cNvPr id="23" name="Object 22"/>
                      <p:cNvPicPr/>
                      <p:nvPr/>
                    </p:nvPicPr>
                    <p:blipFill>
                      <a:blip r:embed="rId5"/>
                      <a:stretch>
                        <a:fillRect/>
                      </a:stretch>
                    </p:blipFill>
                    <p:spPr>
                      <a:xfrm>
                        <a:off x="5729287" y="2719664"/>
                        <a:ext cx="1104900" cy="723900"/>
                      </a:xfrm>
                      <a:prstGeom prst="rect">
                        <a:avLst/>
                      </a:prstGeom>
                    </p:spPr>
                  </p:pic>
                </p:oleObj>
              </mc:Fallback>
            </mc:AlternateContent>
          </a:graphicData>
        </a:graphic>
      </p:graphicFrame>
      <p:graphicFrame>
        <p:nvGraphicFramePr>
          <p:cNvPr id="25" name="Object 24"/>
          <p:cNvGraphicFramePr>
            <a:graphicFrameLocks noChangeAspect="1"/>
          </p:cNvGraphicFramePr>
          <p:nvPr/>
        </p:nvGraphicFramePr>
        <p:xfrm>
          <a:off x="135070" y="2719664"/>
          <a:ext cx="1219200" cy="723900"/>
        </p:xfrm>
        <a:graphic>
          <a:graphicData uri="http://schemas.openxmlformats.org/presentationml/2006/ole">
            <mc:AlternateContent xmlns:mc="http://schemas.openxmlformats.org/markup-compatibility/2006">
              <mc:Choice xmlns:v="urn:schemas-microsoft-com:vml" Requires="v">
                <p:oleObj spid="_x0000_s2113" name="Worksheet" r:id="rId6" imgW="1219200" imgH="723954" progId="Excel.Sheet.12">
                  <p:embed/>
                </p:oleObj>
              </mc:Choice>
              <mc:Fallback>
                <p:oleObj name="Worksheet" r:id="rId6" imgW="1219200" imgH="723954" progId="Excel.Sheet.12">
                  <p:embed/>
                  <p:pic>
                    <p:nvPicPr>
                      <p:cNvPr id="25" name="Object 24"/>
                      <p:cNvPicPr/>
                      <p:nvPr/>
                    </p:nvPicPr>
                    <p:blipFill>
                      <a:blip r:embed="rId7"/>
                      <a:stretch>
                        <a:fillRect/>
                      </a:stretch>
                    </p:blipFill>
                    <p:spPr>
                      <a:xfrm>
                        <a:off x="135070" y="2719664"/>
                        <a:ext cx="1219200" cy="723900"/>
                      </a:xfrm>
                      <a:prstGeom prst="rect">
                        <a:avLst/>
                      </a:prstGeom>
                    </p:spPr>
                  </p:pic>
                </p:oleObj>
              </mc:Fallback>
            </mc:AlternateContent>
          </a:graphicData>
        </a:graphic>
      </p:graphicFrame>
      <p:sp>
        <p:nvSpPr>
          <p:cNvPr id="27" name="Arrow: Right 1">
            <a:extLst>
              <a:ext uri="{FF2B5EF4-FFF2-40B4-BE49-F238E27FC236}">
                <a16:creationId xmlns:a16="http://schemas.microsoft.com/office/drawing/2014/main" id="{8A14A6C6-2371-4BE3-8E53-1359BDCF3517}"/>
              </a:ext>
            </a:extLst>
          </p:cNvPr>
          <p:cNvSpPr/>
          <p:nvPr/>
        </p:nvSpPr>
        <p:spPr>
          <a:xfrm>
            <a:off x="5122995" y="2854869"/>
            <a:ext cx="514084" cy="443966"/>
          </a:xfrm>
          <a:prstGeom prst="rightArrow">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8" name="Arrow: Right 1">
            <a:extLst>
              <a:ext uri="{FF2B5EF4-FFF2-40B4-BE49-F238E27FC236}">
                <a16:creationId xmlns:a16="http://schemas.microsoft.com/office/drawing/2014/main" id="{8A14A6C6-2371-4BE3-8E53-1359BDCF3517}"/>
              </a:ext>
            </a:extLst>
          </p:cNvPr>
          <p:cNvSpPr/>
          <p:nvPr/>
        </p:nvSpPr>
        <p:spPr>
          <a:xfrm>
            <a:off x="6878770" y="2854869"/>
            <a:ext cx="514084" cy="443966"/>
          </a:xfrm>
          <a:prstGeom prst="rightArrow">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1" name="Rectangle 30"/>
          <p:cNvSpPr/>
          <p:nvPr/>
        </p:nvSpPr>
        <p:spPr>
          <a:xfrm>
            <a:off x="7513637" y="2627491"/>
            <a:ext cx="1401629" cy="954107"/>
          </a:xfrm>
          <a:prstGeom prst="rect">
            <a:avLst/>
          </a:prstGeom>
          <a:solidFill>
            <a:schemeClr val="bg1">
              <a:lumMod val="95000"/>
            </a:schemeClr>
          </a:solidFill>
          <a:ln>
            <a:solidFill>
              <a:schemeClr val="tx1"/>
            </a:solidFill>
          </a:ln>
        </p:spPr>
        <p:txBody>
          <a:bodyPr wrap="square">
            <a:spAutoFit/>
          </a:bodyPr>
          <a:lstStyle/>
          <a:p>
            <a:pPr algn="ctr"/>
            <a:br>
              <a:rPr lang="en-US" sz="1400" b="1" dirty="0">
                <a:solidFill>
                  <a:srgbClr val="000000"/>
                </a:solidFill>
              </a:rPr>
            </a:br>
            <a:r>
              <a:rPr lang="en-US" sz="1400" b="1" dirty="0">
                <a:solidFill>
                  <a:srgbClr val="000000"/>
                </a:solidFill>
              </a:rPr>
              <a:t>Local Hazard Mitigation Plan</a:t>
            </a:r>
          </a:p>
          <a:p>
            <a:pPr algn="ctr"/>
            <a:r>
              <a:rPr lang="en-US" sz="1400" dirty="0"/>
              <a:t> </a:t>
            </a:r>
          </a:p>
        </p:txBody>
      </p:sp>
      <p:sp>
        <p:nvSpPr>
          <p:cNvPr id="32" name="Rectangle 31"/>
          <p:cNvSpPr/>
          <p:nvPr/>
        </p:nvSpPr>
        <p:spPr>
          <a:xfrm>
            <a:off x="5947253" y="4711341"/>
            <a:ext cx="2667462" cy="954107"/>
          </a:xfrm>
          <a:prstGeom prst="rect">
            <a:avLst/>
          </a:prstGeom>
          <a:solidFill>
            <a:srgbClr val="F7F7F7"/>
          </a:solidFill>
        </p:spPr>
        <p:txBody>
          <a:bodyPr wrap="square">
            <a:spAutoFit/>
          </a:bodyPr>
          <a:lstStyle/>
          <a:p>
            <a:r>
              <a:rPr lang="en-US" sz="1400" dirty="0">
                <a:solidFill>
                  <a:schemeClr val="tx2">
                    <a:lumMod val="50000"/>
                  </a:schemeClr>
                </a:solidFill>
              </a:rPr>
              <a:t>Primary Objective:  Incorporating Mitigation Actions in Local Hazard Mitigation Planning</a:t>
            </a:r>
          </a:p>
          <a:p>
            <a:endParaRPr lang="en-US" sz="1400" dirty="0">
              <a:solidFill>
                <a:schemeClr val="tx2">
                  <a:lumMod val="50000"/>
                </a:schemeClr>
              </a:solidFill>
            </a:endParaRPr>
          </a:p>
        </p:txBody>
      </p:sp>
      <p:sp>
        <p:nvSpPr>
          <p:cNvPr id="33" name="Rectangle 32"/>
          <p:cNvSpPr/>
          <p:nvPr/>
        </p:nvSpPr>
        <p:spPr>
          <a:xfrm>
            <a:off x="329080" y="4640307"/>
            <a:ext cx="2929687" cy="954107"/>
          </a:xfrm>
          <a:prstGeom prst="rect">
            <a:avLst/>
          </a:prstGeom>
          <a:solidFill>
            <a:srgbClr val="FFF7F7"/>
          </a:solidFill>
        </p:spPr>
        <p:txBody>
          <a:bodyPr wrap="square">
            <a:spAutoFit/>
          </a:bodyPr>
          <a:lstStyle/>
          <a:p>
            <a:r>
              <a:rPr lang="en-US" sz="1400" dirty="0">
                <a:solidFill>
                  <a:srgbClr val="1F3864"/>
                </a:solidFill>
              </a:rPr>
              <a:t>Risk Assessment Data for Community Engagement, Verification, and Identifiable Mitigation Actions incorporated into Local Hazard Plans</a:t>
            </a:r>
            <a:r>
              <a:rPr lang="en-US" sz="1400" dirty="0"/>
              <a:t> </a:t>
            </a:r>
          </a:p>
        </p:txBody>
      </p:sp>
    </p:spTree>
    <p:extLst>
      <p:ext uri="{BB962C8B-B14F-4D97-AF65-F5344CB8AC3E}">
        <p14:creationId xmlns:p14="http://schemas.microsoft.com/office/powerpoint/2010/main" val="1743571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268 </a:t>
            </a:r>
            <a:r>
              <a:rPr lang="en-US" dirty="0">
                <a:solidFill>
                  <a:srgbClr val="FFFF00"/>
                </a:solidFill>
                <a:latin typeface="Arial" panose="020B0604020202020204" pitchFamily="34" charset="0"/>
                <a:cs typeface="Arial" panose="020B0604020202020204" pitchFamily="34" charset="0"/>
              </a:rPr>
              <a:t>Flood-Prone</a:t>
            </a:r>
            <a:r>
              <a:rPr lang="en-US" dirty="0">
                <a:solidFill>
                  <a:schemeClr val="bg1"/>
                </a:solidFill>
                <a:latin typeface="Arial" panose="020B0604020202020204" pitchFamily="34" charset="0"/>
                <a:cs typeface="Arial" panose="020B0604020202020204" pitchFamily="34" charset="0"/>
              </a:rPr>
              <a:t> Communities</a:t>
            </a:r>
          </a:p>
        </p:txBody>
      </p:sp>
      <p:graphicFrame>
        <p:nvGraphicFramePr>
          <p:cNvPr id="8" name="Table 7">
            <a:extLst>
              <a:ext uri="{FF2B5EF4-FFF2-40B4-BE49-F238E27FC236}">
                <a16:creationId xmlns:a16="http://schemas.microsoft.com/office/drawing/2014/main" id="{EAE54E85-DD17-46FF-AACF-6E78BDE10AF6}"/>
              </a:ext>
            </a:extLst>
          </p:cNvPr>
          <p:cNvGraphicFramePr>
            <a:graphicFrameLocks noGrp="1"/>
          </p:cNvGraphicFramePr>
          <p:nvPr>
            <p:extLst>
              <p:ext uri="{D42A27DB-BD31-4B8C-83A1-F6EECF244321}">
                <p14:modId xmlns:p14="http://schemas.microsoft.com/office/powerpoint/2010/main" val="3735829439"/>
              </p:ext>
            </p:extLst>
          </p:nvPr>
        </p:nvGraphicFramePr>
        <p:xfrm>
          <a:off x="214328" y="1643318"/>
          <a:ext cx="8690531" cy="4262046"/>
        </p:xfrm>
        <a:graphic>
          <a:graphicData uri="http://schemas.openxmlformats.org/drawingml/2006/table">
            <a:tbl>
              <a:tblPr/>
              <a:tblGrid>
                <a:gridCol w="1102179">
                  <a:extLst>
                    <a:ext uri="{9D8B030D-6E8A-4147-A177-3AD203B41FA5}">
                      <a16:colId xmlns:a16="http://schemas.microsoft.com/office/drawing/2014/main" val="2651379806"/>
                    </a:ext>
                  </a:extLst>
                </a:gridCol>
                <a:gridCol w="928150">
                  <a:extLst>
                    <a:ext uri="{9D8B030D-6E8A-4147-A177-3AD203B41FA5}">
                      <a16:colId xmlns:a16="http://schemas.microsoft.com/office/drawing/2014/main" val="3267828783"/>
                    </a:ext>
                  </a:extLst>
                </a:gridCol>
                <a:gridCol w="1174691">
                  <a:extLst>
                    <a:ext uri="{9D8B030D-6E8A-4147-A177-3AD203B41FA5}">
                      <a16:colId xmlns:a16="http://schemas.microsoft.com/office/drawing/2014/main" val="1017737218"/>
                    </a:ext>
                  </a:extLst>
                </a:gridCol>
                <a:gridCol w="1682272">
                  <a:extLst>
                    <a:ext uri="{9D8B030D-6E8A-4147-A177-3AD203B41FA5}">
                      <a16:colId xmlns:a16="http://schemas.microsoft.com/office/drawing/2014/main" val="4250310735"/>
                    </a:ext>
                  </a:extLst>
                </a:gridCol>
                <a:gridCol w="2508905">
                  <a:extLst>
                    <a:ext uri="{9D8B030D-6E8A-4147-A177-3AD203B41FA5}">
                      <a16:colId xmlns:a16="http://schemas.microsoft.com/office/drawing/2014/main" val="3531643194"/>
                    </a:ext>
                  </a:extLst>
                </a:gridCol>
                <a:gridCol w="1294334">
                  <a:extLst>
                    <a:ext uri="{9D8B030D-6E8A-4147-A177-3AD203B41FA5}">
                      <a16:colId xmlns:a16="http://schemas.microsoft.com/office/drawing/2014/main" val="1860418254"/>
                    </a:ext>
                  </a:extLst>
                </a:gridCol>
              </a:tblGrid>
              <a:tr h="478777">
                <a:tc>
                  <a:txBody>
                    <a:bodyPr/>
                    <a:lstStyle/>
                    <a:p>
                      <a:pPr algn="ctr" fontAlgn="ctr"/>
                      <a:r>
                        <a:rPr lang="en-US" sz="1300" b="1" i="0" u="none" strike="noStrike" dirty="0">
                          <a:solidFill>
                            <a:srgbClr val="FFFFFF"/>
                          </a:solidFill>
                          <a:effectLst/>
                          <a:latin typeface="Calibri" panose="020F0502020204030204" pitchFamily="34" charset="0"/>
                        </a:rPr>
                        <a:t>Region</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algn="ctr" fontAlgn="ctr"/>
                      <a:r>
                        <a:rPr lang="en-US" sz="1300" b="1" i="0" u="none" strike="noStrike" dirty="0">
                          <a:solidFill>
                            <a:srgbClr val="FFFFFF"/>
                          </a:solidFill>
                          <a:effectLst/>
                          <a:latin typeface="Calibri" panose="020F0502020204030204" pitchFamily="34" charset="0"/>
                        </a:rPr>
                        <a:t> # Counties</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algn="ctr" fontAlgn="ctr"/>
                      <a:r>
                        <a:rPr lang="en-US" sz="1300" b="1" i="0" u="none" strike="noStrike" dirty="0">
                          <a:solidFill>
                            <a:srgbClr val="FFFFFF"/>
                          </a:solidFill>
                          <a:effectLst/>
                          <a:latin typeface="Calibri" panose="020F0502020204030204" pitchFamily="34" charset="0"/>
                        </a:rPr>
                        <a:t># Communities</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algn="ctr" fontAlgn="ctr"/>
                      <a:r>
                        <a:rPr lang="en-US" sz="1300" b="1" i="0" u="none" strike="noStrike" dirty="0">
                          <a:solidFill>
                            <a:srgbClr val="FFFFFF"/>
                          </a:solidFill>
                          <a:effectLst/>
                          <a:latin typeface="Calibri" panose="020F0502020204030204" pitchFamily="34" charset="0"/>
                        </a:rPr>
                        <a:t>Split Communities across County Boundary</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algn="ctr" fontAlgn="ctr"/>
                      <a:r>
                        <a:rPr lang="en-US" sz="1300" b="1" i="0" u="none" strike="noStrike" dirty="0">
                          <a:solidFill>
                            <a:srgbClr val="FFFFFF"/>
                          </a:solidFill>
                          <a:effectLst/>
                          <a:latin typeface="Calibri" panose="020F0502020204030204" pitchFamily="34" charset="0"/>
                        </a:rPr>
                        <a:t>Communities not participating in NFIP or no SFHA</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algn="ctr" fontAlgn="ctr"/>
                      <a:r>
                        <a:rPr lang="en-US" sz="1300" b="1" i="0" u="none" strike="noStrike" dirty="0">
                          <a:solidFill>
                            <a:srgbClr val="FFFFFF"/>
                          </a:solidFill>
                          <a:effectLst/>
                          <a:latin typeface="Calibri" panose="020F0502020204030204" pitchFamily="34" charset="0"/>
                        </a:rPr>
                        <a:t># NFIP Communities</a:t>
                      </a:r>
                      <a:r>
                        <a:rPr lang="en-US" sz="1300" b="1" i="0" u="none" strike="noStrike" baseline="30000" dirty="0">
                          <a:solidFill>
                            <a:srgbClr val="FFFFFF"/>
                          </a:solidFill>
                          <a:effectLst/>
                          <a:latin typeface="Calibri" panose="020F0502020204030204" pitchFamily="34" charset="0"/>
                        </a:rPr>
                        <a:t>1</a:t>
                      </a:r>
                      <a:endParaRPr lang="en-US" sz="1300" b="1" i="0" u="none" strike="noStrike" dirty="0">
                        <a:solidFill>
                          <a:srgbClr val="FFFFFF"/>
                        </a:solidFill>
                        <a:effectLst/>
                        <a:latin typeface="Calibri" panose="020F0502020204030204" pitchFamily="34" charset="0"/>
                      </a:endParaRP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4160103803"/>
                  </a:ext>
                </a:extLst>
              </a:tr>
              <a:tr h="250270">
                <a:tc>
                  <a:txBody>
                    <a:bodyPr/>
                    <a:lstStyle/>
                    <a:p>
                      <a:pPr algn="l" fontAlgn="ctr"/>
                      <a:r>
                        <a:rPr lang="en-US" sz="1300" b="0" i="0" u="none" strike="noStrike">
                          <a:solidFill>
                            <a:schemeClr val="tx1"/>
                          </a:solidFill>
                          <a:effectLst/>
                          <a:latin typeface="Calibri" panose="020F0502020204030204" pitchFamily="34" charset="0"/>
                        </a:rPr>
                        <a:t>Region 1</a:t>
                      </a:r>
                      <a:r>
                        <a:rPr lang="en-US" sz="1300" b="0" i="0" u="none" strike="noStrike" baseline="30000">
                          <a:solidFill>
                            <a:schemeClr val="tx1"/>
                          </a:solidFill>
                          <a:effectLst/>
                          <a:latin typeface="Calibri" panose="020F0502020204030204" pitchFamily="34" charset="0"/>
                        </a:rPr>
                        <a:t>2</a:t>
                      </a:r>
                      <a:endParaRPr lang="en-US" sz="1300" b="0" i="0" u="none" strike="noStrike">
                        <a:solidFill>
                          <a:schemeClr val="tx1"/>
                        </a:solidFill>
                        <a:effectLst/>
                        <a:latin typeface="Calibri" panose="020F0502020204030204" pitchFamily="34" charset="0"/>
                      </a:endParaRP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6</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32</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a:solidFill>
                            <a:schemeClr val="tx1"/>
                          </a:solidFill>
                          <a:effectLst/>
                          <a:latin typeface="Calibri" panose="020F0502020204030204" pitchFamily="34" charset="0"/>
                        </a:rPr>
                        <a:t> </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a:solidFill>
                            <a:schemeClr val="tx1"/>
                          </a:solidFill>
                          <a:effectLst/>
                          <a:latin typeface="Calibri" panose="020F0502020204030204" pitchFamily="34" charset="0"/>
                        </a:rPr>
                        <a:t>Athens, Union</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1" i="0" u="none" strike="noStrike" dirty="0">
                          <a:solidFill>
                            <a:schemeClr val="tx1"/>
                          </a:solidFill>
                          <a:effectLst/>
                          <a:latin typeface="Calibri" panose="020F0502020204030204" pitchFamily="34" charset="0"/>
                        </a:rPr>
                        <a:t>30</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64825572"/>
                  </a:ext>
                </a:extLst>
              </a:tr>
              <a:tr h="217626">
                <a:tc>
                  <a:txBody>
                    <a:bodyPr/>
                    <a:lstStyle/>
                    <a:p>
                      <a:pPr algn="l" fontAlgn="ctr"/>
                      <a:r>
                        <a:rPr lang="en-US" sz="1300" b="0" i="0" u="none" strike="noStrike">
                          <a:solidFill>
                            <a:schemeClr val="tx1"/>
                          </a:solidFill>
                          <a:effectLst/>
                          <a:latin typeface="Calibri" panose="020F0502020204030204" pitchFamily="34" charset="0"/>
                        </a:rPr>
                        <a:t>Region 2</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6</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31</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a:solidFill>
                            <a:schemeClr val="tx1"/>
                          </a:solidFill>
                          <a:effectLst/>
                          <a:latin typeface="Calibri" panose="020F0502020204030204" pitchFamily="34" charset="0"/>
                        </a:rPr>
                        <a:t>Huntington</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dirty="0">
                          <a:solidFill>
                            <a:schemeClr val="tx1"/>
                          </a:solidFill>
                          <a:effectLst/>
                          <a:latin typeface="Calibri" panose="020F0502020204030204" pitchFamily="34" charset="0"/>
                        </a:rPr>
                        <a:t> </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1" i="0" u="none" strike="noStrike" dirty="0">
                          <a:solidFill>
                            <a:schemeClr val="tx1"/>
                          </a:solidFill>
                          <a:effectLst/>
                          <a:latin typeface="Calibri" panose="020F0502020204030204" pitchFamily="34" charset="0"/>
                        </a:rPr>
                        <a:t>31</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45723312"/>
                  </a:ext>
                </a:extLst>
              </a:tr>
              <a:tr h="217626">
                <a:tc>
                  <a:txBody>
                    <a:bodyPr/>
                    <a:lstStyle/>
                    <a:p>
                      <a:pPr algn="l" fontAlgn="ctr"/>
                      <a:r>
                        <a:rPr lang="en-US" sz="1300" b="0" i="0" u="none" strike="noStrike">
                          <a:solidFill>
                            <a:schemeClr val="tx1"/>
                          </a:solidFill>
                          <a:effectLst/>
                          <a:latin typeface="Calibri" panose="020F0502020204030204" pitchFamily="34" charset="0"/>
                        </a:rPr>
                        <a:t>Region 3</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4</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a:solidFill>
                            <a:schemeClr val="tx1"/>
                          </a:solidFill>
                          <a:effectLst/>
                          <a:latin typeface="Calibri" panose="020F0502020204030204" pitchFamily="34" charset="0"/>
                        </a:rPr>
                        <a:t>29</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dirty="0">
                          <a:solidFill>
                            <a:schemeClr val="tx1"/>
                          </a:solidFill>
                          <a:effectLst/>
                          <a:latin typeface="Calibri" panose="020F0502020204030204" pitchFamily="34" charset="0"/>
                        </a:rPr>
                        <a:t>Nitro</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a:solidFill>
                            <a:schemeClr val="tx1"/>
                          </a:solidFill>
                          <a:effectLst/>
                          <a:latin typeface="Calibri" panose="020F0502020204030204" pitchFamily="34" charset="0"/>
                        </a:rPr>
                        <a:t> </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1" i="0" u="none" strike="noStrike" dirty="0">
                          <a:solidFill>
                            <a:schemeClr val="tx1"/>
                          </a:solidFill>
                          <a:effectLst/>
                          <a:latin typeface="Calibri" panose="020F0502020204030204" pitchFamily="34" charset="0"/>
                        </a:rPr>
                        <a:t>29</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55064466"/>
                  </a:ext>
                </a:extLst>
              </a:tr>
              <a:tr h="478777">
                <a:tc>
                  <a:txBody>
                    <a:bodyPr/>
                    <a:lstStyle/>
                    <a:p>
                      <a:pPr algn="l" fontAlgn="ctr"/>
                      <a:r>
                        <a:rPr lang="en-US" sz="1300" b="0" i="0" u="none" strike="noStrike" dirty="0">
                          <a:solidFill>
                            <a:schemeClr val="tx1"/>
                          </a:solidFill>
                          <a:effectLst/>
                          <a:latin typeface="Calibri" panose="020F0502020204030204" pitchFamily="34" charset="0"/>
                        </a:rPr>
                        <a:t>Region 4</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300" b="0" i="0" u="none" strike="noStrike" dirty="0">
                          <a:solidFill>
                            <a:schemeClr val="tx1"/>
                          </a:solidFill>
                          <a:effectLst/>
                          <a:latin typeface="Calibri" panose="020F0502020204030204" pitchFamily="34" charset="0"/>
                        </a:rPr>
                        <a:t>5</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300" b="0" i="0" u="none" strike="noStrike" dirty="0">
                          <a:solidFill>
                            <a:schemeClr val="tx1"/>
                          </a:solidFill>
                          <a:effectLst/>
                          <a:latin typeface="Calibri" panose="020F0502020204030204" pitchFamily="34" charset="0"/>
                        </a:rPr>
                        <a:t>31</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1300" b="0" i="0" u="none" strike="noStrike" dirty="0">
                          <a:solidFill>
                            <a:schemeClr val="tx1"/>
                          </a:solidFill>
                          <a:effectLst/>
                          <a:latin typeface="Calibri" panose="020F0502020204030204" pitchFamily="34" charset="0"/>
                        </a:rPr>
                        <a:t>Alderson, Montgomery, Smithers</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sz="1300" b="0" i="0" u="none" strike="noStrike" dirty="0">
                          <a:solidFill>
                            <a:schemeClr val="tx1"/>
                          </a:solidFill>
                          <a:effectLst/>
                          <a:latin typeface="Calibri" panose="020F0502020204030204" pitchFamily="34" charset="0"/>
                        </a:rPr>
                        <a:t>Fayetteville</a:t>
                      </a:r>
                      <a:r>
                        <a:rPr lang="en-US" sz="1300" b="0" i="0" u="none" strike="noStrike" baseline="30000" dirty="0">
                          <a:solidFill>
                            <a:schemeClr val="tx1"/>
                          </a:solidFill>
                          <a:effectLst/>
                          <a:latin typeface="Calibri" panose="020F0502020204030204" pitchFamily="34" charset="0"/>
                        </a:rPr>
                        <a:t>3</a:t>
                      </a:r>
                      <a:r>
                        <a:rPr lang="en-US" sz="1300" b="0" i="0" u="none" strike="noStrike" dirty="0">
                          <a:solidFill>
                            <a:schemeClr val="tx1"/>
                          </a:solidFill>
                          <a:effectLst/>
                          <a:latin typeface="Calibri" panose="020F0502020204030204" pitchFamily="34" charset="0"/>
                        </a:rPr>
                        <a:t>, Hillsboro, Lewisburg, Quinwood</a:t>
                      </a:r>
                      <a:r>
                        <a:rPr lang="en-US" sz="1300" b="0" i="0" u="none" strike="noStrike" baseline="30000" dirty="0">
                          <a:solidFill>
                            <a:schemeClr val="tx1"/>
                          </a:solidFill>
                          <a:effectLst/>
                          <a:latin typeface="Calibri" panose="020F0502020204030204" pitchFamily="34" charset="0"/>
                        </a:rPr>
                        <a:t>3</a:t>
                      </a:r>
                      <a:r>
                        <a:rPr lang="en-US" sz="1300" b="0" i="0" u="none" strike="noStrike" dirty="0">
                          <a:solidFill>
                            <a:schemeClr val="tx1"/>
                          </a:solidFill>
                          <a:effectLst/>
                          <a:latin typeface="Calibri" panose="020F0502020204030204" pitchFamily="34" charset="0"/>
                        </a:rPr>
                        <a:t>, Thurmond</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300" b="1" i="0" u="none" strike="noStrike" dirty="0">
                          <a:solidFill>
                            <a:schemeClr val="tx1"/>
                          </a:solidFill>
                          <a:effectLst/>
                          <a:latin typeface="Calibri" panose="020F0502020204030204" pitchFamily="34" charset="0"/>
                        </a:rPr>
                        <a:t>26</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025080072"/>
                  </a:ext>
                </a:extLst>
              </a:tr>
              <a:tr h="217626">
                <a:tc>
                  <a:txBody>
                    <a:bodyPr/>
                    <a:lstStyle/>
                    <a:p>
                      <a:pPr algn="l" fontAlgn="ctr"/>
                      <a:r>
                        <a:rPr lang="en-US" sz="1300" b="0" i="0" u="none" strike="noStrike" dirty="0">
                          <a:solidFill>
                            <a:schemeClr val="tx1"/>
                          </a:solidFill>
                          <a:effectLst/>
                          <a:latin typeface="Calibri" panose="020F0502020204030204" pitchFamily="34" charset="0"/>
                        </a:rPr>
                        <a:t>Region 5</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8</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30</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dirty="0">
                          <a:solidFill>
                            <a:schemeClr val="tx1"/>
                          </a:solidFill>
                          <a:effectLst/>
                          <a:latin typeface="Calibri" panose="020F0502020204030204" pitchFamily="34" charset="0"/>
                        </a:rPr>
                        <a:t>Paden City</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a:solidFill>
                            <a:schemeClr val="tx1"/>
                          </a:solidFill>
                          <a:effectLst/>
                          <a:latin typeface="Calibri" panose="020F0502020204030204" pitchFamily="34" charset="0"/>
                        </a:rPr>
                        <a:t>North Hills</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1" i="0" u="none" strike="noStrike" dirty="0">
                          <a:solidFill>
                            <a:schemeClr val="tx1"/>
                          </a:solidFill>
                          <a:effectLst/>
                          <a:latin typeface="Calibri" panose="020F0502020204030204" pitchFamily="34" charset="0"/>
                        </a:rPr>
                        <a:t>29</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96397166"/>
                  </a:ext>
                </a:extLst>
              </a:tr>
              <a:tr h="214204">
                <a:tc>
                  <a:txBody>
                    <a:bodyPr/>
                    <a:lstStyle/>
                    <a:p>
                      <a:pPr algn="l" fontAlgn="ctr"/>
                      <a:r>
                        <a:rPr lang="en-US" sz="1300" b="0" i="0" u="none" strike="noStrike">
                          <a:solidFill>
                            <a:schemeClr val="tx1"/>
                          </a:solidFill>
                          <a:effectLst/>
                          <a:latin typeface="Calibri" panose="020F0502020204030204" pitchFamily="34" charset="0"/>
                        </a:rPr>
                        <a:t>Region 6</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6</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45</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dirty="0">
                          <a:solidFill>
                            <a:schemeClr val="tx1"/>
                          </a:solidFill>
                          <a:effectLst/>
                          <a:latin typeface="Calibri" panose="020F0502020204030204" pitchFamily="34" charset="0"/>
                        </a:rPr>
                        <a:t> </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a:solidFill>
                            <a:schemeClr val="tx1"/>
                          </a:solidFill>
                          <a:effectLst/>
                          <a:latin typeface="Calibri" panose="020F0502020204030204" pitchFamily="34" charset="0"/>
                        </a:rPr>
                        <a:t>Brandonville, Tunnelton, White Hall</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1" i="0" u="none" strike="noStrike" dirty="0">
                          <a:solidFill>
                            <a:schemeClr val="tx1"/>
                          </a:solidFill>
                          <a:effectLst/>
                          <a:latin typeface="Calibri" panose="020F0502020204030204" pitchFamily="34" charset="0"/>
                        </a:rPr>
                        <a:t>42</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45346195"/>
                  </a:ext>
                </a:extLst>
              </a:tr>
              <a:tr h="217626">
                <a:tc>
                  <a:txBody>
                    <a:bodyPr/>
                    <a:lstStyle/>
                    <a:p>
                      <a:pPr algn="l" fontAlgn="ctr"/>
                      <a:r>
                        <a:rPr lang="en-US" sz="1300" b="0" i="0" u="none" strike="noStrike" dirty="0">
                          <a:solidFill>
                            <a:schemeClr val="tx1"/>
                          </a:solidFill>
                          <a:effectLst/>
                          <a:latin typeface="Calibri" panose="020F0502020204030204" pitchFamily="34" charset="0"/>
                        </a:rPr>
                        <a:t>Region 7</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7</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31</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dirty="0">
                          <a:solidFill>
                            <a:schemeClr val="tx1"/>
                          </a:solidFill>
                          <a:effectLst/>
                          <a:latin typeface="Calibri" panose="020F0502020204030204" pitchFamily="34" charset="0"/>
                        </a:rPr>
                        <a:t> </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a:solidFill>
                            <a:schemeClr val="tx1"/>
                          </a:solidFill>
                          <a:effectLst/>
                          <a:latin typeface="Calibri" panose="020F0502020204030204" pitchFamily="34" charset="0"/>
                        </a:rPr>
                        <a:t>Flatwoods</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1" i="0" u="none" strike="noStrike" dirty="0">
                          <a:solidFill>
                            <a:schemeClr val="tx1"/>
                          </a:solidFill>
                          <a:effectLst/>
                          <a:latin typeface="Calibri" panose="020F0502020204030204" pitchFamily="34" charset="0"/>
                        </a:rPr>
                        <a:t>30</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44521039"/>
                  </a:ext>
                </a:extLst>
              </a:tr>
              <a:tr h="217626">
                <a:tc>
                  <a:txBody>
                    <a:bodyPr/>
                    <a:lstStyle/>
                    <a:p>
                      <a:pPr algn="l" fontAlgn="ctr"/>
                      <a:r>
                        <a:rPr lang="en-US" sz="1300" b="0" i="0" u="none" strike="noStrike">
                          <a:solidFill>
                            <a:schemeClr val="tx1"/>
                          </a:solidFill>
                          <a:effectLst/>
                          <a:latin typeface="Calibri" panose="020F0502020204030204" pitchFamily="34" charset="0"/>
                        </a:rPr>
                        <a:t>Region 8</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5</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17</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dirty="0">
                          <a:solidFill>
                            <a:schemeClr val="tx1"/>
                          </a:solidFill>
                          <a:effectLst/>
                          <a:latin typeface="Calibri" panose="020F0502020204030204" pitchFamily="34" charset="0"/>
                        </a:rPr>
                        <a:t> </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a:solidFill>
                            <a:schemeClr val="tx1"/>
                          </a:solidFill>
                          <a:effectLst/>
                          <a:latin typeface="Calibri" panose="020F0502020204030204" pitchFamily="34" charset="0"/>
                        </a:rPr>
                        <a:t>Carpendale, Elk Garden</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1" i="0" u="none" strike="noStrike" dirty="0">
                          <a:solidFill>
                            <a:schemeClr val="tx1"/>
                          </a:solidFill>
                          <a:effectLst/>
                          <a:latin typeface="Calibri" panose="020F0502020204030204" pitchFamily="34" charset="0"/>
                        </a:rPr>
                        <a:t>15</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11756472"/>
                  </a:ext>
                </a:extLst>
              </a:tr>
              <a:tr h="217626">
                <a:tc>
                  <a:txBody>
                    <a:bodyPr/>
                    <a:lstStyle/>
                    <a:p>
                      <a:pPr algn="l" fontAlgn="ctr"/>
                      <a:r>
                        <a:rPr lang="en-US" sz="1300" b="0" i="0" u="none" strike="noStrike">
                          <a:solidFill>
                            <a:schemeClr val="tx1"/>
                          </a:solidFill>
                          <a:effectLst/>
                          <a:latin typeface="Calibri" panose="020F0502020204030204" pitchFamily="34" charset="0"/>
                        </a:rPr>
                        <a:t>Region 9</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3</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12</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dirty="0">
                          <a:solidFill>
                            <a:schemeClr val="tx1"/>
                          </a:solidFill>
                          <a:effectLst/>
                          <a:latin typeface="Calibri" panose="020F0502020204030204" pitchFamily="34" charset="0"/>
                        </a:rPr>
                        <a:t> </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dirty="0">
                          <a:solidFill>
                            <a:schemeClr val="tx1"/>
                          </a:solidFill>
                          <a:effectLst/>
                          <a:latin typeface="Calibri" panose="020F0502020204030204" pitchFamily="34" charset="0"/>
                        </a:rPr>
                        <a:t>Hedgesville</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1" i="0" u="none" strike="noStrike" dirty="0">
                          <a:solidFill>
                            <a:schemeClr val="tx1"/>
                          </a:solidFill>
                          <a:effectLst/>
                          <a:latin typeface="Calibri" panose="020F0502020204030204" pitchFamily="34" charset="0"/>
                        </a:rPr>
                        <a:t>11</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66678880"/>
                  </a:ext>
                </a:extLst>
              </a:tr>
              <a:tr h="217626">
                <a:tc>
                  <a:txBody>
                    <a:bodyPr/>
                    <a:lstStyle/>
                    <a:p>
                      <a:pPr algn="l" fontAlgn="ctr"/>
                      <a:r>
                        <a:rPr lang="en-US" sz="1300" b="0" i="0" u="none" strike="noStrike">
                          <a:solidFill>
                            <a:schemeClr val="tx1"/>
                          </a:solidFill>
                          <a:effectLst/>
                          <a:latin typeface="Calibri" panose="020F0502020204030204" pitchFamily="34" charset="0"/>
                        </a:rPr>
                        <a:t>Region 10</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3</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18</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dirty="0">
                          <a:solidFill>
                            <a:schemeClr val="tx1"/>
                          </a:solidFill>
                          <a:effectLst/>
                          <a:latin typeface="Calibri" panose="020F0502020204030204" pitchFamily="34" charset="0"/>
                        </a:rPr>
                        <a:t>Wheeling</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dirty="0">
                          <a:solidFill>
                            <a:schemeClr val="tx1"/>
                          </a:solidFill>
                          <a:effectLst/>
                          <a:latin typeface="Calibri" panose="020F0502020204030204" pitchFamily="34" charset="0"/>
                        </a:rPr>
                        <a:t>Bethlehem, Clearview</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1" i="0" u="none" strike="noStrike" dirty="0">
                          <a:solidFill>
                            <a:schemeClr val="tx1"/>
                          </a:solidFill>
                          <a:effectLst/>
                          <a:latin typeface="Calibri" panose="020F0502020204030204" pitchFamily="34" charset="0"/>
                        </a:rPr>
                        <a:t>16</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58650841"/>
                  </a:ext>
                </a:extLst>
              </a:tr>
              <a:tr h="217626">
                <a:tc>
                  <a:txBody>
                    <a:bodyPr/>
                    <a:lstStyle/>
                    <a:p>
                      <a:pPr algn="l" fontAlgn="ctr"/>
                      <a:r>
                        <a:rPr lang="en-US" sz="1300" b="0" i="0" u="none" strike="noStrike" dirty="0">
                          <a:solidFill>
                            <a:schemeClr val="tx1"/>
                          </a:solidFill>
                          <a:effectLst/>
                          <a:latin typeface="Calibri" panose="020F0502020204030204" pitchFamily="34" charset="0"/>
                        </a:rPr>
                        <a:t>Region 11</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2</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0" u="none" strike="noStrike" dirty="0">
                          <a:solidFill>
                            <a:schemeClr val="tx1"/>
                          </a:solidFill>
                          <a:effectLst/>
                          <a:latin typeface="Calibri" panose="020F0502020204030204" pitchFamily="34" charset="0"/>
                        </a:rPr>
                        <a:t>10</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a:solidFill>
                            <a:schemeClr val="tx1"/>
                          </a:solidFill>
                          <a:effectLst/>
                          <a:latin typeface="Calibri" panose="020F0502020204030204" pitchFamily="34" charset="0"/>
                        </a:rPr>
                        <a:t>Weirton</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ctr"/>
                      <a:r>
                        <a:rPr lang="en-US" sz="1300" b="0" i="0" u="none" strike="noStrike" dirty="0">
                          <a:solidFill>
                            <a:schemeClr val="tx1"/>
                          </a:solidFill>
                          <a:effectLst/>
                          <a:latin typeface="Calibri" panose="020F0502020204030204" pitchFamily="34" charset="0"/>
                        </a:rPr>
                        <a:t>Windsor Heights</a:t>
                      </a:r>
                    </a:p>
                  </a:txBody>
                  <a:tcPr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1" i="0" u="none" strike="noStrike" dirty="0">
                          <a:solidFill>
                            <a:schemeClr val="tx1"/>
                          </a:solidFill>
                          <a:effectLst/>
                          <a:latin typeface="Calibri" panose="020F0502020204030204" pitchFamily="34" charset="0"/>
                        </a:rPr>
                        <a:t>9</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52442059"/>
                  </a:ext>
                </a:extLst>
              </a:tr>
              <a:tr h="228507">
                <a:tc>
                  <a:txBody>
                    <a:bodyPr/>
                    <a:lstStyle/>
                    <a:p>
                      <a:pPr algn="ctr" fontAlgn="ctr"/>
                      <a:r>
                        <a:rPr lang="en-US" sz="1300" b="0" i="1" u="none" strike="noStrike" dirty="0">
                          <a:solidFill>
                            <a:schemeClr val="tx1"/>
                          </a:solidFill>
                          <a:effectLst/>
                          <a:latin typeface="Calibri" panose="020F0502020204030204" pitchFamily="34" charset="0"/>
                        </a:rPr>
                        <a:t>total</a:t>
                      </a:r>
                    </a:p>
                  </a:txBody>
                  <a:tcPr marL="182880" marR="10881" marT="1088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1" u="none" strike="noStrike">
                          <a:solidFill>
                            <a:schemeClr val="tx1"/>
                          </a:solidFill>
                          <a:effectLst/>
                          <a:latin typeface="Calibri" panose="020F0502020204030204" pitchFamily="34" charset="0"/>
                        </a:rPr>
                        <a:t>55</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1" u="none" strike="noStrike" dirty="0">
                          <a:solidFill>
                            <a:schemeClr val="tx1"/>
                          </a:solidFill>
                          <a:effectLst/>
                          <a:latin typeface="Calibri" panose="020F0502020204030204" pitchFamily="34" charset="0"/>
                        </a:rPr>
                        <a:t>286</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1" u="none" strike="noStrike" dirty="0">
                          <a:solidFill>
                            <a:schemeClr val="tx1"/>
                          </a:solidFill>
                          <a:effectLst/>
                          <a:latin typeface="Calibri" panose="020F0502020204030204" pitchFamily="34" charset="0"/>
                        </a:rPr>
                        <a:t>8</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0" i="1" u="none" strike="noStrike">
                          <a:solidFill>
                            <a:schemeClr val="tx1"/>
                          </a:solidFill>
                          <a:effectLst/>
                          <a:latin typeface="Calibri" panose="020F0502020204030204" pitchFamily="34" charset="0"/>
                        </a:rPr>
                        <a:t>18</a:t>
                      </a:r>
                    </a:p>
                  </a:txBody>
                  <a:tcPr marL="10881" marR="10881" marT="10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300" b="1" i="1" u="none" strike="noStrike" dirty="0">
                          <a:solidFill>
                            <a:schemeClr val="tx1"/>
                          </a:solidFill>
                          <a:effectLst/>
                          <a:latin typeface="Calibri" panose="020F0502020204030204" pitchFamily="34" charset="0"/>
                        </a:rPr>
                        <a:t>268</a:t>
                      </a:r>
                    </a:p>
                  </a:txBody>
                  <a:tcPr marL="10881" marR="10881" marT="1088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00323332"/>
                  </a:ext>
                </a:extLst>
              </a:tr>
              <a:tr h="870503">
                <a:tc gridSpan="6">
                  <a:txBody>
                    <a:bodyPr/>
                    <a:lstStyle/>
                    <a:p>
                      <a:pPr algn="l" fontAlgn="ctr"/>
                      <a:r>
                        <a:rPr lang="en-US" sz="1100" b="0" i="0" u="none" strike="noStrike" baseline="30000" dirty="0">
                          <a:solidFill>
                            <a:srgbClr val="000000"/>
                          </a:solidFill>
                          <a:effectLst/>
                          <a:latin typeface="Calibri" panose="020F0502020204030204" pitchFamily="34" charset="0"/>
                        </a:rPr>
                        <a:t>1 </a:t>
                      </a:r>
                      <a:r>
                        <a:rPr lang="en-US" sz="1100" b="0" i="0" u="none" strike="noStrike" dirty="0">
                          <a:solidFill>
                            <a:srgbClr val="000000"/>
                          </a:solidFill>
                          <a:effectLst/>
                          <a:latin typeface="Calibri" panose="020F0502020204030204" pitchFamily="34" charset="0"/>
                        </a:rPr>
                        <a:t>Source:  FEMA's Community Status Source Book</a:t>
                      </a:r>
                      <a:br>
                        <a:rPr lang="en-US" sz="1100" b="0" i="0" u="none" strike="noStrike" baseline="30000" dirty="0">
                          <a:solidFill>
                            <a:srgbClr val="000000"/>
                          </a:solidFill>
                          <a:effectLst/>
                          <a:latin typeface="Calibri" panose="020F0502020204030204" pitchFamily="34" charset="0"/>
                        </a:rPr>
                      </a:br>
                      <a:r>
                        <a:rPr lang="en-US" sz="1100" b="0" i="0" u="none" strike="noStrike" baseline="30000" dirty="0">
                          <a:solidFill>
                            <a:srgbClr val="000000"/>
                          </a:solidFill>
                          <a:effectLst/>
                          <a:latin typeface="Calibri" panose="020F0502020204030204" pitchFamily="34" charset="0"/>
                        </a:rPr>
                        <a:t>2</a:t>
                      </a:r>
                      <a:r>
                        <a:rPr lang="en-US" sz="1100" b="0" i="0" u="none" strike="noStrike" dirty="0">
                          <a:solidFill>
                            <a:srgbClr val="000000"/>
                          </a:solidFill>
                          <a:effectLst/>
                          <a:latin typeface="Calibri" panose="020F0502020204030204" pitchFamily="34" charset="0"/>
                        </a:rPr>
                        <a:t> Region 1 dissolved community of Rhodell (Raleigh County) included in NFIP count.  Town of Matoaka (Mercer County) is not included.</a:t>
                      </a:r>
                      <a:br>
                        <a:rPr lang="en-US" sz="1100" b="0" i="0" u="none" strike="noStrike" dirty="0">
                          <a:solidFill>
                            <a:srgbClr val="000000"/>
                          </a:solidFill>
                          <a:effectLst/>
                          <a:latin typeface="Calibri" panose="020F0502020204030204" pitchFamily="34" charset="0"/>
                        </a:rPr>
                      </a:br>
                      <a:r>
                        <a:rPr lang="en-US" sz="1100" b="0" i="0" u="none" strike="noStrike" baseline="30000" dirty="0">
                          <a:solidFill>
                            <a:srgbClr val="000000"/>
                          </a:solidFill>
                          <a:effectLst/>
                          <a:latin typeface="Calibri" panose="020F0502020204030204" pitchFamily="34" charset="0"/>
                        </a:rPr>
                        <a:t>3</a:t>
                      </a:r>
                      <a:r>
                        <a:rPr lang="en-US" sz="1100" b="0" i="0" u="none" strike="noStrike" dirty="0">
                          <a:solidFill>
                            <a:srgbClr val="000000"/>
                          </a:solidFill>
                          <a:effectLst/>
                          <a:latin typeface="Calibri" panose="020F0502020204030204" pitchFamily="34" charset="0"/>
                        </a:rPr>
                        <a:t> Communities include SFHA or non-regulatory floodplain</a:t>
                      </a:r>
                    </a:p>
                  </a:txBody>
                  <a:tcPr marL="93841" marR="93841" marT="46921" marB="4692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01243167"/>
                  </a:ext>
                </a:extLst>
              </a:tr>
            </a:tbl>
          </a:graphicData>
        </a:graphic>
      </p:graphicFrame>
      <p:sp>
        <p:nvSpPr>
          <p:cNvPr id="9" name="TextBox 8">
            <a:extLst>
              <a:ext uri="{FF2B5EF4-FFF2-40B4-BE49-F238E27FC236}">
                <a16:creationId xmlns:a16="http://schemas.microsoft.com/office/drawing/2014/main" id="{F5BA98D4-A8EE-41EE-897E-1D98B7E5E532}"/>
              </a:ext>
            </a:extLst>
          </p:cNvPr>
          <p:cNvSpPr txBox="1"/>
          <p:nvPr/>
        </p:nvSpPr>
        <p:spPr>
          <a:xfrm>
            <a:off x="1043044" y="6037094"/>
            <a:ext cx="7033098" cy="584775"/>
          </a:xfrm>
          <a:prstGeom prst="rect">
            <a:avLst/>
          </a:prstGeom>
          <a:noFill/>
        </p:spPr>
        <p:txBody>
          <a:bodyPr wrap="square" rtlCol="0">
            <a:spAutoFit/>
          </a:bodyPr>
          <a:lstStyle/>
          <a:p>
            <a:r>
              <a:rPr lang="en-US" sz="1600" dirty="0">
                <a:solidFill>
                  <a:schemeClr val="bg1">
                    <a:lumMod val="50000"/>
                  </a:schemeClr>
                </a:solidFill>
              </a:rPr>
              <a:t>Split Communities </a:t>
            </a:r>
            <a:r>
              <a:rPr lang="en-US" sz="1600" b="1" dirty="0">
                <a:solidFill>
                  <a:schemeClr val="bg1">
                    <a:lumMod val="50000"/>
                  </a:schemeClr>
                </a:solidFill>
              </a:rPr>
              <a:t>Alderson</a:t>
            </a:r>
            <a:r>
              <a:rPr lang="en-US" sz="1600" dirty="0">
                <a:solidFill>
                  <a:schemeClr val="bg1">
                    <a:lumMod val="50000"/>
                  </a:schemeClr>
                </a:solidFill>
              </a:rPr>
              <a:t>, </a:t>
            </a:r>
            <a:r>
              <a:rPr lang="en-US" sz="1600" b="1" dirty="0">
                <a:solidFill>
                  <a:schemeClr val="bg1">
                    <a:lumMod val="50000"/>
                  </a:schemeClr>
                </a:solidFill>
              </a:rPr>
              <a:t>Montgomery </a:t>
            </a:r>
            <a:r>
              <a:rPr lang="en-US" sz="1600" dirty="0">
                <a:solidFill>
                  <a:schemeClr val="bg1">
                    <a:lumMod val="50000"/>
                  </a:schemeClr>
                </a:solidFill>
              </a:rPr>
              <a:t>and </a:t>
            </a:r>
            <a:r>
              <a:rPr lang="en-US" sz="1600" b="1" dirty="0">
                <a:solidFill>
                  <a:schemeClr val="bg1">
                    <a:lumMod val="50000"/>
                  </a:schemeClr>
                </a:solidFill>
              </a:rPr>
              <a:t>Smithers</a:t>
            </a:r>
            <a:r>
              <a:rPr lang="en-US" sz="1600" dirty="0">
                <a:solidFill>
                  <a:schemeClr val="bg1">
                    <a:lumMod val="50000"/>
                  </a:schemeClr>
                </a:solidFill>
              </a:rPr>
              <a:t> are members of </a:t>
            </a:r>
            <a:r>
              <a:rPr lang="en-US" sz="1600" b="1" dirty="0">
                <a:solidFill>
                  <a:schemeClr val="bg1">
                    <a:lumMod val="50000"/>
                  </a:schemeClr>
                </a:solidFill>
              </a:rPr>
              <a:t>Region 4</a:t>
            </a:r>
          </a:p>
          <a:p>
            <a:r>
              <a:rPr lang="en-US" sz="1600" dirty="0">
                <a:solidFill>
                  <a:schemeClr val="bg1">
                    <a:lumMod val="50000"/>
                  </a:schemeClr>
                </a:solidFill>
              </a:rPr>
              <a:t>Split Community Paden City is a member of Region 5</a:t>
            </a:r>
          </a:p>
        </p:txBody>
      </p:sp>
      <p:sp>
        <p:nvSpPr>
          <p:cNvPr id="2" name="TextBox 1">
            <a:extLst>
              <a:ext uri="{FF2B5EF4-FFF2-40B4-BE49-F238E27FC236}">
                <a16:creationId xmlns:a16="http://schemas.microsoft.com/office/drawing/2014/main" id="{752C6138-F726-49DC-A6DA-7620D5D5446B}"/>
              </a:ext>
            </a:extLst>
          </p:cNvPr>
          <p:cNvSpPr txBox="1"/>
          <p:nvPr/>
        </p:nvSpPr>
        <p:spPr>
          <a:xfrm>
            <a:off x="1867577" y="1013864"/>
            <a:ext cx="5893933" cy="369332"/>
          </a:xfrm>
          <a:prstGeom prst="rect">
            <a:avLst/>
          </a:prstGeom>
          <a:noFill/>
        </p:spPr>
        <p:txBody>
          <a:bodyPr wrap="square" rtlCol="0">
            <a:spAutoFit/>
          </a:bodyPr>
          <a:lstStyle/>
          <a:p>
            <a:r>
              <a:rPr lang="en-US" dirty="0">
                <a:solidFill>
                  <a:schemeClr val="accent1">
                    <a:lumMod val="50000"/>
                  </a:schemeClr>
                </a:solidFill>
              </a:rPr>
              <a:t>11 </a:t>
            </a:r>
            <a:r>
              <a:rPr lang="en-US" b="1" dirty="0">
                <a:solidFill>
                  <a:schemeClr val="accent1">
                    <a:lumMod val="50000"/>
                  </a:schemeClr>
                </a:solidFill>
              </a:rPr>
              <a:t>Regional</a:t>
            </a:r>
            <a:r>
              <a:rPr lang="en-US" dirty="0">
                <a:solidFill>
                  <a:schemeClr val="accent1">
                    <a:lumMod val="50000"/>
                  </a:schemeClr>
                </a:solidFill>
              </a:rPr>
              <a:t> Planning &amp; Development Councils (55 Counties)</a:t>
            </a:r>
          </a:p>
        </p:txBody>
      </p:sp>
      <p:sp>
        <p:nvSpPr>
          <p:cNvPr id="10" name="TextBox 9">
            <a:extLst>
              <a:ext uri="{FF2B5EF4-FFF2-40B4-BE49-F238E27FC236}">
                <a16:creationId xmlns:a16="http://schemas.microsoft.com/office/drawing/2014/main" id="{752C6138-F726-49DC-A6DA-7620D5D5446B}"/>
              </a:ext>
            </a:extLst>
          </p:cNvPr>
          <p:cNvSpPr txBox="1"/>
          <p:nvPr/>
        </p:nvSpPr>
        <p:spPr>
          <a:xfrm>
            <a:off x="1390649" y="1013864"/>
            <a:ext cx="7075711" cy="615553"/>
          </a:xfrm>
          <a:prstGeom prst="rect">
            <a:avLst/>
          </a:prstGeom>
          <a:noFill/>
        </p:spPr>
        <p:txBody>
          <a:bodyPr wrap="square" rtlCol="0">
            <a:spAutoFit/>
          </a:bodyPr>
          <a:lstStyle/>
          <a:p>
            <a:br>
              <a:rPr lang="en-US" dirty="0">
                <a:solidFill>
                  <a:schemeClr val="accent1">
                    <a:lumMod val="50000"/>
                  </a:schemeClr>
                </a:solidFill>
              </a:rPr>
            </a:br>
            <a:r>
              <a:rPr lang="en-US" sz="1600" i="1" dirty="0"/>
              <a:t>Region 4 has 26 Flood-Prone Communities in the National Flood Insurance Program</a:t>
            </a:r>
          </a:p>
        </p:txBody>
      </p:sp>
    </p:spTree>
    <p:extLst>
      <p:ext uri="{BB962C8B-B14F-4D97-AF65-F5344CB8AC3E}">
        <p14:creationId xmlns:p14="http://schemas.microsoft.com/office/powerpoint/2010/main" val="2466392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1227" y="1212020"/>
            <a:ext cx="8739966" cy="544696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Floodplain Building-Level Risk</a:t>
            </a:r>
          </a:p>
        </p:txBody>
      </p:sp>
      <p:pic>
        <p:nvPicPr>
          <p:cNvPr id="10" name="Picture 9"/>
          <p:cNvPicPr/>
          <p:nvPr/>
        </p:nvPicPr>
        <p:blipFill>
          <a:blip r:embed="rId4"/>
          <a:stretch>
            <a:fillRect/>
          </a:stretch>
        </p:blipFill>
        <p:spPr>
          <a:xfrm>
            <a:off x="6765591" y="3058036"/>
            <a:ext cx="2049518" cy="1134682"/>
          </a:xfrm>
          <a:prstGeom prst="rect">
            <a:avLst/>
          </a:prstGeom>
          <a:ln>
            <a:solidFill>
              <a:schemeClr val="tx1"/>
            </a:solidFill>
          </a:ln>
        </p:spPr>
      </p:pic>
      <p:sp>
        <p:nvSpPr>
          <p:cNvPr id="3" name="TextBox 2"/>
          <p:cNvSpPr txBox="1"/>
          <p:nvPr/>
        </p:nvSpPr>
        <p:spPr>
          <a:xfrm>
            <a:off x="5454870" y="2175641"/>
            <a:ext cx="3478924" cy="584775"/>
          </a:xfrm>
          <a:prstGeom prst="rect">
            <a:avLst/>
          </a:prstGeom>
          <a:solidFill>
            <a:schemeClr val="bg1">
              <a:lumMod val="50000"/>
            </a:schemeClr>
          </a:solidFill>
        </p:spPr>
        <p:txBody>
          <a:bodyPr wrap="square" rtlCol="0">
            <a:spAutoFit/>
          </a:bodyPr>
          <a:lstStyle/>
          <a:p>
            <a:pPr algn="ctr"/>
            <a:r>
              <a:rPr lang="en-US" sz="1600" dirty="0">
                <a:solidFill>
                  <a:schemeClr val="bg1"/>
                </a:solidFill>
              </a:rPr>
              <a:t>High-Risk Effective &amp; Advisory</a:t>
            </a:r>
          </a:p>
          <a:p>
            <a:pPr algn="ctr"/>
            <a:r>
              <a:rPr lang="en-US" sz="1600" dirty="0">
                <a:solidFill>
                  <a:schemeClr val="bg1"/>
                </a:solidFill>
              </a:rPr>
              <a:t> 1%-Annual-Chance (100-Yr) Floodplains</a:t>
            </a:r>
          </a:p>
        </p:txBody>
      </p:sp>
      <p:sp>
        <p:nvSpPr>
          <p:cNvPr id="6" name="Speech Bubble: Rectangle with Corners Rounded 14">
            <a:extLst>
              <a:ext uri="{FF2B5EF4-FFF2-40B4-BE49-F238E27FC236}">
                <a16:creationId xmlns:a16="http://schemas.microsoft.com/office/drawing/2014/main" id="{0ED1C770-B1D6-4603-BB25-A749DDCA06CF}"/>
              </a:ext>
            </a:extLst>
          </p:cNvPr>
          <p:cNvSpPr/>
          <p:nvPr/>
        </p:nvSpPr>
        <p:spPr>
          <a:xfrm flipH="1">
            <a:off x="4297136" y="995581"/>
            <a:ext cx="1876441" cy="882440"/>
          </a:xfrm>
          <a:prstGeom prst="wedgeRoundRectCallout">
            <a:avLst>
              <a:gd name="adj1" fmla="val 72926"/>
              <a:gd name="adj2" fmla="val 119172"/>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All Risk Assessment and Mitigation Layers are displayed on the RiskMAP View of the WV Flood Tool</a:t>
            </a:r>
            <a:endParaRPr lang="en-US" sz="1100" dirty="0">
              <a:solidFill>
                <a:schemeClr val="bg1"/>
              </a:solidFill>
            </a:endParaRPr>
          </a:p>
        </p:txBody>
      </p:sp>
    </p:spTree>
    <p:extLst>
      <p:ext uri="{BB962C8B-B14F-4D97-AF65-F5344CB8AC3E}">
        <p14:creationId xmlns:p14="http://schemas.microsoft.com/office/powerpoint/2010/main" val="2327325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194896" y="1134208"/>
            <a:ext cx="8754208" cy="4763611"/>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Level Risk Assessment</a:t>
            </a:r>
          </a:p>
        </p:txBody>
      </p:sp>
      <p:sp>
        <p:nvSpPr>
          <p:cNvPr id="2" name="Rectangle 1"/>
          <p:cNvSpPr/>
          <p:nvPr/>
        </p:nvSpPr>
        <p:spPr>
          <a:xfrm>
            <a:off x="1089934" y="6184457"/>
            <a:ext cx="7439725" cy="553357"/>
          </a:xfrm>
          <a:prstGeom prst="rect">
            <a:avLst/>
          </a:prstGeom>
        </p:spPr>
        <p:txBody>
          <a:bodyPr wrap="square">
            <a:spAutoFit/>
          </a:bodyPr>
          <a:lstStyle/>
          <a:p>
            <a:pPr>
              <a:lnSpc>
                <a:spcPct val="107000"/>
              </a:lnSpc>
            </a:pPr>
            <a:r>
              <a:rPr lang="en-US" sz="1400" dirty="0">
                <a:latin typeface="Calibri" panose="020F0502020204030204" pitchFamily="34" charset="0"/>
                <a:ea typeface="Calibri" panose="020F0502020204030204" pitchFamily="34" charset="0"/>
                <a:cs typeface="Times New Roman" panose="02020603050405020304" pitchFamily="18" charset="0"/>
              </a:rPr>
              <a:t>White Sulphur Springs’ </a:t>
            </a:r>
            <a:r>
              <a:rPr lang="en-US" sz="1400" i="1" dirty="0">
                <a:latin typeface="Calibri" panose="020F0502020204030204" pitchFamily="34" charset="0"/>
                <a:ea typeface="Calibri" panose="020F0502020204030204" pitchFamily="34" charset="0"/>
                <a:cs typeface="Times New Roman" panose="02020603050405020304" pitchFamily="18" charset="0"/>
              </a:rPr>
              <a:t>primary structures</a:t>
            </a:r>
            <a:r>
              <a:rPr lang="en-US" sz="1400" dirty="0">
                <a:latin typeface="Calibri" panose="020F0502020204030204" pitchFamily="34" charset="0"/>
                <a:ea typeface="Calibri" panose="020F0502020204030204" pitchFamily="34" charset="0"/>
                <a:cs typeface="Times New Roman" panose="02020603050405020304" pitchFamily="18" charset="0"/>
              </a:rPr>
              <a:t> viewable on the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Risk MAP View</a:t>
            </a:r>
            <a:r>
              <a:rPr lang="en-US" sz="1400" dirty="0">
                <a:latin typeface="Calibri" panose="020F0502020204030204" pitchFamily="34" charset="0"/>
                <a:ea typeface="Calibri" panose="020F0502020204030204" pitchFamily="34" charset="0"/>
                <a:cs typeface="Times New Roman" panose="02020603050405020304" pitchFamily="18" charset="0"/>
              </a:rPr>
              <a:t> of the WV Flood Tool.  Symbol letters indicate general occupancy (</a:t>
            </a:r>
            <a:r>
              <a:rPr lang="en-US" sz="1400" b="1" dirty="0">
                <a:latin typeface="Calibri" panose="020F0502020204030204" pitchFamily="34" charset="0"/>
                <a:ea typeface="Calibri" panose="020F0502020204030204" pitchFamily="34" charset="0"/>
                <a:cs typeface="Times New Roman" panose="02020603050405020304" pitchFamily="18" charset="0"/>
              </a:rPr>
              <a:t>R</a:t>
            </a:r>
            <a:r>
              <a:rPr lang="en-US" sz="1400" dirty="0">
                <a:latin typeface="Calibri" panose="020F0502020204030204" pitchFamily="34" charset="0"/>
                <a:ea typeface="Calibri" panose="020F0502020204030204" pitchFamily="34" charset="0"/>
                <a:cs typeface="Times New Roman" panose="02020603050405020304" pitchFamily="18" charset="0"/>
              </a:rPr>
              <a:t>esidential, </a:t>
            </a:r>
            <a:r>
              <a:rPr lang="en-US" sz="1400" b="1" dirty="0">
                <a:latin typeface="Calibri" panose="020F0502020204030204" pitchFamily="34" charset="0"/>
                <a:ea typeface="Calibri" panose="020F0502020204030204" pitchFamily="34" charset="0"/>
                <a:cs typeface="Times New Roman" panose="02020603050405020304" pitchFamily="18" charset="0"/>
              </a:rPr>
              <a:t>C</a:t>
            </a:r>
            <a:r>
              <a:rPr lang="en-US" sz="1400" dirty="0">
                <a:latin typeface="Calibri" panose="020F0502020204030204" pitchFamily="34" charset="0"/>
                <a:ea typeface="Calibri" panose="020F0502020204030204" pitchFamily="34" charset="0"/>
                <a:cs typeface="Times New Roman" panose="02020603050405020304" pitchFamily="18" charset="0"/>
              </a:rPr>
              <a:t>ommercial, </a:t>
            </a:r>
            <a:r>
              <a:rPr lang="en-US" sz="1400" b="1" dirty="0">
                <a:latin typeface="Calibri" panose="020F0502020204030204" pitchFamily="34" charset="0"/>
                <a:ea typeface="Calibri" panose="020F0502020204030204" pitchFamily="34" charset="0"/>
                <a:cs typeface="Times New Roman" panose="02020603050405020304" pitchFamily="18" charset="0"/>
              </a:rPr>
              <a:t>O</a:t>
            </a:r>
            <a:r>
              <a:rPr lang="en-US" sz="1400" dirty="0">
                <a:latin typeface="Calibri" panose="020F0502020204030204" pitchFamily="34" charset="0"/>
                <a:ea typeface="Calibri" panose="020F0502020204030204" pitchFamily="34" charset="0"/>
                <a:cs typeface="Times New Roman" panose="02020603050405020304" pitchFamily="18" charset="0"/>
              </a:rPr>
              <a:t>ther Non-Residential).</a:t>
            </a:r>
          </a:p>
        </p:txBody>
      </p:sp>
      <p:pic>
        <p:nvPicPr>
          <p:cNvPr id="7" name="Picture 6"/>
          <p:cNvPicPr/>
          <p:nvPr/>
        </p:nvPicPr>
        <p:blipFill>
          <a:blip r:embed="rId5"/>
          <a:stretch>
            <a:fillRect/>
          </a:stretch>
        </p:blipFill>
        <p:spPr>
          <a:xfrm>
            <a:off x="6005534" y="2344994"/>
            <a:ext cx="2752725" cy="1524000"/>
          </a:xfrm>
          <a:prstGeom prst="rect">
            <a:avLst/>
          </a:prstGeom>
          <a:ln>
            <a:solidFill>
              <a:schemeClr val="tx1"/>
            </a:solidFill>
          </a:ln>
        </p:spPr>
      </p:pic>
    </p:spTree>
    <p:extLst>
      <p:ext uri="{BB962C8B-B14F-4D97-AF65-F5344CB8AC3E}">
        <p14:creationId xmlns:p14="http://schemas.microsoft.com/office/powerpoint/2010/main" val="278474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Assessment</a:t>
            </a:r>
          </a:p>
        </p:txBody>
      </p:sp>
      <p:sp>
        <p:nvSpPr>
          <p:cNvPr id="3" name="TextBox 2"/>
          <p:cNvSpPr txBox="1"/>
          <p:nvPr/>
        </p:nvSpPr>
        <p:spPr>
          <a:xfrm>
            <a:off x="1076875" y="2619812"/>
            <a:ext cx="7251839" cy="1938992"/>
          </a:xfrm>
          <a:prstGeom prst="rect">
            <a:avLst/>
          </a:prstGeom>
          <a:solidFill>
            <a:schemeClr val="tx1"/>
          </a:solidFill>
        </p:spPr>
        <p:txBody>
          <a:bodyPr wrap="square" rtlCol="0">
            <a:spAutoFit/>
          </a:bodyPr>
          <a:lstStyle/>
          <a:p>
            <a:pPr algn="ctr"/>
            <a:r>
              <a:rPr lang="en-US" sz="3200" dirty="0">
                <a:solidFill>
                  <a:srgbClr val="FFFF00"/>
                </a:solidFill>
              </a:rPr>
              <a:t>FLOOD ZONE MAP INFORMATOIN</a:t>
            </a:r>
            <a:br>
              <a:rPr lang="en-US" sz="3200" dirty="0">
                <a:solidFill>
                  <a:srgbClr val="FFFF00"/>
                </a:solidFill>
              </a:rPr>
            </a:br>
            <a:endParaRPr lang="en-US" sz="3200" dirty="0">
              <a:solidFill>
                <a:srgbClr val="FFFF00"/>
              </a:solidFill>
            </a:endParaRPr>
          </a:p>
          <a:p>
            <a:pPr algn="ctr"/>
            <a:r>
              <a:rPr lang="en-US" sz="2800" i="1" dirty="0">
                <a:solidFill>
                  <a:schemeClr val="bg1"/>
                </a:solidFill>
              </a:rPr>
              <a:t>What flood zone map information is available now or in the future?</a:t>
            </a:r>
          </a:p>
        </p:txBody>
      </p:sp>
    </p:spTree>
    <p:extLst>
      <p:ext uri="{BB962C8B-B14F-4D97-AF65-F5344CB8AC3E}">
        <p14:creationId xmlns:p14="http://schemas.microsoft.com/office/powerpoint/2010/main" val="37928030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11919</TotalTime>
  <Words>7835</Words>
  <Application>Microsoft Office PowerPoint</Application>
  <PresentationFormat>On-screen Show (4:3)</PresentationFormat>
  <Paragraphs>2165</Paragraphs>
  <Slides>54</Slides>
  <Notes>54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2" baseType="lpstr">
      <vt:lpstr>Arial</vt:lpstr>
      <vt:lpstr>Calibri</vt:lpstr>
      <vt:lpstr>Calibri Light</vt:lpstr>
      <vt:lpstr>Courier New</vt:lpstr>
      <vt:lpstr>Symbol</vt:lpstr>
      <vt:lpstr>Wingdings</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165</cp:revision>
  <cp:lastPrinted>2022-01-28T18:30:27Z</cp:lastPrinted>
  <dcterms:created xsi:type="dcterms:W3CDTF">2022-01-24T15:33:33Z</dcterms:created>
  <dcterms:modified xsi:type="dcterms:W3CDTF">2022-02-11T04:32:33Z</dcterms:modified>
</cp:coreProperties>
</file>