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84" r:id="rId2"/>
    <p:sldId id="265" r:id="rId3"/>
    <p:sldId id="274" r:id="rId4"/>
    <p:sldId id="275" r:id="rId5"/>
    <p:sldId id="264" r:id="rId6"/>
    <p:sldId id="285" r:id="rId7"/>
    <p:sldId id="271" r:id="rId8"/>
    <p:sldId id="280" r:id="rId9"/>
    <p:sldId id="262" r:id="rId10"/>
    <p:sldId id="257" r:id="rId11"/>
    <p:sldId id="263" r:id="rId12"/>
    <p:sldId id="259" r:id="rId13"/>
    <p:sldId id="258" r:id="rId14"/>
    <p:sldId id="281" r:id="rId15"/>
    <p:sldId id="283" r:id="rId16"/>
    <p:sldId id="286" r:id="rId17"/>
    <p:sldId id="300" r:id="rId18"/>
    <p:sldId id="295" r:id="rId19"/>
    <p:sldId id="297" r:id="rId20"/>
    <p:sldId id="299" r:id="rId21"/>
    <p:sldId id="298" r:id="rId22"/>
    <p:sldId id="267" r:id="rId23"/>
    <p:sldId id="273" r:id="rId24"/>
    <p:sldId id="272" r:id="rId25"/>
    <p:sldId id="268" r:id="rId26"/>
    <p:sldId id="269" r:id="rId27"/>
    <p:sldId id="270" r:id="rId28"/>
    <p:sldId id="276" r:id="rId29"/>
    <p:sldId id="277" r:id="rId30"/>
    <p:sldId id="287" r:id="rId31"/>
    <p:sldId id="296" r:id="rId32"/>
    <p:sldId id="288" r:id="rId33"/>
    <p:sldId id="289" r:id="rId34"/>
    <p:sldId id="290" r:id="rId35"/>
    <p:sldId id="291" r:id="rId36"/>
    <p:sldId id="292" r:id="rId37"/>
    <p:sldId id="293" r:id="rId38"/>
    <p:sldId id="29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4" autoAdjust="0"/>
    <p:restoredTop sz="94660"/>
  </p:normalViewPr>
  <p:slideViewPr>
    <p:cSldViewPr snapToGrid="0">
      <p:cViewPr varScale="1">
        <p:scale>
          <a:sx n="85" d="100"/>
          <a:sy n="85" d="100"/>
        </p:scale>
        <p:origin x="7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58277-8188-426D-B83D-1E1575724F7D}" type="datetimeFigureOut">
              <a:rPr lang="en-US" smtClean="0"/>
              <a:t>8/30/2021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BA6CB-CF8D-4091-83AB-5728D2AC15D6}" type="slidenum">
              <a:rPr lang="en-US" smtClean="0"/>
              <a:t>‹#›</a:t>
            </a:fld>
            <a:endParaRPr lang="en-US"/>
          </a:p>
        </p:txBody>
      </p:sp>
    </p:spTree>
    <p:extLst>
      <p:ext uri="{BB962C8B-B14F-4D97-AF65-F5344CB8AC3E}">
        <p14:creationId xmlns:p14="http://schemas.microsoft.com/office/powerpoint/2010/main" val="2156191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a:t>
            </a:fld>
            <a:endParaRPr lang="en-US"/>
          </a:p>
        </p:txBody>
      </p:sp>
    </p:spTree>
    <p:extLst>
      <p:ext uri="{BB962C8B-B14F-4D97-AF65-F5344CB8AC3E}">
        <p14:creationId xmlns:p14="http://schemas.microsoft.com/office/powerpoint/2010/main" val="579171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10</a:t>
            </a:fld>
            <a:endParaRPr lang="en-US"/>
          </a:p>
        </p:txBody>
      </p:sp>
    </p:spTree>
    <p:extLst>
      <p:ext uri="{BB962C8B-B14F-4D97-AF65-F5344CB8AC3E}">
        <p14:creationId xmlns:p14="http://schemas.microsoft.com/office/powerpoint/2010/main" val="88525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11</a:t>
            </a:fld>
            <a:endParaRPr lang="en-US"/>
          </a:p>
        </p:txBody>
      </p:sp>
    </p:spTree>
    <p:extLst>
      <p:ext uri="{BB962C8B-B14F-4D97-AF65-F5344CB8AC3E}">
        <p14:creationId xmlns:p14="http://schemas.microsoft.com/office/powerpoint/2010/main" val="2600000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12</a:t>
            </a:fld>
            <a:endParaRPr lang="en-US"/>
          </a:p>
        </p:txBody>
      </p:sp>
    </p:spTree>
    <p:extLst>
      <p:ext uri="{BB962C8B-B14F-4D97-AF65-F5344CB8AC3E}">
        <p14:creationId xmlns:p14="http://schemas.microsoft.com/office/powerpoint/2010/main" val="2371668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13</a:t>
            </a:fld>
            <a:endParaRPr lang="en-US"/>
          </a:p>
        </p:txBody>
      </p:sp>
    </p:spTree>
    <p:extLst>
      <p:ext uri="{BB962C8B-B14F-4D97-AF65-F5344CB8AC3E}">
        <p14:creationId xmlns:p14="http://schemas.microsoft.com/office/powerpoint/2010/main" val="1605564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14</a:t>
            </a:fld>
            <a:endParaRPr lang="en-US"/>
          </a:p>
        </p:txBody>
      </p:sp>
    </p:spTree>
    <p:extLst>
      <p:ext uri="{BB962C8B-B14F-4D97-AF65-F5344CB8AC3E}">
        <p14:creationId xmlns:p14="http://schemas.microsoft.com/office/powerpoint/2010/main" val="282464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15</a:t>
            </a:fld>
            <a:endParaRPr lang="en-US"/>
          </a:p>
        </p:txBody>
      </p:sp>
    </p:spTree>
    <p:extLst>
      <p:ext uri="{BB962C8B-B14F-4D97-AF65-F5344CB8AC3E}">
        <p14:creationId xmlns:p14="http://schemas.microsoft.com/office/powerpoint/2010/main" val="334493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16</a:t>
            </a:fld>
            <a:endParaRPr lang="en-US"/>
          </a:p>
        </p:txBody>
      </p:sp>
    </p:spTree>
    <p:extLst>
      <p:ext uri="{BB962C8B-B14F-4D97-AF65-F5344CB8AC3E}">
        <p14:creationId xmlns:p14="http://schemas.microsoft.com/office/powerpoint/2010/main" val="46397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17</a:t>
            </a:fld>
            <a:endParaRPr lang="en-US"/>
          </a:p>
        </p:txBody>
      </p:sp>
    </p:spTree>
    <p:extLst>
      <p:ext uri="{BB962C8B-B14F-4D97-AF65-F5344CB8AC3E}">
        <p14:creationId xmlns:p14="http://schemas.microsoft.com/office/powerpoint/2010/main" val="4022565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18</a:t>
            </a:fld>
            <a:endParaRPr lang="en-US"/>
          </a:p>
        </p:txBody>
      </p:sp>
    </p:spTree>
    <p:extLst>
      <p:ext uri="{BB962C8B-B14F-4D97-AF65-F5344CB8AC3E}">
        <p14:creationId xmlns:p14="http://schemas.microsoft.com/office/powerpoint/2010/main" val="2833417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19</a:t>
            </a:fld>
            <a:endParaRPr lang="en-US"/>
          </a:p>
        </p:txBody>
      </p:sp>
    </p:spTree>
    <p:extLst>
      <p:ext uri="{BB962C8B-B14F-4D97-AF65-F5344CB8AC3E}">
        <p14:creationId xmlns:p14="http://schemas.microsoft.com/office/powerpoint/2010/main" val="160951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a:t>
            </a:fld>
            <a:endParaRPr lang="en-US"/>
          </a:p>
        </p:txBody>
      </p:sp>
    </p:spTree>
    <p:extLst>
      <p:ext uri="{BB962C8B-B14F-4D97-AF65-F5344CB8AC3E}">
        <p14:creationId xmlns:p14="http://schemas.microsoft.com/office/powerpoint/2010/main" val="177009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20</a:t>
            </a:fld>
            <a:endParaRPr lang="en-US"/>
          </a:p>
        </p:txBody>
      </p:sp>
    </p:spTree>
    <p:extLst>
      <p:ext uri="{BB962C8B-B14F-4D97-AF65-F5344CB8AC3E}">
        <p14:creationId xmlns:p14="http://schemas.microsoft.com/office/powerpoint/2010/main" val="15938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21</a:t>
            </a:fld>
            <a:endParaRPr lang="en-US"/>
          </a:p>
        </p:txBody>
      </p:sp>
    </p:spTree>
    <p:extLst>
      <p:ext uri="{BB962C8B-B14F-4D97-AF65-F5344CB8AC3E}">
        <p14:creationId xmlns:p14="http://schemas.microsoft.com/office/powerpoint/2010/main" val="477132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22</a:t>
            </a:fld>
            <a:endParaRPr lang="en-US"/>
          </a:p>
        </p:txBody>
      </p:sp>
    </p:spTree>
    <p:extLst>
      <p:ext uri="{BB962C8B-B14F-4D97-AF65-F5344CB8AC3E}">
        <p14:creationId xmlns:p14="http://schemas.microsoft.com/office/powerpoint/2010/main" val="2604396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23</a:t>
            </a:fld>
            <a:endParaRPr lang="en-US"/>
          </a:p>
        </p:txBody>
      </p:sp>
    </p:spTree>
    <p:extLst>
      <p:ext uri="{BB962C8B-B14F-4D97-AF65-F5344CB8AC3E}">
        <p14:creationId xmlns:p14="http://schemas.microsoft.com/office/powerpoint/2010/main" val="1807765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24</a:t>
            </a:fld>
            <a:endParaRPr lang="en-US"/>
          </a:p>
        </p:txBody>
      </p:sp>
    </p:spTree>
    <p:extLst>
      <p:ext uri="{BB962C8B-B14F-4D97-AF65-F5344CB8AC3E}">
        <p14:creationId xmlns:p14="http://schemas.microsoft.com/office/powerpoint/2010/main" val="2138369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25</a:t>
            </a:fld>
            <a:endParaRPr lang="en-US"/>
          </a:p>
        </p:txBody>
      </p:sp>
    </p:spTree>
    <p:extLst>
      <p:ext uri="{BB962C8B-B14F-4D97-AF65-F5344CB8AC3E}">
        <p14:creationId xmlns:p14="http://schemas.microsoft.com/office/powerpoint/2010/main" val="168106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26</a:t>
            </a:fld>
            <a:endParaRPr lang="en-US"/>
          </a:p>
        </p:txBody>
      </p:sp>
    </p:spTree>
    <p:extLst>
      <p:ext uri="{BB962C8B-B14F-4D97-AF65-F5344CB8AC3E}">
        <p14:creationId xmlns:p14="http://schemas.microsoft.com/office/powerpoint/2010/main" val="123986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27</a:t>
            </a:fld>
            <a:endParaRPr lang="en-US"/>
          </a:p>
        </p:txBody>
      </p:sp>
    </p:spTree>
    <p:extLst>
      <p:ext uri="{BB962C8B-B14F-4D97-AF65-F5344CB8AC3E}">
        <p14:creationId xmlns:p14="http://schemas.microsoft.com/office/powerpoint/2010/main" val="2265493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28</a:t>
            </a:fld>
            <a:endParaRPr lang="en-US"/>
          </a:p>
        </p:txBody>
      </p:sp>
    </p:spTree>
    <p:extLst>
      <p:ext uri="{BB962C8B-B14F-4D97-AF65-F5344CB8AC3E}">
        <p14:creationId xmlns:p14="http://schemas.microsoft.com/office/powerpoint/2010/main" val="3807427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29</a:t>
            </a:fld>
            <a:endParaRPr lang="en-US"/>
          </a:p>
        </p:txBody>
      </p:sp>
    </p:spTree>
    <p:extLst>
      <p:ext uri="{BB962C8B-B14F-4D97-AF65-F5344CB8AC3E}">
        <p14:creationId xmlns:p14="http://schemas.microsoft.com/office/powerpoint/2010/main" val="63813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a:t>
            </a:fld>
            <a:endParaRPr lang="en-US"/>
          </a:p>
        </p:txBody>
      </p:sp>
    </p:spTree>
    <p:extLst>
      <p:ext uri="{BB962C8B-B14F-4D97-AF65-F5344CB8AC3E}">
        <p14:creationId xmlns:p14="http://schemas.microsoft.com/office/powerpoint/2010/main" val="3654319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30</a:t>
            </a:fld>
            <a:endParaRPr lang="en-US"/>
          </a:p>
        </p:txBody>
      </p:sp>
    </p:spTree>
    <p:extLst>
      <p:ext uri="{BB962C8B-B14F-4D97-AF65-F5344CB8AC3E}">
        <p14:creationId xmlns:p14="http://schemas.microsoft.com/office/powerpoint/2010/main" val="3780603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31</a:t>
            </a:fld>
            <a:endParaRPr lang="en-US"/>
          </a:p>
        </p:txBody>
      </p:sp>
    </p:spTree>
    <p:extLst>
      <p:ext uri="{BB962C8B-B14F-4D97-AF65-F5344CB8AC3E}">
        <p14:creationId xmlns:p14="http://schemas.microsoft.com/office/powerpoint/2010/main" val="3998847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32</a:t>
            </a:fld>
            <a:endParaRPr lang="en-US"/>
          </a:p>
        </p:txBody>
      </p:sp>
    </p:spTree>
    <p:extLst>
      <p:ext uri="{BB962C8B-B14F-4D97-AF65-F5344CB8AC3E}">
        <p14:creationId xmlns:p14="http://schemas.microsoft.com/office/powerpoint/2010/main" val="3824974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33</a:t>
            </a:fld>
            <a:endParaRPr lang="en-US"/>
          </a:p>
        </p:txBody>
      </p:sp>
    </p:spTree>
    <p:extLst>
      <p:ext uri="{BB962C8B-B14F-4D97-AF65-F5344CB8AC3E}">
        <p14:creationId xmlns:p14="http://schemas.microsoft.com/office/powerpoint/2010/main" val="1423266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34</a:t>
            </a:fld>
            <a:endParaRPr lang="en-US"/>
          </a:p>
        </p:txBody>
      </p:sp>
    </p:spTree>
    <p:extLst>
      <p:ext uri="{BB962C8B-B14F-4D97-AF65-F5344CB8AC3E}">
        <p14:creationId xmlns:p14="http://schemas.microsoft.com/office/powerpoint/2010/main" val="2026256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35</a:t>
            </a:fld>
            <a:endParaRPr lang="en-US"/>
          </a:p>
        </p:txBody>
      </p:sp>
    </p:spTree>
    <p:extLst>
      <p:ext uri="{BB962C8B-B14F-4D97-AF65-F5344CB8AC3E}">
        <p14:creationId xmlns:p14="http://schemas.microsoft.com/office/powerpoint/2010/main" val="15777875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36</a:t>
            </a:fld>
            <a:endParaRPr lang="en-US"/>
          </a:p>
        </p:txBody>
      </p:sp>
    </p:spTree>
    <p:extLst>
      <p:ext uri="{BB962C8B-B14F-4D97-AF65-F5344CB8AC3E}">
        <p14:creationId xmlns:p14="http://schemas.microsoft.com/office/powerpoint/2010/main" val="2072784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37</a:t>
            </a:fld>
            <a:endParaRPr lang="en-US"/>
          </a:p>
        </p:txBody>
      </p:sp>
    </p:spTree>
    <p:extLst>
      <p:ext uri="{BB962C8B-B14F-4D97-AF65-F5344CB8AC3E}">
        <p14:creationId xmlns:p14="http://schemas.microsoft.com/office/powerpoint/2010/main" val="4261852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38</a:t>
            </a:fld>
            <a:endParaRPr lang="en-US"/>
          </a:p>
        </p:txBody>
      </p:sp>
    </p:spTree>
    <p:extLst>
      <p:ext uri="{BB962C8B-B14F-4D97-AF65-F5344CB8AC3E}">
        <p14:creationId xmlns:p14="http://schemas.microsoft.com/office/powerpoint/2010/main" val="3369954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4</a:t>
            </a:fld>
            <a:endParaRPr lang="en-US"/>
          </a:p>
        </p:txBody>
      </p:sp>
    </p:spTree>
    <p:extLst>
      <p:ext uri="{BB962C8B-B14F-4D97-AF65-F5344CB8AC3E}">
        <p14:creationId xmlns:p14="http://schemas.microsoft.com/office/powerpoint/2010/main" val="248555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5</a:t>
            </a:fld>
            <a:endParaRPr lang="en-US"/>
          </a:p>
        </p:txBody>
      </p:sp>
    </p:spTree>
    <p:extLst>
      <p:ext uri="{BB962C8B-B14F-4D97-AF65-F5344CB8AC3E}">
        <p14:creationId xmlns:p14="http://schemas.microsoft.com/office/powerpoint/2010/main" val="4284593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6</a:t>
            </a:fld>
            <a:endParaRPr lang="en-US"/>
          </a:p>
        </p:txBody>
      </p:sp>
    </p:spTree>
    <p:extLst>
      <p:ext uri="{BB962C8B-B14F-4D97-AF65-F5344CB8AC3E}">
        <p14:creationId xmlns:p14="http://schemas.microsoft.com/office/powerpoint/2010/main" val="840260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7</a:t>
            </a:fld>
            <a:endParaRPr lang="en-US"/>
          </a:p>
        </p:txBody>
      </p:sp>
    </p:spTree>
    <p:extLst>
      <p:ext uri="{BB962C8B-B14F-4D97-AF65-F5344CB8AC3E}">
        <p14:creationId xmlns:p14="http://schemas.microsoft.com/office/powerpoint/2010/main" val="106971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8</a:t>
            </a:fld>
            <a:endParaRPr lang="en-US"/>
          </a:p>
        </p:txBody>
      </p:sp>
    </p:spTree>
    <p:extLst>
      <p:ext uri="{BB962C8B-B14F-4D97-AF65-F5344CB8AC3E}">
        <p14:creationId xmlns:p14="http://schemas.microsoft.com/office/powerpoint/2010/main" val="172060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1DBD47-1AA0-4509-BBD7-1D036EE8CA3E}" type="slidenum">
              <a:rPr lang="en-US" smtClean="0"/>
              <a:t>9</a:t>
            </a:fld>
            <a:endParaRPr lang="en-US"/>
          </a:p>
        </p:txBody>
      </p:sp>
    </p:spTree>
    <p:extLst>
      <p:ext uri="{BB962C8B-B14F-4D97-AF65-F5344CB8AC3E}">
        <p14:creationId xmlns:p14="http://schemas.microsoft.com/office/powerpoint/2010/main" val="126183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06834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9480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48955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8172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40D0D24-A291-4B22-BFFD-0B997B3C2BF7}" type="datetimeFigureOut">
              <a:rPr lang="en-US" smtClean="0"/>
              <a:t>8/30/2021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448872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232679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0D0D24-A291-4B22-BFFD-0B997B3C2BF7}" type="datetimeFigureOut">
              <a:rPr lang="en-US" smtClean="0"/>
              <a:t>8/30/2021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87676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0D0D24-A291-4B22-BFFD-0B997B3C2BF7}" type="datetimeFigureOut">
              <a:rPr lang="en-US" smtClean="0"/>
              <a:t>8/30/2021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57188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D0D24-A291-4B22-BFFD-0B997B3C2BF7}" type="datetimeFigureOut">
              <a:rPr lang="en-US" smtClean="0"/>
              <a:t>8/30/2021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361966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179588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0D0D24-A291-4B22-BFFD-0B997B3C2BF7}" type="datetimeFigureOut">
              <a:rPr lang="en-US" smtClean="0"/>
              <a:t>8/30/2021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69B215-762E-4948-9B35-A8D2C84E200F}" type="slidenum">
              <a:rPr lang="en-US" smtClean="0"/>
              <a:t>‹#›</a:t>
            </a:fld>
            <a:endParaRPr lang="en-US"/>
          </a:p>
        </p:txBody>
      </p:sp>
    </p:spTree>
    <p:extLst>
      <p:ext uri="{BB962C8B-B14F-4D97-AF65-F5344CB8AC3E}">
        <p14:creationId xmlns:p14="http://schemas.microsoft.com/office/powerpoint/2010/main" val="72687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D0D24-A291-4B22-BFFD-0B997B3C2BF7}" type="datetimeFigureOut">
              <a:rPr lang="en-US" smtClean="0"/>
              <a:t>8/30/2021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9B215-762E-4948-9B35-A8D2C84E200F}" type="slidenum">
              <a:rPr lang="en-US" smtClean="0"/>
              <a:t>‹#›</a:t>
            </a:fld>
            <a:endParaRPr lang="en-US"/>
          </a:p>
        </p:txBody>
      </p:sp>
    </p:spTree>
    <p:extLst>
      <p:ext uri="{BB962C8B-B14F-4D97-AF65-F5344CB8AC3E}">
        <p14:creationId xmlns:p14="http://schemas.microsoft.com/office/powerpoint/2010/main" val="3521350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mapwv.gov/flood/map/?wkid=102100&amp;x=-8708153.7239649&amp;y=4811997.874770332&amp;l=13&amp;v=2" TargetMode="External"/><Relationship Id="rId3" Type="http://schemas.openxmlformats.org/officeDocument/2006/relationships/image" Target="../media/image7.png"/><Relationship Id="rId7" Type="http://schemas.openxmlformats.org/officeDocument/2006/relationships/hyperlink" Target="https://mapwv.gov/flood/map/?wkid=102100&amp;x=-8708221.565402174&amp;y=4811906.557854602&amp;l=13&amp;v=2"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mapwv.gov/flood/map/?wkid=102100&amp;x=-8677727.141691184&amp;y=4786531.480992704&amp;l=13&amp;v=2" TargetMode="External"/><Relationship Id="rId5" Type="http://schemas.openxmlformats.org/officeDocument/2006/relationships/hyperlink" Target="https://mapwv.gov/flood/map/?wkid=102100&amp;x=-8678357.922565132&amp;y=4788950.649447467&amp;l=13&amp;v=2" TargetMode="External"/><Relationship Id="rId10" Type="http://schemas.openxmlformats.org/officeDocument/2006/relationships/hyperlink" Target="https://www.mapwv.gov/flood/map/?wkid=102100&amp;x=-8678646&amp;y=4782404&amp;l=3&amp;v=2" TargetMode="External"/><Relationship Id="rId4" Type="http://schemas.openxmlformats.org/officeDocument/2006/relationships/hyperlink" Target="https://mapwv.gov/flood/map/?wkid=102100&amp;x=-8670682.250312978&amp;y=4802127.852564898&amp;l=13&amp;v=2" TargetMode="External"/><Relationship Id="rId9" Type="http://schemas.openxmlformats.org/officeDocument/2006/relationships/hyperlink" Target="https://data.wvgis.wvu.edu/pub/RA/Region9/BLRA/2A_CommunityAsset/"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mapwv.gov/flood/map/?wkid=102100&amp;x=-8685954.711711036&amp;y=4775094.290171318&amp;l=13&amp;v=2" TargetMode="External"/><Relationship Id="rId3" Type="http://schemas.openxmlformats.org/officeDocument/2006/relationships/image" Target="../media/image7.png"/><Relationship Id="rId7" Type="http://schemas.openxmlformats.org/officeDocument/2006/relationships/hyperlink" Target="https://mapwv.gov/flood/map/?wkid=102100&amp;x=-8681355.073729757&amp;y=4789206.290975344&amp;l=13&amp;v=2" TargetMode="External"/><Relationship Id="rId12" Type="http://schemas.openxmlformats.org/officeDocument/2006/relationships/hyperlink" Target="https://mapwv.gov/flood/map/?wkid=102100&amp;x=-8708264.845863596&amp;y=4811953.712401385&amp;l=13&amp;v=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mapwv.gov/flood/map/?wkid=102100&amp;x=-8680654.034561072&amp;y=4789355.6566767115&amp;l=13&amp;v=2" TargetMode="External"/><Relationship Id="rId11" Type="http://schemas.openxmlformats.org/officeDocument/2006/relationships/hyperlink" Target="https://mapwv.gov/flood/map/?wkid=102100&amp;x=-8708259.129830383&amp;y=4811964.142544602&amp;l=13&amp;v=2" TargetMode="External"/><Relationship Id="rId5" Type="http://schemas.openxmlformats.org/officeDocument/2006/relationships/hyperlink" Target="https://mapwv.gov/flood/map/?wkid=102100&amp;x=-8686160.477886086&amp;y=4775039.816856346&amp;l=13&amp;v=2" TargetMode="External"/><Relationship Id="rId10" Type="http://schemas.openxmlformats.org/officeDocument/2006/relationships/hyperlink" Target="https://mapwv.gov/flood/map/?wkid=102100&amp;x=-8708113.982572725&amp;y=4811967.100825131&amp;l=13&amp;v=2" TargetMode="External"/><Relationship Id="rId4" Type="http://schemas.openxmlformats.org/officeDocument/2006/relationships/hyperlink" Target="https://mapwv.gov/flood/map/?wkid=102100&amp;x=-8685961.090317857&amp;y=4775059.789199696&amp;l=13&amp;v=2" TargetMode="External"/><Relationship Id="rId9" Type="http://schemas.openxmlformats.org/officeDocument/2006/relationships/hyperlink" Target="https://mapwv.gov/flood/map/?wkid=102100&amp;x=-8690352.622522352&amp;y=4771226.513737529&amp;l=13&amp;v=2"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ata.wvgis.wvu.edu/pub/RA/State/C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data.wvgis.wvu.edu/pub/RA/State/C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hyperlink" Target="https://mapwv.gov/flood/map/?wkid=102100&amp;x=-8705753.328426586&amp;y=4816654.765867322&amp;l=13&amp;v=2" TargetMode="External"/><Relationship Id="rId3" Type="http://schemas.openxmlformats.org/officeDocument/2006/relationships/hyperlink" Target="https://data.wvgis.wvu.edu/pub/RA/Region9/BLRA/4_BldgDollarExposure" TargetMode="External"/><Relationship Id="rId7" Type="http://schemas.openxmlformats.org/officeDocument/2006/relationships/hyperlink" Target="https://mapwv.gov/flood/map/?wkid=102100&amp;x=-8708805.5247417&amp;y=4810461.206524533&amp;l=13&amp;v=2" TargetMode="External"/><Relationship Id="rId12" Type="http://schemas.openxmlformats.org/officeDocument/2006/relationships/hyperlink" Target="https://mapwv.gov/flood/map/?wkid=102100&amp;x=-8708364.588349985&amp;y=4811655.258386575&amp;l=13&amp;v=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mapwv.gov/flood/map/?wkid=102100&amp;x=-8708221.565402174&amp;y=4811906.557854602&amp;l=13&amp;v=2" TargetMode="External"/><Relationship Id="rId11" Type="http://schemas.openxmlformats.org/officeDocument/2006/relationships/hyperlink" Target="https://mapwv.gov/flood/map/?wkid=102100&amp;x=-8708077.328070035&amp;y=4812027.985404303&amp;l=13&amp;v=2" TargetMode="External"/><Relationship Id="rId5" Type="http://schemas.openxmlformats.org/officeDocument/2006/relationships/hyperlink" Target="https://mapwv.gov/flood/map/?wkid=102100&amp;x=-8708806.362532185&amp;y=4810533.71985773&amp;l=13&amp;v=2" TargetMode="External"/><Relationship Id="rId10" Type="http://schemas.openxmlformats.org/officeDocument/2006/relationships/hyperlink" Target="https://mapwv.gov/flood/map/?wkid=102100&amp;x=-8708269.684365261&amp;y=4811750.148362044&amp;l=13&amp;v=2" TargetMode="External"/><Relationship Id="rId4" Type="http://schemas.openxmlformats.org/officeDocument/2006/relationships/hyperlink" Target="https://www.mapwv.gov/flood/map/?wkid=102100&amp;x=-8682032&amp;y=4782993&amp;l=4&amp;v=2" TargetMode="External"/><Relationship Id="rId9" Type="http://schemas.openxmlformats.org/officeDocument/2006/relationships/hyperlink" Target="https://mapwv.gov/flood/map/?wkid=102100&amp;x=-8708747.212586796&amp;y=4810532.391654589&amp;l=13&amp;v=2"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data.wvgis.wvu.edu/pub/RA/Region9/BLRA/4-6_BLRA_Extrac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mapwv.gov/flood/map/?wkid=102100&amp;x=-8724660&amp;y=4793095&amp;l=8&amp;v=2"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mapwv.gov/flood/map/?wkid=102100&amp;x=-8718199&amp;y=4804817&amp;l=7&amp;v=2" TargetMode="External"/><Relationship Id="rId3" Type="http://schemas.openxmlformats.org/officeDocument/2006/relationships/hyperlink" Target="https://www.mapwv.gov/flood/map/?wkid=102100&amp;x=-8725614&amp;y=4793619&amp;l=7&amp;v=2" TargetMode="External"/><Relationship Id="rId7" Type="http://schemas.openxmlformats.org/officeDocument/2006/relationships/hyperlink" Target="https://www.mapwv.gov/flood/map/?wkid=102100&amp;x=-8708636&amp;y=4810947&amp;l=8&amp;v=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mapwv.gov/flood/map/?wkid=102100&amp;x=-8713909&amp;y=4808667&amp;l=7&amp;v=2" TargetMode="External"/><Relationship Id="rId11" Type="http://schemas.openxmlformats.org/officeDocument/2006/relationships/image" Target="../media/image16.png"/><Relationship Id="rId5" Type="http://schemas.openxmlformats.org/officeDocument/2006/relationships/hyperlink" Target="https://www.mapwv.gov/flood/map/?wkid=102100&amp;x=-8715295&amp;y=4807874&amp;l=7&amp;v=2" TargetMode="External"/><Relationship Id="rId10" Type="http://schemas.openxmlformats.org/officeDocument/2006/relationships/hyperlink" Target="https://www.mapwv.gov/flood/map/?wkid=102100&amp;x=-8730782&amp;y=4806026&amp;l=6&amp;v=2" TargetMode="External"/><Relationship Id="rId4" Type="http://schemas.openxmlformats.org/officeDocument/2006/relationships/hyperlink" Target="https://www.mapwv.gov/flood/map/?wkid=102100&amp;x=-8722404&amp;y=4796380&amp;l=7&amp;v=2" TargetMode="External"/><Relationship Id="rId9" Type="http://schemas.openxmlformats.org/officeDocument/2006/relationships/hyperlink" Target="https://www.mapwv.gov/flood/map/?wkid=102100&amp;x=-8720598&amp;y=4797680&amp;l=7&amp;v=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ata.wvgis.wvu.edu/pub/RA/_resources/status/Region9Communities.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mapwv.gov/flood/map/?wkid=102100&amp;x=-8663702&amp;y=4797889&amp;l=11&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emd.wv.gov/MitigationRecovery/Documents/Floodplain%20Management%20in%20WV%20Quick%20Guide.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mapwv.gov/flood/map/?wkid=102100&amp;x=-8708369&amp;y=4811659&amp;l=9&amp;v=2" TargetMode="External"/><Relationship Id="rId4" Type="http://schemas.openxmlformats.org/officeDocument/2006/relationships/hyperlink" Target="https://mapwv.gov/flood/map/?wkid=102100&amp;x=-8687119&amp;y=4775452&amp;l=10&amp;v=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data.wvgis.wvu.edu/pub/RA/State/CL/" TargetMode="Externa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hyperlink" Target="http://mapwv.gov/flood/map/?wkid=102100&amp;x=-8807867&amp;y=4783660&amp;l=9&amp;v=2" TargetMode="External"/><Relationship Id="rId7" Type="http://schemas.openxmlformats.org/officeDocument/2006/relationships/hyperlink" Target="http://mapwv.gov/flood/map/?wkid=102100&amp;x=-8706514.4324&amp;y=4818185.4518&amp;l=9&amp;v=2"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mapwv.gov/flood/map/?wkid=102100&amp;x=-8699649.7248&amp;y=4798079.1154&amp;l=9&amp;v=2" TargetMode="External"/><Relationship Id="rId5" Type="http://schemas.openxmlformats.org/officeDocument/2006/relationships/hyperlink" Target="https://mapwv.gov/flood/map/?wkid=102100&amp;x=-8717111&amp;y=4766155&amp;l=7&amp;v=2" TargetMode="External"/><Relationship Id="rId4" Type="http://schemas.openxmlformats.org/officeDocument/2006/relationships/hyperlink" Target="http://mapwv.gov/flood/map/?wkid=102100&amp;x=-8809142&amp;y=4794705&amp;l=6&amp;v=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mapwv.gov/flood/map/?wkid=102100&amp;x=-8708803&amp;y=4809463&amp;l=7&amp;v=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www.mapwv.gov/flood/map/?wkid=102100&amp;x=-8704711&amp;y=4796138&amp;l=4&amp;v=2"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mapwv.gov/flood/map/?v=0&amp;pid=02-01-0009-0061-0000" TargetMode="External"/><Relationship Id="rId5" Type="http://schemas.openxmlformats.org/officeDocument/2006/relationships/hyperlink" Target="https://www.mapwv.gov/flood/map/?wkid=102100&amp;x=-8707895&amp;y=4810949&amp;l=9&amp;v=1" TargetMode="External"/><Relationship Id="rId4" Type="http://schemas.openxmlformats.org/officeDocument/2006/relationships/hyperlink" Target="https://data.wvgis.wvu.edu/pub/RA/_resources/status/WV_FloodStudies.pdf"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s://www.mapwv.gov/flood/map/?wkid=102100&amp;x=-8990248&amp;y=4525455&amp;l=11&amp;v=2"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mapwv.gov/flood/map/?wkid=102100&amp;x=-8929946&amp;y=4721378&amp;l=10&amp;v=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mapwv.gov/flood/map/?wkid=102100&amp;x=-9056061&amp;y=4648497&amp;l=12&amp;v=1"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surveymonkey.com/r/WV-BLR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mapwv.gov/flood/map/?wkid=102100&amp;x=-8733598&amp;y=4798359&amp;l=8&amp;v=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mapwv.gov/flood/map/?wkid=102100&amp;x=-8703651&amp;y=4805534&amp;l=13&amp;v=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mapwv.gov/flood/map/?wkid=102100&amp;x=-8684635&amp;y=4805990&amp;l=13&amp;v=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mapwv.gov/flood/map/?wkid=102100&amp;x=-8679568&amp;y=4788783&amp;l=7&amp;v=2"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data.wvgis.wvu.edu/pub/RA/Region9/BLRA/2_EssentialFacility/" TargetMode="External"/><Relationship Id="rId3" Type="http://schemas.openxmlformats.org/officeDocument/2006/relationships/image" Target="../media/image6.png"/><Relationship Id="rId7" Type="http://schemas.openxmlformats.org/officeDocument/2006/relationships/hyperlink" Target="https://mapwv.gov/flood/map/?wkid=102100&amp;x=-8708170.716996485&amp;y=4811879.81876514&amp;l=13&amp;v=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mapwv.gov/flood/map/?wkid=102100&amp;x=-8708116.081390407&amp;y=4811879.084693547&amp;l=13&amp;v=2" TargetMode="External"/><Relationship Id="rId5" Type="http://schemas.openxmlformats.org/officeDocument/2006/relationships/hyperlink" Target="https://mapwv.gov/flood/map/?wkid=102100&amp;x=-8709602.457414065&amp;y=4808521.1861674925&amp;l=13&amp;v=2" TargetMode="External"/><Relationship Id="rId4" Type="http://schemas.openxmlformats.org/officeDocument/2006/relationships/hyperlink" Target="https://mapwv.gov/flood/map/?wkid=102100&amp;x=-8708806.362532185&amp;y=4810533.71985773&amp;l=13&amp;v=2" TargetMode="External"/><Relationship Id="rId9" Type="http://schemas.openxmlformats.org/officeDocument/2006/relationships/hyperlink" Target="https://www.mapwv.gov/flood/map/?wkid=102100&amp;x=-8678646&amp;y=4782404&amp;l=3&amp;v=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Region 9 Flood Risk Assessment</a:t>
            </a: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7930" y="1056135"/>
            <a:ext cx="8888139" cy="5759825"/>
          </a:xfrm>
          <a:prstGeom prst="rect">
            <a:avLst/>
          </a:prstGeom>
        </p:spPr>
      </p:pic>
      <p:pic>
        <p:nvPicPr>
          <p:cNvPr id="10" name="Picture 9"/>
          <p:cNvPicPr/>
          <p:nvPr/>
        </p:nvPicPr>
        <p:blipFill>
          <a:blip r:embed="rId4"/>
          <a:stretch>
            <a:fillRect/>
          </a:stretch>
        </p:blipFill>
        <p:spPr>
          <a:xfrm>
            <a:off x="231227" y="5602789"/>
            <a:ext cx="2049518" cy="1134682"/>
          </a:xfrm>
          <a:prstGeom prst="rect">
            <a:avLst/>
          </a:prstGeom>
          <a:ln>
            <a:solidFill>
              <a:schemeClr val="tx1"/>
            </a:solidFill>
          </a:ln>
        </p:spPr>
      </p:pic>
      <p:sp>
        <p:nvSpPr>
          <p:cNvPr id="6" name="TextBox 5"/>
          <p:cNvSpPr txBox="1"/>
          <p:nvPr/>
        </p:nvSpPr>
        <p:spPr>
          <a:xfrm>
            <a:off x="5441245" y="2235200"/>
            <a:ext cx="3296355" cy="830997"/>
          </a:xfrm>
          <a:prstGeom prst="rect">
            <a:avLst/>
          </a:prstGeom>
          <a:solidFill>
            <a:schemeClr val="bg2"/>
          </a:solidFill>
        </p:spPr>
        <p:txBody>
          <a:bodyPr wrap="square" rtlCol="0">
            <a:spAutoFit/>
          </a:bodyPr>
          <a:lstStyle/>
          <a:p>
            <a:r>
              <a:rPr lang="en-US" sz="1200" b="1" dirty="0" smtClean="0"/>
              <a:t>Morgan </a:t>
            </a:r>
            <a:r>
              <a:rPr lang="en-US" sz="1200" b="1" dirty="0" smtClean="0"/>
              <a:t>County Vulnerability Risk Assessment</a:t>
            </a:r>
          </a:p>
          <a:p>
            <a:endParaRPr lang="en-US" sz="1200" dirty="0"/>
          </a:p>
          <a:p>
            <a:r>
              <a:rPr lang="en-US" sz="1200" dirty="0" smtClean="0"/>
              <a:t>Kurt Donaldson, WVU</a:t>
            </a:r>
          </a:p>
          <a:p>
            <a:r>
              <a:rPr lang="en-US" sz="1200" dirty="0" smtClean="0"/>
              <a:t>8/24/2021</a:t>
            </a:r>
            <a:endParaRPr lang="en-US" sz="1200" dirty="0"/>
          </a:p>
        </p:txBody>
      </p:sp>
    </p:spTree>
    <p:extLst>
      <p:ext uri="{BB962C8B-B14F-4D97-AF65-F5344CB8AC3E}">
        <p14:creationId xmlns:p14="http://schemas.microsoft.com/office/powerpoint/2010/main" val="25543882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Community Assets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l="-1" r="23092"/>
          <a:stretch/>
        </p:blipFill>
        <p:spPr>
          <a:xfrm>
            <a:off x="1707767" y="1092126"/>
            <a:ext cx="5681005" cy="156178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93710405"/>
              </p:ext>
            </p:extLst>
          </p:nvPr>
        </p:nvGraphicFramePr>
        <p:xfrm>
          <a:off x="720761" y="2831634"/>
          <a:ext cx="7906871" cy="1865056"/>
        </p:xfrm>
        <a:graphic>
          <a:graphicData uri="http://schemas.openxmlformats.org/drawingml/2006/table">
            <a:tbl>
              <a:tblPr firstRow="1" firstCol="1" bandRow="1"/>
              <a:tblGrid>
                <a:gridCol w="1378261">
                  <a:extLst>
                    <a:ext uri="{9D8B030D-6E8A-4147-A177-3AD203B41FA5}">
                      <a16:colId xmlns:a16="http://schemas.microsoft.com/office/drawing/2014/main" val="1669851512"/>
                    </a:ext>
                  </a:extLst>
                </a:gridCol>
                <a:gridCol w="921686">
                  <a:extLst>
                    <a:ext uri="{9D8B030D-6E8A-4147-A177-3AD203B41FA5}">
                      <a16:colId xmlns:a16="http://schemas.microsoft.com/office/drawing/2014/main" val="3453247234"/>
                    </a:ext>
                  </a:extLst>
                </a:gridCol>
                <a:gridCol w="2605541">
                  <a:extLst>
                    <a:ext uri="{9D8B030D-6E8A-4147-A177-3AD203B41FA5}">
                      <a16:colId xmlns:a16="http://schemas.microsoft.com/office/drawing/2014/main" val="2927065316"/>
                    </a:ext>
                  </a:extLst>
                </a:gridCol>
                <a:gridCol w="1000462">
                  <a:extLst>
                    <a:ext uri="{9D8B030D-6E8A-4147-A177-3AD203B41FA5}">
                      <a16:colId xmlns:a16="http://schemas.microsoft.com/office/drawing/2014/main" val="91327516"/>
                    </a:ext>
                  </a:extLst>
                </a:gridCol>
                <a:gridCol w="565165">
                  <a:extLst>
                    <a:ext uri="{9D8B030D-6E8A-4147-A177-3AD203B41FA5}">
                      <a16:colId xmlns:a16="http://schemas.microsoft.com/office/drawing/2014/main" val="3429399416"/>
                    </a:ext>
                  </a:extLst>
                </a:gridCol>
                <a:gridCol w="683694">
                  <a:extLst>
                    <a:ext uri="{9D8B030D-6E8A-4147-A177-3AD203B41FA5}">
                      <a16:colId xmlns:a16="http://schemas.microsoft.com/office/drawing/2014/main" val="1779717679"/>
                    </a:ext>
                  </a:extLst>
                </a:gridCol>
                <a:gridCol w="752062">
                  <a:extLst>
                    <a:ext uri="{9D8B030D-6E8A-4147-A177-3AD203B41FA5}">
                      <a16:colId xmlns:a16="http://schemas.microsoft.com/office/drawing/2014/main" val="3396698788"/>
                    </a:ext>
                  </a:extLst>
                </a:gridCol>
              </a:tblGrid>
              <a:tr h="60795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60832733"/>
                  </a:ext>
                </a:extLst>
              </a:tr>
              <a:tr h="304077">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Little Falls Chapel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Religious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8530758"/>
                  </a:ext>
                </a:extLst>
              </a:tr>
              <a:tr h="279699">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Holy Grace Church of God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Religious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92432377"/>
                  </a:ext>
                </a:extLst>
              </a:tr>
              <a:tr h="26803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 Sewage Treatment Plant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Utilities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23191858"/>
                  </a:ext>
                </a:extLst>
              </a:tr>
              <a:tr h="20265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 Courthouse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95237820"/>
                  </a:ext>
                </a:extLst>
              </a:tr>
              <a:tr h="20265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 Public Library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Government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95854102"/>
                  </a:ext>
                </a:extLst>
              </a:tr>
            </a:tbl>
          </a:graphicData>
        </a:graphic>
      </p:graphicFrame>
      <p:sp>
        <p:nvSpPr>
          <p:cNvPr id="2" name="Rectangle 1"/>
          <p:cNvSpPr/>
          <p:nvPr/>
        </p:nvSpPr>
        <p:spPr>
          <a:xfrm>
            <a:off x="720760" y="5137978"/>
            <a:ext cx="7906871" cy="1300549"/>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b="1" dirty="0" smtClean="0">
                <a:latin typeface="Calibri" panose="020F0502020204030204" pitchFamily="34" charset="0"/>
                <a:ea typeface="Calibri" panose="020F0502020204030204" pitchFamily="34" charset="0"/>
                <a:cs typeface="Times New Roman" panose="02020603050405020304" pitchFamily="18" charset="0"/>
              </a:rPr>
              <a:t>Community </a:t>
            </a:r>
            <a:r>
              <a:rPr lang="en-US" sz="1400" b="1" dirty="0">
                <a:latin typeface="Calibri" panose="020F0502020204030204" pitchFamily="34" charset="0"/>
                <a:ea typeface="Calibri" panose="020F0502020204030204" pitchFamily="34" charset="0"/>
                <a:cs typeface="Times New Roman" panose="02020603050405020304" pitchFamily="18" charset="0"/>
              </a:rPr>
              <a:t>Engagement and Verification:</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community assets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structures that are missing.  Verify the buildings and location</a:t>
            </a:r>
            <a:r>
              <a:rPr lang="en-US" sz="1400" dirty="0">
                <a:latin typeface="Calibri" panose="020F0502020204030204" pitchFamily="34" charset="0"/>
                <a:ea typeface="Calibri" panose="020F0502020204030204" pitchFamily="34" charset="0"/>
                <a:cs typeface="Times New Roman" panose="02020603050405020304" pitchFamily="18" charset="0"/>
              </a:rPr>
              <a:t>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Table</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 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10"/>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Review and identify mitigation strategies for the community assets vulnerable to flooding.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1627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Historical Community Assets</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rotWithShape="1">
          <a:blip r:embed="rId3">
            <a:extLst>
              <a:ext uri="{28A0092B-C50C-407E-A947-70E740481C1C}">
                <a14:useLocalDpi xmlns:a14="http://schemas.microsoft.com/office/drawing/2010/main" val="0"/>
              </a:ext>
            </a:extLst>
          </a:blip>
          <a:srcRect l="76840"/>
          <a:stretch/>
        </p:blipFill>
        <p:spPr>
          <a:xfrm>
            <a:off x="465483" y="4891876"/>
            <a:ext cx="1801339" cy="164444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154875576"/>
              </p:ext>
            </p:extLst>
          </p:nvPr>
        </p:nvGraphicFramePr>
        <p:xfrm>
          <a:off x="691640" y="1008118"/>
          <a:ext cx="7949905" cy="1761363"/>
        </p:xfrm>
        <a:graphic>
          <a:graphicData uri="http://schemas.openxmlformats.org/drawingml/2006/table">
            <a:tbl>
              <a:tblPr firstRow="1" firstCol="1" bandRow="1"/>
              <a:tblGrid>
                <a:gridCol w="1291465">
                  <a:extLst>
                    <a:ext uri="{9D8B030D-6E8A-4147-A177-3AD203B41FA5}">
                      <a16:colId xmlns:a16="http://schemas.microsoft.com/office/drawing/2014/main" val="1082495679"/>
                    </a:ext>
                  </a:extLst>
                </a:gridCol>
                <a:gridCol w="833668">
                  <a:extLst>
                    <a:ext uri="{9D8B030D-6E8A-4147-A177-3AD203B41FA5}">
                      <a16:colId xmlns:a16="http://schemas.microsoft.com/office/drawing/2014/main" val="1448066511"/>
                    </a:ext>
                  </a:extLst>
                </a:gridCol>
                <a:gridCol w="2158932">
                  <a:extLst>
                    <a:ext uri="{9D8B030D-6E8A-4147-A177-3AD203B41FA5}">
                      <a16:colId xmlns:a16="http://schemas.microsoft.com/office/drawing/2014/main" val="3438895554"/>
                    </a:ext>
                  </a:extLst>
                </a:gridCol>
                <a:gridCol w="1314462">
                  <a:extLst>
                    <a:ext uri="{9D8B030D-6E8A-4147-A177-3AD203B41FA5}">
                      <a16:colId xmlns:a16="http://schemas.microsoft.com/office/drawing/2014/main" val="2153776011"/>
                    </a:ext>
                  </a:extLst>
                </a:gridCol>
                <a:gridCol w="516522">
                  <a:extLst>
                    <a:ext uri="{9D8B030D-6E8A-4147-A177-3AD203B41FA5}">
                      <a16:colId xmlns:a16="http://schemas.microsoft.com/office/drawing/2014/main" val="3591378023"/>
                    </a:ext>
                  </a:extLst>
                </a:gridCol>
                <a:gridCol w="849854">
                  <a:extLst>
                    <a:ext uri="{9D8B030D-6E8A-4147-A177-3AD203B41FA5}">
                      <a16:colId xmlns:a16="http://schemas.microsoft.com/office/drawing/2014/main" val="2720078269"/>
                    </a:ext>
                  </a:extLst>
                </a:gridCol>
                <a:gridCol w="985002">
                  <a:extLst>
                    <a:ext uri="{9D8B030D-6E8A-4147-A177-3AD203B41FA5}">
                      <a16:colId xmlns:a16="http://schemas.microsoft.com/office/drawing/2014/main" val="794580822"/>
                    </a:ext>
                  </a:extLst>
                </a:gridCol>
              </a:tblGrid>
              <a:tr h="1371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7007214"/>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4"/>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88539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23737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Tuscarora Creek Historic District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899549"/>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Tuscarora Creek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746079"/>
                  </a:ext>
                </a:extLst>
              </a:tr>
              <a:tr h="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Darkesville Historic District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072355"/>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 Creek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631584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09602047"/>
              </p:ext>
            </p:extLst>
          </p:nvPr>
        </p:nvGraphicFramePr>
        <p:xfrm>
          <a:off x="465483" y="3036795"/>
          <a:ext cx="8423237" cy="1349437"/>
        </p:xfrm>
        <a:graphic>
          <a:graphicData uri="http://schemas.openxmlformats.org/drawingml/2006/table">
            <a:tbl>
              <a:tblPr firstRow="1" firstCol="1" bandRow="1"/>
              <a:tblGrid>
                <a:gridCol w="721627">
                  <a:extLst>
                    <a:ext uri="{9D8B030D-6E8A-4147-A177-3AD203B41FA5}">
                      <a16:colId xmlns:a16="http://schemas.microsoft.com/office/drawing/2014/main" val="3842590171"/>
                    </a:ext>
                  </a:extLst>
                </a:gridCol>
                <a:gridCol w="762928">
                  <a:extLst>
                    <a:ext uri="{9D8B030D-6E8A-4147-A177-3AD203B41FA5}">
                      <a16:colId xmlns:a16="http://schemas.microsoft.com/office/drawing/2014/main" val="455780873"/>
                    </a:ext>
                  </a:extLst>
                </a:gridCol>
                <a:gridCol w="1510371">
                  <a:extLst>
                    <a:ext uri="{9D8B030D-6E8A-4147-A177-3AD203B41FA5}">
                      <a16:colId xmlns:a16="http://schemas.microsoft.com/office/drawing/2014/main" val="925494607"/>
                    </a:ext>
                  </a:extLst>
                </a:gridCol>
                <a:gridCol w="2135496">
                  <a:extLst>
                    <a:ext uri="{9D8B030D-6E8A-4147-A177-3AD203B41FA5}">
                      <a16:colId xmlns:a16="http://schemas.microsoft.com/office/drawing/2014/main" val="2527619833"/>
                    </a:ext>
                  </a:extLst>
                </a:gridCol>
                <a:gridCol w="1536720">
                  <a:extLst>
                    <a:ext uri="{9D8B030D-6E8A-4147-A177-3AD203B41FA5}">
                      <a16:colId xmlns:a16="http://schemas.microsoft.com/office/drawing/2014/main" val="1029838776"/>
                    </a:ext>
                  </a:extLst>
                </a:gridCol>
                <a:gridCol w="510305">
                  <a:extLst>
                    <a:ext uri="{9D8B030D-6E8A-4147-A177-3AD203B41FA5}">
                      <a16:colId xmlns:a16="http://schemas.microsoft.com/office/drawing/2014/main" val="3890897073"/>
                    </a:ext>
                  </a:extLst>
                </a:gridCol>
                <a:gridCol w="583205">
                  <a:extLst>
                    <a:ext uri="{9D8B030D-6E8A-4147-A177-3AD203B41FA5}">
                      <a16:colId xmlns:a16="http://schemas.microsoft.com/office/drawing/2014/main" val="2721086046"/>
                    </a:ext>
                  </a:extLst>
                </a:gridCol>
                <a:gridCol w="662585">
                  <a:extLst>
                    <a:ext uri="{9D8B030D-6E8A-4147-A177-3AD203B41FA5}">
                      <a16:colId xmlns:a16="http://schemas.microsoft.com/office/drawing/2014/main" val="3511975427"/>
                    </a:ext>
                  </a:extLst>
                </a:gridCol>
              </a:tblGrid>
              <a:tr h="589297">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smtClean="0">
                          <a:effectLst/>
                          <a:latin typeface="+mn-lt"/>
                          <a:ea typeface="Calibri" panose="020F0502020204030204" pitchFamily="34" charset="0"/>
                          <a:cs typeface="Times New Roman" panose="02020603050405020304" pitchFamily="18" charset="0"/>
                        </a:rPr>
                        <a:t>Building ID</a:t>
                      </a:r>
                      <a:endParaRPr lang="en-US" sz="1200" b="1"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Historical </a:t>
                      </a: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77285172"/>
                  </a:ext>
                </a:extLst>
              </a:tr>
              <a:tr h="25338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33-03-001A-0015-0000_129</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7015613"/>
                  </a:ext>
                </a:extLst>
              </a:tr>
              <a:tr h="253380">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33-03-002A-0040-0000_33</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8318291"/>
                  </a:ext>
                </a:extLst>
              </a:tr>
              <a:tr h="25338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b="0" i="0" kern="1200" dirty="0" smtClean="0">
                          <a:solidFill>
                            <a:schemeClr val="tx1"/>
                          </a:solidFill>
                          <a:effectLst/>
                          <a:latin typeface="+mn-lt"/>
                          <a:ea typeface="+mn-ea"/>
                          <a:cs typeface="+mn-cs"/>
                        </a:rPr>
                        <a:t>33-03-002A-0041-0000_33A</a:t>
                      </a:r>
                      <a:endParaRPr lang="en-US" sz="900" b="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of Bath Historic District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Register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780134"/>
                  </a:ext>
                </a:extLst>
              </a:tr>
            </a:tbl>
          </a:graphicData>
        </a:graphic>
      </p:graphicFrame>
      <p:sp>
        <p:nvSpPr>
          <p:cNvPr id="2" name="Rectangle 1"/>
          <p:cNvSpPr/>
          <p:nvPr/>
        </p:nvSpPr>
        <p:spPr>
          <a:xfrm>
            <a:off x="2485697" y="4657669"/>
            <a:ext cx="6403023" cy="954107"/>
          </a:xfrm>
          <a:prstGeom prst="rect">
            <a:avLst/>
          </a:prstGeom>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The town of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Bath </a:t>
            </a:r>
            <a:r>
              <a:rPr lang="en-US" sz="1400" dirty="0">
                <a:latin typeface="Calibri" panose="020F0502020204030204" pitchFamily="34" charset="0"/>
                <a:ea typeface="Calibri" panose="020F0502020204030204" pitchFamily="34" charset="0"/>
                <a:cs typeface="Times New Roman" panose="02020603050405020304" pitchFamily="18" charset="0"/>
              </a:rPr>
              <a:t>(Berkeley Springs) in Morgan County is ranked 10</a:t>
            </a:r>
            <a:r>
              <a:rPr lang="en-US" sz="14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400" dirty="0">
                <a:latin typeface="Calibri" panose="020F0502020204030204" pitchFamily="34" charset="0"/>
                <a:ea typeface="Calibri" panose="020F0502020204030204" pitchFamily="34" charset="0"/>
                <a:cs typeface="Times New Roman" panose="02020603050405020304" pitchFamily="18" charset="0"/>
              </a:rPr>
              <a:t> in the State for an incorporated area with the most historical buildings (47).  For the most National Register Areas in the State that intersect the 1% floodplain, </a:t>
            </a:r>
            <a:r>
              <a:rPr lang="en-US" sz="1400" b="1" dirty="0" smtClean="0">
                <a:solidFill>
                  <a:srgbClr val="1F3864"/>
                </a:solidFill>
                <a:latin typeface="Calibri" panose="020F0502020204030204" pitchFamily="34" charset="0"/>
                <a:ea typeface="Calibri" panose="020F0502020204030204" pitchFamily="34" charset="0"/>
                <a:cs typeface="Times New Roman" panose="02020603050405020304" pitchFamily="18" charset="0"/>
              </a:rPr>
              <a:t>Morgan County</a:t>
            </a:r>
            <a:r>
              <a:rPr lang="en-US" sz="1400" dirty="0" smtClean="0">
                <a:latin typeface="Calibri" panose="020F0502020204030204" pitchFamily="34" charset="0"/>
                <a:ea typeface="Calibri" panose="020F0502020204030204" pitchFamily="34" charset="0"/>
                <a:cs typeface="Times New Roman" panose="02020603050405020304" pitchFamily="18" charset="0"/>
              </a:rPr>
              <a:t> ranks second (20 NR Areas) and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Morgan County</a:t>
            </a:r>
            <a:r>
              <a:rPr lang="en-US" sz="1400" dirty="0">
                <a:solidFill>
                  <a:srgbClr val="1F3864"/>
                </a:solidFill>
                <a:latin typeface="Calibri" panose="020F0502020204030204" pitchFamily="34" charset="0"/>
                <a:ea typeface="Calibri" panose="020F0502020204030204" pitchFamily="34" charset="0"/>
                <a:cs typeface="Times New Roman" panose="02020603050405020304" pitchFamily="18" charset="0"/>
              </a:rPr>
              <a:t> </a:t>
            </a:r>
            <a:r>
              <a:rPr lang="en-US" sz="1400" dirty="0">
                <a:latin typeface="Calibri" panose="020F0502020204030204" pitchFamily="34" charset="0"/>
                <a:ea typeface="Calibri" panose="020F0502020204030204" pitchFamily="34" charset="0"/>
                <a:cs typeface="Times New Roman" panose="02020603050405020304" pitchFamily="18" charset="0"/>
              </a:rPr>
              <a:t>(2) nineteenth. </a:t>
            </a:r>
            <a:endParaRPr lang="en-US" sz="1400" dirty="0"/>
          </a:p>
        </p:txBody>
      </p:sp>
      <p:sp>
        <p:nvSpPr>
          <p:cNvPr id="4" name="Rectangle 3"/>
          <p:cNvSpPr/>
          <p:nvPr/>
        </p:nvSpPr>
        <p:spPr>
          <a:xfrm>
            <a:off x="2485697" y="5883213"/>
            <a:ext cx="6403023" cy="738664"/>
          </a:xfrm>
          <a:prstGeom prst="rect">
            <a:avLst/>
          </a:prstGeom>
          <a:solidFill>
            <a:schemeClr val="accent6">
              <a:lumMod val="20000"/>
              <a:lumOff val="80000"/>
            </a:schemeClr>
          </a:solidFill>
        </p:spPr>
        <p:txBody>
          <a:bodyPr wrap="square">
            <a:spAutoFit/>
          </a:bodyPr>
          <a:lstStyle/>
          <a:p>
            <a:r>
              <a:rPr lang="en-US" sz="1400" dirty="0" smtClean="0">
                <a:latin typeface="Calibri" panose="020F0502020204030204" pitchFamily="34" charset="0"/>
                <a:ea typeface="Calibri" panose="020F0502020204030204" pitchFamily="34" charset="0"/>
                <a:cs typeface="Times New Roman" panose="02020603050405020304" pitchFamily="18" charset="0"/>
              </a:rPr>
              <a:t>Mitigation:  A </a:t>
            </a:r>
            <a:r>
              <a:rPr lang="en-US" sz="1400" dirty="0">
                <a:latin typeface="Calibri" panose="020F0502020204030204" pitchFamily="34" charset="0"/>
                <a:ea typeface="Calibri" panose="020F0502020204030204" pitchFamily="34" charset="0"/>
                <a:cs typeface="Times New Roman" panose="02020603050405020304" pitchFamily="18" charset="0"/>
              </a:rPr>
              <a:t>designated historic structure can obtain the benefit of subsidized flood insurance through the NFIP even if it has been substantially improved or substantially damaged so long as the building maintains its historic designation.</a:t>
            </a:r>
            <a:endParaRPr lang="en-US" sz="1400" dirty="0"/>
          </a:p>
        </p:txBody>
      </p:sp>
    </p:spTree>
    <p:extLst>
      <p:ext uri="{BB962C8B-B14F-4D97-AF65-F5344CB8AC3E}">
        <p14:creationId xmlns:p14="http://schemas.microsoft.com/office/powerpoint/2010/main" val="27728772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Residential versus Non-Residential</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777902" y="6033064"/>
            <a:ext cx="110336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 Rank on Community Type:  County, Unincorporated, 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Region 9 Tabular Community-Level Report: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https://data.wvgis.wvu.edu/pub/RA/State/CL/</a:t>
            </a:r>
            <a:r>
              <a:rPr kumimoji="0" lang="en-US" altLang="en-US" sz="800" b="0" i="0" u="none" strike="noStrike" cap="none" normalizeH="0" baseline="0" dirty="0" smtClean="0">
                <a:ln>
                  <a:noFill/>
                </a:ln>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smtClean="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(Building Exposure)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424305" y="1028842"/>
            <a:ext cx="6295390" cy="123825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735532264"/>
              </p:ext>
            </p:extLst>
          </p:nvPr>
        </p:nvGraphicFramePr>
        <p:xfrm>
          <a:off x="851995" y="2356199"/>
          <a:ext cx="7604103" cy="3452813"/>
        </p:xfrm>
        <a:graphic>
          <a:graphicData uri="http://schemas.openxmlformats.org/drawingml/2006/table">
            <a:tbl>
              <a:tblPr firstRow="1" firstCol="1" bandRow="1"/>
              <a:tblGrid>
                <a:gridCol w="1200648">
                  <a:extLst>
                    <a:ext uri="{9D8B030D-6E8A-4147-A177-3AD203B41FA5}">
                      <a16:colId xmlns:a16="http://schemas.microsoft.com/office/drawing/2014/main" val="1544416402"/>
                    </a:ext>
                  </a:extLst>
                </a:gridCol>
                <a:gridCol w="466919">
                  <a:extLst>
                    <a:ext uri="{9D8B030D-6E8A-4147-A177-3AD203B41FA5}">
                      <a16:colId xmlns:a16="http://schemas.microsoft.com/office/drawing/2014/main" val="2222595819"/>
                    </a:ext>
                  </a:extLst>
                </a:gridCol>
                <a:gridCol w="533621">
                  <a:extLst>
                    <a:ext uri="{9D8B030D-6E8A-4147-A177-3AD203B41FA5}">
                      <a16:colId xmlns:a16="http://schemas.microsoft.com/office/drawing/2014/main" val="1890321603"/>
                    </a:ext>
                  </a:extLst>
                </a:gridCol>
                <a:gridCol w="800432">
                  <a:extLst>
                    <a:ext uri="{9D8B030D-6E8A-4147-A177-3AD203B41FA5}">
                      <a16:colId xmlns:a16="http://schemas.microsoft.com/office/drawing/2014/main" val="1574193848"/>
                    </a:ext>
                  </a:extLst>
                </a:gridCol>
                <a:gridCol w="533621">
                  <a:extLst>
                    <a:ext uri="{9D8B030D-6E8A-4147-A177-3AD203B41FA5}">
                      <a16:colId xmlns:a16="http://schemas.microsoft.com/office/drawing/2014/main" val="3519713417"/>
                    </a:ext>
                  </a:extLst>
                </a:gridCol>
                <a:gridCol w="400216">
                  <a:extLst>
                    <a:ext uri="{9D8B030D-6E8A-4147-A177-3AD203B41FA5}">
                      <a16:colId xmlns:a16="http://schemas.microsoft.com/office/drawing/2014/main" val="4229511341"/>
                    </a:ext>
                  </a:extLst>
                </a:gridCol>
                <a:gridCol w="733729">
                  <a:extLst>
                    <a:ext uri="{9D8B030D-6E8A-4147-A177-3AD203B41FA5}">
                      <a16:colId xmlns:a16="http://schemas.microsoft.com/office/drawing/2014/main" val="2672871889"/>
                    </a:ext>
                  </a:extLst>
                </a:gridCol>
                <a:gridCol w="400216">
                  <a:extLst>
                    <a:ext uri="{9D8B030D-6E8A-4147-A177-3AD203B41FA5}">
                      <a16:colId xmlns:a16="http://schemas.microsoft.com/office/drawing/2014/main" val="2535917086"/>
                    </a:ext>
                  </a:extLst>
                </a:gridCol>
                <a:gridCol w="733729">
                  <a:extLst>
                    <a:ext uri="{9D8B030D-6E8A-4147-A177-3AD203B41FA5}">
                      <a16:colId xmlns:a16="http://schemas.microsoft.com/office/drawing/2014/main" val="3280085667"/>
                    </a:ext>
                  </a:extLst>
                </a:gridCol>
                <a:gridCol w="466919">
                  <a:extLst>
                    <a:ext uri="{9D8B030D-6E8A-4147-A177-3AD203B41FA5}">
                      <a16:colId xmlns:a16="http://schemas.microsoft.com/office/drawing/2014/main" val="1461775199"/>
                    </a:ext>
                  </a:extLst>
                </a:gridCol>
                <a:gridCol w="800432">
                  <a:extLst>
                    <a:ext uri="{9D8B030D-6E8A-4147-A177-3AD203B41FA5}">
                      <a16:colId xmlns:a16="http://schemas.microsoft.com/office/drawing/2014/main" val="3596344346"/>
                    </a:ext>
                  </a:extLst>
                </a:gridCol>
                <a:gridCol w="533621">
                  <a:extLst>
                    <a:ext uri="{9D8B030D-6E8A-4147-A177-3AD203B41FA5}">
                      <a16:colId xmlns:a16="http://schemas.microsoft.com/office/drawing/2014/main" val="1278879774"/>
                    </a:ext>
                  </a:extLst>
                </a:gridCol>
              </a:tblGrid>
              <a:tr h="513833">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gridSpan="4">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NON-RESIDENTIAL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NON-RESIDENTIAL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TOTAL</a:t>
                      </a:r>
                      <a:b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VALUE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634287"/>
                  </a:ext>
                </a:extLst>
              </a:tr>
              <a:tr h="342555">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Value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Rank</a:t>
                      </a:r>
                      <a:r>
                        <a:rPr lang="en-US" sz="1100"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4019666870"/>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$50,593K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$52,931K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423166215"/>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$55,166K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$62,324K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6239287"/>
                  </a:ext>
                </a:extLst>
              </a:tr>
              <a:tr h="17127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$56,717K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$57,131K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$1,408K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$115,255K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91841142"/>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Bolivar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4972704"/>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 Town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$3,180K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621076"/>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Harpers Ferry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$6,243K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333885"/>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 County*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$60,022K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$4,889K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$5,349K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$70,260K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8291583"/>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Ranson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$5,206K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8522233"/>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Shepherdstown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$7,873K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$6,057K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$4,794K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$18,724K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859577"/>
                  </a:ext>
                </a:extLst>
              </a:tr>
              <a:tr h="17127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$76,146K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$18,295K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$10,243K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$104,685K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472512070"/>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$11,499K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$16,499K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$35,224K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664194"/>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$35,347K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$11,135K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$23,386K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$69,867K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821590642"/>
                  </a:ext>
                </a:extLst>
              </a:tr>
              <a:tr h="171278">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Paw Paw</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$1,133K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$2,770K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4663958"/>
                  </a:ext>
                </a:extLst>
              </a:tr>
              <a:tr h="171278">
                <a:tc>
                  <a:txBody>
                    <a:bodyPr/>
                    <a:lstStyle/>
                    <a:p>
                      <a:pPr marL="0" marR="0">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$43,705K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$24,141K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$40,015K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$107,862K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1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328634051"/>
                  </a:ext>
                </a:extLst>
              </a:tr>
              <a:tr h="171278">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1843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$176,569K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203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$99,567K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40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$51,666K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2086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100" b="1">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$327,802K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100" b="1" dirty="0">
                          <a:solidFill>
                            <a:srgbClr val="F2F2F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043" marR="8004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63928219"/>
                  </a:ext>
                </a:extLst>
              </a:tr>
            </a:tbl>
          </a:graphicData>
        </a:graphic>
      </p:graphicFrame>
    </p:spTree>
    <p:extLst>
      <p:ext uri="{BB962C8B-B14F-4D97-AF65-F5344CB8AC3E}">
        <p14:creationId xmlns:p14="http://schemas.microsoft.com/office/powerpoint/2010/main" val="198378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Single Family Dwellings</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336467" y="6065967"/>
            <a:ext cx="85657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Unincorporated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3000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 Rank on Community Type:  County, Unincorporated, Incorporated</a:t>
            </a:r>
            <a:b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Region 9 Tabular Community-Level Report:  </a:t>
            </a:r>
            <a:r>
              <a:rPr kumimoji="0" lang="en-US" altLang="en-US" sz="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https://data.wvgis.wvu.edu/pub/RA/State/CL/</a:t>
            </a:r>
            <a:r>
              <a:rPr kumimoji="0" lang="en-US" altLang="en-US" sz="800" b="0" i="0" u="none" strike="noStrike" cap="none" normalizeH="0" baseline="0" dirty="0" smtClean="0">
                <a:ln>
                  <a:noFill/>
                </a:ln>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800" b="0" i="0" u="none" strike="noStrike" cap="none" normalizeH="0" baseline="0" dirty="0" smtClean="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(Building Exposure)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4083501"/>
              </p:ext>
            </p:extLst>
          </p:nvPr>
        </p:nvGraphicFramePr>
        <p:xfrm>
          <a:off x="399394" y="2347534"/>
          <a:ext cx="8502867" cy="3571621"/>
        </p:xfrm>
        <a:graphic>
          <a:graphicData uri="http://schemas.openxmlformats.org/drawingml/2006/table">
            <a:tbl>
              <a:tblPr firstRow="1" firstCol="1" bandRow="1"/>
              <a:tblGrid>
                <a:gridCol w="1448637">
                  <a:extLst>
                    <a:ext uri="{9D8B030D-6E8A-4147-A177-3AD203B41FA5}">
                      <a16:colId xmlns:a16="http://schemas.microsoft.com/office/drawing/2014/main" val="325296089"/>
                    </a:ext>
                  </a:extLst>
                </a:gridCol>
                <a:gridCol w="939364">
                  <a:extLst>
                    <a:ext uri="{9D8B030D-6E8A-4147-A177-3AD203B41FA5}">
                      <a16:colId xmlns:a16="http://schemas.microsoft.com/office/drawing/2014/main" val="784629952"/>
                    </a:ext>
                  </a:extLst>
                </a:gridCol>
                <a:gridCol w="770208">
                  <a:extLst>
                    <a:ext uri="{9D8B030D-6E8A-4147-A177-3AD203B41FA5}">
                      <a16:colId xmlns:a16="http://schemas.microsoft.com/office/drawing/2014/main" val="2721313864"/>
                    </a:ext>
                  </a:extLst>
                </a:gridCol>
                <a:gridCol w="899774">
                  <a:extLst>
                    <a:ext uri="{9D8B030D-6E8A-4147-A177-3AD203B41FA5}">
                      <a16:colId xmlns:a16="http://schemas.microsoft.com/office/drawing/2014/main" val="3355677387"/>
                    </a:ext>
                  </a:extLst>
                </a:gridCol>
                <a:gridCol w="899774">
                  <a:extLst>
                    <a:ext uri="{9D8B030D-6E8A-4147-A177-3AD203B41FA5}">
                      <a16:colId xmlns:a16="http://schemas.microsoft.com/office/drawing/2014/main" val="2574805895"/>
                    </a:ext>
                  </a:extLst>
                </a:gridCol>
                <a:gridCol w="647838">
                  <a:extLst>
                    <a:ext uri="{9D8B030D-6E8A-4147-A177-3AD203B41FA5}">
                      <a16:colId xmlns:a16="http://schemas.microsoft.com/office/drawing/2014/main" val="2475982729"/>
                    </a:ext>
                  </a:extLst>
                </a:gridCol>
                <a:gridCol w="863782">
                  <a:extLst>
                    <a:ext uri="{9D8B030D-6E8A-4147-A177-3AD203B41FA5}">
                      <a16:colId xmlns:a16="http://schemas.microsoft.com/office/drawing/2014/main" val="2157191304"/>
                    </a:ext>
                  </a:extLst>
                </a:gridCol>
                <a:gridCol w="494875">
                  <a:extLst>
                    <a:ext uri="{9D8B030D-6E8A-4147-A177-3AD203B41FA5}">
                      <a16:colId xmlns:a16="http://schemas.microsoft.com/office/drawing/2014/main" val="2908716448"/>
                    </a:ext>
                  </a:extLst>
                </a:gridCol>
                <a:gridCol w="899774">
                  <a:extLst>
                    <a:ext uri="{9D8B030D-6E8A-4147-A177-3AD203B41FA5}">
                      <a16:colId xmlns:a16="http://schemas.microsoft.com/office/drawing/2014/main" val="4166234260"/>
                    </a:ext>
                  </a:extLst>
                </a:gridCol>
                <a:gridCol w="638841">
                  <a:extLst>
                    <a:ext uri="{9D8B030D-6E8A-4147-A177-3AD203B41FA5}">
                      <a16:colId xmlns:a16="http://schemas.microsoft.com/office/drawing/2014/main" val="1999742399"/>
                    </a:ext>
                  </a:extLst>
                </a:gridCol>
              </a:tblGrid>
              <a:tr h="137160">
                <a:tc grid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2">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HOME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MANUFACTURED</a:t>
                      </a:r>
                      <a:b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(MOBILE) HOME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SINGLE FAMILY TOTAL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69587051"/>
                  </a:ext>
                </a:extLst>
              </a:tr>
              <a:tr h="137160">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Value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Group Rank</a:t>
                      </a:r>
                      <a:r>
                        <a:rPr lang="en-US" sz="1200" b="1" baseline="300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221833045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$45,448K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$3,947K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$49,396K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666464524"/>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Martinsburg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7087404"/>
                  </a:ext>
                </a:extLst>
              </a:tr>
              <a:tr h="137160">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BERKELEY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$49,956K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$3,947K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$53,903K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740375493"/>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Bolivar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759767"/>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Charles Town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527328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Harpers Ferry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218878"/>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 County*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$56,946K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$2,311K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$59,257K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40829286"/>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Ranson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$4,494K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$4,845K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8341584"/>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Shepherdstown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$7,191K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$7,191K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8787589"/>
                  </a:ext>
                </a:extLst>
              </a:tr>
              <a:tr h="137160">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JEFFERSON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$71,595K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$2,663K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$74,257K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45657943"/>
                  </a:ext>
                </a:extLst>
              </a:tr>
              <a:tr h="13716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$5,542K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$5,595K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3760091"/>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$33,782K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$1,211K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$34,993K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617412035"/>
                  </a:ext>
                </a:extLst>
              </a:tr>
              <a:tr h="13716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Paw Paw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$806K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$806K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58340"/>
                  </a:ext>
                </a:extLst>
              </a:tr>
              <a:tr h="137160">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$40,130K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$1,265K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$41,394K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822526045"/>
                  </a:ext>
                </a:extLst>
              </a:tr>
              <a:tr h="137160">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SUMMARY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1,427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$161,680K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362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$7,875K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1,789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$169,555K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tc>
                  <a:txBody>
                    <a:bodyPr/>
                    <a:lstStyle/>
                    <a:p>
                      <a:pPr marL="0" marR="0" algn="ctr">
                        <a:lnSpc>
                          <a:spcPct val="107000"/>
                        </a:lnSpc>
                        <a:spcBef>
                          <a:spcPts val="0"/>
                        </a:spcBef>
                        <a:spcAft>
                          <a:spcPts val="0"/>
                        </a:spcAft>
                      </a:pPr>
                      <a:r>
                        <a:rPr lang="en-US" sz="12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366092"/>
                    </a:solidFill>
                  </a:tcPr>
                </a:tc>
                <a:extLst>
                  <a:ext uri="{0D108BD9-81ED-4DB2-BD59-A6C34878D82A}">
                    <a16:rowId xmlns:a16="http://schemas.microsoft.com/office/drawing/2014/main" val="1139080046"/>
                  </a:ext>
                </a:extLst>
              </a:tr>
            </a:tbl>
          </a:graphicData>
        </a:graphic>
      </p:graphicFrame>
      <p:pic>
        <p:nvPicPr>
          <p:cNvPr id="7" name="Picture 6"/>
          <p:cNvPicPr/>
          <p:nvPr/>
        </p:nvPicPr>
        <p:blipFill rotWithShape="1">
          <a:blip r:embed="rId4">
            <a:extLst>
              <a:ext uri="{28A0092B-C50C-407E-A947-70E740481C1C}">
                <a14:useLocalDpi xmlns:a14="http://schemas.microsoft.com/office/drawing/2010/main" val="0"/>
              </a:ext>
            </a:extLst>
          </a:blip>
          <a:srcRect r="65360"/>
          <a:stretch/>
        </p:blipFill>
        <p:spPr>
          <a:xfrm>
            <a:off x="3132083" y="966950"/>
            <a:ext cx="3300248" cy="1335692"/>
          </a:xfrm>
          <a:prstGeom prst="rect">
            <a:avLst/>
          </a:prstGeom>
        </p:spPr>
      </p:pic>
    </p:spTree>
    <p:extLst>
      <p:ext uri="{BB962C8B-B14F-4D97-AF65-F5344CB8AC3E}">
        <p14:creationId xmlns:p14="http://schemas.microsoft.com/office/powerpoint/2010/main" val="191227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Highly Valued ($) Buildings</a:t>
            </a:r>
            <a:endParaRPr lang="en-US" dirty="0">
              <a:solidFill>
                <a:schemeClr val="bg1"/>
              </a:solidFill>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304938" y="4381092"/>
            <a:ext cx="53023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800" dirty="0"/>
              <a:t>* Unincorporated</a:t>
            </a:r>
            <a:br>
              <a:rPr lang="en-US" sz="800" dirty="0"/>
            </a:br>
            <a:r>
              <a:rPr lang="en-US" sz="800" dirty="0"/>
              <a:t>Region 9 Tabular Building-Level Report Link:  </a:t>
            </a:r>
            <a:r>
              <a:rPr lang="en-US" sz="800" u="sng" dirty="0">
                <a:hlinkClick r:id="rId3"/>
              </a:rPr>
              <a:t>https://data.wvgis.wvu.edu/pub/RA/Region9/BLRA/4_BldgDollarExposure</a:t>
            </a:r>
            <a:endParaRPr lang="en-US" sz="800" dirty="0"/>
          </a:p>
        </p:txBody>
      </p:sp>
      <p:sp>
        <p:nvSpPr>
          <p:cNvPr id="2" name="Rectangle 1"/>
          <p:cNvSpPr/>
          <p:nvPr/>
        </p:nvSpPr>
        <p:spPr>
          <a:xfrm>
            <a:off x="917026" y="1063573"/>
            <a:ext cx="7309945" cy="685059"/>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Highly valued buildings in 1% Floodplain for </a:t>
            </a:r>
            <a:r>
              <a:rPr lang="en-US" b="1" dirty="0" smtClean="0">
                <a:solidFill>
                  <a:srgbClr val="1F3864"/>
                </a:solidFill>
                <a:latin typeface="Calibri" panose="020F0502020204030204" pitchFamily="34" charset="0"/>
                <a:ea typeface="Calibri" panose="020F0502020204030204" pitchFamily="34" charset="0"/>
                <a:cs typeface="Times New Roman" panose="02020603050405020304" pitchFamily="18" charset="0"/>
              </a:rPr>
              <a:t>Morgan </a:t>
            </a: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County</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smtClean="0">
                <a:latin typeface="Calibri" panose="020F0502020204030204" pitchFamily="34" charset="0"/>
                <a:ea typeface="Calibri" panose="020F0502020204030204" pitchFamily="34" charset="0"/>
                <a:cs typeface="Times New Roman" panose="02020603050405020304" pitchFamily="18" charset="0"/>
              </a:rPr>
              <a:t>Which </a:t>
            </a:r>
            <a:r>
              <a:rPr lang="en-US" dirty="0">
                <a:latin typeface="Calibri" panose="020F0502020204030204" pitchFamily="34" charset="0"/>
                <a:ea typeface="Calibri" panose="020F0502020204030204" pitchFamily="34" charset="0"/>
                <a:cs typeface="Times New Roman" panose="02020603050405020304" pitchFamily="18" charset="0"/>
              </a:rPr>
              <a:t>high-valued-structures are vulnerable to riverine flooding?</a:t>
            </a:r>
          </a:p>
        </p:txBody>
      </p:sp>
      <p:sp>
        <p:nvSpPr>
          <p:cNvPr id="3" name="Rectangle 2"/>
          <p:cNvSpPr/>
          <p:nvPr/>
        </p:nvSpPr>
        <p:spPr>
          <a:xfrm>
            <a:off x="370487" y="4969220"/>
            <a:ext cx="8403021" cy="1567801"/>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u="sng" dirty="0">
                <a:latin typeface="Calibri" panose="020F0502020204030204" pitchFamily="34" charset="0"/>
                <a:ea typeface="Calibri" panose="020F0502020204030204" pitchFamily="34" charset="0"/>
                <a:cs typeface="Calibri" panose="020F0502020204030204" pitchFamily="34" charset="0"/>
              </a:rPr>
              <a:t>Building-Level Verification</a:t>
            </a:r>
            <a:r>
              <a:rPr lang="en-US" sz="1400" dirty="0">
                <a:latin typeface="Calibri" panose="020F0502020204030204" pitchFamily="34" charset="0"/>
                <a:ea typeface="Calibri" panose="020F0502020204030204" pitchFamily="34" charset="0"/>
                <a:cs typeface="Calibri" panose="020F0502020204030204" pitchFamily="34" charset="0"/>
              </a:rPr>
              <a:t>:  Verify the highly valued buildings using the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building-level table</a:t>
            </a:r>
            <a:r>
              <a:rPr lang="en-US" sz="1400" dirty="0">
                <a:latin typeface="Calibri" panose="020F0502020204030204" pitchFamily="34" charset="0"/>
                <a:ea typeface="Calibri" panose="020F0502020204030204" pitchFamily="34" charset="0"/>
                <a:cs typeface="Calibri" panose="020F0502020204030204" pitchFamily="34" charset="0"/>
              </a:rPr>
              <a:t> and </a:t>
            </a:r>
            <a:r>
              <a:rPr lang="en-US" sz="14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Risk MAP View</a:t>
            </a:r>
            <a:r>
              <a:rPr lang="en-US" sz="1400" dirty="0">
                <a:latin typeface="Calibri" panose="020F0502020204030204" pitchFamily="34" charset="0"/>
                <a:ea typeface="Calibri" panose="020F0502020204030204" pitchFamily="34" charset="0"/>
                <a:cs typeface="Calibri" panose="020F0502020204030204" pitchFamily="34" charset="0"/>
              </a:rPr>
              <a:t> of the WV Flood Tool.  For buildings inventoried in the 1% floodplains, review the most expensive residential and non-residential buildings located in the high-risk flood zones sorted on building appraisal value from largest to smallest value.  Identify building-level mitigation and outreach strategies.</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581218"/>
              </p:ext>
            </p:extLst>
          </p:nvPr>
        </p:nvGraphicFramePr>
        <p:xfrm>
          <a:off x="412528" y="1837320"/>
          <a:ext cx="8318938" cy="2427621"/>
        </p:xfrm>
        <a:graphic>
          <a:graphicData uri="http://schemas.openxmlformats.org/drawingml/2006/table">
            <a:tbl>
              <a:tblPr firstRow="1" firstCol="1" bandRow="1"/>
              <a:tblGrid>
                <a:gridCol w="1481443">
                  <a:extLst>
                    <a:ext uri="{9D8B030D-6E8A-4147-A177-3AD203B41FA5}">
                      <a16:colId xmlns:a16="http://schemas.microsoft.com/office/drawing/2014/main" val="18689416"/>
                    </a:ext>
                  </a:extLst>
                </a:gridCol>
                <a:gridCol w="783472">
                  <a:extLst>
                    <a:ext uri="{9D8B030D-6E8A-4147-A177-3AD203B41FA5}">
                      <a16:colId xmlns:a16="http://schemas.microsoft.com/office/drawing/2014/main" val="680149180"/>
                    </a:ext>
                  </a:extLst>
                </a:gridCol>
                <a:gridCol w="2930606">
                  <a:extLst>
                    <a:ext uri="{9D8B030D-6E8A-4147-A177-3AD203B41FA5}">
                      <a16:colId xmlns:a16="http://schemas.microsoft.com/office/drawing/2014/main" val="3484298502"/>
                    </a:ext>
                  </a:extLst>
                </a:gridCol>
                <a:gridCol w="885550">
                  <a:extLst>
                    <a:ext uri="{9D8B030D-6E8A-4147-A177-3AD203B41FA5}">
                      <a16:colId xmlns:a16="http://schemas.microsoft.com/office/drawing/2014/main" val="3517581269"/>
                    </a:ext>
                  </a:extLst>
                </a:gridCol>
                <a:gridCol w="952729">
                  <a:extLst>
                    <a:ext uri="{9D8B030D-6E8A-4147-A177-3AD203B41FA5}">
                      <a16:colId xmlns:a16="http://schemas.microsoft.com/office/drawing/2014/main" val="3186354107"/>
                    </a:ext>
                  </a:extLst>
                </a:gridCol>
                <a:gridCol w="1285138">
                  <a:extLst>
                    <a:ext uri="{9D8B030D-6E8A-4147-A177-3AD203B41FA5}">
                      <a16:colId xmlns:a16="http://schemas.microsoft.com/office/drawing/2014/main" val="2417533638"/>
                    </a:ext>
                  </a:extLst>
                </a:gridCol>
              </a:tblGrid>
              <a:tr h="610860">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WV Flood Tool Link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Owner Name or Building 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Hazard Occupancy Code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General Occupancy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gn="ctr">
                        <a:lnSpc>
                          <a:spcPct val="107000"/>
                        </a:lnSpc>
                        <a:spcBef>
                          <a:spcPts val="0"/>
                        </a:spcBef>
                        <a:spcAft>
                          <a:spcPts val="0"/>
                        </a:spcAft>
                      </a:pPr>
                      <a:r>
                        <a:rPr lang="en-US" sz="1200" b="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Building Appraisal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30825165"/>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5"/>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 OF EDUCATION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15,000,000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290699227"/>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6"/>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 BLDG COMM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GOV1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10,591,500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93612615"/>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7"/>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 OF EDUCATION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6,210,000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63276381"/>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8"/>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 S SILICA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3,304,600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49945915"/>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County*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9"/>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BOARD OF EDUCATION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1,650,000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49401775"/>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0"/>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CATHOLIC CHURCH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REL1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Other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1,565,700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22878747"/>
                  </a:ext>
                </a:extLst>
              </a:tr>
              <a:tr h="203621">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1"/>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MORGAN ARTS COUNCIL INC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1,482,300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53521580"/>
                  </a:ext>
                </a:extLst>
              </a:tr>
              <a:tr h="318282">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Calibri" panose="020F0502020204030204" pitchFamily="34" charset="0"/>
                          <a:hlinkClick r:id="rId12"/>
                        </a:rPr>
                        <a:t>FT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CITIZENS NATIONAL BANK OF BERKELEY SPRINGS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Commercial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1,448,900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23593353"/>
                  </a:ext>
                </a:extLst>
              </a:tr>
            </a:tbl>
          </a:graphicData>
        </a:graphic>
      </p:graphicFrame>
    </p:spTree>
    <p:extLst>
      <p:ext uri="{BB962C8B-B14F-4D97-AF65-F5344CB8AC3E}">
        <p14:creationId xmlns:p14="http://schemas.microsoft.com/office/powerpoint/2010/main" val="3177544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 – Building $ &amp; Type</a:t>
            </a:r>
            <a:endParaRPr lang="en-US"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252249" y="1385189"/>
            <a:ext cx="8639502" cy="4524315"/>
          </a:xfrm>
          <a:prstGeom prst="rect">
            <a:avLst/>
          </a:prstGeom>
          <a:solidFill>
            <a:schemeClr val="bg1">
              <a:lumMod val="95000"/>
            </a:schemeClr>
          </a:solidFill>
        </p:spPr>
        <p:txBody>
          <a:bodyPr wrap="square">
            <a:spAutoFit/>
          </a:bodyPr>
          <a:lstStyle/>
          <a:p>
            <a:r>
              <a:rPr lang="en-US" b="1" dirty="0" smtClean="0">
                <a:solidFill>
                  <a:schemeClr val="accent1">
                    <a:lumMod val="50000"/>
                  </a:schemeClr>
                </a:solidFill>
                <a:latin typeface="Calibri" panose="020F0502020204030204" pitchFamily="34" charset="0"/>
                <a:cs typeface="Times New Roman" panose="02020603050405020304" pitchFamily="18" charset="0"/>
              </a:rPr>
              <a:t>Morgan County </a:t>
            </a:r>
            <a:r>
              <a:rPr lang="en-US" dirty="0" smtClean="0">
                <a:latin typeface="Calibri" panose="020F0502020204030204" pitchFamily="34" charset="0"/>
                <a:cs typeface="Times New Roman" panose="02020603050405020304" pitchFamily="18" charset="0"/>
              </a:rPr>
              <a:t>ranks second </a:t>
            </a:r>
            <a:r>
              <a:rPr lang="en-US" dirty="0">
                <a:latin typeface="Calibri" panose="020F0502020204030204" pitchFamily="34" charset="0"/>
                <a:cs typeface="Times New Roman" panose="02020603050405020304" pitchFamily="18" charset="0"/>
              </a:rPr>
              <a:t>in the State for its countywide </a:t>
            </a:r>
            <a:r>
              <a:rPr lang="en-US" i="1" dirty="0">
                <a:latin typeface="Calibri" panose="020F0502020204030204" pitchFamily="34" charset="0"/>
                <a:cs typeface="Times New Roman" panose="02020603050405020304" pitchFamily="18" charset="0"/>
              </a:rPr>
              <a:t>median building replacement value </a:t>
            </a:r>
            <a:r>
              <a:rPr lang="en-US" dirty="0">
                <a:latin typeface="Calibri" panose="020F0502020204030204" pitchFamily="34" charset="0"/>
                <a:cs typeface="Times New Roman" panose="02020603050405020304" pitchFamily="18" charset="0"/>
              </a:rPr>
              <a:t>of </a:t>
            </a:r>
            <a:r>
              <a:rPr lang="en-US" dirty="0" smtClean="0">
                <a:latin typeface="Calibri" panose="020F0502020204030204" pitchFamily="34" charset="0"/>
                <a:cs typeface="Times New Roman" panose="02020603050405020304" pitchFamily="18" charset="0"/>
              </a:rPr>
              <a:t>$79,000 </a:t>
            </a:r>
            <a:r>
              <a:rPr lang="en-US" dirty="0">
                <a:latin typeface="Calibri" panose="020F0502020204030204" pitchFamily="34" charset="0"/>
                <a:cs typeface="Times New Roman" panose="02020603050405020304" pitchFamily="18" charset="0"/>
              </a:rPr>
              <a:t>and much higher than the statewide median building replacement value of $37,000.  It ranks </a:t>
            </a:r>
            <a:r>
              <a:rPr lang="en-US" dirty="0" smtClean="0">
                <a:latin typeface="Calibri" panose="020F0502020204030204" pitchFamily="34" charset="0"/>
                <a:cs typeface="Times New Roman" panose="02020603050405020304" pitchFamily="18" charset="0"/>
              </a:rPr>
              <a:t>fourth </a:t>
            </a:r>
            <a:r>
              <a:rPr lang="en-US" dirty="0">
                <a:latin typeface="Calibri" panose="020F0502020204030204" pitchFamily="34" charset="0"/>
                <a:cs typeface="Times New Roman" panose="02020603050405020304" pitchFamily="18" charset="0"/>
              </a:rPr>
              <a:t>for </a:t>
            </a:r>
            <a:r>
              <a:rPr lang="en-US" i="1" dirty="0">
                <a:latin typeface="Calibri" panose="020F0502020204030204" pitchFamily="34" charset="0"/>
                <a:cs typeface="Times New Roman" panose="02020603050405020304" pitchFamily="18" charset="0"/>
              </a:rPr>
              <a:t>median single-family dwelling</a:t>
            </a:r>
            <a:r>
              <a:rPr lang="en-US" dirty="0">
                <a:latin typeface="Calibri" panose="020F0502020204030204" pitchFamily="34" charset="0"/>
                <a:cs typeface="Times New Roman" panose="02020603050405020304" pitchFamily="18" charset="0"/>
              </a:rPr>
              <a:t> replacement </a:t>
            </a:r>
            <a:r>
              <a:rPr lang="en-US" dirty="0" smtClean="0">
                <a:latin typeface="Calibri" panose="020F0502020204030204" pitchFamily="34" charset="0"/>
                <a:cs typeface="Times New Roman" panose="02020603050405020304" pitchFamily="18" charset="0"/>
              </a:rPr>
              <a:t>value of $88,000 </a:t>
            </a:r>
            <a:r>
              <a:rPr lang="en-US" dirty="0">
                <a:latin typeface="Calibri" panose="020F0502020204030204" pitchFamily="34" charset="0"/>
                <a:cs typeface="Times New Roman" panose="02020603050405020304" pitchFamily="18" charset="0"/>
              </a:rPr>
              <a:t>and above the statewide median value of $44,000.</a:t>
            </a:r>
          </a:p>
          <a:p>
            <a:endParaRPr lang="en-US" dirty="0"/>
          </a:p>
          <a:p>
            <a:r>
              <a:rPr lang="en-US" b="1" dirty="0" smtClean="0">
                <a:solidFill>
                  <a:schemeClr val="accent1">
                    <a:lumMod val="50000"/>
                  </a:schemeClr>
                </a:solidFill>
              </a:rPr>
              <a:t>Morgan </a:t>
            </a:r>
            <a:r>
              <a:rPr lang="en-US" b="1" dirty="0">
                <a:solidFill>
                  <a:schemeClr val="accent1">
                    <a:lumMod val="50000"/>
                  </a:schemeClr>
                </a:solidFill>
              </a:rPr>
              <a:t>County </a:t>
            </a:r>
            <a:r>
              <a:rPr lang="en-US" dirty="0"/>
              <a:t>– </a:t>
            </a:r>
            <a:r>
              <a:rPr lang="en-US" dirty="0" smtClean="0"/>
              <a:t>81% </a:t>
            </a:r>
            <a:r>
              <a:rPr lang="en-US" dirty="0"/>
              <a:t>of the primary buildings are </a:t>
            </a:r>
            <a:r>
              <a:rPr lang="en-US" i="1" dirty="0"/>
              <a:t>residential </a:t>
            </a:r>
            <a:r>
              <a:rPr lang="en-US" dirty="0"/>
              <a:t>whereas</a:t>
            </a:r>
            <a:r>
              <a:rPr lang="en-US" i="1" dirty="0"/>
              <a:t> </a:t>
            </a:r>
            <a:r>
              <a:rPr lang="en-US" dirty="0" smtClean="0"/>
              <a:t>59% </a:t>
            </a:r>
            <a:r>
              <a:rPr lang="en-US" dirty="0"/>
              <a:t>of the countywide building stock dollar value is </a:t>
            </a:r>
            <a:r>
              <a:rPr lang="en-US" i="1" dirty="0"/>
              <a:t>non-residential</a:t>
            </a:r>
            <a:r>
              <a:rPr lang="en-US" dirty="0"/>
              <a:t>.</a:t>
            </a:r>
          </a:p>
          <a:p>
            <a:endPar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b="1" dirty="0" smtClean="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Morgan County </a:t>
            </a:r>
            <a:r>
              <a:rPr lang="en-US" dirty="0" smtClean="0">
                <a:latin typeface="Calibri" panose="020F0502020204030204" pitchFamily="34" charset="0"/>
                <a:ea typeface="Calibri" panose="020F0502020204030204" pitchFamily="34" charset="0"/>
                <a:cs typeface="Times New Roman" panose="02020603050405020304" pitchFamily="18" charset="0"/>
              </a:rPr>
              <a:t>– Manufactured homes comprise 14% of the </a:t>
            </a:r>
            <a:r>
              <a:rPr lang="en-US" i="1" dirty="0" smtClean="0">
                <a:latin typeface="Calibri" panose="020F0502020204030204" pitchFamily="34" charset="0"/>
                <a:ea typeface="Calibri" panose="020F0502020204030204" pitchFamily="34" charset="0"/>
                <a:cs typeface="Times New Roman" panose="02020603050405020304" pitchFamily="18" charset="0"/>
              </a:rPr>
              <a:t>single </a:t>
            </a:r>
            <a:r>
              <a:rPr lang="en-US" i="1" dirty="0">
                <a:latin typeface="Calibri" panose="020F0502020204030204" pitchFamily="34" charset="0"/>
                <a:ea typeface="Calibri" panose="020F0502020204030204" pitchFamily="34" charset="0"/>
                <a:cs typeface="Times New Roman" panose="02020603050405020304" pitchFamily="18" charset="0"/>
              </a:rPr>
              <a:t>family dwelling</a:t>
            </a:r>
            <a:r>
              <a:rPr lang="en-US" dirty="0">
                <a:latin typeface="Calibri" panose="020F0502020204030204" pitchFamily="34" charset="0"/>
                <a:ea typeface="Calibri" panose="020F0502020204030204" pitchFamily="34" charset="0"/>
                <a:cs typeface="Times New Roman" panose="02020603050405020304" pitchFamily="18" charset="0"/>
              </a:rPr>
              <a:t> building </a:t>
            </a:r>
            <a:r>
              <a:rPr lang="en-US" dirty="0" smtClean="0">
                <a:latin typeface="Calibri" panose="020F0502020204030204" pitchFamily="34" charset="0"/>
                <a:ea typeface="Calibri" panose="020F0502020204030204" pitchFamily="34" charset="0"/>
                <a:cs typeface="Times New Roman" panose="02020603050405020304" pitchFamily="18" charset="0"/>
              </a:rPr>
              <a:t>stock.</a:t>
            </a:r>
          </a:p>
          <a:p>
            <a:endParaRPr lang="en-US" dirty="0">
              <a:latin typeface="Calibri" panose="020F0502020204030204" pitchFamily="34" charset="0"/>
              <a:cs typeface="Times New Roman" panose="02020603050405020304" pitchFamily="18" charset="0"/>
            </a:endParaRPr>
          </a:p>
          <a:p>
            <a:r>
              <a:rPr lang="en-US" b="1" dirty="0" smtClean="0">
                <a:solidFill>
                  <a:schemeClr val="accent1">
                    <a:lumMod val="50000"/>
                  </a:schemeClr>
                </a:solidFill>
              </a:rPr>
              <a:t>Morgan County </a:t>
            </a:r>
            <a:r>
              <a:rPr lang="en-US" dirty="0" smtClean="0"/>
              <a:t>ranks </a:t>
            </a:r>
            <a:r>
              <a:rPr lang="en-US" dirty="0"/>
              <a:t>11</a:t>
            </a:r>
            <a:r>
              <a:rPr lang="en-US" baseline="30000" dirty="0"/>
              <a:t>th</a:t>
            </a:r>
            <a:r>
              <a:rPr lang="en-US" dirty="0"/>
              <a:t> in the State for the highest percentage of </a:t>
            </a:r>
            <a:r>
              <a:rPr lang="en-US" i="1" dirty="0"/>
              <a:t>Post-FIRM structures </a:t>
            </a:r>
            <a:r>
              <a:rPr lang="en-US" dirty="0"/>
              <a:t>or new development</a:t>
            </a:r>
            <a:r>
              <a:rPr lang="en-US" dirty="0" smtClean="0"/>
              <a:t>.</a:t>
            </a:r>
          </a:p>
          <a:p>
            <a:endParaRPr lang="en-US" dirty="0" smtClean="0">
              <a:latin typeface="Calibri" panose="020F0502020204030204" pitchFamily="34" charset="0"/>
              <a:cs typeface="Times New Roman" panose="02020603050405020304" pitchFamily="18" charset="0"/>
            </a:endParaRPr>
          </a:p>
          <a:p>
            <a:r>
              <a:rPr lang="en-US" dirty="0"/>
              <a:t>The town of </a:t>
            </a:r>
            <a:r>
              <a:rPr lang="en-US" b="1" dirty="0">
                <a:solidFill>
                  <a:schemeClr val="accent1">
                    <a:lumMod val="50000"/>
                  </a:schemeClr>
                </a:solidFill>
              </a:rPr>
              <a:t>Bath </a:t>
            </a:r>
            <a:r>
              <a:rPr lang="en-US" dirty="0">
                <a:solidFill>
                  <a:schemeClr val="accent1">
                    <a:lumMod val="50000"/>
                  </a:schemeClr>
                </a:solidFill>
              </a:rPr>
              <a:t>(</a:t>
            </a:r>
            <a:r>
              <a:rPr lang="en-US" dirty="0"/>
              <a:t>Berkeley Springs) in Morgan County is ranked 10</a:t>
            </a:r>
            <a:r>
              <a:rPr lang="en-US" baseline="30000" dirty="0"/>
              <a:t>th</a:t>
            </a:r>
            <a:r>
              <a:rPr lang="en-US" dirty="0"/>
              <a:t> in the State for an incorporated area with the most historical buildings (47).</a:t>
            </a:r>
          </a:p>
        </p:txBody>
      </p:sp>
    </p:spTree>
    <p:extLst>
      <p:ext uri="{BB962C8B-B14F-4D97-AF65-F5344CB8AC3E}">
        <p14:creationId xmlns:p14="http://schemas.microsoft.com/office/powerpoint/2010/main" val="1453652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Substantial Damage Estimates</a:t>
            </a:r>
            <a:endParaRPr lang="en-US" dirty="0">
              <a:solidFill>
                <a:schemeClr val="bg1"/>
              </a:solidFill>
              <a:latin typeface="Arial" panose="020B0604020202020204" pitchFamily="34" charset="0"/>
              <a:cs typeface="Arial" panose="020B0604020202020204" pitchFamily="34" charset="0"/>
            </a:endParaRPr>
          </a:p>
        </p:txBody>
      </p:sp>
      <p:pic>
        <p:nvPicPr>
          <p:cNvPr id="4" name="Picture 12" descr="Related image">
            <a:extLst>
              <a:ext uri="{FF2B5EF4-FFF2-40B4-BE49-F238E27FC236}">
                <a16:creationId xmlns:a16="http://schemas.microsoft.com/office/drawing/2014/main" id="{DED64AB0-B48B-4EE4-9FA1-98A487E69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3" r="16769" b="-3"/>
          <a:stretch/>
        </p:blipFill>
        <p:spPr bwMode="auto">
          <a:xfrm>
            <a:off x="641826" y="1074152"/>
            <a:ext cx="1528018" cy="1139931"/>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6" name="Picture 4" descr="Free Press, WV">
            <a:extLst>
              <a:ext uri="{FF2B5EF4-FFF2-40B4-BE49-F238E27FC236}">
                <a16:creationId xmlns:a16="http://schemas.microsoft.com/office/drawing/2014/main" id="{EBD48860-1347-479B-8C54-79E0E7701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64" y="1074152"/>
            <a:ext cx="1661584" cy="1121100"/>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8" name="Picture 6" descr="Harpers Ferry, WV Floods - Home | Facebook">
            <a:extLst>
              <a:ext uri="{FF2B5EF4-FFF2-40B4-BE49-F238E27FC236}">
                <a16:creationId xmlns:a16="http://schemas.microsoft.com/office/drawing/2014/main" id="{F27C5F65-901E-41A2-ADA1-2687EDB21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2725" y="1074152"/>
            <a:ext cx="1619250" cy="1097294"/>
          </a:xfrm>
          <a:prstGeom prst="rect">
            <a:avLst/>
          </a:prstGeom>
          <a:noFill/>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CBF9DF0-A198-4405-8307-2AA8FBBB1A74}"/>
              </a:ext>
            </a:extLst>
          </p:cNvPr>
          <p:cNvPicPr>
            <a:picLocks noChangeAspect="1"/>
          </p:cNvPicPr>
          <p:nvPr/>
        </p:nvPicPr>
        <p:blipFill>
          <a:blip r:embed="rId6"/>
          <a:stretch>
            <a:fillRect/>
          </a:stretch>
        </p:blipFill>
        <p:spPr>
          <a:xfrm>
            <a:off x="4695069" y="1074152"/>
            <a:ext cx="1524756" cy="1098554"/>
          </a:xfrm>
          <a:prstGeom prst="rect">
            <a:avLst/>
          </a:prstGeom>
          <a:ln>
            <a:noFill/>
          </a:ln>
          <a:effectLst>
            <a:innerShdw blurRad="63500" dist="50800" dir="2700000">
              <a:prstClr val="black">
                <a:alpha val="50000"/>
              </a:prstClr>
            </a:innerShdw>
          </a:effectLst>
        </p:spPr>
      </p:pic>
      <p:graphicFrame>
        <p:nvGraphicFramePr>
          <p:cNvPr id="3" name="Table 2"/>
          <p:cNvGraphicFramePr>
            <a:graphicFrameLocks noGrp="1"/>
          </p:cNvGraphicFramePr>
          <p:nvPr>
            <p:extLst>
              <p:ext uri="{D42A27DB-BD31-4B8C-83A1-F6EECF244321}">
                <p14:modId xmlns:p14="http://schemas.microsoft.com/office/powerpoint/2010/main" val="3769539502"/>
              </p:ext>
            </p:extLst>
          </p:nvPr>
        </p:nvGraphicFramePr>
        <p:xfrm>
          <a:off x="319086" y="2373835"/>
          <a:ext cx="8505828" cy="3909171"/>
        </p:xfrm>
        <a:graphic>
          <a:graphicData uri="http://schemas.openxmlformats.org/drawingml/2006/table">
            <a:tbl>
              <a:tblPr/>
              <a:tblGrid>
                <a:gridCol w="1219201">
                  <a:extLst>
                    <a:ext uri="{9D8B030D-6E8A-4147-A177-3AD203B41FA5}">
                      <a16:colId xmlns:a16="http://schemas.microsoft.com/office/drawing/2014/main" val="2464193521"/>
                    </a:ext>
                  </a:extLst>
                </a:gridCol>
                <a:gridCol w="724077">
                  <a:extLst>
                    <a:ext uri="{9D8B030D-6E8A-4147-A177-3AD203B41FA5}">
                      <a16:colId xmlns:a16="http://schemas.microsoft.com/office/drawing/2014/main" val="3083038071"/>
                    </a:ext>
                  </a:extLst>
                </a:gridCol>
                <a:gridCol w="780497">
                  <a:extLst>
                    <a:ext uri="{9D8B030D-6E8A-4147-A177-3AD203B41FA5}">
                      <a16:colId xmlns:a16="http://schemas.microsoft.com/office/drawing/2014/main" val="2903715836"/>
                    </a:ext>
                  </a:extLst>
                </a:gridCol>
                <a:gridCol w="907926">
                  <a:extLst>
                    <a:ext uri="{9D8B030D-6E8A-4147-A177-3AD203B41FA5}">
                      <a16:colId xmlns:a16="http://schemas.microsoft.com/office/drawing/2014/main" val="1475485587"/>
                    </a:ext>
                  </a:extLst>
                </a:gridCol>
                <a:gridCol w="780497">
                  <a:extLst>
                    <a:ext uri="{9D8B030D-6E8A-4147-A177-3AD203B41FA5}">
                      <a16:colId xmlns:a16="http://schemas.microsoft.com/office/drawing/2014/main" val="945440361"/>
                    </a:ext>
                  </a:extLst>
                </a:gridCol>
                <a:gridCol w="780497">
                  <a:extLst>
                    <a:ext uri="{9D8B030D-6E8A-4147-A177-3AD203B41FA5}">
                      <a16:colId xmlns:a16="http://schemas.microsoft.com/office/drawing/2014/main" val="2252105347"/>
                    </a:ext>
                  </a:extLst>
                </a:gridCol>
                <a:gridCol w="764570">
                  <a:extLst>
                    <a:ext uri="{9D8B030D-6E8A-4147-A177-3AD203B41FA5}">
                      <a16:colId xmlns:a16="http://schemas.microsoft.com/office/drawing/2014/main" val="1997646643"/>
                    </a:ext>
                  </a:extLst>
                </a:gridCol>
                <a:gridCol w="764570">
                  <a:extLst>
                    <a:ext uri="{9D8B030D-6E8A-4147-A177-3AD203B41FA5}">
                      <a16:colId xmlns:a16="http://schemas.microsoft.com/office/drawing/2014/main" val="1645826828"/>
                    </a:ext>
                  </a:extLst>
                </a:gridCol>
                <a:gridCol w="828283">
                  <a:extLst>
                    <a:ext uri="{9D8B030D-6E8A-4147-A177-3AD203B41FA5}">
                      <a16:colId xmlns:a16="http://schemas.microsoft.com/office/drawing/2014/main" val="3635686682"/>
                    </a:ext>
                  </a:extLst>
                </a:gridCol>
                <a:gridCol w="955710">
                  <a:extLst>
                    <a:ext uri="{9D8B030D-6E8A-4147-A177-3AD203B41FA5}">
                      <a16:colId xmlns:a16="http://schemas.microsoft.com/office/drawing/2014/main" val="827918193"/>
                    </a:ext>
                  </a:extLst>
                </a:gridCol>
              </a:tblGrid>
              <a:tr h="960809">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Count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dirty="0">
                          <a:solidFill>
                            <a:srgbClr val="000000"/>
                          </a:solidFill>
                          <a:effectLst/>
                          <a:latin typeface="Calibri" panose="020F0502020204030204" pitchFamily="34" charset="0"/>
                        </a:rPr>
                        <a:t>Value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200" b="0" i="0" u="none" strike="noStrike">
                          <a:solidFill>
                            <a:srgbClr val="000000"/>
                          </a:solidFill>
                          <a:effectLst/>
                          <a:latin typeface="Calibri" panose="020F0502020204030204" pitchFamily="34" charset="0"/>
                        </a:rPr>
                        <a:t>TEIF Loss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TEIF Loss Ratio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Percent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Median Dollar Damage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a:solidFill>
                            <a:srgbClr val="000000"/>
                          </a:solidFill>
                          <a:effectLst/>
                          <a:latin typeface="Calibri" panose="020F0502020204030204" pitchFamily="34" charset="0"/>
                        </a:rPr>
                        <a:t>Debris Damage 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en-US" sz="1200" b="0" i="0" u="none" strike="noStrike" dirty="0">
                          <a:solidFill>
                            <a:srgbClr val="000000"/>
                          </a:solidFill>
                          <a:effectLst/>
                          <a:latin typeface="Calibri" panose="020F0502020204030204" pitchFamily="34" charset="0"/>
                        </a:rPr>
                        <a:t>High Damage Count (</a:t>
                      </a:r>
                      <a:r>
                        <a:rPr lang="en-US" sz="1200" b="0" i="0" u="none" strike="noStrike" dirty="0" err="1">
                          <a:solidFill>
                            <a:srgbClr val="000000"/>
                          </a:solidFill>
                          <a:effectLst/>
                          <a:latin typeface="Calibri" panose="020F0502020204030204" pitchFamily="34" charset="0"/>
                        </a:rPr>
                        <a:t>BldgDmgPct</a:t>
                      </a:r>
                      <a:r>
                        <a:rPr lang="en-US" sz="1200" b="0" i="0" u="none" strike="noStrike" dirty="0">
                          <a:solidFill>
                            <a:srgbClr val="000000"/>
                          </a:solidFill>
                          <a:effectLst/>
                          <a:latin typeface="Calibri" panose="020F0502020204030204" pitchFamily="34" charset="0"/>
                        </a:rPr>
                        <a:t> &gt;= 50% OR </a:t>
                      </a:r>
                      <a:r>
                        <a:rPr lang="en-US" sz="1200" b="0" i="0" u="none" strike="noStrike" dirty="0" err="1">
                          <a:solidFill>
                            <a:srgbClr val="000000"/>
                          </a:solidFill>
                          <a:effectLst/>
                          <a:latin typeface="Calibri" panose="020F0502020204030204" pitchFamily="34" charset="0"/>
                        </a:rPr>
                        <a:t>BldgLossUSD</a:t>
                      </a:r>
                      <a:r>
                        <a:rPr lang="en-US" sz="1200" b="0" i="0" u="none" strike="noStrike" dirty="0">
                          <a:solidFill>
                            <a:srgbClr val="000000"/>
                          </a:solidFill>
                          <a:effectLst/>
                          <a:latin typeface="Calibri" panose="020F0502020204030204" pitchFamily="34" charset="0"/>
                        </a:rPr>
                        <a:t> &gt;  $10k)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561636632"/>
                  </a:ext>
                </a:extLst>
              </a:tr>
              <a:tr h="200169">
                <a:tc>
                  <a:txBody>
                    <a:bodyPr/>
                    <a:lstStyle/>
                    <a:p>
                      <a:pPr algn="l" fontAlgn="b"/>
                      <a:r>
                        <a:rPr lang="en-US" sz="1200" b="0" i="0" u="none" strike="noStrike">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$52,931K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$5,729K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69628665"/>
                  </a:ext>
                </a:extLst>
              </a:tr>
              <a:tr h="200169">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$62,324K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$14,105K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944882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$115,255K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dirty="0">
                          <a:solidFill>
                            <a:srgbClr val="000000"/>
                          </a:solidFill>
                          <a:effectLst/>
                          <a:latin typeface="Calibri" panose="020F0502020204030204" pitchFamily="34" charset="0"/>
                        </a:rPr>
                        <a:t>$19,834K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6,308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932623959"/>
                  </a:ext>
                </a:extLst>
              </a:tr>
              <a:tr h="200169">
                <a:tc>
                  <a:txBody>
                    <a:bodyPr/>
                    <a:lstStyle/>
                    <a:p>
                      <a:pPr algn="l" fontAlgn="b"/>
                      <a:r>
                        <a:rPr lang="en-US" sz="1200" b="0" i="0" u="none" strike="noStrike">
                          <a:solidFill>
                            <a:srgbClr val="000000"/>
                          </a:solidFill>
                          <a:effectLst/>
                          <a:latin typeface="Calibri" panose="020F0502020204030204" pitchFamily="34" charset="0"/>
                        </a:rPr>
                        <a:t>Jefferson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$70,260K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dirty="0">
                          <a:solidFill>
                            <a:srgbClr val="000000"/>
                          </a:solidFill>
                          <a:effectLst/>
                          <a:latin typeface="Calibri" panose="020F0502020204030204" pitchFamily="34" charset="0"/>
                        </a:rPr>
                        <a:t>$6,047K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4,434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72909699"/>
                  </a:ext>
                </a:extLst>
              </a:tr>
              <a:tr h="200169">
                <a:tc>
                  <a:txBody>
                    <a:bodyPr/>
                    <a:lstStyle/>
                    <a:p>
                      <a:pPr algn="l" fontAlgn="b"/>
                      <a:r>
                        <a:rPr lang="en-US" sz="1200" b="0" i="0" u="none" strike="noStrike">
                          <a:solidFill>
                            <a:srgbClr val="000000"/>
                          </a:solidFill>
                          <a:effectLst/>
                          <a:latin typeface="Calibri" panose="020F0502020204030204" pitchFamily="34" charset="0"/>
                        </a:rPr>
                        <a:t>Bolivar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$251K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$118K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0601882"/>
                  </a:ext>
                </a:extLst>
              </a:tr>
              <a:tr h="200169">
                <a:tc>
                  <a:txBody>
                    <a:bodyPr/>
                    <a:lstStyle/>
                    <a:p>
                      <a:pPr algn="l" fontAlgn="b"/>
                      <a:r>
                        <a:rPr lang="en-US" sz="1200" b="0" i="0" u="none" strike="noStrike">
                          <a:solidFill>
                            <a:srgbClr val="000000"/>
                          </a:solidFill>
                          <a:effectLst/>
                          <a:latin typeface="Calibri" panose="020F0502020204030204" pitchFamily="34" charset="0"/>
                        </a:rPr>
                        <a:t>Charles 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$3,180K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248779"/>
                  </a:ext>
                </a:extLst>
              </a:tr>
              <a:tr h="200169">
                <a:tc>
                  <a:txBody>
                    <a:bodyPr/>
                    <a:lstStyle/>
                    <a:p>
                      <a:pPr algn="l" fontAlgn="b"/>
                      <a:r>
                        <a:rPr lang="en-US" sz="1200" b="0" i="0" u="none" strike="noStrike">
                          <a:solidFill>
                            <a:srgbClr val="000000"/>
                          </a:solidFill>
                          <a:effectLst/>
                          <a:latin typeface="Calibri" panose="020F0502020204030204" pitchFamily="34" charset="0"/>
                        </a:rPr>
                        <a:t>Harpers Ferry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$6,965K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$4,785K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$131K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4,683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297266"/>
                  </a:ext>
                </a:extLst>
              </a:tr>
              <a:tr h="200169">
                <a:tc>
                  <a:txBody>
                    <a:bodyPr/>
                    <a:lstStyle/>
                    <a:p>
                      <a:pPr algn="l" fontAlgn="b"/>
                      <a:r>
                        <a:rPr lang="en-US" sz="1200" b="0" i="0" u="none" strike="noStrike">
                          <a:solidFill>
                            <a:srgbClr val="000000"/>
                          </a:solidFill>
                          <a:effectLst/>
                          <a:latin typeface="Calibri" panose="020F0502020204030204" pitchFamily="34" charset="0"/>
                        </a:rPr>
                        <a:t>Ranson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$5,305K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418600"/>
                  </a:ext>
                </a:extLst>
              </a:tr>
              <a:tr h="200169">
                <a:tc>
                  <a:txBody>
                    <a:bodyPr/>
                    <a:lstStyle/>
                    <a:p>
                      <a:pPr algn="l" fontAlgn="b"/>
                      <a:r>
                        <a:rPr lang="en-US" sz="1200" b="0" i="0" u="none" strike="noStrike">
                          <a:solidFill>
                            <a:srgbClr val="000000"/>
                          </a:solidFill>
                          <a:effectLst/>
                          <a:latin typeface="Calibri" panose="020F0502020204030204" pitchFamily="34" charset="0"/>
                        </a:rPr>
                        <a:t>Shepherdstown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$18,724K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$1,058K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28126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$104,685K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$12,052K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9,695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323185034"/>
                  </a:ext>
                </a:extLst>
              </a:tr>
              <a:tr h="200169">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$69,867K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b"/>
                      <a:r>
                        <a:rPr lang="en-US" sz="1200" b="0" i="0" u="none" strike="noStrike">
                          <a:solidFill>
                            <a:srgbClr val="000000"/>
                          </a:solidFill>
                          <a:effectLst/>
                          <a:latin typeface="Calibri" panose="020F0502020204030204" pitchFamily="34" charset="0"/>
                        </a:rPr>
                        <a:t>$7,057K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262214640"/>
                  </a:ext>
                </a:extLst>
              </a:tr>
              <a:tr h="200169">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$35,224K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$2,621K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318613"/>
                  </a:ext>
                </a:extLst>
              </a:tr>
              <a:tr h="200169">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$2,770K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126495"/>
                  </a:ext>
                </a:extLst>
              </a:tr>
              <a:tr h="200169">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2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$107,862K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b"/>
                      <a:r>
                        <a:rPr lang="en-US" sz="1200" b="1" i="0" u="none" strike="noStrike">
                          <a:solidFill>
                            <a:srgbClr val="000000"/>
                          </a:solidFill>
                          <a:effectLst/>
                          <a:latin typeface="Calibri" panose="020F0502020204030204" pitchFamily="34" charset="0"/>
                        </a:rPr>
                        <a:t>$9,695K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$14K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5,085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70032976"/>
                  </a:ext>
                </a:extLst>
              </a:tr>
            </a:tbl>
          </a:graphicData>
        </a:graphic>
      </p:graphicFrame>
      <p:sp>
        <p:nvSpPr>
          <p:cNvPr id="10" name="TextBox 9"/>
          <p:cNvSpPr txBox="1"/>
          <p:nvPr/>
        </p:nvSpPr>
        <p:spPr>
          <a:xfrm>
            <a:off x="800985" y="6550223"/>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
        <p:nvSpPr>
          <p:cNvPr id="11" name="TextBox 10"/>
          <p:cNvSpPr txBox="1"/>
          <p:nvPr/>
        </p:nvSpPr>
        <p:spPr>
          <a:xfrm>
            <a:off x="4714118" y="6242446"/>
            <a:ext cx="2647950" cy="261610"/>
          </a:xfrm>
          <a:prstGeom prst="rect">
            <a:avLst/>
          </a:prstGeom>
          <a:noFill/>
        </p:spPr>
        <p:txBody>
          <a:bodyPr wrap="square" rtlCol="0">
            <a:spAutoFit/>
          </a:bodyPr>
          <a:lstStyle/>
          <a:p>
            <a:r>
              <a:rPr lang="en-US" sz="1100" i="1" dirty="0" smtClean="0">
                <a:solidFill>
                  <a:srgbClr val="0070C0"/>
                </a:solidFill>
              </a:rPr>
              <a:t>Statewide            17%                  $6K</a:t>
            </a:r>
            <a:endParaRPr lang="en-US" sz="1100" i="1" dirty="0">
              <a:solidFill>
                <a:srgbClr val="0070C0"/>
              </a:solidFill>
            </a:endParaRPr>
          </a:p>
        </p:txBody>
      </p:sp>
    </p:spTree>
    <p:extLst>
      <p:ext uri="{BB962C8B-B14F-4D97-AF65-F5344CB8AC3E}">
        <p14:creationId xmlns:p14="http://schemas.microsoft.com/office/powerpoint/2010/main" val="179518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RA Verification Tables</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70618" y="1315844"/>
            <a:ext cx="8602763" cy="3544739"/>
          </a:xfrm>
          <a:prstGeom prst="rect">
            <a:avLst/>
          </a:prstGeom>
          <a:ln>
            <a:solidFill>
              <a:schemeClr val="tx1"/>
            </a:solidFill>
          </a:ln>
        </p:spPr>
      </p:pic>
      <p:sp>
        <p:nvSpPr>
          <p:cNvPr id="12" name="Rectangle 11"/>
          <p:cNvSpPr/>
          <p:nvPr/>
        </p:nvSpPr>
        <p:spPr>
          <a:xfrm>
            <a:off x="947853" y="5492196"/>
            <a:ext cx="7248292" cy="646331"/>
          </a:xfrm>
          <a:prstGeom prst="rect">
            <a:avLst/>
          </a:prstGeom>
        </p:spPr>
        <p:txBody>
          <a:bodyPr wrap="square">
            <a:spAutoFit/>
          </a:bodyPr>
          <a:lstStyle/>
          <a:p>
            <a:r>
              <a:rPr lang="en-US" dirty="0">
                <a:hlinkClick r:id="rId4"/>
              </a:rPr>
              <a:t>https://</a:t>
            </a:r>
            <a:r>
              <a:rPr lang="en-US" dirty="0" smtClean="0">
                <a:hlinkClick r:id="rId4"/>
              </a:rPr>
              <a:t>data.wvgis.wvu.edu/pub/RA/Region9/BLRA/4-6_BLRA_Extract</a:t>
            </a:r>
            <a:endParaRPr lang="en-US" dirty="0" smtClean="0"/>
          </a:p>
          <a:p>
            <a:endParaRPr lang="en-US" dirty="0"/>
          </a:p>
        </p:txBody>
      </p:sp>
    </p:spTree>
    <p:extLst>
      <p:ext uri="{BB962C8B-B14F-4D97-AF65-F5344CB8AC3E}">
        <p14:creationId xmlns:p14="http://schemas.microsoft.com/office/powerpoint/2010/main" val="470442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854" t="-3391" r="-2182" b="-398"/>
          <a:stretch/>
        </p:blipFill>
        <p:spPr>
          <a:xfrm>
            <a:off x="259644" y="765759"/>
            <a:ext cx="8782756" cy="589891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t>
            </a:r>
            <a:r>
              <a:rPr lang="en-US" dirty="0" smtClean="0">
                <a:solidFill>
                  <a:schemeClr val="bg1"/>
                </a:solidFill>
                <a:latin typeface="Arial" panose="020B0604020202020204" pitchFamily="34" charset="0"/>
                <a:cs typeface="Arial" panose="020B0604020202020204" pitchFamily="34" charset="0"/>
              </a:rPr>
              <a:t>Area (Morgan)</a:t>
            </a:r>
            <a:endParaRPr lang="en-US"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356463" y="6612465"/>
            <a:ext cx="5121981" cy="253916"/>
          </a:xfrm>
          <a:prstGeom prst="rect">
            <a:avLst/>
          </a:prstGeom>
        </p:spPr>
        <p:txBody>
          <a:bodyPr wrap="square">
            <a:spAutoFit/>
          </a:bodyPr>
          <a:lstStyle/>
          <a:p>
            <a:r>
              <a:rPr lang="en-US" sz="1050" dirty="0">
                <a:hlinkClick r:id="rId4"/>
              </a:rPr>
              <a:t>https://www.mapwv.gov/flood/map/?wkid=102100&amp;x=-</a:t>
            </a:r>
            <a:r>
              <a:rPr lang="en-US" sz="1050" dirty="0" smtClean="0">
                <a:hlinkClick r:id="rId4"/>
              </a:rPr>
              <a:t>8724660&amp;y=4793095&amp;l=8&amp;v=2</a:t>
            </a:r>
            <a:endParaRPr lang="en-US" sz="1200" dirty="0"/>
          </a:p>
        </p:txBody>
      </p:sp>
      <p:sp>
        <p:nvSpPr>
          <p:cNvPr id="13" name="TextBox 12"/>
          <p:cNvSpPr txBox="1"/>
          <p:nvPr/>
        </p:nvSpPr>
        <p:spPr>
          <a:xfrm>
            <a:off x="6183616" y="5393678"/>
            <a:ext cx="2589657" cy="1169551"/>
          </a:xfrm>
          <a:prstGeom prst="rect">
            <a:avLst/>
          </a:prstGeom>
          <a:solidFill>
            <a:schemeClr val="accent1">
              <a:lumMod val="20000"/>
              <a:lumOff val="80000"/>
            </a:schemeClr>
          </a:solidFill>
          <a:ln>
            <a:solidFill>
              <a:schemeClr val="tx1"/>
            </a:solidFill>
          </a:ln>
        </p:spPr>
        <p:txBody>
          <a:bodyPr wrap="square" rtlCol="0">
            <a:spAutoFit/>
          </a:bodyPr>
          <a:lstStyle/>
          <a:p>
            <a:r>
              <a:rPr lang="en-US" sz="1400" dirty="0" smtClean="0"/>
              <a:t>Repetitive Loss Areas</a:t>
            </a:r>
          </a:p>
          <a:p>
            <a:endParaRPr lang="en-US" sz="1400" dirty="0"/>
          </a:p>
          <a:p>
            <a:r>
              <a:rPr lang="en-US" sz="1400" dirty="0" smtClean="0"/>
              <a:t>Substantial Damage Estimates</a:t>
            </a:r>
          </a:p>
          <a:p>
            <a:endParaRPr lang="en-US" sz="1400" dirty="0"/>
          </a:p>
          <a:p>
            <a:r>
              <a:rPr lang="en-US" sz="1400" dirty="0" smtClean="0"/>
              <a:t>Buyout Properties</a:t>
            </a:r>
            <a:endParaRPr lang="en-US" sz="1400" dirty="0"/>
          </a:p>
        </p:txBody>
      </p:sp>
      <p:pic>
        <p:nvPicPr>
          <p:cNvPr id="14" name="Picture 13"/>
          <p:cNvPicPr>
            <a:picLocks noChangeAspect="1"/>
          </p:cNvPicPr>
          <p:nvPr/>
        </p:nvPicPr>
        <p:blipFill>
          <a:blip r:embed="rId5"/>
          <a:stretch>
            <a:fillRect/>
          </a:stretch>
        </p:blipFill>
        <p:spPr>
          <a:xfrm>
            <a:off x="3150290" y="5315686"/>
            <a:ext cx="2931726" cy="1247543"/>
          </a:xfrm>
          <a:prstGeom prst="rect">
            <a:avLst/>
          </a:prstGeom>
          <a:ln>
            <a:solidFill>
              <a:schemeClr val="tx1"/>
            </a:solidFill>
          </a:ln>
        </p:spPr>
      </p:pic>
    </p:spTree>
    <p:extLst>
      <p:ext uri="{BB962C8B-B14F-4D97-AF65-F5344CB8AC3E}">
        <p14:creationId xmlns:p14="http://schemas.microsoft.com/office/powerpoint/2010/main" val="3124266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Repetitive Loss Areas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11717493"/>
              </p:ext>
            </p:extLst>
          </p:nvPr>
        </p:nvGraphicFramePr>
        <p:xfrm>
          <a:off x="408411" y="1204332"/>
          <a:ext cx="7955004" cy="2765502"/>
        </p:xfrm>
        <a:graphic>
          <a:graphicData uri="http://schemas.openxmlformats.org/drawingml/2006/table">
            <a:tbl>
              <a:tblPr/>
              <a:tblGrid>
                <a:gridCol w="2244478">
                  <a:extLst>
                    <a:ext uri="{9D8B030D-6E8A-4147-A177-3AD203B41FA5}">
                      <a16:colId xmlns:a16="http://schemas.microsoft.com/office/drawing/2014/main" val="1655100881"/>
                    </a:ext>
                  </a:extLst>
                </a:gridCol>
                <a:gridCol w="835378">
                  <a:extLst>
                    <a:ext uri="{9D8B030D-6E8A-4147-A177-3AD203B41FA5}">
                      <a16:colId xmlns:a16="http://schemas.microsoft.com/office/drawing/2014/main" val="2873306825"/>
                    </a:ext>
                  </a:extLst>
                </a:gridCol>
                <a:gridCol w="1929468">
                  <a:extLst>
                    <a:ext uri="{9D8B030D-6E8A-4147-A177-3AD203B41FA5}">
                      <a16:colId xmlns:a16="http://schemas.microsoft.com/office/drawing/2014/main" val="4077238745"/>
                    </a:ext>
                  </a:extLst>
                </a:gridCol>
                <a:gridCol w="1514446">
                  <a:extLst>
                    <a:ext uri="{9D8B030D-6E8A-4147-A177-3AD203B41FA5}">
                      <a16:colId xmlns:a16="http://schemas.microsoft.com/office/drawing/2014/main" val="3981829154"/>
                    </a:ext>
                  </a:extLst>
                </a:gridCol>
                <a:gridCol w="715617">
                  <a:extLst>
                    <a:ext uri="{9D8B030D-6E8A-4147-A177-3AD203B41FA5}">
                      <a16:colId xmlns:a16="http://schemas.microsoft.com/office/drawing/2014/main" val="1418626905"/>
                    </a:ext>
                  </a:extLst>
                </a:gridCol>
                <a:gridCol w="715617">
                  <a:extLst>
                    <a:ext uri="{9D8B030D-6E8A-4147-A177-3AD203B41FA5}">
                      <a16:colId xmlns:a16="http://schemas.microsoft.com/office/drawing/2014/main" val="2498033221"/>
                    </a:ext>
                  </a:extLst>
                </a:gridCol>
              </a:tblGrid>
              <a:tr h="307278">
                <a:tc>
                  <a:txBody>
                    <a:bodyPr/>
                    <a:lstStyle/>
                    <a:p>
                      <a:pPr algn="ctr" fontAlgn="b"/>
                      <a:r>
                        <a:rPr lang="en-US" sz="1400" b="0" i="0" u="none" strike="noStrike" dirty="0" smtClean="0">
                          <a:solidFill>
                            <a:srgbClr val="000000"/>
                          </a:solidFill>
                          <a:effectLst/>
                          <a:latin typeface="Calibri" panose="020F0502020204030204" pitchFamily="34" charset="0"/>
                        </a:rPr>
                        <a:t>Area of Mitigation Interest</a:t>
                      </a:r>
                      <a:endParaRPr lang="en-US" sz="1400" b="0" i="0" u="none" strike="noStrike" dirty="0">
                        <a:solidFill>
                          <a:srgbClr val="000000"/>
                        </a:solidFill>
                        <a:effectLst/>
                        <a:latin typeface="Calibri" panose="020F0502020204030204" pitchFamily="34" charset="0"/>
                      </a:endParaRP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County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Community</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Steam Name</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a:solidFill>
                            <a:srgbClr val="000000"/>
                          </a:solidFill>
                          <a:effectLst/>
                          <a:latin typeface="Calibri" panose="020F0502020204030204" pitchFamily="34" charset="0"/>
                        </a:rPr>
                        <a:t>RL_Area</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fontAlgn="b"/>
                      <a:r>
                        <a:rPr lang="en-US" sz="1400" b="0" i="0" u="none" strike="noStrike" dirty="0">
                          <a:solidFill>
                            <a:srgbClr val="000000"/>
                          </a:solidFill>
                          <a:effectLst/>
                          <a:latin typeface="Calibri" panose="020F0502020204030204" pitchFamily="34" charset="0"/>
                        </a:rPr>
                        <a:t> FT</a:t>
                      </a:r>
                    </a:p>
                  </a:txBody>
                  <a:tcPr marL="11264" marR="11264" marT="1126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338940777"/>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3"/>
                        </a:rPr>
                        <a:t>FT</a:t>
                      </a:r>
                      <a:endParaRPr lang="en-US" sz="1400" b="0" i="0" u="sng" strike="noStrike" dirty="0">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6517596"/>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a:solidFill>
                            <a:srgbClr val="0563C1"/>
                          </a:solidFill>
                          <a:effectLst/>
                          <a:latin typeface="Calibri" panose="020F0502020204030204" pitchFamily="34" charset="0"/>
                          <a:hlinkClick r:id="rId4"/>
                        </a:rPr>
                        <a:t>FT</a:t>
                      </a:r>
                      <a:endParaRPr lang="en-US" sz="1400" b="0" i="0" u="sng" strike="noStrike">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8256190"/>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sng" strike="noStrike" dirty="0">
                          <a:solidFill>
                            <a:srgbClr val="0563C1"/>
                          </a:solidFill>
                          <a:effectLst/>
                          <a:latin typeface="Calibri" panose="020F0502020204030204" pitchFamily="34" charset="0"/>
                          <a:hlinkClick r:id="rId5"/>
                        </a:rPr>
                        <a:t>FT</a:t>
                      </a:r>
                      <a:endParaRPr lang="en-US" sz="1400" b="0" i="0" u="sng" strike="noStrike" dirty="0">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2325957"/>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sng" strike="noStrike" dirty="0">
                          <a:solidFill>
                            <a:srgbClr val="0563C1"/>
                          </a:solidFill>
                          <a:effectLst/>
                          <a:latin typeface="Calibri" panose="020F0502020204030204" pitchFamily="34" charset="0"/>
                          <a:hlinkClick r:id="rId6"/>
                        </a:rPr>
                        <a:t>FT</a:t>
                      </a:r>
                      <a:endParaRPr lang="en-US" sz="1400" b="0" i="0" u="sng" strike="noStrike" dirty="0">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8007903"/>
                  </a:ext>
                </a:extLst>
              </a:tr>
              <a:tr h="307278">
                <a:tc>
                  <a:txBody>
                    <a:bodyPr/>
                    <a:lstStyle/>
                    <a:p>
                      <a:pPr algn="l" fontAlgn="b"/>
                      <a:r>
                        <a:rPr lang="en-US" sz="1400" b="0" i="0" u="none" strike="noStrike">
                          <a:solidFill>
                            <a:srgbClr val="000000"/>
                          </a:solidFill>
                          <a:effectLst/>
                          <a:latin typeface="Calibri" panose="020F0502020204030204" pitchFamily="34" charset="0"/>
                        </a:rPr>
                        <a:t>540144_WarmSpringRun_1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Warm Spring Run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a:solidFill>
                            <a:srgbClr val="0563C1"/>
                          </a:solidFill>
                          <a:effectLst/>
                          <a:latin typeface="Calibri" panose="020F0502020204030204" pitchFamily="34" charset="0"/>
                          <a:hlinkClick r:id="rId7"/>
                        </a:rPr>
                        <a:t>FT</a:t>
                      </a:r>
                      <a:endParaRPr lang="en-US" sz="1400" b="0" i="0" u="sng" strike="noStrike">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9392949"/>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sng" strike="noStrike" dirty="0">
                          <a:solidFill>
                            <a:srgbClr val="0563C1"/>
                          </a:solidFill>
                          <a:effectLst/>
                          <a:latin typeface="Calibri" panose="020F0502020204030204" pitchFamily="34" charset="0"/>
                          <a:hlinkClick r:id="rId8"/>
                        </a:rPr>
                        <a:t>FT</a:t>
                      </a:r>
                      <a:endParaRPr lang="en-US" sz="1400" b="0" i="0" u="sng" strike="noStrike" dirty="0">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8743365"/>
                  </a:ext>
                </a:extLst>
              </a:tr>
              <a:tr h="307278">
                <a:tc>
                  <a:txBody>
                    <a:bodyPr/>
                    <a:lstStyle/>
                    <a:p>
                      <a:pPr algn="l" fontAlgn="b"/>
                      <a:r>
                        <a:rPr lang="en-US" sz="1400" b="0" i="0" u="none" strike="noStrike">
                          <a:solidFill>
                            <a:srgbClr val="000000"/>
                          </a:solidFill>
                          <a:effectLst/>
                          <a:latin typeface="Calibri" panose="020F0502020204030204" pitchFamily="34" charset="0"/>
                        </a:rPr>
                        <a:t>540144_Cacapon_6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Cacapon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a:solidFill>
                            <a:srgbClr val="0563C1"/>
                          </a:solidFill>
                          <a:effectLst/>
                          <a:latin typeface="Calibri" panose="020F0502020204030204" pitchFamily="34" charset="0"/>
                          <a:hlinkClick r:id="rId9"/>
                        </a:rPr>
                        <a:t>FT</a:t>
                      </a:r>
                      <a:endParaRPr lang="en-US" sz="1400" b="0" i="0" u="sng" strike="noStrike">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320105"/>
                  </a:ext>
                </a:extLst>
              </a:tr>
              <a:tr h="307278">
                <a:tc>
                  <a:txBody>
                    <a:bodyPr/>
                    <a:lstStyle/>
                    <a:p>
                      <a:pPr algn="l" fontAlgn="b"/>
                      <a:r>
                        <a:rPr lang="en-US" sz="1400" b="0" i="0" u="none" strike="noStrike">
                          <a:solidFill>
                            <a:srgbClr val="000000"/>
                          </a:solidFill>
                          <a:effectLst/>
                          <a:latin typeface="Calibri" panose="020F0502020204030204" pitchFamily="34" charset="0"/>
                        </a:rPr>
                        <a:t>540144_Potomac_1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Morgan Unincorporated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Potomac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sng" strike="noStrike" dirty="0">
                          <a:solidFill>
                            <a:srgbClr val="0563C1"/>
                          </a:solidFill>
                          <a:effectLst/>
                          <a:latin typeface="Calibri" panose="020F0502020204030204" pitchFamily="34" charset="0"/>
                          <a:hlinkClick r:id="rId10"/>
                        </a:rPr>
                        <a:t>FT</a:t>
                      </a:r>
                      <a:endParaRPr lang="en-US" sz="1400" b="0" i="0" u="sng" strike="noStrike" dirty="0">
                        <a:solidFill>
                          <a:srgbClr val="0563C1"/>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949965"/>
                  </a:ext>
                </a:extLst>
              </a:tr>
            </a:tbl>
          </a:graphicData>
        </a:graphic>
      </p:graphicFrame>
      <p:pic>
        <p:nvPicPr>
          <p:cNvPr id="4" name="Picture 3"/>
          <p:cNvPicPr>
            <a:picLocks noChangeAspect="1"/>
          </p:cNvPicPr>
          <p:nvPr/>
        </p:nvPicPr>
        <p:blipFill>
          <a:blip r:embed="rId11"/>
          <a:stretch>
            <a:fillRect/>
          </a:stretch>
        </p:blipFill>
        <p:spPr>
          <a:xfrm>
            <a:off x="376004" y="4159406"/>
            <a:ext cx="8019818" cy="2548169"/>
          </a:xfrm>
          <a:prstGeom prst="rect">
            <a:avLst/>
          </a:prstGeom>
        </p:spPr>
      </p:pic>
    </p:spTree>
    <p:extLst>
      <p:ext uri="{BB962C8B-B14F-4D97-AF65-F5344CB8AC3E}">
        <p14:creationId xmlns:p14="http://schemas.microsoft.com/office/powerpoint/2010/main" val="19157636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Primary Flood Sources (Morgan)</a:t>
            </a:r>
            <a:endParaRPr lang="en-US"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10775" y="914400"/>
            <a:ext cx="7680960" cy="5899216"/>
          </a:xfrm>
          <a:prstGeom prst="rect">
            <a:avLst/>
          </a:prstGeom>
        </p:spPr>
      </p:pic>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337430937"/>
              </p:ext>
            </p:extLst>
          </p:nvPr>
        </p:nvGraphicFramePr>
        <p:xfrm>
          <a:off x="915166" y="4845327"/>
          <a:ext cx="3420932" cy="1457573"/>
        </p:xfrm>
        <a:graphic>
          <a:graphicData uri="http://schemas.openxmlformats.org/drawingml/2006/table">
            <a:tbl>
              <a:tblPr/>
              <a:tblGrid>
                <a:gridCol w="1536520">
                  <a:extLst>
                    <a:ext uri="{9D8B030D-6E8A-4147-A177-3AD203B41FA5}">
                      <a16:colId xmlns:a16="http://schemas.microsoft.com/office/drawing/2014/main" val="3543516057"/>
                    </a:ext>
                  </a:extLst>
                </a:gridCol>
                <a:gridCol w="768260">
                  <a:extLst>
                    <a:ext uri="{9D8B030D-6E8A-4147-A177-3AD203B41FA5}">
                      <a16:colId xmlns:a16="http://schemas.microsoft.com/office/drawing/2014/main" val="1535977574"/>
                    </a:ext>
                  </a:extLst>
                </a:gridCol>
                <a:gridCol w="1116152">
                  <a:extLst>
                    <a:ext uri="{9D8B030D-6E8A-4147-A177-3AD203B41FA5}">
                      <a16:colId xmlns:a16="http://schemas.microsoft.com/office/drawing/2014/main" val="1142090519"/>
                    </a:ext>
                  </a:extLst>
                </a:gridCol>
              </a:tblGrid>
              <a:tr h="421298">
                <a:tc>
                  <a:txBody>
                    <a:bodyPr/>
                    <a:lstStyle/>
                    <a:p>
                      <a:pPr algn="ctr" fontAlgn="b"/>
                      <a:r>
                        <a:rPr lang="en-US" sz="1400" b="0" i="0" u="none" strike="noStrike">
                          <a:solidFill>
                            <a:srgbClr val="FFFFFF"/>
                          </a:solidFill>
                          <a:effectLst/>
                          <a:latin typeface="Calibri" panose="020F0502020204030204" pitchFamily="34" charset="0"/>
                        </a:rPr>
                        <a:t>Flood 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0" i="0" u="none" strike="noStrike" dirty="0" smtClean="0">
                          <a:solidFill>
                            <a:srgbClr val="FFFFFF"/>
                          </a:solidFill>
                          <a:effectLst/>
                          <a:latin typeface="Calibri" panose="020F0502020204030204" pitchFamily="34" charset="0"/>
                        </a:rPr>
                        <a:t>Building </a:t>
                      </a:r>
                      <a:r>
                        <a:rPr lang="en-US" sz="1400" b="0" i="0" u="none" strike="noStrike" dirty="0">
                          <a:solidFill>
                            <a:srgbClr val="FFFFFF"/>
                          </a:solidFill>
                          <a:effectLst/>
                          <a:latin typeface="Calibri" panose="020F0502020204030204" pitchFamily="34" charset="0"/>
                        </a:rPr>
                        <a:t>Count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0" i="0" u="none" strike="noStrike" dirty="0">
                          <a:solidFill>
                            <a:srgbClr val="FFFFFF"/>
                          </a:solidFill>
                          <a:effectLst/>
                          <a:latin typeface="Calibri" panose="020F0502020204030204" pitchFamily="34" charset="0"/>
                        </a:rPr>
                        <a:t>Dollar Exposure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1682419588"/>
                  </a:ext>
                </a:extLst>
              </a:tr>
              <a:tr h="255332">
                <a:tc gridSpan="3">
                  <a:txBody>
                    <a:bodyPr/>
                    <a:lstStyle/>
                    <a:p>
                      <a:pPr algn="ctr" fontAlgn="b"/>
                      <a:r>
                        <a:rPr lang="en-US" sz="14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40072617"/>
                  </a:ext>
                </a:extLst>
              </a:tr>
              <a:tr h="255332">
                <a:tc>
                  <a:txBody>
                    <a:bodyPr/>
                    <a:lstStyle/>
                    <a:p>
                      <a:pPr algn="l" fontAlgn="b"/>
                      <a:r>
                        <a:rPr lang="en-US" sz="1400" b="1" i="0" u="none" strike="noStrike" dirty="0" err="1">
                          <a:solidFill>
                            <a:srgbClr val="000000"/>
                          </a:solidFill>
                          <a:effectLst/>
                          <a:latin typeface="Calibri" panose="020F0502020204030204" pitchFamily="34" charset="0"/>
                        </a:rPr>
                        <a:t>Cacapon</a:t>
                      </a:r>
                      <a:r>
                        <a:rPr lang="en-US" sz="1400" b="1" i="0" u="none" strike="noStrike" dirty="0">
                          <a:solidFill>
                            <a:srgbClr val="000000"/>
                          </a:solidFill>
                          <a:effectLst/>
                          <a:latin typeface="Calibri" panose="020F0502020204030204" pitchFamily="34" charset="0"/>
                        </a:rPr>
                        <a:t>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199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$15,546K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845310"/>
                  </a:ext>
                </a:extLst>
              </a:tr>
              <a:tr h="255332">
                <a:tc>
                  <a:txBody>
                    <a:bodyPr/>
                    <a:lstStyle/>
                    <a:p>
                      <a:pPr algn="l" fontAlgn="b"/>
                      <a:r>
                        <a:rPr lang="en-US" sz="1400" b="1" i="0" u="none" strike="noStrike">
                          <a:solidFill>
                            <a:srgbClr val="000000"/>
                          </a:solidFill>
                          <a:effectLst/>
                          <a:latin typeface="Calibri" panose="020F0502020204030204" pitchFamily="34" charset="0"/>
                        </a:rPr>
                        <a:t>Warm Spring Run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panose="020F0502020204030204" pitchFamily="34" charset="0"/>
                        </a:rPr>
                        <a:t>$69,686K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0533085"/>
                  </a:ext>
                </a:extLst>
              </a:tr>
              <a:tr h="255332">
                <a:tc>
                  <a:txBody>
                    <a:bodyPr/>
                    <a:lstStyle/>
                    <a:p>
                      <a:pPr algn="l" fontAlgn="b"/>
                      <a:r>
                        <a:rPr lang="en-US" sz="1400" b="0" i="0" u="none" strike="noStrike" dirty="0">
                          <a:solidFill>
                            <a:srgbClr val="000000"/>
                          </a:solidFill>
                          <a:effectLst/>
                          <a:latin typeface="Calibri" panose="020F0502020204030204" pitchFamily="34" charset="0"/>
                        </a:rPr>
                        <a:t>Potomac River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$4,663K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037917"/>
                  </a:ext>
                </a:extLst>
              </a:tr>
            </a:tbl>
          </a:graphicData>
        </a:graphic>
      </p:graphicFrame>
      <p:sp>
        <p:nvSpPr>
          <p:cNvPr id="9" name="TextBox 8"/>
          <p:cNvSpPr txBox="1"/>
          <p:nvPr/>
        </p:nvSpPr>
        <p:spPr>
          <a:xfrm>
            <a:off x="872134" y="3864008"/>
            <a:ext cx="1990169" cy="230832"/>
          </a:xfrm>
          <a:prstGeom prst="rect">
            <a:avLst/>
          </a:prstGeom>
          <a:noFill/>
        </p:spPr>
        <p:txBody>
          <a:bodyPr wrap="square" rtlCol="0">
            <a:spAutoFit/>
          </a:bodyPr>
          <a:lstStyle/>
          <a:p>
            <a:r>
              <a:rPr lang="en-US" sz="900" dirty="0" smtClean="0"/>
              <a:t>Computed for 1% (100-yr) floodplain</a:t>
            </a:r>
            <a:endParaRPr lang="en-US" sz="900" dirty="0"/>
          </a:p>
        </p:txBody>
      </p:sp>
      <p:sp>
        <p:nvSpPr>
          <p:cNvPr id="13" name="Rectangle 12">
            <a:extLst>
              <a:ext uri="{FF2B5EF4-FFF2-40B4-BE49-F238E27FC236}">
                <a16:creationId xmlns:a16="http://schemas.microsoft.com/office/drawing/2014/main" id="{2B534BC2-7EDD-45A1-860F-FC44D849B3F3}"/>
              </a:ext>
            </a:extLst>
          </p:cNvPr>
          <p:cNvSpPr/>
          <p:nvPr/>
        </p:nvSpPr>
        <p:spPr>
          <a:xfrm>
            <a:off x="910661" y="4179504"/>
            <a:ext cx="1564366" cy="230832"/>
          </a:xfrm>
          <a:prstGeom prst="rect">
            <a:avLst/>
          </a:prstGeom>
        </p:spPr>
        <p:txBody>
          <a:bodyPr wrap="square">
            <a:spAutoFit/>
          </a:bodyPr>
          <a:lstStyle/>
          <a:p>
            <a:r>
              <a:rPr lang="en-US" sz="900" dirty="0">
                <a:solidFill>
                  <a:schemeClr val="accent1">
                    <a:lumMod val="75000"/>
                  </a:schemeClr>
                </a:solidFill>
                <a:latin typeface="Calibri" panose="020F0502020204030204" pitchFamily="34" charset="0"/>
                <a:hlinkClick r:id="rId4"/>
              </a:rPr>
              <a:t>Region </a:t>
            </a:r>
            <a:r>
              <a:rPr lang="en-US" sz="900" dirty="0" smtClean="0">
                <a:solidFill>
                  <a:schemeClr val="accent1">
                    <a:lumMod val="75000"/>
                  </a:schemeClr>
                </a:solidFill>
                <a:latin typeface="Calibri" panose="020F0502020204030204" pitchFamily="34" charset="0"/>
                <a:hlinkClick r:id="rId4"/>
              </a:rPr>
              <a:t>9</a:t>
            </a:r>
            <a:r>
              <a:rPr lang="en-US" sz="900" dirty="0" smtClean="0">
                <a:solidFill>
                  <a:schemeClr val="accent1">
                    <a:lumMod val="75000"/>
                  </a:schemeClr>
                </a:solidFill>
                <a:latin typeface="Calibri" panose="020F0502020204030204" pitchFamily="34" charset="0"/>
              </a:rPr>
              <a:t> </a:t>
            </a:r>
            <a:r>
              <a:rPr lang="en-US" sz="900" dirty="0" smtClean="0">
                <a:latin typeface="Calibri" panose="020F0502020204030204" pitchFamily="34" charset="0"/>
              </a:rPr>
              <a:t>PDF Map Link</a:t>
            </a:r>
            <a:endParaRPr lang="en-US" sz="900" dirty="0"/>
          </a:p>
        </p:txBody>
      </p:sp>
    </p:spTree>
    <p:extLst>
      <p:ext uri="{BB962C8B-B14F-4D97-AF65-F5344CB8AC3E}">
        <p14:creationId xmlns:p14="http://schemas.microsoft.com/office/powerpoint/2010/main" val="1805152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image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52" y="1057878"/>
            <a:ext cx="7363004" cy="29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Permanent Structures</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545183" y="6427113"/>
            <a:ext cx="7738946" cy="430887"/>
          </a:xfrm>
          <a:prstGeom prst="rect">
            <a:avLst/>
          </a:prstGeom>
        </p:spPr>
        <p:txBody>
          <a:bodyPr wrap="square">
            <a:spAutoFit/>
          </a:bodyPr>
          <a:lstStyle/>
          <a:p>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https</a:t>
            </a:r>
            <a:r>
              <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://www.mapwv.gov/flood/map/?wkid=102100&amp;x=-</a:t>
            </a:r>
            <a:r>
              <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hlinkClick r:id="rId4"/>
              </a:rPr>
              <a:t>8663702&amp;y=4797889&amp;l=11&amp;v=2</a:t>
            </a:r>
            <a:endParaRPr lang="en-US" sz="1100" dirty="0" smtClean="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endParaRPr lang="en-US" sz="11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313101" y="1025554"/>
            <a:ext cx="4155305" cy="369332"/>
          </a:xfrm>
          <a:prstGeom prst="rect">
            <a:avLst/>
          </a:prstGeom>
        </p:spPr>
        <p:txBody>
          <a:bodyPr wrap="none">
            <a:spAutoFit/>
          </a:bodyPr>
          <a:lstStyle/>
          <a:p>
            <a:r>
              <a:rPr lang="en-US" dirty="0" smtClean="0">
                <a:solidFill>
                  <a:srgbClr val="FFFF00"/>
                </a:solidFill>
                <a:latin typeface="Calibri" panose="020F0502020204030204" pitchFamily="34" charset="0"/>
                <a:ea typeface="Calibri" panose="020F0502020204030204" pitchFamily="34" charset="0"/>
              </a:rPr>
              <a:t>Building ID:  02-08-0001-0030-0000_3458 </a:t>
            </a:r>
            <a:endParaRPr lang="en-US" dirty="0">
              <a:solidFill>
                <a:srgbClr val="FFFF00"/>
              </a:solidFill>
            </a:endParaRPr>
          </a:p>
        </p:txBody>
      </p:sp>
      <p:pic>
        <p:nvPicPr>
          <p:cNvPr id="9" name="Picture 8"/>
          <p:cNvPicPr>
            <a:picLocks noChangeAspect="1"/>
          </p:cNvPicPr>
          <p:nvPr/>
        </p:nvPicPr>
        <p:blipFill>
          <a:blip r:embed="rId5"/>
          <a:stretch>
            <a:fillRect/>
          </a:stretch>
        </p:blipFill>
        <p:spPr>
          <a:xfrm>
            <a:off x="285471" y="3580722"/>
            <a:ext cx="4790959" cy="2709370"/>
          </a:xfrm>
          <a:prstGeom prst="rect">
            <a:avLst/>
          </a:prstGeom>
          <a:ln>
            <a:solidFill>
              <a:schemeClr val="bg1"/>
            </a:solidFill>
          </a:ln>
        </p:spPr>
      </p:pic>
      <p:pic>
        <p:nvPicPr>
          <p:cNvPr id="7" name="Picture 6"/>
          <p:cNvPicPr>
            <a:picLocks noChangeAspect="1"/>
          </p:cNvPicPr>
          <p:nvPr/>
        </p:nvPicPr>
        <p:blipFill>
          <a:blip r:embed="rId6"/>
          <a:stretch>
            <a:fillRect/>
          </a:stretch>
        </p:blipFill>
        <p:spPr>
          <a:xfrm>
            <a:off x="4648307" y="3148080"/>
            <a:ext cx="3747187" cy="3004990"/>
          </a:xfrm>
          <a:prstGeom prst="rect">
            <a:avLst/>
          </a:prstGeom>
          <a:ln>
            <a:solidFill>
              <a:schemeClr val="tx1"/>
            </a:solidFill>
          </a:ln>
        </p:spPr>
      </p:pic>
    </p:spTree>
    <p:extLst>
      <p:ext uri="{BB962C8B-B14F-4D97-AF65-F5344CB8AC3E}">
        <p14:creationId xmlns:p14="http://schemas.microsoft.com/office/powerpoint/2010/main" val="4041649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Recreational Vehicles</a:t>
            </a:r>
            <a:endParaRPr lang="en-US" dirty="0">
              <a:solidFill>
                <a:schemeClr val="bg1"/>
              </a:solidFill>
              <a:latin typeface="Arial" panose="020B0604020202020204" pitchFamily="34" charset="0"/>
              <a:cs typeface="Arial" panose="020B0604020202020204" pitchFamily="34" charset="0"/>
            </a:endParaRPr>
          </a:p>
        </p:txBody>
      </p:sp>
      <p:pic>
        <p:nvPicPr>
          <p:cNvPr id="2050" name="Picture 1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89" y="1109031"/>
            <a:ext cx="7407621" cy="47122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868189" y="6111166"/>
            <a:ext cx="7738946" cy="461665"/>
          </a:xfrm>
          <a:prstGeom prst="rect">
            <a:avLst/>
          </a:prstGeom>
        </p:spPr>
        <p:txBody>
          <a:bodyPr wrap="square">
            <a:spAutoFit/>
          </a:bodyPr>
          <a:lstStyle/>
          <a:p>
            <a:r>
              <a:rPr lang="en-US" sz="1200" dirty="0">
                <a:solidFill>
                  <a:srgbClr val="282A55"/>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&lt;&lt; WV Quick Guide resource &gt;&gt;</a:t>
            </a:r>
            <a:endParaRPr lang="en-US" sz="1400" dirty="0">
              <a:solidFill>
                <a:srgbClr val="282A55"/>
              </a:solidFill>
              <a:latin typeface="Verdana" panose="020B0604030504040204" pitchFamily="34" charset="0"/>
              <a:ea typeface="Calibri" panose="020F0502020204030204" pitchFamily="34" charset="0"/>
              <a:cs typeface="Times New Roman" panose="02020603050405020304" pitchFamily="18" charset="0"/>
            </a:endParaRPr>
          </a:p>
          <a:p>
            <a:r>
              <a:rPr lang="en-US" sz="1200" u="sng" dirty="0">
                <a:solidFill>
                  <a:srgbClr val="282A55"/>
                </a:solidFill>
                <a:latin typeface="Calibri" panose="020F0502020204030204" pitchFamily="34" charset="0"/>
                <a:ea typeface="Calibri" panose="020F0502020204030204" pitchFamily="34" charset="0"/>
                <a:cs typeface="Times New Roman" panose="02020603050405020304" pitchFamily="18" charset="0"/>
                <a:hlinkClick r:id="rId4"/>
              </a:rPr>
              <a:t>https://emd.wv.gov/MitigationRecovery/Documents/Floodplain%20Management%20in%20WV%20Quick%20Guide.pdf</a:t>
            </a:r>
            <a:endParaRPr lang="en-US" sz="1400" dirty="0">
              <a:solidFill>
                <a:srgbClr val="282A55"/>
              </a:solidFill>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532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Short-Term Shelter Needs</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049" t="1357" r="1565" b="2131"/>
          <a:stretch/>
        </p:blipFill>
        <p:spPr>
          <a:xfrm>
            <a:off x="181648" y="1681839"/>
            <a:ext cx="4390352" cy="3363685"/>
          </a:xfrm>
          <a:prstGeom prst="rect">
            <a:avLst/>
          </a:prstGeom>
        </p:spPr>
      </p:pic>
      <p:pic>
        <p:nvPicPr>
          <p:cNvPr id="7" name="Picture 6"/>
          <p:cNvPicPr>
            <a:picLocks noChangeAspect="1"/>
          </p:cNvPicPr>
          <p:nvPr/>
        </p:nvPicPr>
        <p:blipFill>
          <a:blip r:embed="rId4"/>
          <a:stretch>
            <a:fillRect/>
          </a:stretch>
        </p:blipFill>
        <p:spPr>
          <a:xfrm>
            <a:off x="4649344" y="1681839"/>
            <a:ext cx="4358323" cy="3363685"/>
          </a:xfrm>
          <a:prstGeom prst="rect">
            <a:avLst/>
          </a:prstGeom>
        </p:spPr>
      </p:pic>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sp>
        <p:nvSpPr>
          <p:cNvPr id="9" name="TextBox 8"/>
          <p:cNvSpPr txBox="1"/>
          <p:nvPr/>
        </p:nvSpPr>
        <p:spPr>
          <a:xfrm>
            <a:off x="935419" y="5659074"/>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guidelines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3107490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Debris Removal</a:t>
            </a:r>
            <a:endParaRPr lang="en-US"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480457" y="1312507"/>
            <a:ext cx="2024743" cy="369332"/>
          </a:xfrm>
          <a:prstGeom prst="rect">
            <a:avLst/>
          </a:prstGeom>
          <a:noFill/>
        </p:spPr>
        <p:txBody>
          <a:bodyPr wrap="square" rtlCol="0">
            <a:spAutoFit/>
          </a:bodyPr>
          <a:lstStyle/>
          <a:p>
            <a:r>
              <a:rPr lang="en-US" dirty="0" smtClean="0">
                <a:solidFill>
                  <a:schemeClr val="tx2">
                    <a:lumMod val="50000"/>
                  </a:schemeClr>
                </a:solidFill>
              </a:rPr>
              <a:t>Incorporated Areas</a:t>
            </a:r>
            <a:endParaRPr lang="en-US" dirty="0">
              <a:solidFill>
                <a:schemeClr val="tx2">
                  <a:lumMod val="50000"/>
                </a:schemeClr>
              </a:solidFill>
            </a:endParaRPr>
          </a:p>
        </p:txBody>
      </p:sp>
      <p:sp>
        <p:nvSpPr>
          <p:cNvPr id="8" name="TextBox 7"/>
          <p:cNvSpPr txBox="1"/>
          <p:nvPr/>
        </p:nvSpPr>
        <p:spPr>
          <a:xfrm>
            <a:off x="5833861" y="1312507"/>
            <a:ext cx="2548139" cy="369332"/>
          </a:xfrm>
          <a:prstGeom prst="rect">
            <a:avLst/>
          </a:prstGeom>
          <a:noFill/>
        </p:spPr>
        <p:txBody>
          <a:bodyPr wrap="square" rtlCol="0">
            <a:spAutoFit/>
          </a:bodyPr>
          <a:lstStyle/>
          <a:p>
            <a:r>
              <a:rPr lang="en-US" dirty="0" smtClean="0">
                <a:solidFill>
                  <a:schemeClr val="tx2">
                    <a:lumMod val="50000"/>
                  </a:schemeClr>
                </a:solidFill>
              </a:rPr>
              <a:t>Unincorporated Areas</a:t>
            </a:r>
            <a:endParaRPr lang="en-US" dirty="0">
              <a:solidFill>
                <a:schemeClr val="tx2">
                  <a:lumMod val="50000"/>
                </a:schemeClr>
              </a:solidFill>
            </a:endParaRPr>
          </a:p>
        </p:txBody>
      </p:sp>
      <p:pic>
        <p:nvPicPr>
          <p:cNvPr id="3" name="Picture 2"/>
          <p:cNvPicPr>
            <a:picLocks noChangeAspect="1"/>
          </p:cNvPicPr>
          <p:nvPr/>
        </p:nvPicPr>
        <p:blipFill>
          <a:blip r:embed="rId3"/>
          <a:stretch>
            <a:fillRect/>
          </a:stretch>
        </p:blipFill>
        <p:spPr>
          <a:xfrm>
            <a:off x="140771" y="1776991"/>
            <a:ext cx="4473272" cy="3433934"/>
          </a:xfrm>
          <a:prstGeom prst="rect">
            <a:avLst/>
          </a:prstGeom>
        </p:spPr>
      </p:pic>
      <p:pic>
        <p:nvPicPr>
          <p:cNvPr id="4" name="Picture 3"/>
          <p:cNvPicPr>
            <a:picLocks noChangeAspect="1"/>
          </p:cNvPicPr>
          <p:nvPr/>
        </p:nvPicPr>
        <p:blipFill>
          <a:blip r:embed="rId4"/>
          <a:stretch>
            <a:fillRect/>
          </a:stretch>
        </p:blipFill>
        <p:spPr>
          <a:xfrm>
            <a:off x="4688236" y="1812371"/>
            <a:ext cx="4385280" cy="3388044"/>
          </a:xfrm>
          <a:prstGeom prst="rect">
            <a:avLst/>
          </a:prstGeom>
        </p:spPr>
      </p:pic>
      <p:sp>
        <p:nvSpPr>
          <p:cNvPr id="9" name="TextBox 8"/>
          <p:cNvSpPr txBox="1"/>
          <p:nvPr/>
        </p:nvSpPr>
        <p:spPr>
          <a:xfrm>
            <a:off x="998481" y="5765739"/>
            <a:ext cx="7788167" cy="307777"/>
          </a:xfrm>
          <a:prstGeom prst="rect">
            <a:avLst/>
          </a:prstGeom>
          <a:noFill/>
        </p:spPr>
        <p:txBody>
          <a:bodyPr wrap="square" rtlCol="0">
            <a:spAutoFit/>
          </a:bodyPr>
          <a:lstStyle/>
          <a:p>
            <a:r>
              <a:rPr lang="en-US" sz="1400" i="1" dirty="0" smtClean="0">
                <a:solidFill>
                  <a:schemeClr val="accent1">
                    <a:lumMod val="50000"/>
                  </a:schemeClr>
                </a:solidFill>
              </a:rPr>
              <a:t>Generated using FEMA’s Hazus flood loss software program for a 1%-annual-chance (100-yr) flood event</a:t>
            </a:r>
            <a:endParaRPr lang="en-US" sz="1400" i="1" dirty="0">
              <a:solidFill>
                <a:schemeClr val="accent1">
                  <a:lumMod val="50000"/>
                </a:schemeClr>
              </a:solidFill>
            </a:endParaRPr>
          </a:p>
        </p:txBody>
      </p:sp>
    </p:spTree>
    <p:extLst>
      <p:ext uri="{BB962C8B-B14F-4D97-AF65-F5344CB8AC3E}">
        <p14:creationId xmlns:p14="http://schemas.microsoft.com/office/powerpoint/2010/main" val="12515795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Road Inundation Models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4977559"/>
              </p:ext>
            </p:extLst>
          </p:nvPr>
        </p:nvGraphicFramePr>
        <p:xfrm>
          <a:off x="283779" y="1124606"/>
          <a:ext cx="7526282" cy="2469931"/>
        </p:xfrm>
        <a:graphic>
          <a:graphicData uri="http://schemas.openxmlformats.org/drawingml/2006/table">
            <a:tbl>
              <a:tblPr/>
              <a:tblGrid>
                <a:gridCol w="1714416">
                  <a:extLst>
                    <a:ext uri="{9D8B030D-6E8A-4147-A177-3AD203B41FA5}">
                      <a16:colId xmlns:a16="http://schemas.microsoft.com/office/drawing/2014/main" val="1074655079"/>
                    </a:ext>
                  </a:extLst>
                </a:gridCol>
                <a:gridCol w="1097226">
                  <a:extLst>
                    <a:ext uri="{9D8B030D-6E8A-4147-A177-3AD203B41FA5}">
                      <a16:colId xmlns:a16="http://schemas.microsoft.com/office/drawing/2014/main" val="3703244771"/>
                    </a:ext>
                  </a:extLst>
                </a:gridCol>
                <a:gridCol w="942928">
                  <a:extLst>
                    <a:ext uri="{9D8B030D-6E8A-4147-A177-3AD203B41FA5}">
                      <a16:colId xmlns:a16="http://schemas.microsoft.com/office/drawing/2014/main" val="1944815168"/>
                    </a:ext>
                  </a:extLst>
                </a:gridCol>
                <a:gridCol w="942928">
                  <a:extLst>
                    <a:ext uri="{9D8B030D-6E8A-4147-A177-3AD203B41FA5}">
                      <a16:colId xmlns:a16="http://schemas.microsoft.com/office/drawing/2014/main" val="239944827"/>
                    </a:ext>
                  </a:extLst>
                </a:gridCol>
                <a:gridCol w="942928">
                  <a:extLst>
                    <a:ext uri="{9D8B030D-6E8A-4147-A177-3AD203B41FA5}">
                      <a16:colId xmlns:a16="http://schemas.microsoft.com/office/drawing/2014/main" val="2828330364"/>
                    </a:ext>
                  </a:extLst>
                </a:gridCol>
                <a:gridCol w="942928">
                  <a:extLst>
                    <a:ext uri="{9D8B030D-6E8A-4147-A177-3AD203B41FA5}">
                      <a16:colId xmlns:a16="http://schemas.microsoft.com/office/drawing/2014/main" val="1245014730"/>
                    </a:ext>
                  </a:extLst>
                </a:gridCol>
                <a:gridCol w="942928">
                  <a:extLst>
                    <a:ext uri="{9D8B030D-6E8A-4147-A177-3AD203B41FA5}">
                      <a16:colId xmlns:a16="http://schemas.microsoft.com/office/drawing/2014/main" val="2254921229"/>
                    </a:ext>
                  </a:extLst>
                </a:gridCol>
              </a:tblGrid>
              <a:tr h="774881">
                <a:tc>
                  <a:txBody>
                    <a:bodyPr/>
                    <a:lstStyle/>
                    <a:p>
                      <a:pPr algn="ctr" fontAlgn="t"/>
                      <a:r>
                        <a:rPr lang="en-US" sz="1200" b="0" i="0" u="none" strike="noStrike" dirty="0">
                          <a:solidFill>
                            <a:srgbClr val="000000"/>
                          </a:solidFill>
                          <a:effectLst/>
                          <a:latin typeface="Calibri" panose="020F0502020204030204" pitchFamily="34" charset="0"/>
                        </a:rPr>
                        <a:t>Community Name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County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in Flood </a:t>
                      </a:r>
                      <a:r>
                        <a:rPr lang="en-US" sz="1200" b="0" i="0" u="none" strike="noStrike" dirty="0" smtClean="0">
                          <a:solidFill>
                            <a:srgbClr val="000000"/>
                          </a:solidFill>
                          <a:effectLst/>
                          <a:latin typeface="Calibri" panose="020F0502020204030204" pitchFamily="34" charset="0"/>
                        </a:rPr>
                        <a:t>Plain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t"/>
                      <a:r>
                        <a:rPr lang="en-US" sz="1200" b="0" i="0" u="none" strike="noStrike" dirty="0">
                          <a:solidFill>
                            <a:srgbClr val="000000"/>
                          </a:solidFill>
                          <a:effectLst/>
                          <a:latin typeface="Calibri" panose="020F0502020204030204" pitchFamily="34" charset="0"/>
                        </a:rPr>
                        <a:t>Roads </a:t>
                      </a:r>
                      <a:r>
                        <a:rPr lang="en-US" sz="1200" b="0" i="0" u="none" strike="noStrike" dirty="0" smtClean="0">
                          <a:solidFill>
                            <a:srgbClr val="000000"/>
                          </a:solidFill>
                          <a:effectLst/>
                          <a:latin typeface="Calibri" panose="020F0502020204030204" pitchFamily="34" charset="0"/>
                        </a:rPr>
                        <a:t>Flooded (miles)</a:t>
                      </a:r>
                      <a:endParaRPr lang="en-US" sz="1200" b="0" i="0" u="none" strike="noStrike" dirty="0">
                        <a:solidFill>
                          <a:srgbClr val="000000"/>
                        </a:solidFill>
                        <a:effectLst/>
                        <a:latin typeface="Calibri" panose="020F0502020204030204" pitchFamily="34"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Below 1ft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1 to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t"/>
                      <a:r>
                        <a:rPr lang="en-US" sz="1200" b="0" i="0" u="none" strike="noStrike" dirty="0">
                          <a:solidFill>
                            <a:srgbClr val="000000"/>
                          </a:solidFill>
                          <a:effectLst/>
                          <a:latin typeface="Calibri" panose="020F0502020204030204" pitchFamily="34" charset="0"/>
                        </a:rPr>
                        <a:t>Roads Above 3ft (Ratio)</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48556116"/>
                  </a:ext>
                </a:extLst>
              </a:tr>
              <a:tr h="242150">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1195942"/>
                  </a:ext>
                </a:extLst>
              </a:tr>
              <a:tr h="242150">
                <a:tc>
                  <a:txBody>
                    <a:bodyPr/>
                    <a:lstStyle/>
                    <a:p>
                      <a:pPr algn="l" fontAlgn="b"/>
                      <a:r>
                        <a:rPr lang="en-US" sz="1200" b="0" i="0" u="none" strike="noStrike">
                          <a:solidFill>
                            <a:srgbClr val="000000"/>
                          </a:solidFill>
                          <a:effectLst/>
                          <a:latin typeface="Calibri" panose="020F0502020204030204" pitchFamily="34" charset="0"/>
                        </a:rPr>
                        <a:t>Martinsburg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5365791"/>
                  </a:ext>
                </a:extLst>
              </a:tr>
              <a:tr h="242150">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909995377"/>
                  </a:ext>
                </a:extLst>
              </a:tr>
              <a:tr h="242150">
                <a:tc>
                  <a:txBody>
                    <a:bodyPr/>
                    <a:lstStyle/>
                    <a:p>
                      <a:pPr algn="l" fontAlgn="b"/>
                      <a:r>
                        <a:rPr lang="en-US" sz="1200" b="0" i="0" u="none" strike="noStrike">
                          <a:solidFill>
                            <a:srgbClr val="000000"/>
                          </a:solidFill>
                          <a:effectLst/>
                          <a:latin typeface="Calibri" panose="020F0502020204030204" pitchFamily="34" charset="0"/>
                        </a:rPr>
                        <a:t>Bath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868612"/>
                  </a:ext>
                </a:extLst>
              </a:tr>
              <a:tr h="242150">
                <a:tc>
                  <a:txBody>
                    <a:bodyPr/>
                    <a:lstStyle/>
                    <a:p>
                      <a:pPr algn="l" fontAlgn="b"/>
                      <a:r>
                        <a:rPr lang="en-US" sz="1200" b="0" i="0" u="none" strike="noStrike">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729857226"/>
                  </a:ext>
                </a:extLst>
              </a:tr>
              <a:tr h="242150">
                <a:tc>
                  <a:txBody>
                    <a:bodyPr/>
                    <a:lstStyle/>
                    <a:p>
                      <a:pPr algn="l" fontAlgn="b"/>
                      <a:r>
                        <a:rPr lang="en-US" sz="1200" b="0" i="0" u="none" strike="noStrike">
                          <a:solidFill>
                            <a:srgbClr val="000000"/>
                          </a:solidFill>
                          <a:effectLst/>
                          <a:latin typeface="Calibri" panose="020F0502020204030204" pitchFamily="34" charset="0"/>
                        </a:rPr>
                        <a:t>Paw Paw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4605937"/>
                  </a:ext>
                </a:extLst>
              </a:tr>
              <a:tr h="242150">
                <a:tc>
                  <a:txBody>
                    <a:bodyPr/>
                    <a:lstStyle/>
                    <a:p>
                      <a:pPr algn="l" fontAlgn="b"/>
                      <a:r>
                        <a:rPr lang="en-US" sz="12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175828889"/>
                  </a:ext>
                </a:extLst>
              </a:tr>
            </a:tbl>
          </a:graphicData>
        </a:graphic>
      </p:graphicFrame>
      <p:pic>
        <p:nvPicPr>
          <p:cNvPr id="9" name="Picture 8">
            <a:extLst>
              <a:ext uri="{FF2B5EF4-FFF2-40B4-BE49-F238E27FC236}">
                <a16:creationId xmlns:a16="http://schemas.microsoft.com/office/drawing/2014/main" id="{5510EF2B-44BC-4863-8B6B-BE701C38BC3B}"/>
              </a:ext>
            </a:extLst>
          </p:cNvPr>
          <p:cNvPicPr>
            <a:picLocks noChangeAspect="1"/>
          </p:cNvPicPr>
          <p:nvPr/>
        </p:nvPicPr>
        <p:blipFill>
          <a:blip r:embed="rId3"/>
          <a:stretch>
            <a:fillRect/>
          </a:stretch>
        </p:blipFill>
        <p:spPr>
          <a:xfrm>
            <a:off x="815144" y="3731172"/>
            <a:ext cx="4992103" cy="2797683"/>
          </a:xfrm>
          <a:prstGeom prst="rect">
            <a:avLst/>
          </a:prstGeom>
        </p:spPr>
      </p:pic>
      <p:sp>
        <p:nvSpPr>
          <p:cNvPr id="11" name="TextBox 10"/>
          <p:cNvSpPr txBox="1"/>
          <p:nvPr/>
        </p:nvSpPr>
        <p:spPr>
          <a:xfrm>
            <a:off x="7892393" y="1811564"/>
            <a:ext cx="1251607" cy="738664"/>
          </a:xfrm>
          <a:prstGeom prst="rect">
            <a:avLst/>
          </a:prstGeom>
          <a:noFill/>
        </p:spPr>
        <p:txBody>
          <a:bodyPr wrap="square" rtlCol="0">
            <a:spAutoFit/>
          </a:bodyPr>
          <a:lstStyle/>
          <a:p>
            <a:r>
              <a:rPr lang="en-US" sz="1400" i="1" dirty="0" smtClean="0">
                <a:solidFill>
                  <a:schemeClr val="accent1">
                    <a:lumMod val="50000"/>
                  </a:schemeClr>
                </a:solidFill>
              </a:rPr>
              <a:t>1%-annual-chance (100-yr) flood event</a:t>
            </a:r>
            <a:endParaRPr lang="en-US" sz="1400" i="1" dirty="0">
              <a:solidFill>
                <a:schemeClr val="accent1">
                  <a:lumMod val="50000"/>
                </a:schemeClr>
              </a:solidFill>
            </a:endParaRPr>
          </a:p>
        </p:txBody>
      </p:sp>
      <p:sp>
        <p:nvSpPr>
          <p:cNvPr id="12" name="TextBox 11"/>
          <p:cNvSpPr txBox="1"/>
          <p:nvPr/>
        </p:nvSpPr>
        <p:spPr>
          <a:xfrm>
            <a:off x="6264165" y="5337525"/>
            <a:ext cx="2081048" cy="369332"/>
          </a:xfrm>
          <a:prstGeom prst="rect">
            <a:avLst/>
          </a:prstGeom>
          <a:noFill/>
        </p:spPr>
        <p:txBody>
          <a:bodyPr wrap="square" rtlCol="0">
            <a:spAutoFit/>
          </a:bodyPr>
          <a:lstStyle/>
          <a:p>
            <a:r>
              <a:rPr lang="en-US" dirty="0" smtClean="0">
                <a:hlinkClick r:id="rId4"/>
              </a:rPr>
              <a:t>I-81</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Middle Creek </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243145" y="4760681"/>
            <a:ext cx="2593659" cy="369332"/>
          </a:xfrm>
          <a:prstGeom prst="rect">
            <a:avLst/>
          </a:prstGeom>
        </p:spPr>
        <p:txBody>
          <a:bodyPr wrap="none">
            <a:spAutoFit/>
          </a:bodyPr>
          <a:lstStyle/>
          <a:p>
            <a:r>
              <a:rPr lang="en-US" dirty="0" smtClean="0">
                <a:hlinkClick r:id="rId5"/>
              </a:rPr>
              <a:t>US 522</a:t>
            </a:r>
            <a:r>
              <a:rPr lang="en-US" dirty="0" smtClean="0"/>
              <a:t>  </a:t>
            </a:r>
            <a:r>
              <a:rPr lang="en-US" i="1" dirty="0" smtClean="0">
                <a:solidFill>
                  <a:schemeClr val="accent1">
                    <a:lumMod val="50000"/>
                  </a:schemeClr>
                </a:solidFill>
                <a:latin typeface="Times New Roman" panose="02020603050405020304" pitchFamily="18" charset="0"/>
                <a:cs typeface="Times New Roman" panose="02020603050405020304" pitchFamily="18" charset="0"/>
              </a:rPr>
              <a:t>Warm Spring Run</a:t>
            </a:r>
            <a:endParaRPr lang="en-US" i="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855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High Hazard Potential Dams</a:t>
            </a:r>
            <a:endParaRPr lang="en-US" dirty="0">
              <a:solidFill>
                <a:schemeClr val="bg1"/>
              </a:solidFill>
              <a:latin typeface="Arial" panose="020B0604020202020204" pitchFamily="34" charset="0"/>
              <a:cs typeface="Arial" panose="020B0604020202020204" pitchFamily="34" charset="0"/>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6615657" y="1157066"/>
            <a:ext cx="1646600" cy="3944356"/>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630599" y="1048922"/>
            <a:ext cx="4942887" cy="4130967"/>
          </a:xfrm>
          <a:prstGeom prst="rect">
            <a:avLst/>
          </a:prstGeom>
          <a:ln>
            <a:solidFill>
              <a:schemeClr val="tx1"/>
            </a:solidFill>
          </a:ln>
        </p:spPr>
      </p:pic>
      <p:graphicFrame>
        <p:nvGraphicFramePr>
          <p:cNvPr id="11" name="Table 10"/>
          <p:cNvGraphicFramePr>
            <a:graphicFrameLocks noGrp="1"/>
          </p:cNvGraphicFramePr>
          <p:nvPr>
            <p:extLst>
              <p:ext uri="{D42A27DB-BD31-4B8C-83A1-F6EECF244321}">
                <p14:modId xmlns:p14="http://schemas.microsoft.com/office/powerpoint/2010/main" val="165303564"/>
              </p:ext>
            </p:extLst>
          </p:nvPr>
        </p:nvGraphicFramePr>
        <p:xfrm>
          <a:off x="630599" y="5306415"/>
          <a:ext cx="8143286" cy="978535"/>
        </p:xfrm>
        <a:graphic>
          <a:graphicData uri="http://schemas.openxmlformats.org/drawingml/2006/table">
            <a:tbl>
              <a:tblPr firstRow="1" firstCol="1" bandRow="1"/>
              <a:tblGrid>
                <a:gridCol w="1776354">
                  <a:extLst>
                    <a:ext uri="{9D8B030D-6E8A-4147-A177-3AD203B41FA5}">
                      <a16:colId xmlns:a16="http://schemas.microsoft.com/office/drawing/2014/main" val="870277"/>
                    </a:ext>
                  </a:extLst>
                </a:gridCol>
                <a:gridCol w="1177583">
                  <a:extLst>
                    <a:ext uri="{9D8B030D-6E8A-4147-A177-3AD203B41FA5}">
                      <a16:colId xmlns:a16="http://schemas.microsoft.com/office/drawing/2014/main" val="1397436442"/>
                    </a:ext>
                  </a:extLst>
                </a:gridCol>
                <a:gridCol w="1197542">
                  <a:extLst>
                    <a:ext uri="{9D8B030D-6E8A-4147-A177-3AD203B41FA5}">
                      <a16:colId xmlns:a16="http://schemas.microsoft.com/office/drawing/2014/main" val="4194348041"/>
                    </a:ext>
                  </a:extLst>
                </a:gridCol>
                <a:gridCol w="1516887">
                  <a:extLst>
                    <a:ext uri="{9D8B030D-6E8A-4147-A177-3AD203B41FA5}">
                      <a16:colId xmlns:a16="http://schemas.microsoft.com/office/drawing/2014/main" val="1877505449"/>
                    </a:ext>
                  </a:extLst>
                </a:gridCol>
                <a:gridCol w="997952">
                  <a:extLst>
                    <a:ext uri="{9D8B030D-6E8A-4147-A177-3AD203B41FA5}">
                      <a16:colId xmlns:a16="http://schemas.microsoft.com/office/drawing/2014/main" val="462895647"/>
                    </a:ext>
                  </a:extLst>
                </a:gridCol>
                <a:gridCol w="1476968">
                  <a:extLst>
                    <a:ext uri="{9D8B030D-6E8A-4147-A177-3AD203B41FA5}">
                      <a16:colId xmlns:a16="http://schemas.microsoft.com/office/drawing/2014/main" val="2150110337"/>
                    </a:ext>
                  </a:extLst>
                </a:gridCol>
              </a:tblGrid>
              <a:tr h="304800">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Total Count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12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High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Significant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Undetermined Hazard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64999007"/>
                  </a:ext>
                </a:extLst>
              </a:tr>
              <a:tr h="190500">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COUNTY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642223"/>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6468430"/>
                  </a:ext>
                </a:extLst>
              </a:tr>
              <a:tr h="190500">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416955"/>
                  </a:ext>
                </a:extLst>
              </a:tr>
            </a:tbl>
          </a:graphicData>
        </a:graphic>
      </p:graphicFrame>
      <p:sp>
        <p:nvSpPr>
          <p:cNvPr id="12" name="Rectangle 2"/>
          <p:cNvSpPr>
            <a:spLocks noChangeArrowheads="1"/>
          </p:cNvSpPr>
          <p:nvPr/>
        </p:nvSpPr>
        <p:spPr bwMode="auto">
          <a:xfrm>
            <a:off x="533400" y="629818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Source:  National Inventory of Dams 2020 Database</a:t>
            </a: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Community-Level Risk Assessment Tables:  </a:t>
            </a:r>
            <a:r>
              <a:rPr kumimoji="0" lang="en-US" altLang="en-US" sz="9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hlinkClick r:id="rId5"/>
              </a:rPr>
              <a:t>https://data.wvgis.wvu.edu/pub/RA/State/CL/</a:t>
            </a:r>
            <a:r>
              <a:rPr kumimoji="0" lang="en-US" altLang="en-US" sz="12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0320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Downstream Communities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69350229"/>
              </p:ext>
            </p:extLst>
          </p:nvPr>
        </p:nvGraphicFramePr>
        <p:xfrm>
          <a:off x="393762" y="1165898"/>
          <a:ext cx="8545287" cy="3343447"/>
        </p:xfrm>
        <a:graphic>
          <a:graphicData uri="http://schemas.openxmlformats.org/drawingml/2006/table">
            <a:tbl>
              <a:tblPr firstRow="1" firstCol="1" bandRow="1"/>
              <a:tblGrid>
                <a:gridCol w="1625718">
                  <a:extLst>
                    <a:ext uri="{9D8B030D-6E8A-4147-A177-3AD203B41FA5}">
                      <a16:colId xmlns:a16="http://schemas.microsoft.com/office/drawing/2014/main" val="704753465"/>
                    </a:ext>
                  </a:extLst>
                </a:gridCol>
                <a:gridCol w="701624">
                  <a:extLst>
                    <a:ext uri="{9D8B030D-6E8A-4147-A177-3AD203B41FA5}">
                      <a16:colId xmlns:a16="http://schemas.microsoft.com/office/drawing/2014/main" val="1819988773"/>
                    </a:ext>
                  </a:extLst>
                </a:gridCol>
                <a:gridCol w="821415">
                  <a:extLst>
                    <a:ext uri="{9D8B030D-6E8A-4147-A177-3AD203B41FA5}">
                      <a16:colId xmlns:a16="http://schemas.microsoft.com/office/drawing/2014/main" val="4121916148"/>
                    </a:ext>
                  </a:extLst>
                </a:gridCol>
                <a:gridCol w="726440">
                  <a:extLst>
                    <a:ext uri="{9D8B030D-6E8A-4147-A177-3AD203B41FA5}">
                      <a16:colId xmlns:a16="http://schemas.microsoft.com/office/drawing/2014/main" val="1508290921"/>
                    </a:ext>
                  </a:extLst>
                </a:gridCol>
                <a:gridCol w="435522">
                  <a:extLst>
                    <a:ext uri="{9D8B030D-6E8A-4147-A177-3AD203B41FA5}">
                      <a16:colId xmlns:a16="http://schemas.microsoft.com/office/drawing/2014/main" val="2282116745"/>
                    </a:ext>
                  </a:extLst>
                </a:gridCol>
                <a:gridCol w="477448">
                  <a:extLst>
                    <a:ext uri="{9D8B030D-6E8A-4147-A177-3AD203B41FA5}">
                      <a16:colId xmlns:a16="http://schemas.microsoft.com/office/drawing/2014/main" val="1019298528"/>
                    </a:ext>
                  </a:extLst>
                </a:gridCol>
                <a:gridCol w="1164222">
                  <a:extLst>
                    <a:ext uri="{9D8B030D-6E8A-4147-A177-3AD203B41FA5}">
                      <a16:colId xmlns:a16="http://schemas.microsoft.com/office/drawing/2014/main" val="795791236"/>
                    </a:ext>
                  </a:extLst>
                </a:gridCol>
                <a:gridCol w="1513079">
                  <a:extLst>
                    <a:ext uri="{9D8B030D-6E8A-4147-A177-3AD203B41FA5}">
                      <a16:colId xmlns:a16="http://schemas.microsoft.com/office/drawing/2014/main" val="2033405309"/>
                    </a:ext>
                  </a:extLst>
                </a:gridCol>
                <a:gridCol w="1079819">
                  <a:extLst>
                    <a:ext uri="{9D8B030D-6E8A-4147-A177-3AD203B41FA5}">
                      <a16:colId xmlns:a16="http://schemas.microsoft.com/office/drawing/2014/main" val="215230900"/>
                    </a:ext>
                  </a:extLst>
                </a:gridCol>
              </a:tblGrid>
              <a:tr h="529041">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NAME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DAM HEIGHT (Feet)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a:effectLst/>
                          <a:latin typeface="Calibri" panose="020F0502020204030204" pitchFamily="34" charset="0"/>
                          <a:ea typeface="Times New Roman" panose="02020603050405020304" pitchFamily="18" charset="0"/>
                          <a:cs typeface="Times New Roman" panose="02020603050405020304" pitchFamily="18" charset="0"/>
                        </a:rPr>
                        <a:t>MAX. STORAGE (Acre-Feet)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HAZARD CLASS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EAP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LINK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DAM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IN-BETWEEN JURISDICTIONS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FARTHEST</a:t>
                      </a:r>
                      <a:r>
                        <a:rPr lang="en-US" sz="1200" baseline="30000" dirty="0">
                          <a:effectLst/>
                          <a:latin typeface="Calibri" panose="020F0502020204030204" pitchFamily="34" charset="0"/>
                          <a:ea typeface="Times New Roman" panose="02020603050405020304" pitchFamily="18" charset="0"/>
                          <a:cs typeface="Times New Roman" panose="02020603050405020304" pitchFamily="18" charset="0"/>
                        </a:rPr>
                        <a:t>1</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IMPACTED JURISDICTION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38996011"/>
                  </a:ext>
                </a:extLst>
              </a:tr>
              <a:tr h="881735">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JENNINGS RANDOLPH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296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130,900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FT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Piedmont, Keyser,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Carpendale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Ridgeley,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Hampshire</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Paw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Paw</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Berkley</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Jefferson</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Shepherdstown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Harpers Ferry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8070304"/>
                  </a:ext>
                </a:extLst>
              </a:tr>
              <a:tr h="352694">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SAVAGE RIVER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184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31,800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Garrett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Mineral, Piedmont, Keyser,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13046556"/>
                  </a:ext>
                </a:extLst>
              </a:tr>
              <a:tr h="212135">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LAKE HOLIDAY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en-US" sz="1200" u="sng">
                          <a:solidFill>
                            <a:srgbClr val="0000FF"/>
                          </a:solidFill>
                          <a:effectLst/>
                          <a:latin typeface="Calibri" panose="020F0502020204030204" pitchFamily="34" charset="0"/>
                          <a:cs typeface="Times New Roman" panose="02020603050405020304" pitchFamily="18" charset="0"/>
                          <a:hlinkClick r:id="rId5"/>
                        </a:rPr>
                        <a:t>FT</a:t>
                      </a:r>
                      <a:endParaRPr lang="en-US" sz="18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Frederick</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33230663"/>
                  </a:ext>
                </a:extLst>
              </a:tr>
              <a:tr h="1763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SLEEPY CREEK DAM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4,890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5514388"/>
                  </a:ext>
                </a:extLst>
              </a:tr>
              <a:tr h="352694">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GRASSHOPPER HOLLOW TAILINGS DAM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1,260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High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Springs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50548483"/>
                  </a:ext>
                </a:extLst>
              </a:tr>
            </a:tbl>
          </a:graphicData>
        </a:graphic>
      </p:graphicFrame>
      <p:sp>
        <p:nvSpPr>
          <p:cNvPr id="6" name="Rectangle 5"/>
          <p:cNvSpPr/>
          <p:nvPr/>
        </p:nvSpPr>
        <p:spPr>
          <a:xfrm>
            <a:off x="614855" y="5202280"/>
            <a:ext cx="7914290" cy="1015663"/>
          </a:xfrm>
          <a:prstGeom prst="rect">
            <a:avLst/>
          </a:prstGeom>
          <a:solidFill>
            <a:schemeClr val="accent4">
              <a:lumMod val="20000"/>
              <a:lumOff val="80000"/>
            </a:schemeClr>
          </a:solidFill>
        </p:spPr>
        <p:txBody>
          <a:bodyPr wrap="square">
            <a:spAutoFit/>
          </a:bodyPr>
          <a:lstStyle/>
          <a:p>
            <a:r>
              <a:rPr lang="en-US" sz="1200" b="1" dirty="0">
                <a:latin typeface="Calibri" panose="020F0502020204030204" pitchFamily="34" charset="0"/>
                <a:ea typeface="Times New Roman" panose="02020603050405020304" pitchFamily="18" charset="0"/>
              </a:rPr>
              <a:t>Community Engagement and Verification:</a:t>
            </a:r>
            <a:br>
              <a:rPr lang="en-US" sz="1200" b="1" dirty="0">
                <a:latin typeface="Calibri" panose="020F0502020204030204" pitchFamily="34" charset="0"/>
                <a:ea typeface="Times New Roman" panose="02020603050405020304" pitchFamily="18" charset="0"/>
              </a:rPr>
            </a:br>
            <a:r>
              <a:rPr lang="en-US" sz="1200" b="1" dirty="0">
                <a:latin typeface="Calibri" panose="020F0502020204030204" pitchFamily="34" charset="0"/>
                <a:ea typeface="Times New Roman" panose="02020603050405020304" pitchFamily="18" charset="0"/>
              </a:rPr>
              <a:t/>
            </a:r>
            <a:br>
              <a:rPr lang="en-US" sz="1200" b="1" dirty="0">
                <a:latin typeface="Calibri" panose="020F0502020204030204" pitchFamily="34" charset="0"/>
                <a:ea typeface="Times New Roman" panose="02020603050405020304" pitchFamily="18" charset="0"/>
              </a:rPr>
            </a:br>
            <a:r>
              <a:rPr lang="en-US" sz="1200" dirty="0">
                <a:latin typeface="Calibri" panose="020F0502020204030204" pitchFamily="34" charset="0"/>
                <a:ea typeface="Times New Roman" panose="02020603050405020304" pitchFamily="18" charset="0"/>
              </a:rPr>
              <a:t>Refer to the WV Flood Tool map and tables </a:t>
            </a:r>
            <a:r>
              <a:rPr lang="en-US" sz="1200" dirty="0" smtClean="0">
                <a:latin typeface="Calibri" panose="020F0502020204030204" pitchFamily="34" charset="0"/>
                <a:ea typeface="Times New Roman" panose="02020603050405020304" pitchFamily="18" charset="0"/>
              </a:rPr>
              <a:t>to </a:t>
            </a:r>
            <a:r>
              <a:rPr lang="en-US" sz="1200" dirty="0">
                <a:latin typeface="Calibri" panose="020F0502020204030204" pitchFamily="34" charset="0"/>
                <a:ea typeface="Times New Roman" panose="02020603050405020304" pitchFamily="18" charset="0"/>
              </a:rPr>
              <a:t>evaluate high-hazard potential dams in which failure is expected to result in loss of </a:t>
            </a:r>
            <a:r>
              <a:rPr lang="en-US" sz="1200" dirty="0" smtClean="0">
                <a:latin typeface="Calibri" panose="020F0502020204030204" pitchFamily="34" charset="0"/>
                <a:ea typeface="Times New Roman" panose="02020603050405020304" pitchFamily="18" charset="0"/>
              </a:rPr>
              <a:t>life.  Review </a:t>
            </a:r>
            <a:r>
              <a:rPr lang="en-US" sz="1200" dirty="0">
                <a:latin typeface="Calibri" panose="020F0502020204030204" pitchFamily="34" charset="0"/>
                <a:ea typeface="Times New Roman" panose="02020603050405020304" pitchFamily="18" charset="0"/>
              </a:rPr>
              <a:t>the </a:t>
            </a:r>
            <a:r>
              <a:rPr lang="en-US" sz="1200" b="1" dirty="0">
                <a:latin typeface="Calibri" panose="020F0502020204030204" pitchFamily="34" charset="0"/>
                <a:ea typeface="Times New Roman" panose="02020603050405020304" pitchFamily="18" charset="0"/>
              </a:rPr>
              <a:t>Emergency Action Plans (EAP) </a:t>
            </a:r>
            <a:r>
              <a:rPr lang="en-US" sz="1200" dirty="0">
                <a:latin typeface="Calibri" panose="020F0502020204030204" pitchFamily="34" charset="0"/>
                <a:ea typeface="Times New Roman" panose="02020603050405020304" pitchFamily="18" charset="0"/>
              </a:rPr>
              <a:t>and </a:t>
            </a:r>
            <a:r>
              <a:rPr lang="en-US" sz="1200" b="1" dirty="0">
                <a:latin typeface="Calibri" panose="020F0502020204030204" pitchFamily="34" charset="0"/>
                <a:ea typeface="Times New Roman" panose="02020603050405020304" pitchFamily="18" charset="0"/>
              </a:rPr>
              <a:t>dam failure inundation maps</a:t>
            </a:r>
            <a:r>
              <a:rPr lang="en-US" sz="1200" dirty="0">
                <a:latin typeface="Calibri" panose="020F0502020204030204" pitchFamily="34" charset="0"/>
                <a:ea typeface="Times New Roman" panose="02020603050405020304" pitchFamily="18" charset="0"/>
              </a:rPr>
              <a:t> of all </a:t>
            </a:r>
            <a:r>
              <a:rPr lang="en-US" sz="1200" b="1" dirty="0">
                <a:solidFill>
                  <a:srgbClr val="1F3864"/>
                </a:solidFill>
                <a:latin typeface="Calibri" panose="020F0502020204030204" pitchFamily="34" charset="0"/>
                <a:ea typeface="Times New Roman" panose="02020603050405020304" pitchFamily="18" charset="0"/>
              </a:rPr>
              <a:t>high hazard dams</a:t>
            </a:r>
            <a:r>
              <a:rPr lang="en-US" sz="1200" dirty="0">
                <a:solidFill>
                  <a:srgbClr val="1F3864"/>
                </a:solidFill>
                <a:latin typeface="Calibri" panose="020F0502020204030204" pitchFamily="34" charset="0"/>
                <a:ea typeface="Times New Roman" panose="02020603050405020304" pitchFamily="18" charset="0"/>
              </a:rPr>
              <a:t> </a:t>
            </a:r>
            <a:r>
              <a:rPr lang="en-US" sz="1200" dirty="0">
                <a:solidFill>
                  <a:srgbClr val="000000"/>
                </a:solidFill>
                <a:latin typeface="Calibri" panose="020F0502020204030204" pitchFamily="34" charset="0"/>
                <a:ea typeface="Times New Roman" panose="02020603050405020304" pitchFamily="18" charset="0"/>
              </a:rPr>
              <a:t>and identify the farthest downstream community impacted.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0683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Warm Spring Run Dams (Morgan)</a:t>
            </a:r>
            <a:endParaRPr lang="en-US" dirty="0">
              <a:solidFill>
                <a:schemeClr val="bg1"/>
              </a:solidFill>
              <a:latin typeface="Arial" panose="020B0604020202020204" pitchFamily="34" charset="0"/>
              <a:cs typeface="Arial" panose="020B0604020202020204" pitchFamily="34" charset="0"/>
            </a:endParaRPr>
          </a:p>
        </p:txBody>
      </p:sp>
      <p:pic>
        <p:nvPicPr>
          <p:cNvPr id="8" name="Picture 7"/>
          <p:cNvPicPr/>
          <p:nvPr/>
        </p:nvPicPr>
        <p:blipFill>
          <a:blip r:embed="rId3"/>
          <a:stretch>
            <a:fillRect/>
          </a:stretch>
        </p:blipFill>
        <p:spPr>
          <a:xfrm>
            <a:off x="706819" y="1362496"/>
            <a:ext cx="6693315" cy="5023562"/>
          </a:xfrm>
          <a:prstGeom prst="rect">
            <a:avLst/>
          </a:prstGeom>
          <a:ln>
            <a:solidFill>
              <a:schemeClr val="tx1"/>
            </a:solidFill>
          </a:ln>
        </p:spPr>
      </p:pic>
      <p:sp>
        <p:nvSpPr>
          <p:cNvPr id="2" name="Rectangle 1"/>
          <p:cNvSpPr/>
          <p:nvPr/>
        </p:nvSpPr>
        <p:spPr>
          <a:xfrm>
            <a:off x="706819" y="6392726"/>
            <a:ext cx="7473707" cy="215444"/>
          </a:xfrm>
          <a:prstGeom prst="rect">
            <a:avLst/>
          </a:prstGeom>
        </p:spPr>
        <p:txBody>
          <a:bodyPr wrap="square">
            <a:spAutoFit/>
          </a:bodyPr>
          <a:lstStyle/>
          <a:p>
            <a:r>
              <a:rPr lang="en-US" sz="800" dirty="0">
                <a:solidFill>
                  <a:srgbClr val="000000"/>
                </a:solidFill>
                <a:latin typeface="Calibri" panose="020F0502020204030204" pitchFamily="34" charset="0"/>
                <a:ea typeface="Times New Roman" panose="02020603050405020304" pitchFamily="18" charset="0"/>
              </a:rPr>
              <a:t>Map Link:  </a:t>
            </a:r>
            <a:r>
              <a:rPr lang="en-US" sz="800" u="sng" dirty="0">
                <a:solidFill>
                  <a:srgbClr val="0000FF"/>
                </a:solidFill>
                <a:latin typeface="Calibri" panose="020F0502020204030204" pitchFamily="34" charset="0"/>
                <a:ea typeface="Times New Roman" panose="02020603050405020304" pitchFamily="18" charset="0"/>
                <a:hlinkClick r:id="rId4"/>
              </a:rPr>
              <a:t>https://www.mapwv.gov/flood/map/?wkid=102100&amp;x=-8708803&amp;y=4809463&amp;l=7&amp;v=2</a:t>
            </a:r>
            <a:endParaRPr lang="en-US" sz="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972211" y="914400"/>
            <a:ext cx="6427923" cy="421654"/>
          </a:xfrm>
          <a:prstGeom prst="rect">
            <a:avLst/>
          </a:prstGeom>
        </p:spPr>
        <p:txBody>
          <a:bodyPr wrap="square">
            <a:spAutoFit/>
          </a:bodyPr>
          <a:lstStyle/>
          <a:p>
            <a:pPr>
              <a:lnSpc>
                <a:spcPct val="107000"/>
              </a:lnSpc>
              <a:spcAft>
                <a:spcPts val="800"/>
              </a:spcAft>
            </a:pPr>
            <a:r>
              <a:rPr lang="en-US" dirty="0">
                <a:solidFill>
                  <a:srgbClr val="000000"/>
                </a:solidFill>
                <a:latin typeface="Calibri" panose="020F0502020204030204" pitchFamily="34" charset="0"/>
                <a:ea typeface="Times New Roman" panose="02020603050405020304" pitchFamily="18" charset="0"/>
              </a:rPr>
              <a:t>Eight high hazard flood-control dams upstream of Berkeley Springs</a:t>
            </a:r>
            <a:r>
              <a:rPr lang="en-US" sz="2000" dirty="0">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592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Susceptibility</a:t>
            </a:r>
            <a:endParaRPr lang="en-US"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97434" y="1016219"/>
            <a:ext cx="8296275" cy="11049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82794153"/>
              </p:ext>
            </p:extLst>
          </p:nvPr>
        </p:nvGraphicFramePr>
        <p:xfrm>
          <a:off x="588578" y="2588801"/>
          <a:ext cx="8113985" cy="3151853"/>
        </p:xfrm>
        <a:graphic>
          <a:graphicData uri="http://schemas.openxmlformats.org/drawingml/2006/table">
            <a:tbl>
              <a:tblPr/>
              <a:tblGrid>
                <a:gridCol w="987306">
                  <a:extLst>
                    <a:ext uri="{9D8B030D-6E8A-4147-A177-3AD203B41FA5}">
                      <a16:colId xmlns:a16="http://schemas.microsoft.com/office/drawing/2014/main" val="1881578209"/>
                    </a:ext>
                  </a:extLst>
                </a:gridCol>
                <a:gridCol w="667474">
                  <a:extLst>
                    <a:ext uri="{9D8B030D-6E8A-4147-A177-3AD203B41FA5}">
                      <a16:colId xmlns:a16="http://schemas.microsoft.com/office/drawing/2014/main" val="4087283125"/>
                    </a:ext>
                  </a:extLst>
                </a:gridCol>
                <a:gridCol w="573611">
                  <a:extLst>
                    <a:ext uri="{9D8B030D-6E8A-4147-A177-3AD203B41FA5}">
                      <a16:colId xmlns:a16="http://schemas.microsoft.com/office/drawing/2014/main" val="1194998649"/>
                    </a:ext>
                  </a:extLst>
                </a:gridCol>
                <a:gridCol w="528417">
                  <a:extLst>
                    <a:ext uri="{9D8B030D-6E8A-4147-A177-3AD203B41FA5}">
                      <a16:colId xmlns:a16="http://schemas.microsoft.com/office/drawing/2014/main" val="435765444"/>
                    </a:ext>
                  </a:extLst>
                </a:gridCol>
                <a:gridCol w="531893">
                  <a:extLst>
                    <a:ext uri="{9D8B030D-6E8A-4147-A177-3AD203B41FA5}">
                      <a16:colId xmlns:a16="http://schemas.microsoft.com/office/drawing/2014/main" val="2612667901"/>
                    </a:ext>
                  </a:extLst>
                </a:gridCol>
                <a:gridCol w="573611">
                  <a:extLst>
                    <a:ext uri="{9D8B030D-6E8A-4147-A177-3AD203B41FA5}">
                      <a16:colId xmlns:a16="http://schemas.microsoft.com/office/drawing/2014/main" val="1813756489"/>
                    </a:ext>
                  </a:extLst>
                </a:gridCol>
                <a:gridCol w="584041">
                  <a:extLst>
                    <a:ext uri="{9D8B030D-6E8A-4147-A177-3AD203B41FA5}">
                      <a16:colId xmlns:a16="http://schemas.microsoft.com/office/drawing/2014/main" val="2551956203"/>
                    </a:ext>
                  </a:extLst>
                </a:gridCol>
                <a:gridCol w="542323">
                  <a:extLst>
                    <a:ext uri="{9D8B030D-6E8A-4147-A177-3AD203B41FA5}">
                      <a16:colId xmlns:a16="http://schemas.microsoft.com/office/drawing/2014/main" val="2908722280"/>
                    </a:ext>
                  </a:extLst>
                </a:gridCol>
                <a:gridCol w="514512">
                  <a:extLst>
                    <a:ext uri="{9D8B030D-6E8A-4147-A177-3AD203B41FA5}">
                      <a16:colId xmlns:a16="http://schemas.microsoft.com/office/drawing/2014/main" val="2842748756"/>
                    </a:ext>
                  </a:extLst>
                </a:gridCol>
                <a:gridCol w="740480">
                  <a:extLst>
                    <a:ext uri="{9D8B030D-6E8A-4147-A177-3AD203B41FA5}">
                      <a16:colId xmlns:a16="http://schemas.microsoft.com/office/drawing/2014/main" val="3524287260"/>
                    </a:ext>
                  </a:extLst>
                </a:gridCol>
                <a:gridCol w="490176">
                  <a:extLst>
                    <a:ext uri="{9D8B030D-6E8A-4147-A177-3AD203B41FA5}">
                      <a16:colId xmlns:a16="http://schemas.microsoft.com/office/drawing/2014/main" val="2033009396"/>
                    </a:ext>
                  </a:extLst>
                </a:gridCol>
                <a:gridCol w="698762">
                  <a:extLst>
                    <a:ext uri="{9D8B030D-6E8A-4147-A177-3AD203B41FA5}">
                      <a16:colId xmlns:a16="http://schemas.microsoft.com/office/drawing/2014/main" val="805589603"/>
                    </a:ext>
                  </a:extLst>
                </a:gridCol>
                <a:gridCol w="681379">
                  <a:extLst>
                    <a:ext uri="{9D8B030D-6E8A-4147-A177-3AD203B41FA5}">
                      <a16:colId xmlns:a16="http://schemas.microsoft.com/office/drawing/2014/main" val="2000143581"/>
                    </a:ext>
                  </a:extLst>
                </a:gridCol>
              </a:tblGrid>
              <a:tr h="271650">
                <a:tc rowSpan="2" gridSpan="2">
                  <a:txBody>
                    <a:bodyPr/>
                    <a:lstStyle/>
                    <a:p>
                      <a:pPr algn="ctr" fontAlgn="ctr"/>
                      <a:r>
                        <a:rPr lang="en-US" sz="1100" b="1" i="0" u="none" strike="noStrike" dirty="0">
                          <a:solidFill>
                            <a:srgbClr val="000000"/>
                          </a:solidFill>
                          <a:effectLst/>
                          <a:latin typeface="Calibri" panose="020F0502020204030204" pitchFamily="34" charset="0"/>
                        </a:rPr>
                        <a:t>COMMUNITY IDENTIFICATION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rowSpan="2" hMerge="1">
                  <a:txBody>
                    <a:bodyPr/>
                    <a:lstStyle/>
                    <a:p>
                      <a:endParaRPr lang="en-US"/>
                    </a:p>
                  </a:txBody>
                  <a:tcPr/>
                </a:tc>
                <a:tc gridSpan="9">
                  <a:txBody>
                    <a:bodyPr/>
                    <a:lstStyle/>
                    <a:p>
                      <a:pPr algn="ctr" fontAlgn="ctr"/>
                      <a:r>
                        <a:rPr lang="en-US" sz="1100" b="1" i="0" u="none" strike="noStrike">
                          <a:solidFill>
                            <a:srgbClr val="000000"/>
                          </a:solidFill>
                          <a:effectLst/>
                          <a:latin typeface="Calibri" panose="020F0502020204030204" pitchFamily="34" charset="0"/>
                        </a:rPr>
                        <a:t>LANDSLIDE SUSCEPTIBILITY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fontAlgn="ctr"/>
                      <a:r>
                        <a:rPr lang="en-US" sz="1100" b="1" i="0" u="none" strike="noStrike">
                          <a:solidFill>
                            <a:srgbClr val="000000"/>
                          </a:solidFill>
                          <a:effectLst/>
                          <a:latin typeface="Calibri" panose="020F0502020204030204" pitchFamily="34" charset="0"/>
                        </a:rPr>
                        <a:t>TOTALS Med-High</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CE1"/>
                    </a:solidFill>
                  </a:tcPr>
                </a:tc>
                <a:tc hMerge="1">
                  <a:txBody>
                    <a:bodyPr/>
                    <a:lstStyle/>
                    <a:p>
                      <a:endParaRPr lang="en-US"/>
                    </a:p>
                  </a:txBody>
                  <a:tcPr/>
                </a:tc>
                <a:extLst>
                  <a:ext uri="{0D108BD9-81ED-4DB2-BD59-A6C34878D82A}">
                    <a16:rowId xmlns:a16="http://schemas.microsoft.com/office/drawing/2014/main" val="2132865995"/>
                  </a:ext>
                </a:extLst>
              </a:tr>
              <a:tr h="271650">
                <a:tc gridSpan="2" vMerge="1">
                  <a:txBody>
                    <a:bodyPr/>
                    <a:lstStyle/>
                    <a:p>
                      <a:endParaRPr lang="en-US"/>
                    </a:p>
                  </a:txBody>
                  <a:tcPr/>
                </a:tc>
                <a:tc hMerge="1" vMerge="1">
                  <a:txBody>
                    <a:bodyPr/>
                    <a:lstStyle/>
                    <a:p>
                      <a:endParaRPr lang="en-US"/>
                    </a:p>
                  </a:txBody>
                  <a:tcPr/>
                </a:tc>
                <a:tc gridSpan="3">
                  <a:txBody>
                    <a:bodyPr/>
                    <a:lstStyle/>
                    <a:p>
                      <a:pPr algn="ctr" fontAlgn="b"/>
                      <a:r>
                        <a:rPr lang="en-US" sz="1100" b="0" i="0" u="none" strike="noStrike" dirty="0">
                          <a:solidFill>
                            <a:srgbClr val="9C0006"/>
                          </a:solidFill>
                          <a:effectLst/>
                          <a:latin typeface="Calibri" panose="020F0502020204030204" pitchFamily="34" charset="0"/>
                        </a:rPr>
                        <a:t>High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9C5700"/>
                          </a:solidFill>
                          <a:effectLst/>
                          <a:latin typeface="Calibri" panose="020F0502020204030204" pitchFamily="34" charset="0"/>
                        </a:rPr>
                        <a:t>Medium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hMerge="1">
                  <a:txBody>
                    <a:bodyPr/>
                    <a:lstStyle/>
                    <a:p>
                      <a:endParaRPr lang="en-US"/>
                    </a:p>
                  </a:txBody>
                  <a:tcPr/>
                </a:tc>
                <a:tc hMerge="1">
                  <a:txBody>
                    <a:bodyPr/>
                    <a:lstStyle/>
                    <a:p>
                      <a:endParaRPr lang="en-US"/>
                    </a:p>
                  </a:txBody>
                  <a:tcPr/>
                </a:tc>
                <a:tc gridSpan="3">
                  <a:txBody>
                    <a:bodyPr/>
                    <a:lstStyle/>
                    <a:p>
                      <a:pPr algn="ctr" fontAlgn="b"/>
                      <a:r>
                        <a:rPr lang="en-US" sz="1100" b="0" i="0" u="none" strike="noStrike">
                          <a:solidFill>
                            <a:srgbClr val="006100"/>
                          </a:solidFill>
                          <a:effectLst/>
                          <a:latin typeface="Calibri" panose="020F0502020204030204" pitchFamily="34" charset="0"/>
                        </a:rPr>
                        <a:t>Low Susceptibility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hMerge="1">
                  <a:txBody>
                    <a:bodyPr/>
                    <a:lstStyle/>
                    <a:p>
                      <a:endParaRPr lang="en-US"/>
                    </a:p>
                  </a:txBody>
                  <a:tcPr/>
                </a:tc>
                <a:tc h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Bldg. Count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ctr"/>
                      <a:r>
                        <a:rPr lang="en-US" sz="1100" b="0" i="0" u="none" strike="noStrike">
                          <a:solidFill>
                            <a:srgbClr val="000000"/>
                          </a:solidFill>
                          <a:effectLst/>
                          <a:latin typeface="Calibri" panose="020F0502020204030204" pitchFamily="34" charset="0"/>
                        </a:rPr>
                        <a:t>Bldg. Value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944212773"/>
                  </a:ext>
                </a:extLst>
              </a:tr>
              <a:tr h="439814">
                <a:tc>
                  <a:txBody>
                    <a:bodyPr/>
                    <a:lstStyle/>
                    <a:p>
                      <a:pPr algn="ctr" fontAlgn="b"/>
                      <a:r>
                        <a:rPr lang="en-US" sz="1100" b="0" i="0" u="none" strike="noStrike">
                          <a:solidFill>
                            <a:srgbClr val="000000"/>
                          </a:solidFill>
                          <a:effectLst/>
                          <a:latin typeface="Calibri" panose="020F0502020204030204" pitchFamily="34" charset="0"/>
                        </a:rPr>
                        <a:t>Community Name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County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9C0006"/>
                          </a:solidFill>
                          <a:effectLst/>
                          <a:latin typeface="Calibri" panose="020F0502020204030204" pitchFamily="34" charset="0"/>
                        </a:rPr>
                        <a:t>Total - H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9C0006"/>
                          </a:solidFill>
                          <a:effectLst/>
                          <a:latin typeface="Calibri" panose="020F0502020204030204" pitchFamily="34" charset="0"/>
                        </a:rPr>
                        <a:t>Total-H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0006"/>
                          </a:solidFill>
                          <a:effectLst/>
                          <a:latin typeface="Calibri" panose="020F0502020204030204" pitchFamily="34" charset="0"/>
                        </a:rPr>
                        <a:t>Total-H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9C5700"/>
                          </a:solidFill>
                          <a:effectLst/>
                          <a:latin typeface="Calibri" panose="020F0502020204030204" pitchFamily="34" charset="0"/>
                        </a:rPr>
                        <a:t>Total - M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dirty="0">
                          <a:solidFill>
                            <a:srgbClr val="9C5700"/>
                          </a:solidFill>
                          <a:effectLst/>
                          <a:latin typeface="Calibri" panose="020F0502020204030204" pitchFamily="34" charset="0"/>
                        </a:rPr>
                        <a:t>Total-M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9C5700"/>
                          </a:solidFill>
                          <a:effectLst/>
                          <a:latin typeface="Calibri" panose="020F0502020204030204" pitchFamily="34" charset="0"/>
                        </a:rPr>
                        <a:t>Total-M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006100"/>
                          </a:solidFill>
                          <a:effectLst/>
                          <a:latin typeface="Calibri" panose="020F0502020204030204" pitchFamily="34" charset="0"/>
                        </a:rPr>
                        <a:t>Total - 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Calibri" panose="020F0502020204030204" pitchFamily="34" charset="0"/>
                        </a:rPr>
                        <a:t>Total-L Percent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0000"/>
                          </a:solidFill>
                          <a:effectLst/>
                          <a:latin typeface="Calibri" panose="020F0502020204030204" pitchFamily="34" charset="0"/>
                        </a:rPr>
                        <a:t>Total Count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fontAlgn="b"/>
                      <a:r>
                        <a:rPr lang="en-US" sz="1100" b="0" i="0" u="none" strike="noStrike">
                          <a:solidFill>
                            <a:srgbClr val="000000"/>
                          </a:solidFill>
                          <a:effectLst/>
                          <a:latin typeface="Calibri" panose="020F0502020204030204" pitchFamily="34" charset="0"/>
                        </a:rPr>
                        <a:t>Total Value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241342722"/>
                  </a:ext>
                </a:extLst>
              </a:tr>
              <a:tr h="258714">
                <a:tc>
                  <a:txBody>
                    <a:bodyPr/>
                    <a:lstStyle/>
                    <a:p>
                      <a:pPr algn="l" fontAlgn="b"/>
                      <a:r>
                        <a:rPr lang="en-US" sz="1100" b="0" i="0" u="none" strike="noStrike">
                          <a:solidFill>
                            <a:srgbClr val="000000"/>
                          </a:solidFill>
                          <a:effectLst/>
                          <a:latin typeface="Calibri" panose="020F0502020204030204" pitchFamily="34" charset="0"/>
                        </a:rPr>
                        <a:t>Berkeley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$1,277K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$53,165K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48086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$6,630,364K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496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$54,442K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25003509"/>
                  </a:ext>
                </a:extLst>
              </a:tr>
              <a:tr h="258714">
                <a:tc>
                  <a:txBody>
                    <a:bodyPr/>
                    <a:lstStyle/>
                    <a:p>
                      <a:pPr algn="l" fontAlgn="b"/>
                      <a:r>
                        <a:rPr lang="en-US" sz="1100" b="0" i="0" u="none" strike="noStrike">
                          <a:solidFill>
                            <a:srgbClr val="000000"/>
                          </a:solidFill>
                          <a:effectLst/>
                          <a:latin typeface="Calibri" panose="020F0502020204030204" pitchFamily="34" charset="0"/>
                        </a:rPr>
                        <a:t>Hedgesville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177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$15,352K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$114K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008592"/>
                  </a:ext>
                </a:extLst>
              </a:tr>
              <a:tr h="258714">
                <a:tc>
                  <a:txBody>
                    <a:bodyPr/>
                    <a:lstStyle/>
                    <a:p>
                      <a:pPr algn="l" fontAlgn="b"/>
                      <a:r>
                        <a:rPr lang="en-US" sz="1100" b="0" i="0" u="none" strike="noStrike">
                          <a:solidFill>
                            <a:srgbClr val="000000"/>
                          </a:solidFill>
                          <a:effectLst/>
                          <a:latin typeface="Calibri" panose="020F0502020204030204" pitchFamily="34" charset="0"/>
                        </a:rPr>
                        <a:t>Martinsburg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$111K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$2,694K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9273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$1,073,817K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$2,805K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770493"/>
                  </a:ext>
                </a:extLst>
              </a:tr>
              <a:tr h="258714">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$1,388K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$55,973K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57536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$7,719,533K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516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$57,361K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4179422578"/>
                  </a:ext>
                </a:extLst>
              </a:tr>
              <a:tr h="258714">
                <a:tc>
                  <a:txBody>
                    <a:bodyPr/>
                    <a:lstStyle/>
                    <a:p>
                      <a:pPr algn="l" fontAlgn="b"/>
                      <a:r>
                        <a:rPr lang="en-US" sz="1100" b="0" i="0" u="none" strike="noStrike">
                          <a:solidFill>
                            <a:srgbClr val="000000"/>
                          </a:solidFill>
                          <a:effectLst/>
                          <a:latin typeface="Calibri" panose="020F0502020204030204" pitchFamily="34" charset="0"/>
                        </a:rPr>
                        <a:t>Bath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523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$65,979K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$1,733K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630241"/>
                  </a:ext>
                </a:extLst>
              </a:tr>
              <a:tr h="258714">
                <a:tc>
                  <a:txBody>
                    <a:bodyPr/>
                    <a:lstStyle/>
                    <a:p>
                      <a:pPr algn="l" fontAlgn="b"/>
                      <a:r>
                        <a:rPr lang="en-US" sz="1100" b="0" i="0" u="none" strike="noStrike">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328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$29,704K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12073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$1,136,331K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337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$30,207K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963073865"/>
                  </a:ext>
                </a:extLst>
              </a:tr>
              <a:tr h="258714">
                <a:tc>
                  <a:txBody>
                    <a:bodyPr/>
                    <a:lstStyle/>
                    <a:p>
                      <a:pPr algn="l" fontAlgn="b"/>
                      <a:r>
                        <a:rPr lang="en-US" sz="1100" b="0" i="0" u="none" strike="noStrike">
                          <a:solidFill>
                            <a:srgbClr val="000000"/>
                          </a:solidFill>
                          <a:effectLst/>
                          <a:latin typeface="Calibri" panose="020F0502020204030204" pitchFamily="34" charset="0"/>
                        </a:rPr>
                        <a:t>Paw Paw</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$16,166K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2700665"/>
                  </a:ext>
                </a:extLst>
              </a:tr>
              <a:tr h="271650">
                <a:tc>
                  <a:txBody>
                    <a:bodyPr/>
                    <a:lstStyle/>
                    <a:p>
                      <a:pPr algn="l" fontAlgn="b"/>
                      <a:r>
                        <a:rPr lang="en-US" sz="11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r>
                        <a:rPr lang="en-US" sz="1100" b="1" i="0" u="none" strike="noStrike">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$503K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0.07%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$31,437K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12941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$1,218,475K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a:solidFill>
                            <a:srgbClr val="000000"/>
                          </a:solidFill>
                          <a:effectLst/>
                          <a:latin typeface="Calibri" panose="020F0502020204030204" pitchFamily="34" charset="0"/>
                        </a:rPr>
                        <a:t>97%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100" b="1" i="0" u="none" strike="noStrike" dirty="0">
                          <a:solidFill>
                            <a:srgbClr val="000000"/>
                          </a:solidFill>
                          <a:effectLst/>
                          <a:latin typeface="Calibri" panose="020F0502020204030204" pitchFamily="34" charset="0"/>
                        </a:rPr>
                        <a:t>$31,940K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856772109"/>
                  </a:ext>
                </a:extLst>
              </a:tr>
            </a:tbl>
          </a:graphicData>
        </a:graphic>
      </p:graphicFrame>
    </p:spTree>
    <p:extLst>
      <p:ext uri="{BB962C8B-B14F-4D97-AF65-F5344CB8AC3E}">
        <p14:creationId xmlns:p14="http://schemas.microsoft.com/office/powerpoint/2010/main" val="2424434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89419" y="966213"/>
            <a:ext cx="8802334" cy="582473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Landslide Risk</a:t>
            </a:r>
            <a:endParaRPr lang="en-US"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7F1A0D1-7195-4329-BB39-78BA592ADFB2}"/>
              </a:ext>
            </a:extLst>
          </p:cNvPr>
          <p:cNvPicPr>
            <a:picLocks noChangeAspect="1"/>
          </p:cNvPicPr>
          <p:nvPr/>
        </p:nvPicPr>
        <p:blipFill>
          <a:blip r:embed="rId4"/>
          <a:stretch>
            <a:fillRect/>
          </a:stretch>
        </p:blipFill>
        <p:spPr>
          <a:xfrm>
            <a:off x="348162" y="5150334"/>
            <a:ext cx="1657143" cy="1019048"/>
          </a:xfrm>
          <a:prstGeom prst="rect">
            <a:avLst/>
          </a:prstGeom>
        </p:spPr>
      </p:pic>
      <p:sp>
        <p:nvSpPr>
          <p:cNvPr id="4" name="Rectangle 3"/>
          <p:cNvSpPr/>
          <p:nvPr/>
        </p:nvSpPr>
        <p:spPr>
          <a:xfrm>
            <a:off x="2698529" y="6575505"/>
            <a:ext cx="3922987" cy="215444"/>
          </a:xfrm>
          <a:prstGeom prst="rect">
            <a:avLst/>
          </a:prstGeom>
          <a:solidFill>
            <a:schemeClr val="bg1">
              <a:lumMod val="75000"/>
            </a:schemeClr>
          </a:solidFill>
        </p:spPr>
        <p:txBody>
          <a:bodyPr wrap="square">
            <a:spAutoFit/>
          </a:bodyPr>
          <a:lstStyle/>
          <a:p>
            <a:r>
              <a:rPr lang="en-US" sz="800" dirty="0">
                <a:hlinkClick r:id="rId5"/>
              </a:rPr>
              <a:t>https://www.mapwv.gov/flood/map/?wkid=102100&amp;x=-</a:t>
            </a:r>
            <a:r>
              <a:rPr lang="en-US" sz="800" dirty="0" smtClean="0">
                <a:hlinkClick r:id="rId5"/>
              </a:rPr>
              <a:t>8704711&amp;y=4796138&amp;l=4&amp;v=2</a:t>
            </a:r>
            <a:endParaRPr lang="en-US" sz="800" dirty="0"/>
          </a:p>
        </p:txBody>
      </p:sp>
      <p:pic>
        <p:nvPicPr>
          <p:cNvPr id="8" name="Picture 7"/>
          <p:cNvPicPr>
            <a:picLocks noChangeAspect="1"/>
          </p:cNvPicPr>
          <p:nvPr/>
        </p:nvPicPr>
        <p:blipFill>
          <a:blip r:embed="rId6"/>
          <a:stretch>
            <a:fillRect/>
          </a:stretch>
        </p:blipFill>
        <p:spPr>
          <a:xfrm>
            <a:off x="348162" y="2850869"/>
            <a:ext cx="1352550" cy="1514475"/>
          </a:xfrm>
          <a:prstGeom prst="rect">
            <a:avLst/>
          </a:prstGeom>
        </p:spPr>
      </p:pic>
    </p:spTree>
    <p:extLst>
      <p:ext uri="{BB962C8B-B14F-4D97-AF65-F5344CB8AC3E}">
        <p14:creationId xmlns:p14="http://schemas.microsoft.com/office/powerpoint/2010/main" val="1671376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Active Flood Studies</a:t>
            </a:r>
            <a:endParaRPr lang="en-US"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46207" y="945930"/>
            <a:ext cx="7230691" cy="5593419"/>
          </a:xfrm>
          <a:prstGeom prst="rect">
            <a:avLst/>
          </a:prstGeom>
        </p:spPr>
      </p:pic>
      <p:sp>
        <p:nvSpPr>
          <p:cNvPr id="7" name="Rectangle 6"/>
          <p:cNvSpPr/>
          <p:nvPr/>
        </p:nvSpPr>
        <p:spPr>
          <a:xfrm>
            <a:off x="3999186" y="6081676"/>
            <a:ext cx="2433146" cy="369332"/>
          </a:xfrm>
          <a:prstGeom prst="rect">
            <a:avLst/>
          </a:prstGeom>
        </p:spPr>
        <p:txBody>
          <a:bodyPr wrap="square">
            <a:spAutoFit/>
          </a:bodyPr>
          <a:lstStyle/>
          <a:p>
            <a:r>
              <a:rPr lang="en-US" dirty="0">
                <a:solidFill>
                  <a:srgbClr val="1F497D"/>
                </a:solidFill>
                <a:latin typeface="Calibri" panose="020F0502020204030204" pitchFamily="34" charset="0"/>
                <a:ea typeface="Calibri" panose="020F0502020204030204" pitchFamily="34" charset="0"/>
              </a:rPr>
              <a:t> </a:t>
            </a:r>
            <a:r>
              <a:rPr lang="en-US" sz="1000" u="sng" dirty="0" smtClean="0">
                <a:solidFill>
                  <a:srgbClr val="0563C1"/>
                </a:solidFill>
                <a:latin typeface="Calibri" panose="020F0502020204030204" pitchFamily="34" charset="0"/>
                <a:ea typeface="Calibri" panose="020F0502020204030204" pitchFamily="34" charset="0"/>
                <a:hlinkClick r:id="rId4"/>
              </a:rPr>
              <a:t>Flood Study Project Status Map PDF</a:t>
            </a:r>
            <a:endParaRPr lang="en-US" dirty="0"/>
          </a:p>
        </p:txBody>
      </p:sp>
      <p:sp>
        <p:nvSpPr>
          <p:cNvPr id="3" name="TextBox 2"/>
          <p:cNvSpPr txBox="1"/>
          <p:nvPr/>
        </p:nvSpPr>
        <p:spPr>
          <a:xfrm>
            <a:off x="6143625" y="3819525"/>
            <a:ext cx="1908921" cy="276999"/>
          </a:xfrm>
          <a:prstGeom prst="rect">
            <a:avLst/>
          </a:prstGeom>
          <a:solidFill>
            <a:schemeClr val="bg1"/>
          </a:solidFill>
        </p:spPr>
        <p:txBody>
          <a:bodyPr wrap="none" rtlCol="0">
            <a:spAutoFit/>
          </a:bodyPr>
          <a:lstStyle/>
          <a:p>
            <a:r>
              <a:rPr lang="en-US" sz="1200" dirty="0" smtClean="0">
                <a:hlinkClick r:id="rId5"/>
              </a:rPr>
              <a:t>Yellow Spring Run (Morgan)</a:t>
            </a:r>
            <a:endParaRPr lang="en-US" sz="1200" dirty="0"/>
          </a:p>
        </p:txBody>
      </p:sp>
      <p:sp>
        <p:nvSpPr>
          <p:cNvPr id="6" name="TextBox 5"/>
          <p:cNvSpPr txBox="1"/>
          <p:nvPr/>
        </p:nvSpPr>
        <p:spPr>
          <a:xfrm>
            <a:off x="6181725" y="4210050"/>
            <a:ext cx="1480983" cy="276999"/>
          </a:xfrm>
          <a:prstGeom prst="rect">
            <a:avLst/>
          </a:prstGeom>
          <a:solidFill>
            <a:schemeClr val="bg1"/>
          </a:solidFill>
        </p:spPr>
        <p:txBody>
          <a:bodyPr wrap="none" rtlCol="0">
            <a:spAutoFit/>
          </a:bodyPr>
          <a:lstStyle/>
          <a:p>
            <a:r>
              <a:rPr lang="en-US" sz="1200" dirty="0" smtClean="0">
                <a:hlinkClick r:id="rId6"/>
              </a:rPr>
              <a:t>Evans Run (Berkeley)</a:t>
            </a:r>
            <a:endParaRPr lang="en-US" sz="1200" dirty="0"/>
          </a:p>
        </p:txBody>
      </p:sp>
    </p:spTree>
    <p:extLst>
      <p:ext uri="{BB962C8B-B14F-4D97-AF65-F5344CB8AC3E}">
        <p14:creationId xmlns:p14="http://schemas.microsoft.com/office/powerpoint/2010/main" val="11243126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Risk Assessment Verification</a:t>
            </a:r>
            <a:endParaRPr lang="en-US"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1647825" y="3057525"/>
            <a:ext cx="6210300" cy="1938992"/>
          </a:xfrm>
          <a:prstGeom prst="rect">
            <a:avLst/>
          </a:prstGeom>
          <a:solidFill>
            <a:schemeClr val="accent1">
              <a:lumMod val="60000"/>
              <a:lumOff val="40000"/>
            </a:schemeClr>
          </a:solidFill>
        </p:spPr>
        <p:txBody>
          <a:bodyPr wrap="square" rtlCol="0">
            <a:spAutoFit/>
          </a:bodyPr>
          <a:lstStyle/>
          <a:p>
            <a:pPr algn="ctr"/>
            <a:r>
              <a:rPr lang="en-US" sz="4000" dirty="0" smtClean="0"/>
              <a:t>Field Verification</a:t>
            </a:r>
          </a:p>
          <a:p>
            <a:pPr algn="ctr"/>
            <a:endParaRPr lang="en-US" sz="4000" dirty="0"/>
          </a:p>
          <a:p>
            <a:pPr algn="ctr"/>
            <a:r>
              <a:rPr lang="en-US" sz="4000" dirty="0" smtClean="0"/>
              <a:t>Community Engagement</a:t>
            </a:r>
            <a:endParaRPr lang="en-US" sz="4000" dirty="0"/>
          </a:p>
        </p:txBody>
      </p:sp>
    </p:spTree>
    <p:extLst>
      <p:ext uri="{BB962C8B-B14F-4D97-AF65-F5344CB8AC3E}">
        <p14:creationId xmlns:p14="http://schemas.microsoft.com/office/powerpoint/2010/main" val="1535507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Building </a:t>
            </a:r>
            <a:r>
              <a:rPr lang="en-US" dirty="0">
                <a:solidFill>
                  <a:srgbClr val="FFFF00"/>
                </a:solidFill>
                <a:latin typeface="Arial" panose="020B0604020202020204" pitchFamily="34" charset="0"/>
                <a:cs typeface="Arial" panose="020B0604020202020204" pitchFamily="34" charset="0"/>
              </a:rPr>
              <a:t>Substantial Damaged</a:t>
            </a:r>
            <a:endParaRPr lang="en-US"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504F22C-E2A3-448F-AD14-363CD7D39AA3}"/>
              </a:ext>
            </a:extLst>
          </p:cNvPr>
          <p:cNvSpPr txBox="1"/>
          <p:nvPr/>
        </p:nvSpPr>
        <p:spPr>
          <a:xfrm>
            <a:off x="869560" y="4761243"/>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ADDENDUM INFORMATION</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4134AC3-68EF-475F-BC3B-986AE17A2C07}"/>
              </a:ext>
            </a:extLst>
          </p:cNvPr>
          <p:cNvPicPr>
            <a:picLocks noChangeAspect="1"/>
          </p:cNvPicPr>
          <p:nvPr/>
        </p:nvPicPr>
        <p:blipFill>
          <a:blip r:embed="rId3"/>
          <a:stretch>
            <a:fillRect/>
          </a:stretch>
        </p:blipFill>
        <p:spPr>
          <a:xfrm>
            <a:off x="93879" y="1052536"/>
            <a:ext cx="8956242" cy="4996172"/>
          </a:xfrm>
          <a:prstGeom prst="rect">
            <a:avLst/>
          </a:prstGeom>
        </p:spPr>
      </p:pic>
      <p:pic>
        <p:nvPicPr>
          <p:cNvPr id="3" name="Picture 2">
            <a:extLst>
              <a:ext uri="{FF2B5EF4-FFF2-40B4-BE49-F238E27FC236}">
                <a16:creationId xmlns:a16="http://schemas.microsoft.com/office/drawing/2014/main" id="{C8932A09-B529-4F11-A464-12926B4CF694}"/>
              </a:ext>
            </a:extLst>
          </p:cNvPr>
          <p:cNvPicPr>
            <a:picLocks noChangeAspect="1"/>
          </p:cNvPicPr>
          <p:nvPr/>
        </p:nvPicPr>
        <p:blipFill>
          <a:blip r:embed="rId4"/>
          <a:stretch>
            <a:fillRect/>
          </a:stretch>
        </p:blipFill>
        <p:spPr>
          <a:xfrm>
            <a:off x="0" y="5315652"/>
            <a:ext cx="3314152" cy="1466112"/>
          </a:xfrm>
          <a:prstGeom prst="rect">
            <a:avLst/>
          </a:prstGeom>
        </p:spPr>
      </p:pic>
      <p:pic>
        <p:nvPicPr>
          <p:cNvPr id="6" name="Picture 5">
            <a:extLst>
              <a:ext uri="{FF2B5EF4-FFF2-40B4-BE49-F238E27FC236}">
                <a16:creationId xmlns:a16="http://schemas.microsoft.com/office/drawing/2014/main" id="{77CBC376-5A0A-4709-851B-076AF5A86C3D}"/>
              </a:ext>
            </a:extLst>
          </p:cNvPr>
          <p:cNvPicPr>
            <a:picLocks noChangeAspect="1"/>
          </p:cNvPicPr>
          <p:nvPr/>
        </p:nvPicPr>
        <p:blipFill>
          <a:blip r:embed="rId5"/>
          <a:stretch>
            <a:fillRect/>
          </a:stretch>
        </p:blipFill>
        <p:spPr>
          <a:xfrm>
            <a:off x="3408031" y="5705772"/>
            <a:ext cx="2390775" cy="1076325"/>
          </a:xfrm>
          <a:prstGeom prst="rect">
            <a:avLst/>
          </a:prstGeom>
          <a:ln>
            <a:solidFill>
              <a:schemeClr val="tx1"/>
            </a:solidFill>
          </a:ln>
        </p:spPr>
      </p:pic>
      <p:pic>
        <p:nvPicPr>
          <p:cNvPr id="7" name="Picture 6">
            <a:extLst>
              <a:ext uri="{FF2B5EF4-FFF2-40B4-BE49-F238E27FC236}">
                <a16:creationId xmlns:a16="http://schemas.microsoft.com/office/drawing/2014/main" id="{6A9B22D4-DE0E-4E1A-9076-BD81E08D7309}"/>
              </a:ext>
            </a:extLst>
          </p:cNvPr>
          <p:cNvPicPr>
            <a:picLocks noChangeAspect="1"/>
          </p:cNvPicPr>
          <p:nvPr/>
        </p:nvPicPr>
        <p:blipFill>
          <a:blip r:embed="rId6"/>
          <a:stretch>
            <a:fillRect/>
          </a:stretch>
        </p:blipFill>
        <p:spPr>
          <a:xfrm>
            <a:off x="701604" y="1126933"/>
            <a:ext cx="2933700" cy="523875"/>
          </a:xfrm>
          <a:prstGeom prst="rect">
            <a:avLst/>
          </a:prstGeom>
        </p:spPr>
      </p:pic>
      <p:sp>
        <p:nvSpPr>
          <p:cNvPr id="8" name="TextBox 7">
            <a:extLst>
              <a:ext uri="{FF2B5EF4-FFF2-40B4-BE49-F238E27FC236}">
                <a16:creationId xmlns:a16="http://schemas.microsoft.com/office/drawing/2014/main" id="{3ABF3F74-EF47-4C62-AAF9-148A0073A959}"/>
              </a:ext>
            </a:extLst>
          </p:cNvPr>
          <p:cNvSpPr txBox="1"/>
          <p:nvPr/>
        </p:nvSpPr>
        <p:spPr>
          <a:xfrm>
            <a:off x="156716" y="5397995"/>
            <a:ext cx="2011738" cy="307777"/>
          </a:xfrm>
          <a:prstGeom prst="rect">
            <a:avLst/>
          </a:prstGeom>
          <a:solidFill>
            <a:schemeClr val="bg1"/>
          </a:solidFill>
        </p:spPr>
        <p:txBody>
          <a:bodyPr wrap="square" rtlCol="0">
            <a:spAutoFit/>
          </a:bodyPr>
          <a:lstStyle/>
          <a:p>
            <a:r>
              <a:rPr lang="en-US" sz="1400" dirty="0"/>
              <a:t>16 </a:t>
            </a:r>
            <a:r>
              <a:rPr lang="en-US" sz="1400" b="1" dirty="0"/>
              <a:t>steps</a:t>
            </a:r>
            <a:r>
              <a:rPr lang="en-US" sz="1400" dirty="0"/>
              <a:t> x  7” rise = 9 ft. </a:t>
            </a:r>
          </a:p>
        </p:txBody>
      </p:sp>
      <p:sp>
        <p:nvSpPr>
          <p:cNvPr id="9" name="TextBox 8">
            <a:extLst>
              <a:ext uri="{FF2B5EF4-FFF2-40B4-BE49-F238E27FC236}">
                <a16:creationId xmlns:a16="http://schemas.microsoft.com/office/drawing/2014/main" id="{E4E8A53A-CE62-4263-8F9E-F0F800928336}"/>
              </a:ext>
            </a:extLst>
          </p:cNvPr>
          <p:cNvSpPr txBox="1"/>
          <p:nvPr/>
        </p:nvSpPr>
        <p:spPr>
          <a:xfrm>
            <a:off x="5892685" y="5951064"/>
            <a:ext cx="3157436" cy="830997"/>
          </a:xfrm>
          <a:prstGeom prst="rect">
            <a:avLst/>
          </a:prstGeom>
          <a:solidFill>
            <a:schemeClr val="accent1">
              <a:lumMod val="75000"/>
            </a:schemeClr>
          </a:solidFill>
        </p:spPr>
        <p:txBody>
          <a:bodyPr wrap="square" rtlCol="0">
            <a:spAutoFit/>
          </a:bodyPr>
          <a:lstStyle/>
          <a:p>
            <a:r>
              <a:rPr lang="en-US" sz="1600" dirty="0">
                <a:solidFill>
                  <a:schemeClr val="bg1"/>
                </a:solidFill>
              </a:rPr>
              <a:t>Large number of substantial damaged structures along Greenbrier River, Summers County</a:t>
            </a:r>
          </a:p>
        </p:txBody>
      </p:sp>
      <p:sp>
        <p:nvSpPr>
          <p:cNvPr id="10" name="Speech Bubble: Rectangle with Corners Rounded 9">
            <a:extLst>
              <a:ext uri="{FF2B5EF4-FFF2-40B4-BE49-F238E27FC236}">
                <a16:creationId xmlns:a16="http://schemas.microsoft.com/office/drawing/2014/main" id="{DA92AB2A-3EDE-4337-9868-828A1F37EE38}"/>
              </a:ext>
            </a:extLst>
          </p:cNvPr>
          <p:cNvSpPr/>
          <p:nvPr/>
        </p:nvSpPr>
        <p:spPr>
          <a:xfrm>
            <a:off x="7042647" y="5014576"/>
            <a:ext cx="1944637" cy="790888"/>
          </a:xfrm>
          <a:prstGeom prst="wedgeRoundRectCallout">
            <a:avLst>
              <a:gd name="adj1" fmla="val -106998"/>
              <a:gd name="adj2" fmla="val -27351"/>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Substantial Damage of structure not adjusted for 9 ft. elevated First Floor</a:t>
            </a:r>
            <a:endParaRPr lang="en-US" sz="1200" dirty="0">
              <a:solidFill>
                <a:schemeClr val="bg1"/>
              </a:solidFill>
            </a:endParaRPr>
          </a:p>
        </p:txBody>
      </p:sp>
      <p:sp>
        <p:nvSpPr>
          <p:cNvPr id="11" name="Rectangle 10">
            <a:extLst>
              <a:ext uri="{FF2B5EF4-FFF2-40B4-BE49-F238E27FC236}">
                <a16:creationId xmlns:a16="http://schemas.microsoft.com/office/drawing/2014/main" id="{5412414C-501E-4E45-A47A-85DF2F1DCB4A}"/>
              </a:ext>
            </a:extLst>
          </p:cNvPr>
          <p:cNvSpPr/>
          <p:nvPr/>
        </p:nvSpPr>
        <p:spPr>
          <a:xfrm>
            <a:off x="3968684" y="1250698"/>
            <a:ext cx="5349711" cy="400110"/>
          </a:xfrm>
          <a:prstGeom prst="rect">
            <a:avLst/>
          </a:prstGeom>
        </p:spPr>
        <p:txBody>
          <a:bodyPr wrap="square">
            <a:spAutoFit/>
          </a:bodyPr>
          <a:lstStyle/>
          <a:p>
            <a:r>
              <a:rPr lang="en-US" sz="1000" dirty="0">
                <a:hlinkClick r:id="rId7"/>
              </a:rPr>
              <a:t>https://www.mapwv.gov/flood/map/?wkid=102100&amp;x=-8990248&amp;y=4525455&amp;l=11&amp;v=2</a:t>
            </a:r>
            <a:endParaRPr lang="en-US" sz="1000" dirty="0"/>
          </a:p>
          <a:p>
            <a:endParaRPr lang="en-US" sz="1000" dirty="0"/>
          </a:p>
        </p:txBody>
      </p:sp>
      <p:sp>
        <p:nvSpPr>
          <p:cNvPr id="14" name="Rectangle 13">
            <a:extLst>
              <a:ext uri="{FF2B5EF4-FFF2-40B4-BE49-F238E27FC236}">
                <a16:creationId xmlns:a16="http://schemas.microsoft.com/office/drawing/2014/main" id="{DEEF026F-0B38-41C9-989E-F32FAF848665}"/>
              </a:ext>
            </a:extLst>
          </p:cNvPr>
          <p:cNvSpPr/>
          <p:nvPr/>
        </p:nvSpPr>
        <p:spPr>
          <a:xfrm>
            <a:off x="273377" y="3751868"/>
            <a:ext cx="2592371" cy="358219"/>
          </a:xfrm>
          <a:prstGeom prst="rect">
            <a:avLst/>
          </a:prstGeom>
          <a:noFill/>
          <a:ln w="28575">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CC"/>
                </a:solidFill>
              </a:ln>
              <a:solidFill>
                <a:srgbClr val="FF00FF"/>
              </a:solidFill>
            </a:endParaRPr>
          </a:p>
        </p:txBody>
      </p:sp>
      <p:sp>
        <p:nvSpPr>
          <p:cNvPr id="15" name="Speech Bubble: Rectangle with Corners Rounded 14">
            <a:extLst>
              <a:ext uri="{FF2B5EF4-FFF2-40B4-BE49-F238E27FC236}">
                <a16:creationId xmlns:a16="http://schemas.microsoft.com/office/drawing/2014/main" id="{0ED1C770-B1D6-4603-BB25-A749DDCA06CF}"/>
              </a:ext>
            </a:extLst>
          </p:cNvPr>
          <p:cNvSpPr/>
          <p:nvPr/>
        </p:nvSpPr>
        <p:spPr>
          <a:xfrm>
            <a:off x="2515597" y="2358198"/>
            <a:ext cx="1944637" cy="790888"/>
          </a:xfrm>
          <a:prstGeom prst="wedgeRoundRectCallout">
            <a:avLst>
              <a:gd name="adj1" fmla="val -36223"/>
              <a:gd name="adj2" fmla="val 120448"/>
              <a:gd name="adj3" fmla="val 16667"/>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Foundation and First Floor Height from Assessment Record are not correct.  Needs to be modified.</a:t>
            </a:r>
            <a:endParaRPr lang="en-US" sz="1200" dirty="0">
              <a:solidFill>
                <a:schemeClr val="bg1"/>
              </a:solidFill>
            </a:endParaRPr>
          </a:p>
        </p:txBody>
      </p:sp>
    </p:spTree>
    <p:extLst>
      <p:ext uri="{BB962C8B-B14F-4D97-AF65-F5344CB8AC3E}">
        <p14:creationId xmlns:p14="http://schemas.microsoft.com/office/powerpoint/2010/main" val="1715793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146" y="912957"/>
            <a:ext cx="2221321" cy="369332"/>
          </a:xfrm>
          <a:prstGeom prst="rect">
            <a:avLst/>
          </a:prstGeom>
          <a:solidFill>
            <a:schemeClr val="bg1"/>
          </a:solidFill>
        </p:spPr>
        <p:txBody>
          <a:bodyPr wrap="square" rtlCol="0">
            <a:spAutoFit/>
          </a:bodyPr>
          <a:lstStyle/>
          <a:p>
            <a:r>
              <a:rPr lang="en-US" dirty="0"/>
              <a:t>Buckhannon, WV</a:t>
            </a:r>
          </a:p>
        </p:txBody>
      </p:sp>
      <p:pic>
        <p:nvPicPr>
          <p:cNvPr id="10" name="Picture 9">
            <a:extLst>
              <a:ext uri="{FF2B5EF4-FFF2-40B4-BE49-F238E27FC236}">
                <a16:creationId xmlns:a16="http://schemas.microsoft.com/office/drawing/2014/main" id="{0097F8D0-E575-4B1F-9A5E-CC77EC03C337}"/>
              </a:ext>
            </a:extLst>
          </p:cNvPr>
          <p:cNvPicPr>
            <a:picLocks noChangeAspect="1"/>
          </p:cNvPicPr>
          <p:nvPr/>
        </p:nvPicPr>
        <p:blipFill>
          <a:blip r:embed="rId3"/>
          <a:stretch>
            <a:fillRect/>
          </a:stretch>
        </p:blipFill>
        <p:spPr>
          <a:xfrm>
            <a:off x="126266" y="1227464"/>
            <a:ext cx="8891468" cy="5329504"/>
          </a:xfrm>
          <a:prstGeom prst="rect">
            <a:avLst/>
          </a:prstGeom>
          <a:ln>
            <a:solidFill>
              <a:schemeClr val="tx1"/>
            </a:solidFill>
          </a:ln>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Properties </a:t>
            </a:r>
            <a:r>
              <a:rPr lang="en-US" dirty="0">
                <a:solidFill>
                  <a:schemeClr val="bg1"/>
                </a:solidFill>
                <a:latin typeface="Arial" panose="020B0604020202020204" pitchFamily="34" charset="0"/>
                <a:cs typeface="Arial" panose="020B0604020202020204" pitchFamily="34" charset="0"/>
              </a:rPr>
              <a:t>- Verification</a:t>
            </a:r>
          </a:p>
        </p:txBody>
      </p:sp>
      <p:sp>
        <p:nvSpPr>
          <p:cNvPr id="7" name="TextBox 6">
            <a:extLst>
              <a:ext uri="{FF2B5EF4-FFF2-40B4-BE49-F238E27FC236}">
                <a16:creationId xmlns:a16="http://schemas.microsoft.com/office/drawing/2014/main" id="{309A45AC-7056-4A62-93CB-BEE9BB385E86}"/>
              </a:ext>
            </a:extLst>
          </p:cNvPr>
          <p:cNvSpPr txBox="1"/>
          <p:nvPr/>
        </p:nvSpPr>
        <p:spPr>
          <a:xfrm>
            <a:off x="2080009" y="6625792"/>
            <a:ext cx="5318234" cy="477054"/>
          </a:xfrm>
          <a:prstGeom prst="rect">
            <a:avLst/>
          </a:prstGeom>
          <a:noFill/>
        </p:spPr>
        <p:txBody>
          <a:bodyPr wrap="square" rtlCol="0">
            <a:spAutoFit/>
          </a:bodyPr>
          <a:lstStyle/>
          <a:p>
            <a:r>
              <a:rPr lang="en-US" sz="1100" dirty="0">
                <a:hlinkClick r:id="rId4"/>
              </a:rPr>
              <a:t>https://mapwv.gov/flood/map/?wkid=102100&amp;x=-8929946&amp;y=4721378&amp;l=10&amp;v=2</a:t>
            </a:r>
            <a:endParaRPr lang="en-US" sz="1100" dirty="0"/>
          </a:p>
          <a:p>
            <a:endParaRPr lang="en-US" sz="1400" dirty="0">
              <a:highlight>
                <a:srgbClr val="FFFFFF"/>
              </a:highlight>
            </a:endParaRPr>
          </a:p>
        </p:txBody>
      </p:sp>
      <p:sp>
        <p:nvSpPr>
          <p:cNvPr id="8" name="Speech Bubble: Rectangle with Corners Rounded 7">
            <a:extLst>
              <a:ext uri="{FF2B5EF4-FFF2-40B4-BE49-F238E27FC236}">
                <a16:creationId xmlns:a16="http://schemas.microsoft.com/office/drawing/2014/main" id="{AF89F25A-1A12-4036-BAA5-0194551C9720}"/>
              </a:ext>
            </a:extLst>
          </p:cNvPr>
          <p:cNvSpPr/>
          <p:nvPr/>
        </p:nvSpPr>
        <p:spPr>
          <a:xfrm>
            <a:off x="2080009" y="6076334"/>
            <a:ext cx="1910861" cy="393291"/>
          </a:xfrm>
          <a:prstGeom prst="wedgeRoundRectCallout">
            <a:avLst>
              <a:gd name="adj1" fmla="val 83490"/>
              <a:gd name="adj2" fmla="val -138528"/>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BUYOUT PROPERTY </a:t>
            </a:r>
            <a:r>
              <a:rPr lang="en-US" sz="1200" b="1" dirty="0">
                <a:solidFill>
                  <a:schemeClr val="bg1"/>
                </a:solidFill>
              </a:rPr>
              <a:t>Parcel</a:t>
            </a:r>
            <a:endParaRPr lang="en-US" sz="1200" dirty="0">
              <a:solidFill>
                <a:schemeClr val="bg1"/>
              </a:solidFill>
            </a:endParaRPr>
          </a:p>
        </p:txBody>
      </p:sp>
      <p:sp>
        <p:nvSpPr>
          <p:cNvPr id="11" name="Speech Bubble: Rectangle with Corners Rounded 10">
            <a:extLst>
              <a:ext uri="{FF2B5EF4-FFF2-40B4-BE49-F238E27FC236}">
                <a16:creationId xmlns:a16="http://schemas.microsoft.com/office/drawing/2014/main" id="{C0BDBF51-E618-48F3-9C3C-B3010EF3DCD8}"/>
              </a:ext>
            </a:extLst>
          </p:cNvPr>
          <p:cNvSpPr/>
          <p:nvPr/>
        </p:nvSpPr>
        <p:spPr>
          <a:xfrm>
            <a:off x="4571999" y="3943806"/>
            <a:ext cx="2029767" cy="441204"/>
          </a:xfrm>
          <a:prstGeom prst="wedgeRoundRectCallout">
            <a:avLst>
              <a:gd name="adj1" fmla="val -89386"/>
              <a:gd name="adj2" fmla="val 91963"/>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Verify</a:t>
            </a:r>
            <a:br>
              <a:rPr lang="en-US" sz="1200" b="1" dirty="0">
                <a:solidFill>
                  <a:schemeClr val="bg1"/>
                </a:solidFill>
              </a:rPr>
            </a:br>
            <a:r>
              <a:rPr lang="en-US" sz="1200" b="1" dirty="0">
                <a:solidFill>
                  <a:srgbClr val="FFFF00"/>
                </a:solidFill>
              </a:rPr>
              <a:t>MITIGATED STRUCTURE</a:t>
            </a:r>
            <a:endParaRPr lang="en-US" sz="1200" dirty="0">
              <a:solidFill>
                <a:srgbClr val="FFFF00"/>
              </a:solidFill>
            </a:endParaRPr>
          </a:p>
        </p:txBody>
      </p:sp>
      <p:sp>
        <p:nvSpPr>
          <p:cNvPr id="12" name="Speech Bubble: Rectangle with Corners Rounded 11">
            <a:extLst>
              <a:ext uri="{FF2B5EF4-FFF2-40B4-BE49-F238E27FC236}">
                <a16:creationId xmlns:a16="http://schemas.microsoft.com/office/drawing/2014/main" id="{960E0E2E-9204-48B2-AA6B-2FEEE6227AF5}"/>
              </a:ext>
            </a:extLst>
          </p:cNvPr>
          <p:cNvSpPr/>
          <p:nvPr/>
        </p:nvSpPr>
        <p:spPr>
          <a:xfrm>
            <a:off x="4079360" y="2517281"/>
            <a:ext cx="1767597" cy="552369"/>
          </a:xfrm>
          <a:prstGeom prst="wedgeRoundRectCallout">
            <a:avLst>
              <a:gd name="adj1" fmla="val -105113"/>
              <a:gd name="adj2" fmla="val 62486"/>
              <a:gd name="adj3" fmla="val 1666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Elevation Certificate</a:t>
            </a:r>
          </a:p>
          <a:p>
            <a:pPr algn="ctr"/>
            <a:r>
              <a:rPr lang="en-US" sz="1200" dirty="0">
                <a:solidFill>
                  <a:schemeClr val="tx1"/>
                </a:solidFill>
              </a:rPr>
              <a:t>of Elevated Structure (Bldg. Diagrams 5-8)</a:t>
            </a:r>
          </a:p>
        </p:txBody>
      </p:sp>
    </p:spTree>
    <p:extLst>
      <p:ext uri="{BB962C8B-B14F-4D97-AF65-F5344CB8AC3E}">
        <p14:creationId xmlns:p14="http://schemas.microsoft.com/office/powerpoint/2010/main" val="687313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A36FEAC-A5CE-41D1-8A49-8D780F96D16F}"/>
              </a:ext>
            </a:extLst>
          </p:cNvPr>
          <p:cNvPicPr>
            <a:picLocks noChangeAspect="1"/>
          </p:cNvPicPr>
          <p:nvPr/>
        </p:nvPicPr>
        <p:blipFill rotWithShape="1">
          <a:blip r:embed="rId3"/>
          <a:srcRect b="29035"/>
          <a:stretch/>
        </p:blipFill>
        <p:spPr>
          <a:xfrm>
            <a:off x="-4" y="937350"/>
            <a:ext cx="9144004" cy="288497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First Floor Height</a:t>
            </a:r>
          </a:p>
        </p:txBody>
      </p:sp>
      <p:pic>
        <p:nvPicPr>
          <p:cNvPr id="3" name="Picture 2">
            <a:extLst>
              <a:ext uri="{FF2B5EF4-FFF2-40B4-BE49-F238E27FC236}">
                <a16:creationId xmlns:a16="http://schemas.microsoft.com/office/drawing/2014/main" id="{EE8D4C1B-B4CA-4DCD-A8E0-E1224712ADF8}"/>
              </a:ext>
            </a:extLst>
          </p:cNvPr>
          <p:cNvPicPr>
            <a:picLocks noChangeAspect="1"/>
          </p:cNvPicPr>
          <p:nvPr/>
        </p:nvPicPr>
        <p:blipFill>
          <a:blip r:embed="rId4"/>
          <a:stretch>
            <a:fillRect/>
          </a:stretch>
        </p:blipFill>
        <p:spPr>
          <a:xfrm>
            <a:off x="136668" y="4007886"/>
            <a:ext cx="4435332" cy="2490011"/>
          </a:xfrm>
          <a:prstGeom prst="rect">
            <a:avLst/>
          </a:prstGeom>
          <a:ln>
            <a:solidFill>
              <a:schemeClr val="tx1"/>
            </a:solidFill>
          </a:ln>
        </p:spPr>
      </p:pic>
      <p:sp>
        <p:nvSpPr>
          <p:cNvPr id="6" name="TextBox 5">
            <a:extLst>
              <a:ext uri="{FF2B5EF4-FFF2-40B4-BE49-F238E27FC236}">
                <a16:creationId xmlns:a16="http://schemas.microsoft.com/office/drawing/2014/main" id="{FD35B9C9-B7FE-4DB8-8519-C4322C716B04}"/>
              </a:ext>
            </a:extLst>
          </p:cNvPr>
          <p:cNvSpPr txBox="1"/>
          <p:nvPr/>
        </p:nvSpPr>
        <p:spPr>
          <a:xfrm>
            <a:off x="2467342" y="1050921"/>
            <a:ext cx="4964228" cy="646331"/>
          </a:xfrm>
          <a:prstGeom prst="rect">
            <a:avLst/>
          </a:prstGeom>
          <a:solidFill>
            <a:schemeClr val="accent6">
              <a:lumMod val="20000"/>
              <a:lumOff val="80000"/>
            </a:schemeClr>
          </a:solidFill>
        </p:spPr>
        <p:txBody>
          <a:bodyPr wrap="square" rtlCol="0">
            <a:spAutoFit/>
          </a:bodyPr>
          <a:lstStyle/>
          <a:p>
            <a:pPr algn="ctr"/>
            <a:r>
              <a:rPr lang="en-US" dirty="0">
                <a:solidFill>
                  <a:schemeClr val="tx1">
                    <a:lumMod val="75000"/>
                    <a:lumOff val="25000"/>
                  </a:schemeClr>
                </a:solidFill>
              </a:rPr>
              <a:t>Use </a:t>
            </a:r>
            <a:r>
              <a:rPr lang="en-US" b="1" dirty="0">
                <a:solidFill>
                  <a:schemeClr val="accent6">
                    <a:lumMod val="50000"/>
                  </a:schemeClr>
                </a:solidFill>
              </a:rPr>
              <a:t>Elevation Certificates </a:t>
            </a:r>
            <a:r>
              <a:rPr lang="en-US" dirty="0">
                <a:solidFill>
                  <a:schemeClr val="tx1">
                    <a:lumMod val="75000"/>
                    <a:lumOff val="25000"/>
                  </a:schemeClr>
                </a:solidFill>
              </a:rPr>
              <a:t>and </a:t>
            </a:r>
            <a:r>
              <a:rPr lang="en-US" b="1" dirty="0">
                <a:solidFill>
                  <a:schemeClr val="accent6">
                    <a:lumMod val="50000"/>
                  </a:schemeClr>
                </a:solidFill>
              </a:rPr>
              <a:t>Building Pictures </a:t>
            </a:r>
            <a:r>
              <a:rPr lang="en-US" dirty="0">
                <a:solidFill>
                  <a:schemeClr val="tx1">
                    <a:lumMod val="75000"/>
                    <a:lumOff val="25000"/>
                  </a:schemeClr>
                </a:solidFill>
              </a:rPr>
              <a:t>to identify Residential Elevated Structures &gt; 5 ft.</a:t>
            </a:r>
          </a:p>
        </p:txBody>
      </p:sp>
      <p:pic>
        <p:nvPicPr>
          <p:cNvPr id="7" name="Picture 6">
            <a:extLst>
              <a:ext uri="{FF2B5EF4-FFF2-40B4-BE49-F238E27FC236}">
                <a16:creationId xmlns:a16="http://schemas.microsoft.com/office/drawing/2014/main" id="{7AC57730-8F43-4EB3-979A-D4E5E8209A24}"/>
              </a:ext>
            </a:extLst>
          </p:cNvPr>
          <p:cNvPicPr>
            <a:picLocks noChangeAspect="1"/>
          </p:cNvPicPr>
          <p:nvPr/>
        </p:nvPicPr>
        <p:blipFill>
          <a:blip r:embed="rId5"/>
          <a:stretch>
            <a:fillRect/>
          </a:stretch>
        </p:blipFill>
        <p:spPr>
          <a:xfrm>
            <a:off x="4813174" y="4007887"/>
            <a:ext cx="4023040" cy="2490011"/>
          </a:xfrm>
          <a:prstGeom prst="rect">
            <a:avLst/>
          </a:prstGeom>
        </p:spPr>
      </p:pic>
      <p:sp>
        <p:nvSpPr>
          <p:cNvPr id="8" name="TextBox 7">
            <a:extLst>
              <a:ext uri="{FF2B5EF4-FFF2-40B4-BE49-F238E27FC236}">
                <a16:creationId xmlns:a16="http://schemas.microsoft.com/office/drawing/2014/main" id="{2F74C613-E9BA-4003-B995-FEA7F5EA40D2}"/>
              </a:ext>
            </a:extLst>
          </p:cNvPr>
          <p:cNvSpPr txBox="1"/>
          <p:nvPr/>
        </p:nvSpPr>
        <p:spPr>
          <a:xfrm>
            <a:off x="6974090" y="4157054"/>
            <a:ext cx="1747782" cy="307777"/>
          </a:xfrm>
          <a:prstGeom prst="rect">
            <a:avLst/>
          </a:prstGeom>
          <a:solidFill>
            <a:schemeClr val="bg1"/>
          </a:solidFill>
        </p:spPr>
        <p:txBody>
          <a:bodyPr wrap="square" rtlCol="0">
            <a:spAutoFit/>
          </a:bodyPr>
          <a:lstStyle/>
          <a:p>
            <a:r>
              <a:rPr lang="en-US" sz="1400" b="1" dirty="0"/>
              <a:t>16 blocks </a:t>
            </a:r>
            <a:r>
              <a:rPr lang="en-US" sz="1400" dirty="0"/>
              <a:t>x 8” = 11 ft. </a:t>
            </a:r>
          </a:p>
        </p:txBody>
      </p:sp>
      <p:sp>
        <p:nvSpPr>
          <p:cNvPr id="9" name="TextBox 8">
            <a:extLst>
              <a:ext uri="{FF2B5EF4-FFF2-40B4-BE49-F238E27FC236}">
                <a16:creationId xmlns:a16="http://schemas.microsoft.com/office/drawing/2014/main" id="{C9C6DA62-E3E5-485D-90FA-46EFAEF38DB5}"/>
              </a:ext>
            </a:extLst>
          </p:cNvPr>
          <p:cNvSpPr txBox="1"/>
          <p:nvPr/>
        </p:nvSpPr>
        <p:spPr>
          <a:xfrm>
            <a:off x="478993" y="4285858"/>
            <a:ext cx="3740277" cy="646331"/>
          </a:xfrm>
          <a:prstGeom prst="rect">
            <a:avLst/>
          </a:prstGeom>
          <a:solidFill>
            <a:schemeClr val="bg1"/>
          </a:solidFill>
        </p:spPr>
        <p:txBody>
          <a:bodyPr wrap="square" rtlCol="0">
            <a:spAutoFit/>
          </a:bodyPr>
          <a:lstStyle/>
          <a:p>
            <a:r>
              <a:rPr lang="en-US" b="1" dirty="0"/>
              <a:t>Elevation Certificate </a:t>
            </a:r>
            <a:r>
              <a:rPr lang="en-US" sz="1400" dirty="0"/>
              <a:t>(Diagram 7)</a:t>
            </a:r>
          </a:p>
          <a:p>
            <a:r>
              <a:rPr lang="en-US" sz="1400" dirty="0"/>
              <a:t>631.0 ft. (C2b) – 619.0 ft. (C2f) = 12 ft</a:t>
            </a:r>
            <a:r>
              <a:rPr lang="en-US" dirty="0"/>
              <a:t>. </a:t>
            </a:r>
          </a:p>
        </p:txBody>
      </p:sp>
      <p:sp>
        <p:nvSpPr>
          <p:cNvPr id="10" name="TextBox 9">
            <a:extLst>
              <a:ext uri="{FF2B5EF4-FFF2-40B4-BE49-F238E27FC236}">
                <a16:creationId xmlns:a16="http://schemas.microsoft.com/office/drawing/2014/main" id="{8719B077-A57A-4EA2-AAB9-913FC64B1234}"/>
              </a:ext>
            </a:extLst>
          </p:cNvPr>
          <p:cNvSpPr txBox="1"/>
          <p:nvPr/>
        </p:nvSpPr>
        <p:spPr>
          <a:xfrm>
            <a:off x="4848010" y="4158053"/>
            <a:ext cx="2011738" cy="307777"/>
          </a:xfrm>
          <a:prstGeom prst="rect">
            <a:avLst/>
          </a:prstGeom>
          <a:solidFill>
            <a:schemeClr val="bg1"/>
          </a:solidFill>
        </p:spPr>
        <p:txBody>
          <a:bodyPr wrap="square" rtlCol="0">
            <a:spAutoFit/>
          </a:bodyPr>
          <a:lstStyle/>
          <a:p>
            <a:r>
              <a:rPr lang="en-US" sz="1400" dirty="0"/>
              <a:t>19 </a:t>
            </a:r>
            <a:r>
              <a:rPr lang="en-US" sz="1400" b="1" dirty="0"/>
              <a:t>steps</a:t>
            </a:r>
            <a:r>
              <a:rPr lang="en-US" sz="1400" dirty="0"/>
              <a:t> x 7” rise = 11 ft. </a:t>
            </a:r>
          </a:p>
        </p:txBody>
      </p:sp>
      <p:sp>
        <p:nvSpPr>
          <p:cNvPr id="12" name="Speech Bubble: Rectangle with Corners Rounded 11">
            <a:extLst>
              <a:ext uri="{FF2B5EF4-FFF2-40B4-BE49-F238E27FC236}">
                <a16:creationId xmlns:a16="http://schemas.microsoft.com/office/drawing/2014/main" id="{74DEC854-3EDD-4BD9-BF13-8670DE14757E}"/>
              </a:ext>
            </a:extLst>
          </p:cNvPr>
          <p:cNvSpPr/>
          <p:nvPr/>
        </p:nvSpPr>
        <p:spPr>
          <a:xfrm>
            <a:off x="4848011" y="2366149"/>
            <a:ext cx="1976684" cy="603766"/>
          </a:xfrm>
          <a:prstGeom prst="wedgeRoundRectCallout">
            <a:avLst>
              <a:gd name="adj1" fmla="val -83507"/>
              <a:gd name="adj2" fmla="val 11649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Newly built </a:t>
            </a:r>
            <a:r>
              <a:rPr lang="en-US" sz="1400" b="1" u="sng" dirty="0">
                <a:solidFill>
                  <a:schemeClr val="tx1"/>
                </a:solidFill>
              </a:rPr>
              <a:t>Elevated Structure </a:t>
            </a:r>
            <a:r>
              <a:rPr lang="en-US" sz="1400" b="1" dirty="0">
                <a:solidFill>
                  <a:schemeClr val="tx1"/>
                </a:solidFill>
              </a:rPr>
              <a:t>not shown on aerial imagery</a:t>
            </a:r>
            <a:endParaRPr lang="en-US" sz="1400" dirty="0">
              <a:solidFill>
                <a:schemeClr val="tx1"/>
              </a:solidFill>
            </a:endParaRPr>
          </a:p>
        </p:txBody>
      </p:sp>
      <p:sp>
        <p:nvSpPr>
          <p:cNvPr id="13" name="Rectangle 12">
            <a:extLst>
              <a:ext uri="{FF2B5EF4-FFF2-40B4-BE49-F238E27FC236}">
                <a16:creationId xmlns:a16="http://schemas.microsoft.com/office/drawing/2014/main" id="{3889D355-A1A4-42C5-9E42-70BBB8355489}"/>
              </a:ext>
            </a:extLst>
          </p:cNvPr>
          <p:cNvSpPr/>
          <p:nvPr/>
        </p:nvSpPr>
        <p:spPr>
          <a:xfrm>
            <a:off x="1797175" y="6562736"/>
            <a:ext cx="4922277" cy="400110"/>
          </a:xfrm>
          <a:prstGeom prst="rect">
            <a:avLst/>
          </a:prstGeom>
        </p:spPr>
        <p:txBody>
          <a:bodyPr wrap="square">
            <a:spAutoFit/>
          </a:bodyPr>
          <a:lstStyle/>
          <a:p>
            <a:r>
              <a:rPr lang="en-US" sz="1000" dirty="0">
                <a:hlinkClick r:id="rId6"/>
              </a:rPr>
              <a:t>https://www.mapwv.gov/flood/map/?wkid=102100&amp;x=-9056061&amp;y=4648497&amp;l=12&amp;v=1</a:t>
            </a:r>
            <a:endParaRPr lang="en-US" sz="1000" dirty="0"/>
          </a:p>
          <a:p>
            <a:endParaRPr lang="en-US" sz="1000" dirty="0"/>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sp>
        <p:nvSpPr>
          <p:cNvPr id="16" name="TextBox 15">
            <a:extLst>
              <a:ext uri="{FF2B5EF4-FFF2-40B4-BE49-F238E27FC236}">
                <a16:creationId xmlns:a16="http://schemas.microsoft.com/office/drawing/2014/main" id="{BA3D8A46-6919-4A62-907C-6040CE8C20F8}"/>
              </a:ext>
            </a:extLst>
          </p:cNvPr>
          <p:cNvSpPr txBox="1"/>
          <p:nvPr/>
        </p:nvSpPr>
        <p:spPr>
          <a:xfrm>
            <a:off x="7269365" y="2228829"/>
            <a:ext cx="1747782" cy="523220"/>
          </a:xfrm>
          <a:prstGeom prst="rect">
            <a:avLst/>
          </a:prstGeom>
          <a:solidFill>
            <a:schemeClr val="accent1">
              <a:lumMod val="40000"/>
              <a:lumOff val="60000"/>
            </a:schemeClr>
          </a:solidFill>
        </p:spPr>
        <p:txBody>
          <a:bodyPr wrap="square" rtlCol="0">
            <a:spAutoFit/>
          </a:bodyPr>
          <a:lstStyle/>
          <a:p>
            <a:pPr algn="ctr"/>
            <a:r>
              <a:rPr lang="en-US" sz="1400" b="1" dirty="0"/>
              <a:t>Base Flood Depth</a:t>
            </a:r>
          </a:p>
          <a:p>
            <a:pPr algn="ctr"/>
            <a:r>
              <a:rPr lang="en-US" sz="1400" b="1" dirty="0"/>
              <a:t> is 6.7 ft.</a:t>
            </a:r>
            <a:endParaRPr lang="en-US" sz="1400" dirty="0"/>
          </a:p>
        </p:txBody>
      </p:sp>
    </p:spTree>
    <p:extLst>
      <p:ext uri="{BB962C8B-B14F-4D97-AF65-F5344CB8AC3E}">
        <p14:creationId xmlns:p14="http://schemas.microsoft.com/office/powerpoint/2010/main" val="127478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FFFF00"/>
                </a:solidFill>
                <a:latin typeface="Arial" panose="020B0604020202020204" pitchFamily="34" charset="0"/>
                <a:cs typeface="Arial" panose="020B0604020202020204" pitchFamily="34" charset="0"/>
              </a:rPr>
              <a:t>(7) Mitigated Structure </a:t>
            </a:r>
            <a:r>
              <a:rPr lang="en-US" dirty="0">
                <a:solidFill>
                  <a:schemeClr val="bg1"/>
                </a:solidFill>
                <a:latin typeface="Arial" panose="020B0604020202020204" pitchFamily="34" charset="0"/>
                <a:cs typeface="Arial" panose="020B0604020202020204" pitchFamily="34" charset="0"/>
              </a:rPr>
              <a:t>– EC Bldg. #5</a:t>
            </a:r>
          </a:p>
        </p:txBody>
      </p:sp>
      <p:sp>
        <p:nvSpPr>
          <p:cNvPr id="15" name="TextBox 14">
            <a:extLst>
              <a:ext uri="{FF2B5EF4-FFF2-40B4-BE49-F238E27FC236}">
                <a16:creationId xmlns:a16="http://schemas.microsoft.com/office/drawing/2014/main" id="{3B826C80-1957-41A1-BA6A-53E226F56D73}"/>
              </a:ext>
            </a:extLst>
          </p:cNvPr>
          <p:cNvSpPr txBox="1"/>
          <p:nvPr/>
        </p:nvSpPr>
        <p:spPr>
          <a:xfrm>
            <a:off x="3058680" y="1451751"/>
            <a:ext cx="55724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5: </a:t>
            </a:r>
            <a:r>
              <a:rPr lang="en-US" dirty="0">
                <a:solidFill>
                  <a:schemeClr val="tx1">
                    <a:lumMod val="75000"/>
                    <a:lumOff val="25000"/>
                  </a:schemeClr>
                </a:solidFill>
              </a:rPr>
              <a:t>Elevated Building with no Enclosure</a:t>
            </a:r>
          </a:p>
        </p:txBody>
      </p:sp>
      <p:pic>
        <p:nvPicPr>
          <p:cNvPr id="2" name="Picture 1">
            <a:extLst>
              <a:ext uri="{FF2B5EF4-FFF2-40B4-BE49-F238E27FC236}">
                <a16:creationId xmlns:a16="http://schemas.microsoft.com/office/drawing/2014/main" id="{F4096ABE-D9AC-4F05-A556-790D35B6632E}"/>
              </a:ext>
            </a:extLst>
          </p:cNvPr>
          <p:cNvPicPr>
            <a:picLocks noChangeAspect="1"/>
          </p:cNvPicPr>
          <p:nvPr/>
        </p:nvPicPr>
        <p:blipFill>
          <a:blip r:embed="rId3"/>
          <a:stretch>
            <a:fillRect/>
          </a:stretch>
        </p:blipFill>
        <p:spPr>
          <a:xfrm>
            <a:off x="903643" y="2878375"/>
            <a:ext cx="8053738" cy="3855206"/>
          </a:xfrm>
          <a:prstGeom prst="rect">
            <a:avLst/>
          </a:prstGeom>
        </p:spPr>
      </p:pic>
      <p:pic>
        <p:nvPicPr>
          <p:cNvPr id="3" name="Picture 2">
            <a:extLst>
              <a:ext uri="{FF2B5EF4-FFF2-40B4-BE49-F238E27FC236}">
                <a16:creationId xmlns:a16="http://schemas.microsoft.com/office/drawing/2014/main" id="{0BA91AEB-2164-42EC-975D-B81229EF095C}"/>
              </a:ext>
            </a:extLst>
          </p:cNvPr>
          <p:cNvPicPr>
            <a:picLocks noChangeAspect="1"/>
          </p:cNvPicPr>
          <p:nvPr/>
        </p:nvPicPr>
        <p:blipFill>
          <a:blip r:embed="rId4"/>
          <a:stretch>
            <a:fillRect/>
          </a:stretch>
        </p:blipFill>
        <p:spPr>
          <a:xfrm>
            <a:off x="186619" y="988635"/>
            <a:ext cx="2545823" cy="2721396"/>
          </a:xfrm>
          <a:prstGeom prst="rect">
            <a:avLst/>
          </a:prstGeom>
        </p:spPr>
      </p:pic>
    </p:spTree>
    <p:extLst>
      <p:ext uri="{BB962C8B-B14F-4D97-AF65-F5344CB8AC3E}">
        <p14:creationId xmlns:p14="http://schemas.microsoft.com/office/powerpoint/2010/main" val="2164341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#6</a:t>
            </a:r>
          </a:p>
        </p:txBody>
      </p:sp>
      <p:pic>
        <p:nvPicPr>
          <p:cNvPr id="11" name="Picture 10">
            <a:extLst>
              <a:ext uri="{FF2B5EF4-FFF2-40B4-BE49-F238E27FC236}">
                <a16:creationId xmlns:a16="http://schemas.microsoft.com/office/drawing/2014/main" id="{442CE3A7-E59B-4020-A7C2-A7398F9BB6D4}"/>
              </a:ext>
            </a:extLst>
          </p:cNvPr>
          <p:cNvPicPr>
            <a:picLocks noChangeAspect="1"/>
          </p:cNvPicPr>
          <p:nvPr/>
        </p:nvPicPr>
        <p:blipFill>
          <a:blip r:embed="rId3"/>
          <a:stretch>
            <a:fillRect/>
          </a:stretch>
        </p:blipFill>
        <p:spPr>
          <a:xfrm>
            <a:off x="147098" y="1863030"/>
            <a:ext cx="5444444" cy="4185234"/>
          </a:xfrm>
          <a:prstGeom prst="rect">
            <a:avLst/>
          </a:prstGeom>
        </p:spPr>
      </p:pic>
      <p:pic>
        <p:nvPicPr>
          <p:cNvPr id="4" name="Picture 3">
            <a:extLst>
              <a:ext uri="{FF2B5EF4-FFF2-40B4-BE49-F238E27FC236}">
                <a16:creationId xmlns:a16="http://schemas.microsoft.com/office/drawing/2014/main" id="{17EB9F82-1AA9-4F96-8C70-DCA1FA7BEAD0}"/>
              </a:ext>
            </a:extLst>
          </p:cNvPr>
          <p:cNvPicPr>
            <a:picLocks noChangeAspect="1"/>
          </p:cNvPicPr>
          <p:nvPr/>
        </p:nvPicPr>
        <p:blipFill>
          <a:blip r:embed="rId4"/>
          <a:stretch>
            <a:fillRect/>
          </a:stretch>
        </p:blipFill>
        <p:spPr>
          <a:xfrm>
            <a:off x="5701252" y="2524014"/>
            <a:ext cx="3295650" cy="3524250"/>
          </a:xfrm>
          <a:prstGeom prst="rect">
            <a:avLst/>
          </a:prstGeom>
        </p:spPr>
      </p:pic>
      <p:sp>
        <p:nvSpPr>
          <p:cNvPr id="15" name="TextBox 14">
            <a:extLst>
              <a:ext uri="{FF2B5EF4-FFF2-40B4-BE49-F238E27FC236}">
                <a16:creationId xmlns:a16="http://schemas.microsoft.com/office/drawing/2014/main" id="{3B826C80-1957-41A1-BA6A-53E226F56D73}"/>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6:  </a:t>
            </a:r>
            <a:r>
              <a:rPr lang="en-US" dirty="0">
                <a:solidFill>
                  <a:schemeClr val="tx1">
                    <a:lumMod val="75000"/>
                    <a:lumOff val="25000"/>
                  </a:schemeClr>
                </a:solidFill>
              </a:rPr>
              <a:t>Elevated Building with Enclosure (using piers, piles, posts)  </a:t>
            </a:r>
          </a:p>
        </p:txBody>
      </p:sp>
      <p:sp>
        <p:nvSpPr>
          <p:cNvPr id="16" name="Arrow: Down 15">
            <a:extLst>
              <a:ext uri="{FF2B5EF4-FFF2-40B4-BE49-F238E27FC236}">
                <a16:creationId xmlns:a16="http://schemas.microsoft.com/office/drawing/2014/main" id="{9D1C7055-6F75-4E09-AAC9-B9FEF1C4DC42}"/>
              </a:ext>
            </a:extLst>
          </p:cNvPr>
          <p:cNvSpPr/>
          <p:nvPr/>
        </p:nvSpPr>
        <p:spPr>
          <a:xfrm rot="12052711">
            <a:off x="1231681" y="585607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EBE0307-A991-447E-A53F-8453A38EF670}"/>
              </a:ext>
            </a:extLst>
          </p:cNvPr>
          <p:cNvSpPr txBox="1"/>
          <p:nvPr/>
        </p:nvSpPr>
        <p:spPr>
          <a:xfrm>
            <a:off x="434441" y="6266959"/>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Partial Enclosure</a:t>
            </a:r>
          </a:p>
        </p:txBody>
      </p:sp>
    </p:spTree>
    <p:extLst>
      <p:ext uri="{BB962C8B-B14F-4D97-AF65-F5344CB8AC3E}">
        <p14:creationId xmlns:p14="http://schemas.microsoft.com/office/powerpoint/2010/main" val="306736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#7</a:t>
            </a:r>
          </a:p>
        </p:txBody>
      </p:sp>
      <p:sp>
        <p:nvSpPr>
          <p:cNvPr id="10" name="TextBox 9">
            <a:extLst>
              <a:ext uri="{FF2B5EF4-FFF2-40B4-BE49-F238E27FC236}">
                <a16:creationId xmlns:a16="http://schemas.microsoft.com/office/drawing/2014/main" id="{8719B077-A57A-4EA2-AAB9-913FC64B1234}"/>
              </a:ext>
            </a:extLst>
          </p:cNvPr>
          <p:cNvSpPr txBox="1"/>
          <p:nvPr/>
        </p:nvSpPr>
        <p:spPr>
          <a:xfrm>
            <a:off x="590550" y="1334535"/>
            <a:ext cx="2011738" cy="307777"/>
          </a:xfrm>
          <a:prstGeom prst="rect">
            <a:avLst/>
          </a:prstGeom>
          <a:solidFill>
            <a:schemeClr val="bg1"/>
          </a:solidFill>
        </p:spPr>
        <p:txBody>
          <a:bodyPr wrap="square" rtlCol="0">
            <a:spAutoFit/>
          </a:bodyPr>
          <a:lstStyle/>
          <a:p>
            <a:r>
              <a:rPr lang="en-US" sz="1400" dirty="0"/>
              <a:t>Building Diagram 5</a:t>
            </a:r>
          </a:p>
        </p:txBody>
      </p:sp>
      <p:sp>
        <p:nvSpPr>
          <p:cNvPr id="14" name="TextBox 13">
            <a:extLst>
              <a:ext uri="{FF2B5EF4-FFF2-40B4-BE49-F238E27FC236}">
                <a16:creationId xmlns:a16="http://schemas.microsoft.com/office/drawing/2014/main" id="{F02A1057-67F1-457D-9259-6C3FA5B2253F}"/>
              </a:ext>
            </a:extLst>
          </p:cNvPr>
          <p:cNvSpPr txBox="1"/>
          <p:nvPr/>
        </p:nvSpPr>
        <p:spPr>
          <a:xfrm>
            <a:off x="7088432" y="6128565"/>
            <a:ext cx="1747782" cy="369332"/>
          </a:xfrm>
          <a:prstGeom prst="rect">
            <a:avLst/>
          </a:prstGeom>
          <a:noFill/>
        </p:spPr>
        <p:txBody>
          <a:bodyPr wrap="square" rtlCol="0">
            <a:spAutoFit/>
          </a:bodyPr>
          <a:lstStyle/>
          <a:p>
            <a:r>
              <a:rPr lang="en-US" b="1" dirty="0">
                <a:solidFill>
                  <a:schemeClr val="bg1"/>
                </a:solidFill>
              </a:rPr>
              <a:t>Building Picture</a:t>
            </a:r>
          </a:p>
        </p:txBody>
      </p:sp>
      <p:pic>
        <p:nvPicPr>
          <p:cNvPr id="2" name="Picture 1">
            <a:extLst>
              <a:ext uri="{FF2B5EF4-FFF2-40B4-BE49-F238E27FC236}">
                <a16:creationId xmlns:a16="http://schemas.microsoft.com/office/drawing/2014/main" id="{9A4E9E33-C9B7-4C3F-8AD6-0C933ED16E01}"/>
              </a:ext>
            </a:extLst>
          </p:cNvPr>
          <p:cNvPicPr>
            <a:picLocks noChangeAspect="1"/>
          </p:cNvPicPr>
          <p:nvPr/>
        </p:nvPicPr>
        <p:blipFill>
          <a:blip r:embed="rId3"/>
          <a:stretch>
            <a:fillRect/>
          </a:stretch>
        </p:blipFill>
        <p:spPr>
          <a:xfrm>
            <a:off x="336579" y="1863029"/>
            <a:ext cx="5522772" cy="3369046"/>
          </a:xfrm>
          <a:prstGeom prst="rect">
            <a:avLst/>
          </a:prstGeom>
        </p:spPr>
      </p:pic>
      <p:pic>
        <p:nvPicPr>
          <p:cNvPr id="4" name="Picture 3">
            <a:extLst>
              <a:ext uri="{FF2B5EF4-FFF2-40B4-BE49-F238E27FC236}">
                <a16:creationId xmlns:a16="http://schemas.microsoft.com/office/drawing/2014/main" id="{4EACABEC-A2C5-4B5B-809F-66BA66FCC1F6}"/>
              </a:ext>
            </a:extLst>
          </p:cNvPr>
          <p:cNvPicPr>
            <a:picLocks noChangeAspect="1"/>
          </p:cNvPicPr>
          <p:nvPr/>
        </p:nvPicPr>
        <p:blipFill>
          <a:blip r:embed="rId4"/>
          <a:stretch>
            <a:fillRect/>
          </a:stretch>
        </p:blipFill>
        <p:spPr>
          <a:xfrm>
            <a:off x="6054389" y="2561120"/>
            <a:ext cx="2810696" cy="3174148"/>
          </a:xfrm>
          <a:prstGeom prst="rect">
            <a:avLst/>
          </a:prstGeom>
        </p:spPr>
      </p:pic>
      <p:sp>
        <p:nvSpPr>
          <p:cNvPr id="17" name="TextBox 16">
            <a:extLst>
              <a:ext uri="{FF2B5EF4-FFF2-40B4-BE49-F238E27FC236}">
                <a16:creationId xmlns:a16="http://schemas.microsoft.com/office/drawing/2014/main" id="{0FC30482-0D1C-4F53-BFBE-3587866142D4}"/>
              </a:ext>
            </a:extLst>
          </p:cNvPr>
          <p:cNvSpPr txBox="1"/>
          <p:nvPr/>
        </p:nvSpPr>
        <p:spPr>
          <a:xfrm>
            <a:off x="147097" y="1204048"/>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7:  </a:t>
            </a:r>
            <a:r>
              <a:rPr lang="en-US" dirty="0">
                <a:solidFill>
                  <a:schemeClr val="tx1">
                    <a:lumMod val="75000"/>
                    <a:lumOff val="25000"/>
                  </a:schemeClr>
                </a:solidFill>
              </a:rPr>
              <a:t>Elevated Building on Solid Foundation Walls (Full-Story)</a:t>
            </a:r>
          </a:p>
        </p:txBody>
      </p:sp>
      <p:pic>
        <p:nvPicPr>
          <p:cNvPr id="11" name="Picture 10">
            <a:extLst>
              <a:ext uri="{FF2B5EF4-FFF2-40B4-BE49-F238E27FC236}">
                <a16:creationId xmlns:a16="http://schemas.microsoft.com/office/drawing/2014/main" id="{21E7ED0A-8D64-4170-9615-0BEAC07C539B}"/>
              </a:ext>
            </a:extLst>
          </p:cNvPr>
          <p:cNvPicPr>
            <a:picLocks noChangeAspect="1"/>
          </p:cNvPicPr>
          <p:nvPr/>
        </p:nvPicPr>
        <p:blipFill>
          <a:blip r:embed="rId5"/>
          <a:stretch>
            <a:fillRect/>
          </a:stretch>
        </p:blipFill>
        <p:spPr>
          <a:xfrm>
            <a:off x="307786" y="5316560"/>
            <a:ext cx="2031283" cy="1410426"/>
          </a:xfrm>
          <a:prstGeom prst="rect">
            <a:avLst/>
          </a:prstGeom>
        </p:spPr>
      </p:pic>
      <p:pic>
        <p:nvPicPr>
          <p:cNvPr id="18" name="Picture 17">
            <a:extLst>
              <a:ext uri="{FF2B5EF4-FFF2-40B4-BE49-F238E27FC236}">
                <a16:creationId xmlns:a16="http://schemas.microsoft.com/office/drawing/2014/main" id="{48A45EAB-CC5B-438E-83FE-DFC50182FD5F}"/>
              </a:ext>
            </a:extLst>
          </p:cNvPr>
          <p:cNvPicPr>
            <a:picLocks noChangeAspect="1"/>
          </p:cNvPicPr>
          <p:nvPr/>
        </p:nvPicPr>
        <p:blipFill>
          <a:blip r:embed="rId6"/>
          <a:stretch>
            <a:fillRect/>
          </a:stretch>
        </p:blipFill>
        <p:spPr>
          <a:xfrm>
            <a:off x="2813359" y="5316560"/>
            <a:ext cx="3045992" cy="1411480"/>
          </a:xfrm>
          <a:prstGeom prst="rect">
            <a:avLst/>
          </a:prstGeom>
        </p:spPr>
      </p:pic>
      <p:sp>
        <p:nvSpPr>
          <p:cNvPr id="19" name="Arrow: Down 18">
            <a:extLst>
              <a:ext uri="{FF2B5EF4-FFF2-40B4-BE49-F238E27FC236}">
                <a16:creationId xmlns:a16="http://schemas.microsoft.com/office/drawing/2014/main" id="{8DE9EC94-5221-4498-BD4A-6BC95D450B08}"/>
              </a:ext>
            </a:extLst>
          </p:cNvPr>
          <p:cNvSpPr/>
          <p:nvPr/>
        </p:nvSpPr>
        <p:spPr>
          <a:xfrm rot="17399569">
            <a:off x="1220783" y="6226888"/>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AE79378-10DF-4271-B4D8-B3586BC6E06D}"/>
              </a:ext>
            </a:extLst>
          </p:cNvPr>
          <p:cNvSpPr txBox="1"/>
          <p:nvPr/>
        </p:nvSpPr>
        <p:spPr>
          <a:xfrm>
            <a:off x="1248215" y="5436998"/>
            <a:ext cx="978417" cy="584775"/>
          </a:xfrm>
          <a:prstGeom prst="rect">
            <a:avLst/>
          </a:prstGeom>
          <a:solidFill>
            <a:schemeClr val="bg1">
              <a:lumMod val="85000"/>
            </a:schemeClr>
          </a:solidFill>
        </p:spPr>
        <p:txBody>
          <a:bodyPr wrap="square" rtlCol="0">
            <a:spAutoFit/>
          </a:bodyPr>
          <a:lstStyle/>
          <a:p>
            <a:pPr algn="ctr"/>
            <a:r>
              <a:rPr lang="en-US" sz="1600" dirty="0">
                <a:solidFill>
                  <a:srgbClr val="FF0000"/>
                </a:solidFill>
              </a:rPr>
              <a:t>Walkout Opening</a:t>
            </a:r>
          </a:p>
        </p:txBody>
      </p:sp>
      <p:sp>
        <p:nvSpPr>
          <p:cNvPr id="21" name="TextBox 20">
            <a:extLst>
              <a:ext uri="{FF2B5EF4-FFF2-40B4-BE49-F238E27FC236}">
                <a16:creationId xmlns:a16="http://schemas.microsoft.com/office/drawing/2014/main" id="{0FDA19BE-57BF-44D3-9262-D0214E3F64A0}"/>
              </a:ext>
            </a:extLst>
          </p:cNvPr>
          <p:cNvSpPr txBox="1"/>
          <p:nvPr/>
        </p:nvSpPr>
        <p:spPr>
          <a:xfrm>
            <a:off x="3177642" y="6180795"/>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Full-Story Enclosure</a:t>
            </a:r>
          </a:p>
        </p:txBody>
      </p:sp>
    </p:spTree>
    <p:extLst>
      <p:ext uri="{BB962C8B-B14F-4D97-AF65-F5344CB8AC3E}">
        <p14:creationId xmlns:p14="http://schemas.microsoft.com/office/powerpoint/2010/main" val="1803022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FFFF00"/>
                </a:solidFill>
                <a:latin typeface="Arial" panose="020B0604020202020204" pitchFamily="34" charset="0"/>
                <a:cs typeface="Arial" panose="020B0604020202020204" pitchFamily="34" charset="0"/>
              </a:rPr>
              <a:t>Mitigated </a:t>
            </a:r>
            <a:r>
              <a:rPr lang="en-US" dirty="0">
                <a:solidFill>
                  <a:srgbClr val="FFFF00"/>
                </a:solidFill>
                <a:latin typeface="Arial" panose="020B0604020202020204" pitchFamily="34" charset="0"/>
                <a:cs typeface="Arial" panose="020B0604020202020204" pitchFamily="34" charset="0"/>
              </a:rPr>
              <a:t>Structure </a:t>
            </a:r>
            <a:r>
              <a:rPr lang="en-US" dirty="0">
                <a:solidFill>
                  <a:schemeClr val="bg1"/>
                </a:solidFill>
                <a:latin typeface="Arial" panose="020B0604020202020204" pitchFamily="34" charset="0"/>
                <a:cs typeface="Arial" panose="020B0604020202020204" pitchFamily="34" charset="0"/>
              </a:rPr>
              <a:t>– EC Bldg. #8</a:t>
            </a:r>
          </a:p>
        </p:txBody>
      </p:sp>
      <p:sp>
        <p:nvSpPr>
          <p:cNvPr id="15" name="TextBox 14">
            <a:extLst>
              <a:ext uri="{FF2B5EF4-FFF2-40B4-BE49-F238E27FC236}">
                <a16:creationId xmlns:a16="http://schemas.microsoft.com/office/drawing/2014/main" id="{3B826C80-1957-41A1-BA6A-53E226F56D73}"/>
              </a:ext>
            </a:extLst>
          </p:cNvPr>
          <p:cNvSpPr txBox="1"/>
          <p:nvPr/>
        </p:nvSpPr>
        <p:spPr>
          <a:xfrm>
            <a:off x="186619" y="1429959"/>
            <a:ext cx="8770761" cy="369332"/>
          </a:xfrm>
          <a:prstGeom prst="rect">
            <a:avLst/>
          </a:prstGeom>
          <a:solidFill>
            <a:schemeClr val="accent6">
              <a:lumMod val="20000"/>
              <a:lumOff val="80000"/>
            </a:schemeClr>
          </a:solidFill>
        </p:spPr>
        <p:txBody>
          <a:bodyPr wrap="square" rtlCol="0">
            <a:spAutoFit/>
          </a:bodyPr>
          <a:lstStyle/>
          <a:p>
            <a:pPr algn="ctr"/>
            <a:r>
              <a:rPr lang="en-US" b="1" dirty="0">
                <a:solidFill>
                  <a:schemeClr val="tx1">
                    <a:lumMod val="75000"/>
                    <a:lumOff val="25000"/>
                  </a:schemeClr>
                </a:solidFill>
              </a:rPr>
              <a:t>Building Diagram 8:  </a:t>
            </a:r>
            <a:r>
              <a:rPr lang="en-US" dirty="0">
                <a:solidFill>
                  <a:schemeClr val="tx1">
                    <a:lumMod val="75000"/>
                    <a:lumOff val="25000"/>
                  </a:schemeClr>
                </a:solidFill>
              </a:rPr>
              <a:t>Elevated Building with Crawlspace (Enclosure)</a:t>
            </a:r>
          </a:p>
        </p:txBody>
      </p:sp>
      <p:pic>
        <p:nvPicPr>
          <p:cNvPr id="2" name="Picture 1">
            <a:extLst>
              <a:ext uri="{FF2B5EF4-FFF2-40B4-BE49-F238E27FC236}">
                <a16:creationId xmlns:a16="http://schemas.microsoft.com/office/drawing/2014/main" id="{BFC34D3E-04B0-4AD6-8537-919EBE04589A}"/>
              </a:ext>
            </a:extLst>
          </p:cNvPr>
          <p:cNvPicPr>
            <a:picLocks noChangeAspect="1"/>
          </p:cNvPicPr>
          <p:nvPr/>
        </p:nvPicPr>
        <p:blipFill>
          <a:blip r:embed="rId3"/>
          <a:stretch>
            <a:fillRect/>
          </a:stretch>
        </p:blipFill>
        <p:spPr>
          <a:xfrm>
            <a:off x="147096" y="2524014"/>
            <a:ext cx="5425365" cy="3327121"/>
          </a:xfrm>
          <a:prstGeom prst="rect">
            <a:avLst/>
          </a:prstGeom>
        </p:spPr>
      </p:pic>
      <p:pic>
        <p:nvPicPr>
          <p:cNvPr id="3" name="Picture 2">
            <a:extLst>
              <a:ext uri="{FF2B5EF4-FFF2-40B4-BE49-F238E27FC236}">
                <a16:creationId xmlns:a16="http://schemas.microsoft.com/office/drawing/2014/main" id="{5F6D32A5-1B14-471E-AA73-C2B39B3D1335}"/>
              </a:ext>
            </a:extLst>
          </p:cNvPr>
          <p:cNvPicPr>
            <a:picLocks noChangeAspect="1"/>
          </p:cNvPicPr>
          <p:nvPr/>
        </p:nvPicPr>
        <p:blipFill>
          <a:blip r:embed="rId4"/>
          <a:stretch>
            <a:fillRect/>
          </a:stretch>
        </p:blipFill>
        <p:spPr>
          <a:xfrm>
            <a:off x="5671255" y="2320674"/>
            <a:ext cx="3286125" cy="3733800"/>
          </a:xfrm>
          <a:prstGeom prst="rect">
            <a:avLst/>
          </a:prstGeom>
        </p:spPr>
      </p:pic>
      <p:sp>
        <p:nvSpPr>
          <p:cNvPr id="8" name="TextBox 7">
            <a:extLst>
              <a:ext uri="{FF2B5EF4-FFF2-40B4-BE49-F238E27FC236}">
                <a16:creationId xmlns:a16="http://schemas.microsoft.com/office/drawing/2014/main" id="{9F0E9C2A-6B8C-485B-8F94-0CC9FFA05202}"/>
              </a:ext>
            </a:extLst>
          </p:cNvPr>
          <p:cNvSpPr txBox="1"/>
          <p:nvPr/>
        </p:nvSpPr>
        <p:spPr>
          <a:xfrm>
            <a:off x="306622" y="5089487"/>
            <a:ext cx="2131777" cy="338554"/>
          </a:xfrm>
          <a:prstGeom prst="rect">
            <a:avLst/>
          </a:prstGeom>
          <a:solidFill>
            <a:schemeClr val="bg1">
              <a:lumMod val="85000"/>
            </a:schemeClr>
          </a:solidFill>
        </p:spPr>
        <p:txBody>
          <a:bodyPr wrap="square" rtlCol="0">
            <a:spAutoFit/>
          </a:bodyPr>
          <a:lstStyle/>
          <a:p>
            <a:pPr algn="ctr"/>
            <a:r>
              <a:rPr lang="en-US" sz="1600" dirty="0">
                <a:solidFill>
                  <a:srgbClr val="FF0000"/>
                </a:solidFill>
              </a:rPr>
              <a:t>Crawlspace Enclosure</a:t>
            </a:r>
          </a:p>
        </p:txBody>
      </p:sp>
      <p:sp>
        <p:nvSpPr>
          <p:cNvPr id="9" name="Arrow: Down 8">
            <a:extLst>
              <a:ext uri="{FF2B5EF4-FFF2-40B4-BE49-F238E27FC236}">
                <a16:creationId xmlns:a16="http://schemas.microsoft.com/office/drawing/2014/main" id="{2B7677E2-8C6F-4BA0-BE6A-136067625059}"/>
              </a:ext>
            </a:extLst>
          </p:cNvPr>
          <p:cNvSpPr/>
          <p:nvPr/>
        </p:nvSpPr>
        <p:spPr>
          <a:xfrm rot="14723398">
            <a:off x="503028" y="4690991"/>
            <a:ext cx="301214" cy="3693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536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E3F36D-2C9D-42D2-8894-81484B985965}"/>
              </a:ext>
            </a:extLst>
          </p:cNvPr>
          <p:cNvPicPr>
            <a:picLocks noChangeAspect="1"/>
          </p:cNvPicPr>
          <p:nvPr/>
        </p:nvPicPr>
        <p:blipFill>
          <a:blip r:embed="rId3"/>
          <a:stretch>
            <a:fillRect/>
          </a:stretch>
        </p:blipFill>
        <p:spPr>
          <a:xfrm>
            <a:off x="162185" y="1178214"/>
            <a:ext cx="8819630" cy="5435945"/>
          </a:xfrm>
          <a:prstGeom prst="rect">
            <a:avLst/>
          </a:prstGeom>
          <a:ln>
            <a:solidFill>
              <a:schemeClr val="tx1"/>
            </a:solidFill>
          </a:ln>
        </p:spPr>
      </p:pic>
      <p:sp>
        <p:nvSpPr>
          <p:cNvPr id="4" name="TextBox 3">
            <a:extLst>
              <a:ext uri="{FF2B5EF4-FFF2-40B4-BE49-F238E27FC236}">
                <a16:creationId xmlns:a16="http://schemas.microsoft.com/office/drawing/2014/main" id="{ED052DAA-2062-4623-9F5F-5327EAC16701}"/>
              </a:ext>
            </a:extLst>
          </p:cNvPr>
          <p:cNvSpPr txBox="1"/>
          <p:nvPr/>
        </p:nvSpPr>
        <p:spPr>
          <a:xfrm>
            <a:off x="2357835" y="5801804"/>
            <a:ext cx="3896662" cy="338554"/>
          </a:xfrm>
          <a:prstGeom prst="rect">
            <a:avLst/>
          </a:prstGeom>
          <a:solidFill>
            <a:schemeClr val="accent1">
              <a:lumMod val="40000"/>
              <a:lumOff val="60000"/>
            </a:schemeClr>
          </a:solidFill>
        </p:spPr>
        <p:txBody>
          <a:bodyPr wrap="square" rtlCol="0">
            <a:spAutoFit/>
          </a:bodyPr>
          <a:lstStyle/>
          <a:p>
            <a:r>
              <a:rPr lang="en-US" sz="1600" i="1" dirty="0"/>
              <a:t>Complete </a:t>
            </a:r>
            <a:r>
              <a:rPr lang="en-US" sz="1600" i="1" dirty="0">
                <a:hlinkClick r:id="rId4"/>
              </a:rPr>
              <a:t>Online Survey Form </a:t>
            </a:r>
            <a:r>
              <a:rPr lang="en-US" sz="1600" i="1" dirty="0"/>
              <a:t>when Finished</a:t>
            </a:r>
          </a:p>
        </p:txBody>
      </p:sp>
      <p:sp>
        <p:nvSpPr>
          <p:cNvPr id="8" name="Title 1">
            <a:extLst>
              <a:ext uri="{FF2B5EF4-FFF2-40B4-BE49-F238E27FC236}">
                <a16:creationId xmlns:a16="http://schemas.microsoft.com/office/drawing/2014/main" id="{557BE7C9-453E-4E26-AE07-FFD887E0B78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Quick Verification Guide and Survey</a:t>
            </a:r>
          </a:p>
        </p:txBody>
      </p:sp>
    </p:spTree>
    <p:extLst>
      <p:ext uri="{BB962C8B-B14F-4D97-AF65-F5344CB8AC3E}">
        <p14:creationId xmlns:p14="http://schemas.microsoft.com/office/powerpoint/2010/main" val="211764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Floodplain Measurements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46259698"/>
              </p:ext>
            </p:extLst>
          </p:nvPr>
        </p:nvGraphicFramePr>
        <p:xfrm>
          <a:off x="341587" y="4550982"/>
          <a:ext cx="8460825" cy="2077211"/>
        </p:xfrm>
        <a:graphic>
          <a:graphicData uri="http://schemas.openxmlformats.org/drawingml/2006/table">
            <a:tbl>
              <a:tblPr/>
              <a:tblGrid>
                <a:gridCol w="1313791">
                  <a:extLst>
                    <a:ext uri="{9D8B030D-6E8A-4147-A177-3AD203B41FA5}">
                      <a16:colId xmlns:a16="http://schemas.microsoft.com/office/drawing/2014/main" val="368474823"/>
                    </a:ext>
                  </a:extLst>
                </a:gridCol>
                <a:gridCol w="1500856">
                  <a:extLst>
                    <a:ext uri="{9D8B030D-6E8A-4147-A177-3AD203B41FA5}">
                      <a16:colId xmlns:a16="http://schemas.microsoft.com/office/drawing/2014/main" val="1363259965"/>
                    </a:ext>
                  </a:extLst>
                </a:gridCol>
                <a:gridCol w="1013273">
                  <a:extLst>
                    <a:ext uri="{9D8B030D-6E8A-4147-A177-3AD203B41FA5}">
                      <a16:colId xmlns:a16="http://schemas.microsoft.com/office/drawing/2014/main" val="3521759969"/>
                    </a:ext>
                  </a:extLst>
                </a:gridCol>
                <a:gridCol w="869725">
                  <a:extLst>
                    <a:ext uri="{9D8B030D-6E8A-4147-A177-3AD203B41FA5}">
                      <a16:colId xmlns:a16="http://schemas.microsoft.com/office/drawing/2014/main" val="3064361667"/>
                    </a:ext>
                  </a:extLst>
                </a:gridCol>
                <a:gridCol w="968237">
                  <a:extLst>
                    <a:ext uri="{9D8B030D-6E8A-4147-A177-3AD203B41FA5}">
                      <a16:colId xmlns:a16="http://schemas.microsoft.com/office/drawing/2014/main" val="100784324"/>
                    </a:ext>
                  </a:extLst>
                </a:gridCol>
                <a:gridCol w="582517">
                  <a:extLst>
                    <a:ext uri="{9D8B030D-6E8A-4147-A177-3AD203B41FA5}">
                      <a16:colId xmlns:a16="http://schemas.microsoft.com/office/drawing/2014/main" val="1735871692"/>
                    </a:ext>
                  </a:extLst>
                </a:gridCol>
                <a:gridCol w="771327">
                  <a:extLst>
                    <a:ext uri="{9D8B030D-6E8A-4147-A177-3AD203B41FA5}">
                      <a16:colId xmlns:a16="http://schemas.microsoft.com/office/drawing/2014/main" val="1210561034"/>
                    </a:ext>
                  </a:extLst>
                </a:gridCol>
                <a:gridCol w="754325">
                  <a:extLst>
                    <a:ext uri="{9D8B030D-6E8A-4147-A177-3AD203B41FA5}">
                      <a16:colId xmlns:a16="http://schemas.microsoft.com/office/drawing/2014/main" val="2082785113"/>
                    </a:ext>
                  </a:extLst>
                </a:gridCol>
                <a:gridCol w="686774">
                  <a:extLst>
                    <a:ext uri="{9D8B030D-6E8A-4147-A177-3AD203B41FA5}">
                      <a16:colId xmlns:a16="http://schemas.microsoft.com/office/drawing/2014/main" val="2130279908"/>
                    </a:ext>
                  </a:extLst>
                </a:gridCol>
              </a:tblGrid>
              <a:tr h="552225">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D9C4"/>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Length(mi</a:t>
                      </a:r>
                      <a:r>
                        <a:rPr lang="en-US" sz="1200" b="0" i="0" u="none" strike="noStrike" dirty="0" smtClean="0">
                          <a:solidFill>
                            <a:srgbClr val="000000"/>
                          </a:solidFill>
                          <a:effectLst/>
                          <a:latin typeface="Calibri" panose="020F0502020204030204" pitchFamily="34" charset="0"/>
                        </a:rPr>
                        <a:t>) -</a:t>
                      </a:r>
                      <a:r>
                        <a:rPr lang="en-US" sz="1200" b="0" i="0" u="none" strike="noStrike" dirty="0">
                          <a:solidFill>
                            <a:srgbClr val="000000"/>
                          </a:solidFill>
                          <a:effectLst/>
                          <a:latin typeface="Calibri" panose="020F0502020204030204" pitchFamily="34" charset="0"/>
                        </a:rPr>
                        <a:t>Zones: </a:t>
                      </a:r>
                      <a:r>
                        <a:rPr lang="en-US" sz="1200" b="1" i="0" u="none" strike="noStrike" dirty="0">
                          <a:solidFill>
                            <a:srgbClr val="000000"/>
                          </a:solidFill>
                          <a:effectLst/>
                          <a:latin typeface="Calibri" panose="020F0502020204030204" pitchFamily="34" charset="0"/>
                        </a:rPr>
                        <a:t>AE,AH,AO</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(mi</a:t>
                      </a:r>
                      <a:r>
                        <a:rPr lang="en-US" sz="1200" b="0"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Effective A</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0" i="0" u="none" strike="noStrike" dirty="0">
                          <a:solidFill>
                            <a:srgbClr val="000000"/>
                          </a:solidFill>
                          <a:effectLst/>
                          <a:latin typeface="Calibri" panose="020F0502020204030204" pitchFamily="34" charset="0"/>
                        </a:rPr>
                        <a:t>Stream Length (</a:t>
                      </a:r>
                      <a:r>
                        <a:rPr lang="en-US" sz="1200" b="0" i="0" u="none" strike="noStrike" dirty="0" smtClean="0">
                          <a:solidFill>
                            <a:srgbClr val="000000"/>
                          </a:solidFill>
                          <a:effectLst/>
                          <a:latin typeface="Calibri" panose="020F0502020204030204" pitchFamily="34" charset="0"/>
                        </a:rPr>
                        <a:t>mi) – </a:t>
                      </a:r>
                      <a:br>
                        <a:rPr lang="en-US" sz="1200" b="0"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Advisory </a:t>
                      </a:r>
                      <a:r>
                        <a:rPr lang="en-US" sz="1200" b="1" i="0" u="none" strike="noStrike" dirty="0">
                          <a:solidFill>
                            <a:srgbClr val="000000"/>
                          </a:solidFill>
                          <a:effectLst/>
                          <a:latin typeface="Calibri" panose="020F0502020204030204" pitchFamily="34" charset="0"/>
                        </a:rPr>
                        <a:t>A</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200" b="1" i="0" u="none" strike="noStrike" dirty="0">
                          <a:solidFill>
                            <a:schemeClr val="bg1"/>
                          </a:solidFill>
                          <a:effectLst/>
                          <a:latin typeface="Calibri" panose="020F0502020204030204" pitchFamily="34" charset="0"/>
                        </a:rPr>
                        <a:t>Total </a:t>
                      </a:r>
                      <a:r>
                        <a:rPr lang="en-US" sz="1200" b="1" i="0" u="none" strike="noStrike" dirty="0" smtClean="0">
                          <a:solidFill>
                            <a:schemeClr val="bg1"/>
                          </a:solidFill>
                          <a:effectLst/>
                          <a:latin typeface="Calibri" panose="020F0502020204030204" pitchFamily="34" charset="0"/>
                        </a:rPr>
                        <a:t>Length (mi)</a:t>
                      </a:r>
                      <a:endParaRPr lang="en-US" sz="1200" b="1" i="0" u="none" strike="noStrike" dirty="0">
                        <a:solidFill>
                          <a:schemeClr val="bg1"/>
                        </a:solidFill>
                        <a:effectLst/>
                        <a:latin typeface="Calibri" panose="020F0502020204030204" pitchFamily="34" charset="0"/>
                      </a:endParaRPr>
                    </a:p>
                  </a:txBody>
                  <a:tcPr marL="7876" marR="7876" marT="787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en-US" sz="1200" b="1" i="0" u="none" strike="noStrike" dirty="0">
                          <a:solidFill>
                            <a:srgbClr val="000000"/>
                          </a:solidFill>
                          <a:effectLst/>
                          <a:latin typeface="Calibri" panose="020F0502020204030204" pitchFamily="34" charset="0"/>
                        </a:rPr>
                        <a:t>Detailed Zone</a:t>
                      </a:r>
                      <a:r>
                        <a:rPr lang="en-US" sz="1200" b="0" i="0" u="none" strike="noStrike" dirty="0">
                          <a:solidFill>
                            <a:srgbClr val="000000"/>
                          </a:solidFill>
                          <a:effectLst/>
                          <a:latin typeface="Calibri" panose="020F0502020204030204" pitchFamily="34" charset="0"/>
                        </a:rPr>
                        <a:t> %</a:t>
                      </a:r>
                    </a:p>
                  </a:txBody>
                  <a:tcPr marL="7876" marR="7876" marT="787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Approx. A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200" b="1" i="0" u="none" strike="noStrike" dirty="0">
                          <a:solidFill>
                            <a:srgbClr val="000000"/>
                          </a:solidFill>
                          <a:effectLst/>
                          <a:latin typeface="Calibri" panose="020F0502020204030204" pitchFamily="34" charset="0"/>
                        </a:rPr>
                        <a:t>Advisory Zone </a:t>
                      </a:r>
                      <a:r>
                        <a:rPr lang="en-US" sz="1200" b="0" i="0" u="none" strike="noStrike" dirty="0">
                          <a:solidFill>
                            <a:srgbClr val="000000"/>
                          </a:solidFill>
                          <a:effectLst/>
                          <a:latin typeface="Calibri" panose="020F0502020204030204" pitchFamily="34" charset="0"/>
                        </a:rPr>
                        <a:t>%</a:t>
                      </a:r>
                    </a:p>
                  </a:txBody>
                  <a:tcPr marL="7876" marR="7876" marT="787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3225527"/>
                  </a:ext>
                </a:extLst>
              </a:tr>
              <a:tr h="184075">
                <a:tc>
                  <a:txBody>
                    <a:bodyPr/>
                    <a:lstStyle/>
                    <a:p>
                      <a:pPr algn="l" fontAlgn="b"/>
                      <a:r>
                        <a:rPr lang="en-US" sz="1200" b="0" i="0" u="none" strike="noStrike">
                          <a:solidFill>
                            <a:srgbClr val="000000"/>
                          </a:solidFill>
                          <a:effectLst/>
                          <a:latin typeface="Calibri" panose="020F0502020204030204" pitchFamily="34" charset="0"/>
                        </a:rPr>
                        <a:t>BERKELEY COUNTY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67.9</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90.2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55.6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213.7</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42%</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93086874"/>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0.5</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5.1</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908502"/>
                  </a:ext>
                </a:extLst>
              </a:tr>
              <a:tr h="184075">
                <a:tc>
                  <a:txBody>
                    <a:bodyPr/>
                    <a:lstStyle/>
                    <a:p>
                      <a:pPr algn="l" fontAlgn="b"/>
                      <a:r>
                        <a:rPr lang="en-US" sz="1200" b="1" i="0" u="none" strike="noStrike">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BERKELEY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90.7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56.0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218.8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33%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41%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26%</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240798351"/>
                  </a:ext>
                </a:extLst>
              </a:tr>
              <a:tr h="184075">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1.4</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97%</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8908885"/>
                  </a:ext>
                </a:extLst>
              </a:tr>
              <a:tr h="184075">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36.3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121.4</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172.5</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24128539"/>
                  </a:ext>
                </a:extLst>
              </a:tr>
              <a:tr h="184075">
                <a:tc>
                  <a:txBody>
                    <a:bodyPr/>
                    <a:lstStyle/>
                    <a:p>
                      <a:pPr algn="l" fontAlgn="b"/>
                      <a:r>
                        <a:rPr lang="en-US" sz="1200" b="0" i="0" u="none" strike="noStrike" dirty="0" smtClean="0">
                          <a:solidFill>
                            <a:srgbClr val="000000"/>
                          </a:solidFill>
                          <a:effectLst/>
                          <a:latin typeface="Calibri" panose="020F0502020204030204" pitchFamily="34" charset="0"/>
                          <a:hlinkClick r:id="rId3"/>
                        </a:rPr>
                        <a:t>PAW </a:t>
                      </a:r>
                      <a:r>
                        <a:rPr lang="en-US" sz="1200" b="0" i="0" u="none" strike="noStrike" dirty="0" err="1" smtClean="0">
                          <a:solidFill>
                            <a:srgbClr val="000000"/>
                          </a:solidFill>
                          <a:effectLst/>
                          <a:latin typeface="Calibri" panose="020F0502020204030204" pitchFamily="34" charset="0"/>
                          <a:hlinkClick r:id="rId3"/>
                        </a:rPr>
                        <a:t>PAW</a:t>
                      </a:r>
                      <a:r>
                        <a:rPr lang="en-US" sz="1200" b="0" i="0" u="none" strike="noStrike" dirty="0" smtClean="0">
                          <a:solidFill>
                            <a:srgbClr val="000000"/>
                          </a:solidFill>
                          <a:effectLst/>
                          <a:latin typeface="Calibri" panose="020F0502020204030204" pitchFamily="34" charset="0"/>
                          <a:hlinkClick r:id="rId3"/>
                        </a:rPr>
                        <a:t>, </a:t>
                      </a:r>
                      <a:r>
                        <a:rPr lang="en-US" sz="1200" b="0" i="0" u="none" strike="noStrike" dirty="0" smtClean="0">
                          <a:solidFill>
                            <a:srgbClr val="000000"/>
                          </a:solidFill>
                          <a:effectLst/>
                          <a:latin typeface="Calibri" panose="020F0502020204030204" pitchFamily="34" charset="0"/>
                        </a:rPr>
                        <a:t>TOWN </a:t>
                      </a:r>
                      <a:r>
                        <a:rPr lang="en-US" sz="1200" b="0" i="0" u="none" strike="noStrike" dirty="0">
                          <a:solidFill>
                            <a:srgbClr val="000000"/>
                          </a:solidFill>
                          <a:effectLst/>
                          <a:latin typeface="Calibri" panose="020F0502020204030204" pitchFamily="34" charset="0"/>
                        </a:rPr>
                        <a:t>OF</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0.9</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77%</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435471"/>
                  </a:ext>
                </a:extLst>
              </a:tr>
              <a:tr h="193279">
                <a:tc>
                  <a:txBody>
                    <a:bodyPr/>
                    <a:lstStyle/>
                    <a:p>
                      <a:pPr algn="l" fontAlgn="b"/>
                      <a:r>
                        <a:rPr lang="en-US" sz="1200" b="1" i="0" u="none" strike="noStrike">
                          <a:solidFill>
                            <a:srgbClr val="000000"/>
                          </a:solidFill>
                          <a:effectLst/>
                          <a:latin typeface="Calibri" panose="020F0502020204030204" pitchFamily="34" charset="0"/>
                        </a:rPr>
                        <a:t> </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MORGAN COUNTY</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37.8</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122.1</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14.8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174.8</a:t>
                      </a:r>
                    </a:p>
                  </a:txBody>
                  <a:tcPr marL="7876" marR="7876" marT="787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22%</a:t>
                      </a:r>
                    </a:p>
                  </a:txBody>
                  <a:tcPr marL="7876" marR="7876" marT="787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70%</a:t>
                      </a:r>
                    </a:p>
                  </a:txBody>
                  <a:tcPr marL="7876" marR="7876" marT="78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8%</a:t>
                      </a:r>
                    </a:p>
                  </a:txBody>
                  <a:tcPr marL="7876" marR="7876" marT="7876"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3260912298"/>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13635248"/>
              </p:ext>
            </p:extLst>
          </p:nvPr>
        </p:nvGraphicFramePr>
        <p:xfrm>
          <a:off x="341586" y="1357593"/>
          <a:ext cx="8382000" cy="2490158"/>
        </p:xfrm>
        <a:graphic>
          <a:graphicData uri="http://schemas.openxmlformats.org/drawingml/2006/table">
            <a:tbl>
              <a:tblPr/>
              <a:tblGrid>
                <a:gridCol w="2273084">
                  <a:extLst>
                    <a:ext uri="{9D8B030D-6E8A-4147-A177-3AD203B41FA5}">
                      <a16:colId xmlns:a16="http://schemas.microsoft.com/office/drawing/2014/main" val="1983558372"/>
                    </a:ext>
                  </a:extLst>
                </a:gridCol>
                <a:gridCol w="1526214">
                  <a:extLst>
                    <a:ext uri="{9D8B030D-6E8A-4147-A177-3AD203B41FA5}">
                      <a16:colId xmlns:a16="http://schemas.microsoft.com/office/drawing/2014/main" val="1790100375"/>
                    </a:ext>
                  </a:extLst>
                </a:gridCol>
                <a:gridCol w="1006653">
                  <a:extLst>
                    <a:ext uri="{9D8B030D-6E8A-4147-A177-3AD203B41FA5}">
                      <a16:colId xmlns:a16="http://schemas.microsoft.com/office/drawing/2014/main" val="1422997837"/>
                    </a:ext>
                  </a:extLst>
                </a:gridCol>
                <a:gridCol w="913293">
                  <a:extLst>
                    <a:ext uri="{9D8B030D-6E8A-4147-A177-3AD203B41FA5}">
                      <a16:colId xmlns:a16="http://schemas.microsoft.com/office/drawing/2014/main" val="1089508381"/>
                    </a:ext>
                  </a:extLst>
                </a:gridCol>
                <a:gridCol w="1574923">
                  <a:extLst>
                    <a:ext uri="{9D8B030D-6E8A-4147-A177-3AD203B41FA5}">
                      <a16:colId xmlns:a16="http://schemas.microsoft.com/office/drawing/2014/main" val="3770889101"/>
                    </a:ext>
                  </a:extLst>
                </a:gridCol>
                <a:gridCol w="1087833">
                  <a:extLst>
                    <a:ext uri="{9D8B030D-6E8A-4147-A177-3AD203B41FA5}">
                      <a16:colId xmlns:a16="http://schemas.microsoft.com/office/drawing/2014/main" val="2283764621"/>
                    </a:ext>
                  </a:extLst>
                </a:gridCol>
              </a:tblGrid>
              <a:tr h="681414">
                <a:tc>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dirty="0">
                          <a:solidFill>
                            <a:srgbClr val="000000"/>
                          </a:solidFill>
                          <a:effectLst/>
                          <a:latin typeface="Calibri" panose="020F0502020204030204" pitchFamily="34" charset="0"/>
                        </a:rPr>
                        <a:t> Total Community Area </a:t>
                      </a:r>
                      <a:r>
                        <a:rPr lang="en-US" sz="1200" b="0" i="0" u="none" strike="noStrike" dirty="0" smtClean="0">
                          <a:solidFill>
                            <a:srgbClr val="000000"/>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 Total SFHA Area (acres)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1" i="0" u="none" strike="noStrike" dirty="0">
                          <a:solidFill>
                            <a:srgbClr val="000000"/>
                          </a:solidFill>
                          <a:effectLst/>
                          <a:latin typeface="Calibri" panose="020F0502020204030204" pitchFamily="34" charset="0"/>
                        </a:rPr>
                        <a:t> </a:t>
                      </a:r>
                      <a:r>
                        <a:rPr lang="en-US" sz="1200" b="1" i="0" u="none" strike="noStrike" dirty="0" smtClean="0">
                          <a:solidFill>
                            <a:srgbClr val="000000"/>
                          </a:solidFill>
                          <a:effectLst/>
                          <a:latin typeface="Calibri" panose="020F0502020204030204" pitchFamily="34" charset="0"/>
                        </a:rPr>
                        <a:t>Modified </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Total </a:t>
                      </a:r>
                      <a:r>
                        <a:rPr lang="en-US" sz="1200" b="1" i="0" u="none" strike="noStrike" dirty="0">
                          <a:solidFill>
                            <a:srgbClr val="000000"/>
                          </a:solidFill>
                          <a:effectLst/>
                          <a:latin typeface="Calibri" panose="020F0502020204030204" pitchFamily="34" charset="0"/>
                        </a:rPr>
                        <a:t>SFHA </a:t>
                      </a:r>
                      <a:r>
                        <a:rPr lang="en-US" sz="1200" b="1" i="0" u="none" strike="noStrike" dirty="0" smtClean="0">
                          <a:solidFill>
                            <a:srgbClr val="000000"/>
                          </a:solidFill>
                          <a:effectLst/>
                          <a:latin typeface="Calibri" panose="020F0502020204030204" pitchFamily="34" charset="0"/>
                        </a:rPr>
                        <a:t>Area</a:t>
                      </a:r>
                      <a:br>
                        <a:rPr lang="en-US" sz="1200" b="1" i="0" u="none" strike="noStrike" dirty="0" smtClean="0">
                          <a:solidFill>
                            <a:srgbClr val="000000"/>
                          </a:solidFill>
                          <a:effectLst/>
                          <a:latin typeface="Calibri" panose="020F0502020204030204" pitchFamily="34" charset="0"/>
                        </a:rPr>
                      </a:br>
                      <a:r>
                        <a:rPr lang="en-US" sz="1200" b="1" i="0" u="none" strike="noStrike" dirty="0" smtClean="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a:t>
                      </a:r>
                      <a:r>
                        <a:rPr lang="en-US" sz="1200" b="1" i="0" u="none" strike="noStrike" dirty="0" smtClean="0">
                          <a:solidFill>
                            <a:srgbClr val="000000"/>
                          </a:solidFill>
                          <a:effectLst/>
                          <a:latin typeface="Calibri" panose="020F0502020204030204" pitchFamily="34" charset="0"/>
                        </a:rPr>
                        <a:t>acres)</a:t>
                      </a:r>
                      <a:r>
                        <a:rPr lang="en-US" sz="1200" b="1" i="0" u="none" strike="noStrike" baseline="30000" dirty="0" smtClean="0">
                          <a:solidFill>
                            <a:srgbClr val="000000"/>
                          </a:solidFill>
                          <a:effectLst/>
                          <a:latin typeface="Calibri" panose="020F0502020204030204" pitchFamily="34" charset="0"/>
                        </a:rPr>
                        <a:t>1</a:t>
                      </a:r>
                      <a:r>
                        <a:rPr lang="en-US" sz="1200" b="1" i="0" u="none" strike="noStrike" dirty="0" smtClean="0">
                          <a:solidFill>
                            <a:srgbClr val="000000"/>
                          </a:solidFill>
                          <a:effectLst/>
                          <a:latin typeface="Calibri" panose="020F0502020204030204" pitchFamily="34" charset="0"/>
                        </a:rPr>
                        <a:t>  </a:t>
                      </a:r>
                      <a:endParaRPr lang="en-US" sz="12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200" b="0" i="0" u="none" strike="noStrike">
                          <a:solidFill>
                            <a:srgbClr val="000000"/>
                          </a:solidFill>
                          <a:effectLst/>
                          <a:latin typeface="Calibri" panose="020F0502020204030204" pitchFamily="34" charset="0"/>
                        </a:rPr>
                        <a:t>Ratio of aSFHA to Community Area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3336358"/>
                  </a:ext>
                </a:extLst>
              </a:tr>
              <a:tr h="249482">
                <a:tc>
                  <a:txBody>
                    <a:bodyPr/>
                    <a:lstStyle/>
                    <a:p>
                      <a:pPr algn="l" fontAlgn="b"/>
                      <a:r>
                        <a:rPr lang="en-US" sz="1200" b="0" i="0" u="none" strike="noStrike" dirty="0">
                          <a:solidFill>
                            <a:srgbClr val="000000"/>
                          </a:solidFill>
                          <a:effectLst/>
                          <a:latin typeface="Calibri" panose="020F0502020204030204" pitchFamily="34" charset="0"/>
                        </a:rPr>
                        <a:t>BERKELEY COUNTY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201,588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8,837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1" i="0" u="none" strike="noStrike">
                          <a:solidFill>
                            <a:srgbClr val="000000"/>
                          </a:solidFill>
                          <a:effectLst/>
                          <a:latin typeface="Calibri" panose="020F0502020204030204" pitchFamily="34" charset="0"/>
                        </a:rPr>
                        <a:t>8,820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7685443"/>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MARTINSBURG</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4,259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7613273"/>
                  </a:ext>
                </a:extLst>
              </a:tr>
              <a:tr h="261956">
                <a:tc>
                  <a:txBody>
                    <a:bodyPr/>
                    <a:lstStyle/>
                    <a:p>
                      <a:pPr algn="l" fontAlgn="b"/>
                      <a:r>
                        <a:rPr lang="en-US" sz="1200" b="0" i="0" u="none" strike="noStrike" dirty="0">
                          <a:solidFill>
                            <a:srgbClr val="000000"/>
                          </a:solidFill>
                          <a:effectLst/>
                          <a:latin typeface="Calibri" panose="020F0502020204030204" pitchFamily="34" charset="0"/>
                        </a:rPr>
                        <a:t>HEDGESVILLE, TOWN OF</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r>
                        <a:rPr lang="en-US" sz="1200" b="0" i="0" u="none" strike="noStrike" dirty="0">
                          <a:solidFill>
                            <a:srgbClr val="000000"/>
                          </a:solidFill>
                          <a:effectLst/>
                          <a:latin typeface="Calibri" panose="020F0502020204030204" pitchFamily="34" charset="0"/>
                        </a:rPr>
                        <a:t>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91203031"/>
                  </a:ext>
                </a:extLst>
              </a:tr>
              <a:tr h="261956">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146,585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7,231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7,210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151544964"/>
                  </a:ext>
                </a:extLst>
              </a:tr>
              <a:tr h="261956">
                <a:tc>
                  <a:txBody>
                    <a:bodyPr/>
                    <a:lstStyle/>
                    <a:p>
                      <a:pPr algn="l" fontAlgn="b"/>
                      <a:r>
                        <a:rPr lang="en-US" sz="1200" b="0" i="0" u="none" strike="noStrike" dirty="0" smtClean="0">
                          <a:solidFill>
                            <a:srgbClr val="000000"/>
                          </a:solidFill>
                          <a:effectLst/>
                          <a:latin typeface="Calibri" panose="020F0502020204030204" pitchFamily="34" charset="0"/>
                        </a:rPr>
                        <a:t>BATH</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a:solidFill>
                            <a:srgbClr val="000000"/>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a:solidFill>
                            <a:srgbClr val="000000"/>
                          </a:solidFill>
                          <a:effectLst/>
                          <a:latin typeface="Calibri" panose="020F0502020204030204" pitchFamily="34" charset="0"/>
                        </a:rPr>
                        <a:t>9.3%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50573693"/>
                  </a:ext>
                </a:extLst>
              </a:tr>
              <a:tr h="261956">
                <a:tc>
                  <a:txBody>
                    <a:bodyPr/>
                    <a:lstStyle/>
                    <a:p>
                      <a:pPr algn="l" fontAlgn="b"/>
                      <a:r>
                        <a:rPr lang="en-US" sz="1200" b="0" i="0" u="none" strike="noStrike" dirty="0">
                          <a:solidFill>
                            <a:srgbClr val="000000"/>
                          </a:solidFill>
                          <a:effectLst/>
                          <a:latin typeface="Calibri" panose="020F0502020204030204" pitchFamily="34" charset="0"/>
                        </a:rPr>
                        <a:t>PAW </a:t>
                      </a:r>
                      <a:r>
                        <a:rPr lang="en-US" sz="1200" b="0" i="0" u="none" strike="noStrike" dirty="0" err="1" smtClean="0">
                          <a:solidFill>
                            <a:srgbClr val="000000"/>
                          </a:solidFill>
                          <a:effectLst/>
                          <a:latin typeface="Calibri" panose="020F0502020204030204" pitchFamily="34" charset="0"/>
                        </a:rPr>
                        <a:t>PAW</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340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0" i="0" u="none" strike="noStrike" dirty="0">
                          <a:solidFill>
                            <a:srgbClr val="000000"/>
                          </a:solidFill>
                          <a:effectLst/>
                          <a:latin typeface="Calibri" panose="020F0502020204030204" pitchFamily="34" charset="0"/>
                        </a:rPr>
                        <a:t>119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200" b="1" i="0" u="none" strike="noStrike" dirty="0">
                          <a:solidFill>
                            <a:srgbClr val="000000"/>
                          </a:solidFill>
                          <a:effectLst/>
                          <a:latin typeface="Calibri" panose="020F0502020204030204" pitchFamily="34" charset="0"/>
                        </a:rPr>
                        <a:t>35.0%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60895915"/>
                  </a:ext>
                </a:extLst>
              </a:tr>
              <a:tr h="249482">
                <a:tc gridSpan="6">
                  <a:txBody>
                    <a:bodyPr/>
                    <a:lstStyle/>
                    <a:p>
                      <a:pPr algn="l" fontAlgn="b"/>
                      <a:r>
                        <a:rPr lang="en-US" sz="900" b="0" i="0" u="none" strike="noStrike" baseline="30000" dirty="0">
                          <a:solidFill>
                            <a:srgbClr val="000000"/>
                          </a:solidFill>
                          <a:effectLst/>
                          <a:latin typeface="Calibri" panose="020F0502020204030204" pitchFamily="34" charset="0"/>
                        </a:rPr>
                        <a:t>1  </a:t>
                      </a:r>
                      <a:r>
                        <a:rPr lang="en-US" sz="900" b="0" i="0" u="none" strike="noStrike" dirty="0">
                          <a:solidFill>
                            <a:srgbClr val="000000"/>
                          </a:solidFill>
                          <a:effectLst/>
                          <a:latin typeface="Calibri" panose="020F0502020204030204" pitchFamily="34" charset="0"/>
                        </a:rPr>
                        <a:t>Areas excluded from Total </a:t>
                      </a:r>
                      <a:r>
                        <a:rPr lang="en-US" sz="900" b="0" i="0" u="none" strike="noStrike" dirty="0" err="1">
                          <a:solidFill>
                            <a:srgbClr val="000000"/>
                          </a:solidFill>
                          <a:effectLst/>
                          <a:latin typeface="Calibri" panose="020F0502020204030204" pitchFamily="34" charset="0"/>
                        </a:rPr>
                        <a:t>aSFHA</a:t>
                      </a:r>
                      <a:r>
                        <a:rPr lang="en-US" sz="900" b="0" i="0" u="none" strike="noStrike" dirty="0">
                          <a:solidFill>
                            <a:srgbClr val="000000"/>
                          </a:solidFill>
                          <a:effectLst/>
                          <a:latin typeface="Calibri" panose="020F0502020204030204" pitchFamily="34" charset="0"/>
                        </a:rPr>
                        <a:t>:  Open water lakes &gt; 10 acres; Large river bank-to-bank &gt; 500 ft.; Federal lands &gt; 10 acres</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0828750"/>
                  </a:ext>
                </a:extLst>
              </a:tr>
            </a:tbl>
          </a:graphicData>
        </a:graphic>
      </p:graphicFrame>
      <p:sp>
        <p:nvSpPr>
          <p:cNvPr id="9" name="TextBox 8"/>
          <p:cNvSpPr txBox="1"/>
          <p:nvPr/>
        </p:nvSpPr>
        <p:spPr>
          <a:xfrm>
            <a:off x="3373821" y="988261"/>
            <a:ext cx="2396358" cy="369332"/>
          </a:xfrm>
          <a:prstGeom prst="rect">
            <a:avLst/>
          </a:prstGeom>
          <a:noFill/>
        </p:spPr>
        <p:txBody>
          <a:bodyPr wrap="square" rtlCol="0">
            <a:spAutoFit/>
          </a:bodyPr>
          <a:lstStyle/>
          <a:p>
            <a:r>
              <a:rPr lang="en-US" dirty="0" smtClean="0"/>
              <a:t>Floodplain Area (acres)</a:t>
            </a:r>
            <a:endParaRPr lang="en-US" dirty="0"/>
          </a:p>
        </p:txBody>
      </p:sp>
      <p:sp>
        <p:nvSpPr>
          <p:cNvPr id="10" name="TextBox 9"/>
          <p:cNvSpPr txBox="1"/>
          <p:nvPr/>
        </p:nvSpPr>
        <p:spPr>
          <a:xfrm>
            <a:off x="3069021" y="4203549"/>
            <a:ext cx="2932386" cy="369332"/>
          </a:xfrm>
          <a:prstGeom prst="rect">
            <a:avLst/>
          </a:prstGeom>
          <a:noFill/>
        </p:spPr>
        <p:txBody>
          <a:bodyPr wrap="square" rtlCol="0">
            <a:spAutoFit/>
          </a:bodyPr>
          <a:lstStyle/>
          <a:p>
            <a:r>
              <a:rPr lang="en-US" dirty="0" smtClean="0"/>
              <a:t>Floodplain Length (miles)</a:t>
            </a:r>
            <a:endParaRPr lang="en-US" dirty="0"/>
          </a:p>
        </p:txBody>
      </p:sp>
    </p:spTree>
    <p:extLst>
      <p:ext uri="{BB962C8B-B14F-4D97-AF65-F5344CB8AC3E}">
        <p14:creationId xmlns:p14="http://schemas.microsoft.com/office/powerpoint/2010/main" val="2312906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 Counts by Flood Zone</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42473650"/>
              </p:ext>
            </p:extLst>
          </p:nvPr>
        </p:nvGraphicFramePr>
        <p:xfrm>
          <a:off x="541284" y="1503158"/>
          <a:ext cx="8061432" cy="3696004"/>
        </p:xfrm>
        <a:graphic>
          <a:graphicData uri="http://schemas.openxmlformats.org/drawingml/2006/table">
            <a:tbl>
              <a:tblPr/>
              <a:tblGrid>
                <a:gridCol w="1490891">
                  <a:extLst>
                    <a:ext uri="{9D8B030D-6E8A-4147-A177-3AD203B41FA5}">
                      <a16:colId xmlns:a16="http://schemas.microsoft.com/office/drawing/2014/main" val="2683836333"/>
                    </a:ext>
                  </a:extLst>
                </a:gridCol>
                <a:gridCol w="847659">
                  <a:extLst>
                    <a:ext uri="{9D8B030D-6E8A-4147-A177-3AD203B41FA5}">
                      <a16:colId xmlns:a16="http://schemas.microsoft.com/office/drawing/2014/main" val="2365252975"/>
                    </a:ext>
                  </a:extLst>
                </a:gridCol>
                <a:gridCol w="273269">
                  <a:extLst>
                    <a:ext uri="{9D8B030D-6E8A-4147-A177-3AD203B41FA5}">
                      <a16:colId xmlns:a16="http://schemas.microsoft.com/office/drawing/2014/main" val="2515085074"/>
                    </a:ext>
                  </a:extLst>
                </a:gridCol>
                <a:gridCol w="821403">
                  <a:extLst>
                    <a:ext uri="{9D8B030D-6E8A-4147-A177-3AD203B41FA5}">
                      <a16:colId xmlns:a16="http://schemas.microsoft.com/office/drawing/2014/main" val="897607410"/>
                    </a:ext>
                  </a:extLst>
                </a:gridCol>
                <a:gridCol w="728374">
                  <a:extLst>
                    <a:ext uri="{9D8B030D-6E8A-4147-A177-3AD203B41FA5}">
                      <a16:colId xmlns:a16="http://schemas.microsoft.com/office/drawing/2014/main" val="151891347"/>
                    </a:ext>
                  </a:extLst>
                </a:gridCol>
                <a:gridCol w="728374">
                  <a:extLst>
                    <a:ext uri="{9D8B030D-6E8A-4147-A177-3AD203B41FA5}">
                      <a16:colId xmlns:a16="http://schemas.microsoft.com/office/drawing/2014/main" val="3475852753"/>
                    </a:ext>
                  </a:extLst>
                </a:gridCol>
                <a:gridCol w="728374">
                  <a:extLst>
                    <a:ext uri="{9D8B030D-6E8A-4147-A177-3AD203B41FA5}">
                      <a16:colId xmlns:a16="http://schemas.microsoft.com/office/drawing/2014/main" val="2146290337"/>
                    </a:ext>
                  </a:extLst>
                </a:gridCol>
                <a:gridCol w="257966">
                  <a:extLst>
                    <a:ext uri="{9D8B030D-6E8A-4147-A177-3AD203B41FA5}">
                      <a16:colId xmlns:a16="http://schemas.microsoft.com/office/drawing/2014/main" val="1237072664"/>
                    </a:ext>
                  </a:extLst>
                </a:gridCol>
                <a:gridCol w="728374">
                  <a:extLst>
                    <a:ext uri="{9D8B030D-6E8A-4147-A177-3AD203B41FA5}">
                      <a16:colId xmlns:a16="http://schemas.microsoft.com/office/drawing/2014/main" val="3269043148"/>
                    </a:ext>
                  </a:extLst>
                </a:gridCol>
                <a:gridCol w="728374">
                  <a:extLst>
                    <a:ext uri="{9D8B030D-6E8A-4147-A177-3AD203B41FA5}">
                      <a16:colId xmlns:a16="http://schemas.microsoft.com/office/drawing/2014/main" val="3953165217"/>
                    </a:ext>
                  </a:extLst>
                </a:gridCol>
                <a:gridCol w="728374">
                  <a:extLst>
                    <a:ext uri="{9D8B030D-6E8A-4147-A177-3AD203B41FA5}">
                      <a16:colId xmlns:a16="http://schemas.microsoft.com/office/drawing/2014/main" val="1152251790"/>
                    </a:ext>
                  </a:extLst>
                </a:gridCol>
              </a:tblGrid>
              <a:tr h="223451">
                <a:tc rowSpan="2">
                  <a:txBody>
                    <a:bodyPr/>
                    <a:lstStyle/>
                    <a:p>
                      <a:pPr algn="ctr" fontAlgn="ctr"/>
                      <a:r>
                        <a:rPr lang="en-US" sz="1200" b="0" i="0" u="none" strike="noStrike" dirty="0">
                          <a:solidFill>
                            <a:srgbClr val="000000"/>
                          </a:solidFill>
                          <a:effectLst/>
                          <a:latin typeface="Calibri" panose="020F0502020204030204" pitchFamily="34" charset="0"/>
                        </a:rPr>
                        <a:t>Community Name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solidFill>
                            <a:srgbClr val="000000"/>
                          </a:solidFill>
                          <a:effectLst/>
                          <a:latin typeface="Calibri" panose="020F0502020204030204" pitchFamily="34" charset="0"/>
                        </a:rPr>
                        <a:t>County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4">
                  <a:txBody>
                    <a:bodyPr/>
                    <a:lstStyle/>
                    <a:p>
                      <a:pPr algn="ctr" fontAlgn="b"/>
                      <a:r>
                        <a:rPr lang="en-US" sz="1200" b="1" i="0" u="none" strike="noStrike" dirty="0">
                          <a:solidFill>
                            <a:srgbClr val="000000"/>
                          </a:solidFill>
                          <a:effectLst/>
                          <a:latin typeface="Calibri" panose="020F0502020204030204" pitchFamily="34" charset="0"/>
                        </a:rPr>
                        <a:t>SFHA - FUTURE MAP CONDITIONS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3">
                  <a:txBody>
                    <a:bodyPr/>
                    <a:lstStyle/>
                    <a:p>
                      <a:pPr algn="ctr" fontAlgn="b"/>
                      <a:r>
                        <a:rPr lang="en-US" sz="1200" b="1" i="0" u="none" strike="noStrike" dirty="0">
                          <a:solidFill>
                            <a:srgbClr val="000000"/>
                          </a:solidFill>
                          <a:effectLst/>
                          <a:latin typeface="Calibri" panose="020F0502020204030204" pitchFamily="34" charset="0"/>
                        </a:rPr>
                        <a:t>HIGH-RISK FLOOD ZONES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491747"/>
                  </a:ext>
                </a:extLst>
              </a:tr>
              <a:tr h="368695">
                <a:tc vMerge="1">
                  <a:txBody>
                    <a:bodyPr/>
                    <a:lstStyle/>
                    <a:p>
                      <a:endParaRPr lang="en-US"/>
                    </a:p>
                  </a:txBody>
                  <a:tcPr/>
                </a:tc>
                <a:tc v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FFFFFF"/>
                          </a:solidFill>
                          <a:effectLst/>
                          <a:latin typeface="Calibri" panose="020F0502020204030204" pitchFamily="34" charset="0"/>
                        </a:rPr>
                        <a:t>Floodway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200" b="1" i="0" u="none" strike="noStrike">
                          <a:solidFill>
                            <a:srgbClr val="FFFFFF"/>
                          </a:solidFill>
                          <a:effectLst/>
                          <a:latin typeface="Calibri" panose="020F0502020204030204" pitchFamily="34" charset="0"/>
                        </a:rPr>
                        <a:t>No Change SFHA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a:solidFill>
                            <a:srgbClr val="000000"/>
                          </a:solidFill>
                          <a:effectLst/>
                          <a:latin typeface="Calibri" panose="020F0502020204030204" pitchFamily="34" charset="0"/>
                        </a:rPr>
                        <a:t>Mapped in SFHA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1" i="0" u="none" strike="noStrike">
                          <a:solidFill>
                            <a:srgbClr val="000000"/>
                          </a:solidFill>
                          <a:effectLst/>
                          <a:latin typeface="Calibri" panose="020F0502020204030204" pitchFamily="34" charset="0"/>
                        </a:rPr>
                        <a:t>Mapped Out SFHA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FFFFFF"/>
                          </a:solidFill>
                          <a:effectLst/>
                          <a:latin typeface="Calibri" panose="020F0502020204030204" pitchFamily="34" charset="0"/>
                        </a:rPr>
                        <a:t>Effective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200" b="1" i="0" u="none" strike="noStrike">
                          <a:solidFill>
                            <a:srgbClr val="000000"/>
                          </a:solidFill>
                          <a:effectLst/>
                          <a:latin typeface="Calibri" panose="020F0502020204030204" pitchFamily="34" charset="0"/>
                        </a:rPr>
                        <a:t>Advisory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200" b="0"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17837"/>
                  </a:ext>
                </a:extLst>
              </a:tr>
              <a:tr h="223451">
                <a:tc>
                  <a:txBody>
                    <a:bodyPr/>
                    <a:lstStyle/>
                    <a:p>
                      <a:pPr algn="l" fontAlgn="b"/>
                      <a:r>
                        <a:rPr lang="en-US" sz="1200" b="0" i="0" u="none" strike="noStrike" dirty="0">
                          <a:solidFill>
                            <a:srgbClr val="000000"/>
                          </a:solidFill>
                          <a:effectLst/>
                          <a:latin typeface="Calibri" panose="020F0502020204030204" pitchFamily="34" charset="0"/>
                        </a:rPr>
                        <a:t>Berkeley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216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547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635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35200209"/>
                  </a:ext>
                </a:extLst>
              </a:tr>
              <a:tr h="223451">
                <a:tc>
                  <a:txBody>
                    <a:bodyPr/>
                    <a:lstStyle/>
                    <a:p>
                      <a:pPr algn="l" fontAlgn="b"/>
                      <a:r>
                        <a:rPr lang="en-US" sz="1200" b="0" i="0" u="none" strike="noStrike" dirty="0">
                          <a:solidFill>
                            <a:srgbClr val="000000"/>
                          </a:solidFill>
                          <a:effectLst/>
                          <a:latin typeface="Calibri" panose="020F0502020204030204" pitchFamily="34" charset="0"/>
                        </a:rPr>
                        <a:t>Martinsburg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67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837052"/>
                  </a:ext>
                </a:extLst>
              </a:tr>
              <a:tr h="223451">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BERKELEY</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panose="020F0502020204030204" pitchFamily="34" charset="0"/>
                        </a:rPr>
                        <a:t>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364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237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panose="020F0502020204030204" pitchFamily="34" charset="0"/>
                        </a:rPr>
                        <a:t>614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669392804"/>
                  </a:ext>
                </a:extLst>
              </a:tr>
              <a:tr h="223451">
                <a:tc>
                  <a:txBody>
                    <a:bodyPr/>
                    <a:lstStyle/>
                    <a:p>
                      <a:pPr algn="l" fontAlgn="b"/>
                      <a:r>
                        <a:rPr lang="en-US" sz="1200" b="0" i="0" u="none" strike="noStrike" dirty="0">
                          <a:solidFill>
                            <a:srgbClr val="000000"/>
                          </a:solidFill>
                          <a:effectLst/>
                          <a:latin typeface="Calibri" panose="020F0502020204030204" pitchFamily="34" charset="0"/>
                        </a:rPr>
                        <a:t>Bolivar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82532"/>
                  </a:ext>
                </a:extLst>
              </a:tr>
              <a:tr h="223451">
                <a:tc>
                  <a:txBody>
                    <a:bodyPr/>
                    <a:lstStyle/>
                    <a:p>
                      <a:pPr algn="l" fontAlgn="b"/>
                      <a:r>
                        <a:rPr lang="en-US" sz="1200" b="0" i="0" u="none" strike="noStrike" dirty="0">
                          <a:solidFill>
                            <a:srgbClr val="000000"/>
                          </a:solidFill>
                          <a:effectLst/>
                          <a:latin typeface="Calibri" panose="020F0502020204030204" pitchFamily="34" charset="0"/>
                        </a:rPr>
                        <a:t>Charles Town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26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082955"/>
                  </a:ext>
                </a:extLst>
              </a:tr>
              <a:tr h="223451">
                <a:tc>
                  <a:txBody>
                    <a:bodyPr/>
                    <a:lstStyle/>
                    <a:p>
                      <a:pPr algn="l" fontAlgn="b"/>
                      <a:r>
                        <a:rPr lang="en-US" sz="1200" b="0" i="0" u="none" strike="noStrike" dirty="0">
                          <a:solidFill>
                            <a:srgbClr val="000000"/>
                          </a:solidFill>
                          <a:effectLst/>
                          <a:latin typeface="Calibri" panose="020F0502020204030204" pitchFamily="34" charset="0"/>
                        </a:rPr>
                        <a:t>Harpers Ferry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3604"/>
                  </a:ext>
                </a:extLst>
              </a:tr>
              <a:tr h="223451">
                <a:tc>
                  <a:txBody>
                    <a:bodyPr/>
                    <a:lstStyle/>
                    <a:p>
                      <a:pPr algn="l" fontAlgn="b"/>
                      <a:r>
                        <a:rPr lang="en-US" sz="1200" b="0" i="0" u="none" strike="noStrike" dirty="0">
                          <a:solidFill>
                            <a:srgbClr val="000000"/>
                          </a:solidFill>
                          <a:effectLst/>
                          <a:latin typeface="Calibri" panose="020F0502020204030204" pitchFamily="34" charset="0"/>
                        </a:rPr>
                        <a:t>Jefferson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487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526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572570814"/>
                  </a:ext>
                </a:extLst>
              </a:tr>
              <a:tr h="223451">
                <a:tc>
                  <a:txBody>
                    <a:bodyPr/>
                    <a:lstStyle/>
                    <a:p>
                      <a:pPr algn="l" fontAlgn="b"/>
                      <a:r>
                        <a:rPr lang="en-US" sz="1200" b="0" i="0" u="none" strike="noStrike" dirty="0">
                          <a:solidFill>
                            <a:srgbClr val="000000"/>
                          </a:solidFill>
                          <a:effectLst/>
                          <a:latin typeface="Calibri" panose="020F0502020204030204" pitchFamily="34" charset="0"/>
                        </a:rPr>
                        <a:t>Ranson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975332"/>
                  </a:ext>
                </a:extLst>
              </a:tr>
              <a:tr h="223451">
                <a:tc>
                  <a:txBody>
                    <a:bodyPr/>
                    <a:lstStyle/>
                    <a:p>
                      <a:pPr algn="l" fontAlgn="b"/>
                      <a:r>
                        <a:rPr lang="en-US" sz="1200" b="0" i="0" u="none" strike="noStrike" dirty="0">
                          <a:solidFill>
                            <a:srgbClr val="000000"/>
                          </a:solidFill>
                          <a:effectLst/>
                          <a:latin typeface="Calibri" panose="020F0502020204030204" pitchFamily="34" charset="0"/>
                        </a:rPr>
                        <a:t>Shepherdstown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65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4339223"/>
                  </a:ext>
                </a:extLst>
              </a:tr>
              <a:tr h="223451">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JEFFERSON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357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257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solidFill>
                            <a:srgbClr val="000000"/>
                          </a:solidFill>
                          <a:effectLst/>
                          <a:latin typeface="Calibri" panose="020F0502020204030204" pitchFamily="34" charset="0"/>
                        </a:rPr>
                        <a:t>659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733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2025604475"/>
                  </a:ext>
                </a:extLst>
              </a:tr>
              <a:tr h="223451">
                <a:tc>
                  <a:txBody>
                    <a:bodyPr/>
                    <a:lstStyle/>
                    <a:p>
                      <a:pPr algn="l" fontAlgn="b"/>
                      <a:r>
                        <a:rPr lang="en-US" sz="1200" b="0" i="0" u="none" strike="noStrike" dirty="0">
                          <a:solidFill>
                            <a:srgbClr val="000000"/>
                          </a:solidFill>
                          <a:effectLst/>
                          <a:latin typeface="Calibri" panose="020F0502020204030204" pitchFamily="34" charset="0"/>
                        </a:rPr>
                        <a:t>Bath</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56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4453971"/>
                  </a:ext>
                </a:extLst>
              </a:tr>
              <a:tr h="223451">
                <a:tc>
                  <a:txBody>
                    <a:bodyPr/>
                    <a:lstStyle/>
                    <a:p>
                      <a:pPr algn="l" fontAlgn="b"/>
                      <a:r>
                        <a:rPr lang="en-US" sz="1200" b="0" i="0" u="none" strike="noStrike" dirty="0">
                          <a:solidFill>
                            <a:srgbClr val="000000"/>
                          </a:solidFill>
                          <a:effectLst/>
                          <a:latin typeface="Calibri" panose="020F0502020204030204" pitchFamily="34" charset="0"/>
                        </a:rPr>
                        <a:t>Morgan County*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102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135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dirty="0">
                          <a:solidFill>
                            <a:srgbClr val="000000"/>
                          </a:solidFill>
                          <a:effectLst/>
                          <a:latin typeface="Calibri" panose="020F0502020204030204" pitchFamily="34" charset="0"/>
                        </a:rPr>
                        <a:t>446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484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2598848"/>
                  </a:ext>
                </a:extLst>
              </a:tr>
              <a:tr h="223451">
                <a:tc>
                  <a:txBody>
                    <a:bodyPr/>
                    <a:lstStyle/>
                    <a:p>
                      <a:pPr algn="l" fontAlgn="b"/>
                      <a:r>
                        <a:rPr lang="en-US" sz="1200" b="0" i="0" u="none" strike="noStrike" dirty="0">
                          <a:solidFill>
                            <a:srgbClr val="000000"/>
                          </a:solidFill>
                          <a:effectLst/>
                          <a:latin typeface="Calibri" panose="020F0502020204030204" pitchFamily="34" charset="0"/>
                        </a:rPr>
                        <a:t>Paw </a:t>
                      </a:r>
                      <a:r>
                        <a:rPr lang="en-US" sz="1200" b="0" i="0" u="none" strike="noStrike" dirty="0" err="1">
                          <a:solidFill>
                            <a:srgbClr val="000000"/>
                          </a:solidFill>
                          <a:effectLst/>
                          <a:latin typeface="Calibri" panose="020F0502020204030204" pitchFamily="34" charset="0"/>
                        </a:rPr>
                        <a:t>Paw</a:t>
                      </a:r>
                      <a:endParaRPr lang="en-US" sz="12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900674"/>
                  </a:ext>
                </a:extLst>
              </a:tr>
              <a:tr h="0">
                <a:tc>
                  <a:txBody>
                    <a:bodyPr/>
                    <a:lstStyle/>
                    <a:p>
                      <a:pPr algn="l" fontAlgn="b"/>
                      <a:r>
                        <a:rPr lang="en-US" sz="1200" b="1"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MORGAN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158</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175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589</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a:solidFill>
                            <a:srgbClr val="000000"/>
                          </a:solidFill>
                          <a:effectLst/>
                          <a:latin typeface="Calibri" panose="020F0502020204030204" pitchFamily="34" charset="0"/>
                        </a:rPr>
                        <a:t>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en-US" sz="1200" b="1" i="0" u="none" strike="noStrike" dirty="0">
                          <a:solidFill>
                            <a:srgbClr val="000000"/>
                          </a:solidFill>
                          <a:effectLst/>
                          <a:latin typeface="Calibri" panose="020F0502020204030204" pitchFamily="34" charset="0"/>
                        </a:rPr>
                        <a:t>643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extLst>
                  <a:ext uri="{0D108BD9-81ED-4DB2-BD59-A6C34878D82A}">
                    <a16:rowId xmlns:a16="http://schemas.microsoft.com/office/drawing/2014/main" val="166023053"/>
                  </a:ext>
                </a:extLst>
              </a:tr>
            </a:tbl>
          </a:graphicData>
        </a:graphic>
      </p:graphicFrame>
    </p:spTree>
    <p:extLst>
      <p:ext uri="{BB962C8B-B14F-4D97-AF65-F5344CB8AC3E}">
        <p14:creationId xmlns:p14="http://schemas.microsoft.com/office/powerpoint/2010/main" val="21732450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Buildings Inventories</a:t>
            </a:r>
            <a:endParaRPr 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818351" y="3765175"/>
            <a:ext cx="2237591" cy="28938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27930" y="1056135"/>
            <a:ext cx="8888139" cy="5759825"/>
          </a:xfrm>
          <a:prstGeom prst="rect">
            <a:avLst/>
          </a:prstGeom>
        </p:spPr>
      </p:pic>
      <p:pic>
        <p:nvPicPr>
          <p:cNvPr id="10" name="Picture 9"/>
          <p:cNvPicPr/>
          <p:nvPr/>
        </p:nvPicPr>
        <p:blipFill>
          <a:blip r:embed="rId4"/>
          <a:stretch>
            <a:fillRect/>
          </a:stretch>
        </p:blipFill>
        <p:spPr>
          <a:xfrm>
            <a:off x="231227" y="5602789"/>
            <a:ext cx="2049518" cy="1134682"/>
          </a:xfrm>
          <a:prstGeom prst="rect">
            <a:avLst/>
          </a:prstGeom>
          <a:ln>
            <a:solidFill>
              <a:schemeClr val="tx1"/>
            </a:solidFill>
          </a:ln>
        </p:spPr>
      </p:pic>
      <p:sp>
        <p:nvSpPr>
          <p:cNvPr id="3" name="TextBox 2"/>
          <p:cNvSpPr txBox="1"/>
          <p:nvPr/>
        </p:nvSpPr>
        <p:spPr>
          <a:xfrm>
            <a:off x="5454870" y="2175641"/>
            <a:ext cx="3478924" cy="584775"/>
          </a:xfrm>
          <a:prstGeom prst="rect">
            <a:avLst/>
          </a:prstGeom>
          <a:solidFill>
            <a:schemeClr val="bg1">
              <a:lumMod val="50000"/>
            </a:schemeClr>
          </a:solidFill>
        </p:spPr>
        <p:txBody>
          <a:bodyPr wrap="square" rtlCol="0">
            <a:spAutoFit/>
          </a:bodyPr>
          <a:lstStyle/>
          <a:p>
            <a:pPr algn="ctr"/>
            <a:r>
              <a:rPr lang="en-US" sz="1600" dirty="0" smtClean="0">
                <a:solidFill>
                  <a:schemeClr val="bg1"/>
                </a:solidFill>
              </a:rPr>
              <a:t>High-Risk Effective &amp; Advisory</a:t>
            </a:r>
          </a:p>
          <a:p>
            <a:pPr algn="ctr"/>
            <a:r>
              <a:rPr lang="en-US" sz="1600" dirty="0" smtClean="0">
                <a:solidFill>
                  <a:schemeClr val="bg1"/>
                </a:solidFill>
              </a:rPr>
              <a:t> 1%-Annual-Chance (100-Yr) Floodplains</a:t>
            </a:r>
            <a:endParaRPr lang="en-US" sz="1600" dirty="0">
              <a:solidFill>
                <a:schemeClr val="bg1"/>
              </a:solidFill>
            </a:endParaRPr>
          </a:p>
        </p:txBody>
      </p:sp>
    </p:spTree>
    <p:extLst>
      <p:ext uri="{BB962C8B-B14F-4D97-AF65-F5344CB8AC3E}">
        <p14:creationId xmlns:p14="http://schemas.microsoft.com/office/powerpoint/2010/main" val="1263712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Future Building Map Conditions</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209175830"/>
              </p:ext>
            </p:extLst>
          </p:nvPr>
        </p:nvGraphicFramePr>
        <p:xfrm>
          <a:off x="351111" y="1266061"/>
          <a:ext cx="8441777" cy="4954525"/>
        </p:xfrm>
        <a:graphic>
          <a:graphicData uri="http://schemas.openxmlformats.org/drawingml/2006/table">
            <a:tbl>
              <a:tblPr/>
              <a:tblGrid>
                <a:gridCol w="1937123">
                  <a:extLst>
                    <a:ext uri="{9D8B030D-6E8A-4147-A177-3AD203B41FA5}">
                      <a16:colId xmlns:a16="http://schemas.microsoft.com/office/drawing/2014/main" val="3672368096"/>
                    </a:ext>
                  </a:extLst>
                </a:gridCol>
                <a:gridCol w="6504654">
                  <a:extLst>
                    <a:ext uri="{9D8B030D-6E8A-4147-A177-3AD203B41FA5}">
                      <a16:colId xmlns:a16="http://schemas.microsoft.com/office/drawing/2014/main" val="1628038367"/>
                    </a:ext>
                  </a:extLst>
                </a:gridCol>
              </a:tblGrid>
              <a:tr h="377957">
                <a:tc>
                  <a:txBody>
                    <a:bodyPr/>
                    <a:lstStyle/>
                    <a:p>
                      <a:pPr algn="ctr" fontAlgn="ctr"/>
                      <a:r>
                        <a:rPr lang="en-US" sz="1400" b="1" i="0" u="none" strike="noStrike" dirty="0">
                          <a:solidFill>
                            <a:srgbClr val="000000"/>
                          </a:solidFill>
                          <a:effectLst/>
                          <a:latin typeface="Calibri" panose="020F0502020204030204" pitchFamily="34" charset="0"/>
                        </a:rPr>
                        <a:t>SFHA AND FUTURE MAP CONDITIONS</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400" b="0" i="0" u="none" strike="noStrike" dirty="0">
                          <a:solidFill>
                            <a:srgbClr val="000000"/>
                          </a:solidFill>
                          <a:effectLst/>
                          <a:latin typeface="Calibri" panose="020F0502020204030204" pitchFamily="34" charset="0"/>
                        </a:rPr>
                        <a:t>Select counties have non-regulatory, advisory flood zones (orange zones on WV Flood Tool) that indicate future map conditions of the Special Flood Hazard Area (SFHA).</a:t>
                      </a:r>
                    </a:p>
                  </a:txBody>
                  <a:tcPr marL="9449" marR="9449" marT="944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083288448"/>
                  </a:ext>
                </a:extLst>
              </a:tr>
              <a:tr h="604731">
                <a:tc>
                  <a:txBody>
                    <a:bodyPr/>
                    <a:lstStyle/>
                    <a:p>
                      <a:pPr algn="ctr" fontAlgn="ctr"/>
                      <a:r>
                        <a:rPr lang="en-US" sz="1400" b="1" i="0" u="none" strike="noStrike">
                          <a:solidFill>
                            <a:srgbClr val="000000"/>
                          </a:solidFill>
                          <a:effectLst/>
                          <a:latin typeface="Calibri" panose="020F0502020204030204" pitchFamily="34" charset="0"/>
                        </a:rPr>
                        <a:t>Floodway</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l" fontAlgn="t"/>
                      <a:r>
                        <a:rPr lang="en-US" sz="1400" b="1" i="0" u="none" strike="noStrike" dirty="0">
                          <a:solidFill>
                            <a:srgbClr val="000000"/>
                          </a:solidFill>
                          <a:effectLst/>
                          <a:latin typeface="Calibri" panose="020F0502020204030204" pitchFamily="34" charset="0"/>
                        </a:rPr>
                        <a:t>Floodways</a:t>
                      </a:r>
                      <a:r>
                        <a:rPr lang="en-US" sz="1400" b="0" i="0" u="none" strike="noStrike" dirty="0">
                          <a:solidFill>
                            <a:srgbClr val="000000"/>
                          </a:solidFill>
                          <a:effectLst/>
                          <a:latin typeface="Calibri" panose="020F0502020204030204" pitchFamily="34" charset="0"/>
                        </a:rPr>
                        <a:t> cans be dangerous because water may flow very fast.  Development is not allowed unless there is "no rise" in flood elevations, floodway elevations, and floodway widths are certified.  Structures in floodways may require special consideration for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634358"/>
                  </a:ext>
                </a:extLst>
              </a:tr>
              <a:tr h="585833">
                <a:tc>
                  <a:txBody>
                    <a:bodyPr/>
                    <a:lstStyle/>
                    <a:p>
                      <a:pPr algn="ctr" fontAlgn="ctr"/>
                      <a:r>
                        <a:rPr lang="en-US" sz="1400" b="1" i="0" u="none" strike="noStrike">
                          <a:solidFill>
                            <a:srgbClr val="000000"/>
                          </a:solidFill>
                          <a:effectLst/>
                          <a:latin typeface="Calibri" panose="020F0502020204030204" pitchFamily="34" charset="0"/>
                        </a:rPr>
                        <a:t>No Change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l" fontAlgn="t"/>
                      <a:r>
                        <a:rPr lang="en-US" sz="1400" b="1" i="0" u="none" strike="noStrike" dirty="0">
                          <a:solidFill>
                            <a:srgbClr val="000000"/>
                          </a:solidFill>
                          <a:effectLst/>
                          <a:latin typeface="Calibri" panose="020F0502020204030204" pitchFamily="34" charset="0"/>
                        </a:rPr>
                        <a:t>No Change in SFHA</a:t>
                      </a:r>
                      <a:r>
                        <a:rPr lang="en-US" sz="1400" b="0" i="0" u="none" strike="noStrike" dirty="0">
                          <a:solidFill>
                            <a:srgbClr val="000000"/>
                          </a:solidFill>
                          <a:effectLst/>
                          <a:latin typeface="Calibri" panose="020F0502020204030204" pitchFamily="34" charset="0"/>
                        </a:rPr>
                        <a:t> designation where High-Risk Effective and Advisory Floodplains overlap.  When future map restudies are completed and new FIRMs become effective, it is predicted that structures with this designation are neither "mapped in" nor "mapped out" of the SFHA. </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8084723"/>
                  </a:ext>
                </a:extLst>
              </a:tr>
              <a:tr h="1007255">
                <a:tc>
                  <a:txBody>
                    <a:bodyPr/>
                    <a:lstStyle/>
                    <a:p>
                      <a:pPr algn="ctr" fontAlgn="ctr"/>
                      <a:r>
                        <a:rPr lang="en-US" sz="1400" b="1" i="0" u="none" strike="noStrike" dirty="0">
                          <a:solidFill>
                            <a:srgbClr val="000000"/>
                          </a:solidFill>
                          <a:effectLst/>
                          <a:latin typeface="Calibri" panose="020F0502020204030204" pitchFamily="34" charset="0"/>
                        </a:rPr>
                        <a:t>Mapped In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"mapped-in" the SFHA</a:t>
                      </a:r>
                      <a:r>
                        <a:rPr lang="en-US" sz="1400" b="0" i="0" u="none" strike="noStrike" dirty="0">
                          <a:solidFill>
                            <a:srgbClr val="000000"/>
                          </a:solidFill>
                          <a:effectLst/>
                          <a:latin typeface="Calibri" panose="020F0502020204030204" pitchFamily="34" charset="0"/>
                        </a:rPr>
                        <a:t> according to mapped High-Risk Advisory Floodplains based on more accurate topography and model-backed A Zones.  The "mapped-in" structures most likely will be included in the SFHA when future FEMA Restudies are done and new FIRMS become effective.  Communities should review all "mapped-in" structures.  Homeowners are at higher risk to flooding and should be contacted about Flood Insurance Preferred Risk Policies and other potential mitigation measures.</a:t>
                      </a: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71703"/>
                  </a:ext>
                </a:extLst>
              </a:tr>
              <a:tr h="840954">
                <a:tc>
                  <a:txBody>
                    <a:bodyPr/>
                    <a:lstStyle/>
                    <a:p>
                      <a:pPr algn="ctr" fontAlgn="ctr"/>
                      <a:r>
                        <a:rPr lang="en-US" sz="1400" b="1" i="0" u="none" strike="noStrike" dirty="0">
                          <a:solidFill>
                            <a:srgbClr val="000000"/>
                          </a:solidFill>
                          <a:effectLst/>
                          <a:latin typeface="Calibri" panose="020F0502020204030204" pitchFamily="34" charset="0"/>
                        </a:rPr>
                        <a:t>Mapped Out SFHA</a:t>
                      </a:r>
                    </a:p>
                  </a:txBody>
                  <a:tcPr marL="9449" marR="9449" marT="944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t"/>
                      <a:r>
                        <a:rPr lang="en-US" sz="1400" b="0" i="0" u="none" strike="noStrike" dirty="0">
                          <a:solidFill>
                            <a:srgbClr val="000000"/>
                          </a:solidFill>
                          <a:effectLst/>
                          <a:latin typeface="Calibri" panose="020F0502020204030204" pitchFamily="34" charset="0"/>
                        </a:rPr>
                        <a:t>Structures potentially </a:t>
                      </a:r>
                      <a:r>
                        <a:rPr lang="en-US" sz="1400" b="1" i="0" u="none" strike="noStrike" dirty="0">
                          <a:solidFill>
                            <a:srgbClr val="000000"/>
                          </a:solidFill>
                          <a:effectLst/>
                          <a:latin typeface="Calibri" panose="020F0502020204030204" pitchFamily="34" charset="0"/>
                        </a:rPr>
                        <a:t>"mapped-out" the SFHA</a:t>
                      </a:r>
                      <a:r>
                        <a:rPr lang="en-US" sz="1400" b="0" i="0" u="none" strike="noStrike" dirty="0">
                          <a:solidFill>
                            <a:srgbClr val="000000"/>
                          </a:solidFill>
                          <a:effectLst/>
                          <a:latin typeface="Calibri" panose="020F0502020204030204" pitchFamily="34" charset="0"/>
                        </a:rPr>
                        <a:t> according to mapped Advisory Floodplains and most likely will NOT be included in the SFHA when the new FIRMs become effective from future Restudies.  Communities should review all "mapped-out" structures for LiDAR LOMAs.  Although these structures may be mapped to a lesser flood risk designation, property owners should be encouraged to purchase Flood Insurance Preferred Risk Policies at lower premiums</a:t>
                      </a:r>
                      <a:r>
                        <a:rPr lang="en-US" sz="1400" b="0" i="0" u="none" strike="noStrike" dirty="0" smtClean="0">
                          <a:solidFill>
                            <a:srgbClr val="000000"/>
                          </a:solidFill>
                          <a:effectLst/>
                          <a:latin typeface="Calibri" panose="020F0502020204030204" pitchFamily="34" charset="0"/>
                        </a:rPr>
                        <a:t>.  </a:t>
                      </a:r>
                      <a:r>
                        <a:rPr lang="en-US" sz="1400" b="0" i="0" u="none" strike="noStrike" dirty="0" smtClean="0">
                          <a:solidFill>
                            <a:srgbClr val="000000"/>
                          </a:solidFill>
                          <a:effectLst/>
                          <a:latin typeface="Calibri" panose="020F0502020204030204" pitchFamily="34" charset="0"/>
                          <a:hlinkClick r:id="rId3"/>
                        </a:rPr>
                        <a:t>Morgan</a:t>
                      </a:r>
                      <a:r>
                        <a:rPr lang="en-US" sz="1400" b="0" i="0" u="none" strike="noStrike" baseline="0" dirty="0" smtClean="0">
                          <a:solidFill>
                            <a:srgbClr val="000000"/>
                          </a:solidFill>
                          <a:effectLst/>
                          <a:latin typeface="Calibri" panose="020F0502020204030204" pitchFamily="34" charset="0"/>
                          <a:hlinkClick r:id="rId3"/>
                        </a:rPr>
                        <a:t> County example  </a:t>
                      </a:r>
                      <a:r>
                        <a:rPr lang="en-US" sz="1400" b="0" i="0" u="none" strike="noStrike" baseline="0" dirty="0" smtClean="0">
                          <a:solidFill>
                            <a:srgbClr val="000000"/>
                          </a:solidFill>
                          <a:effectLst/>
                          <a:latin typeface="Calibri" panose="020F0502020204030204" pitchFamily="34" charset="0"/>
                        </a:rPr>
                        <a:t>| </a:t>
                      </a:r>
                      <a:r>
                        <a:rPr lang="en-US" sz="1400" b="0" i="0" u="none" strike="noStrike" baseline="0" dirty="0" smtClean="0">
                          <a:solidFill>
                            <a:srgbClr val="000000"/>
                          </a:solidFill>
                          <a:effectLst/>
                          <a:latin typeface="Calibri" panose="020F0502020204030204" pitchFamily="34" charset="0"/>
                          <a:hlinkClick r:id="rId4"/>
                        </a:rPr>
                        <a:t>Berkeley County example</a:t>
                      </a:r>
                      <a:endParaRPr lang="en-US" sz="1400" b="0" i="0" u="none" strike="noStrike" dirty="0">
                        <a:solidFill>
                          <a:srgbClr val="000000"/>
                        </a:solidFill>
                        <a:effectLst/>
                        <a:latin typeface="Calibri" panose="020F0502020204030204" pitchFamily="34" charset="0"/>
                      </a:endParaRPr>
                    </a:p>
                  </a:txBody>
                  <a:tcPr marL="9449" marR="9449" marT="9449"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200999"/>
                  </a:ext>
                </a:extLst>
              </a:tr>
            </a:tbl>
          </a:graphicData>
        </a:graphic>
      </p:graphicFrame>
    </p:spTree>
    <p:extLst>
      <p:ext uri="{BB962C8B-B14F-4D97-AF65-F5344CB8AC3E}">
        <p14:creationId xmlns:p14="http://schemas.microsoft.com/office/powerpoint/2010/main" val="815583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662150" y="996373"/>
            <a:ext cx="8124975" cy="528596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Primary Structures (Bath)</a:t>
            </a:r>
            <a:endParaRPr lang="en-US"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1051834" y="6355907"/>
            <a:ext cx="7439725" cy="553357"/>
          </a:xfrm>
          <a:prstGeom prst="rect">
            <a:avLst/>
          </a:prstGeom>
        </p:spPr>
        <p:txBody>
          <a:bodyPr wrap="square">
            <a:spAutoFit/>
          </a:bodyPr>
          <a:lstStyle/>
          <a:p>
            <a:pP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Martinsburg’s </a:t>
            </a:r>
            <a:r>
              <a:rPr lang="en-US" sz="1400" i="1" dirty="0">
                <a:latin typeface="Calibri" panose="020F0502020204030204" pitchFamily="34" charset="0"/>
                <a:ea typeface="Calibri" panose="020F0502020204030204" pitchFamily="34" charset="0"/>
                <a:cs typeface="Times New Roman" panose="02020603050405020304" pitchFamily="18" charset="0"/>
              </a:rPr>
              <a:t>primary structures</a:t>
            </a:r>
            <a:r>
              <a:rPr lang="en-US" sz="1400" dirty="0">
                <a:latin typeface="Calibri" panose="020F0502020204030204" pitchFamily="34" charset="0"/>
                <a:ea typeface="Calibri" panose="020F0502020204030204" pitchFamily="34" charset="0"/>
                <a:cs typeface="Times New Roman" panose="02020603050405020304" pitchFamily="18" charset="0"/>
              </a:rPr>
              <a:t> viewable on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Risk MAP View</a:t>
            </a:r>
            <a:r>
              <a:rPr lang="en-US" sz="1400" dirty="0">
                <a:latin typeface="Calibri" panose="020F0502020204030204" pitchFamily="34" charset="0"/>
                <a:ea typeface="Calibri" panose="020F0502020204030204" pitchFamily="34" charset="0"/>
                <a:cs typeface="Times New Roman" panose="02020603050405020304" pitchFamily="18" charset="0"/>
              </a:rPr>
              <a:t> of the WV Flood Tool.  Symbol letters indicate general occupancy (</a:t>
            </a:r>
            <a:r>
              <a:rPr lang="en-US" sz="1400" b="1" dirty="0">
                <a:latin typeface="Calibri" panose="020F0502020204030204" pitchFamily="34" charset="0"/>
                <a:ea typeface="Calibri" panose="020F0502020204030204" pitchFamily="34" charset="0"/>
                <a:cs typeface="Times New Roman" panose="02020603050405020304" pitchFamily="18" charset="0"/>
              </a:rPr>
              <a:t>R</a:t>
            </a:r>
            <a:r>
              <a:rPr lang="en-US" sz="1400" dirty="0">
                <a:latin typeface="Calibri" panose="020F0502020204030204" pitchFamily="34" charset="0"/>
                <a:ea typeface="Calibri" panose="020F0502020204030204" pitchFamily="34" charset="0"/>
                <a:cs typeface="Times New Roman" panose="02020603050405020304" pitchFamily="18" charset="0"/>
              </a:rPr>
              <a:t>esidential, </a:t>
            </a:r>
            <a:r>
              <a:rPr lang="en-US" sz="1400" b="1" dirty="0">
                <a:latin typeface="Calibri" panose="020F0502020204030204" pitchFamily="34" charset="0"/>
                <a:ea typeface="Calibri" panose="020F0502020204030204" pitchFamily="34" charset="0"/>
                <a:cs typeface="Times New Roman" panose="02020603050405020304" pitchFamily="18" charset="0"/>
              </a:rPr>
              <a:t>C</a:t>
            </a:r>
            <a:r>
              <a:rPr lang="en-US" sz="1400" dirty="0">
                <a:latin typeface="Calibri" panose="020F0502020204030204" pitchFamily="34" charset="0"/>
                <a:ea typeface="Calibri" panose="020F0502020204030204" pitchFamily="34" charset="0"/>
                <a:cs typeface="Times New Roman" panose="02020603050405020304" pitchFamily="18" charset="0"/>
              </a:rPr>
              <a:t>ommercial, </a:t>
            </a:r>
            <a:r>
              <a:rPr lang="en-US" sz="1400" b="1" dirty="0">
                <a:latin typeface="Calibri" panose="020F0502020204030204" pitchFamily="34" charset="0"/>
                <a:ea typeface="Calibri" panose="020F0502020204030204" pitchFamily="34" charset="0"/>
                <a:cs typeface="Times New Roman" panose="02020603050405020304" pitchFamily="18" charset="0"/>
              </a:rPr>
              <a:t>O</a:t>
            </a:r>
            <a:r>
              <a:rPr lang="en-US" sz="1400" dirty="0">
                <a:latin typeface="Calibri" panose="020F0502020204030204" pitchFamily="34" charset="0"/>
                <a:ea typeface="Calibri" panose="020F0502020204030204" pitchFamily="34" charset="0"/>
                <a:cs typeface="Times New Roman" panose="02020603050405020304" pitchFamily="18" charset="0"/>
              </a:rPr>
              <a:t>ther Non-Residential).</a:t>
            </a:r>
          </a:p>
        </p:txBody>
      </p:sp>
      <p:pic>
        <p:nvPicPr>
          <p:cNvPr id="7" name="Picture 6"/>
          <p:cNvPicPr/>
          <p:nvPr/>
        </p:nvPicPr>
        <p:blipFill>
          <a:blip r:embed="rId5"/>
          <a:stretch>
            <a:fillRect/>
          </a:stretch>
        </p:blipFill>
        <p:spPr>
          <a:xfrm>
            <a:off x="767748" y="4642944"/>
            <a:ext cx="2752725" cy="1524000"/>
          </a:xfrm>
          <a:prstGeom prst="rect">
            <a:avLst/>
          </a:prstGeom>
          <a:ln>
            <a:solidFill>
              <a:schemeClr val="tx1"/>
            </a:solidFill>
          </a:ln>
        </p:spPr>
      </p:pic>
    </p:spTree>
    <p:extLst>
      <p:ext uri="{BB962C8B-B14F-4D97-AF65-F5344CB8AC3E}">
        <p14:creationId xmlns:p14="http://schemas.microsoft.com/office/powerpoint/2010/main" val="3240298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Essential Facilities (Morgan County)</a:t>
            </a:r>
            <a:endParaRPr lang="en-US" dirty="0">
              <a:solidFill>
                <a:schemeClr val="bg1"/>
              </a:solidFill>
              <a:latin typeface="Arial" panose="020B0604020202020204" pitchFamily="34" charset="0"/>
              <a:cs typeface="Arial" panose="020B0604020202020204" pitchFamily="34" charset="0"/>
            </a:endParaRPr>
          </a:p>
        </p:txBody>
      </p:sp>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558739" y="1001949"/>
            <a:ext cx="8026522" cy="126938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244041106"/>
              </p:ext>
            </p:extLst>
          </p:nvPr>
        </p:nvGraphicFramePr>
        <p:xfrm>
          <a:off x="558739" y="2651884"/>
          <a:ext cx="8190314" cy="1994689"/>
        </p:xfrm>
        <a:graphic>
          <a:graphicData uri="http://schemas.openxmlformats.org/drawingml/2006/table">
            <a:tbl>
              <a:tblPr firstRow="1" firstCol="1" bandRow="1"/>
              <a:tblGrid>
                <a:gridCol w="1370111">
                  <a:extLst>
                    <a:ext uri="{9D8B030D-6E8A-4147-A177-3AD203B41FA5}">
                      <a16:colId xmlns:a16="http://schemas.microsoft.com/office/drawing/2014/main" val="939438218"/>
                    </a:ext>
                  </a:extLst>
                </a:gridCol>
                <a:gridCol w="911384">
                  <a:extLst>
                    <a:ext uri="{9D8B030D-6E8A-4147-A177-3AD203B41FA5}">
                      <a16:colId xmlns:a16="http://schemas.microsoft.com/office/drawing/2014/main" val="1330779160"/>
                    </a:ext>
                  </a:extLst>
                </a:gridCol>
                <a:gridCol w="2084649">
                  <a:extLst>
                    <a:ext uri="{9D8B030D-6E8A-4147-A177-3AD203B41FA5}">
                      <a16:colId xmlns:a16="http://schemas.microsoft.com/office/drawing/2014/main" val="2469354264"/>
                    </a:ext>
                  </a:extLst>
                </a:gridCol>
                <a:gridCol w="1482842">
                  <a:extLst>
                    <a:ext uri="{9D8B030D-6E8A-4147-A177-3AD203B41FA5}">
                      <a16:colId xmlns:a16="http://schemas.microsoft.com/office/drawing/2014/main" val="2509700938"/>
                    </a:ext>
                  </a:extLst>
                </a:gridCol>
                <a:gridCol w="1007638">
                  <a:extLst>
                    <a:ext uri="{9D8B030D-6E8A-4147-A177-3AD203B41FA5}">
                      <a16:colId xmlns:a16="http://schemas.microsoft.com/office/drawing/2014/main" val="614626552"/>
                    </a:ext>
                  </a:extLst>
                </a:gridCol>
                <a:gridCol w="624354">
                  <a:extLst>
                    <a:ext uri="{9D8B030D-6E8A-4147-A177-3AD203B41FA5}">
                      <a16:colId xmlns:a16="http://schemas.microsoft.com/office/drawing/2014/main" val="1623665491"/>
                    </a:ext>
                  </a:extLst>
                </a:gridCol>
                <a:gridCol w="709336">
                  <a:extLst>
                    <a:ext uri="{9D8B030D-6E8A-4147-A177-3AD203B41FA5}">
                      <a16:colId xmlns:a16="http://schemas.microsoft.com/office/drawing/2014/main" val="2200708032"/>
                    </a:ext>
                  </a:extLst>
                </a:gridCol>
              </a:tblGrid>
              <a:tr h="809499">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County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Name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Facility Type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Flood Tool Link</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marL="0" marR="0" algn="ctr">
                        <a:lnSpc>
                          <a:spcPct val="107000"/>
                        </a:lnSpc>
                        <a:spcBef>
                          <a:spcPts val="0"/>
                        </a:spcBef>
                        <a:spcAft>
                          <a:spcPts val="0"/>
                        </a:spcAft>
                      </a:pPr>
                      <a:r>
                        <a:rPr lang="en-US" sz="120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Flood Depth</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Building Damage Percent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extLst>
                  <a:ext uri="{0D108BD9-81ED-4DB2-BD59-A6C34878D82A}">
                    <a16:rowId xmlns:a16="http://schemas.microsoft.com/office/drawing/2014/main" val="1141552001"/>
                  </a:ext>
                </a:extLst>
              </a:tr>
              <a:tr h="2601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Springs High School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School</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FT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2560792"/>
                  </a:ext>
                </a:extLst>
              </a:tr>
              <a:tr h="2601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WV State Police Troop 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Police Department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FT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8115073"/>
                  </a:ext>
                </a:extLst>
              </a:tr>
              <a:tr h="404749">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Bath</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Berkeley Springs Volunteer Fire Department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Fire Department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FT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778686"/>
                  </a:ext>
                </a:extLst>
              </a:tr>
              <a:tr h="260147">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Bath</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Morgan County 911 Center</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911 Center</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FT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654" marR="93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1227666"/>
                  </a:ext>
                </a:extLst>
              </a:tr>
            </a:tbl>
          </a:graphicData>
        </a:graphic>
      </p:graphicFrame>
      <p:sp>
        <p:nvSpPr>
          <p:cNvPr id="2" name="Rectangle 1"/>
          <p:cNvSpPr/>
          <p:nvPr/>
        </p:nvSpPr>
        <p:spPr>
          <a:xfrm>
            <a:off x="558739" y="5369677"/>
            <a:ext cx="8190314" cy="1014380"/>
          </a:xfrm>
          <a:prstGeom prst="rect">
            <a:avLst/>
          </a:prstGeom>
          <a:solidFill>
            <a:schemeClr val="accent4">
              <a:lumMod val="40000"/>
              <a:lumOff val="60000"/>
            </a:schemeClr>
          </a:solidFill>
        </p:spPr>
        <p:txBody>
          <a:bodyPr wrap="square">
            <a:spAutoFit/>
          </a:bodyPr>
          <a:lstStyle/>
          <a:p>
            <a:pPr>
              <a:lnSpc>
                <a:spcPct val="107000"/>
              </a:lnSpc>
              <a:spcAft>
                <a:spcPts val="800"/>
              </a:spcAft>
            </a:pPr>
            <a:r>
              <a:rPr lang="en-US" sz="1400" b="1" dirty="0">
                <a:latin typeface="Calibri" panose="020F0502020204030204" pitchFamily="34" charset="0"/>
                <a:ea typeface="Calibri" panose="020F0502020204030204" pitchFamily="34" charset="0"/>
                <a:cs typeface="Times New Roman" panose="02020603050405020304" pitchFamily="18" charset="0"/>
              </a:rPr>
              <a:t>Community Engagement and Verification:</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dirty="0">
                <a:latin typeface="Calibri" panose="020F0502020204030204" pitchFamily="34" charset="0"/>
                <a:ea typeface="Calibri" panose="020F0502020204030204" pitchFamily="34" charset="0"/>
                <a:cs typeface="Times New Roman" panose="02020603050405020304" pitchFamily="18" charset="0"/>
              </a:rPr>
              <a:t>Review the accuracy and completeness of all </a:t>
            </a:r>
            <a:r>
              <a:rPr lang="en-US" sz="1400" i="1" dirty="0">
                <a:latin typeface="Calibri" panose="020F0502020204030204" pitchFamily="34" charset="0"/>
                <a:ea typeface="Calibri" panose="020F0502020204030204" pitchFamily="34" charset="0"/>
                <a:cs typeface="Times New Roman" panose="02020603050405020304" pitchFamily="18" charset="0"/>
              </a:rPr>
              <a:t>active </a:t>
            </a:r>
            <a:r>
              <a:rPr lang="en-US" sz="1400"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essential facilities</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Report any facilities that are missing.  </a:t>
            </a:r>
            <a:r>
              <a:rPr lang="en-US" sz="1400" dirty="0">
                <a:latin typeface="Calibri" panose="020F0502020204030204" pitchFamily="34" charset="0"/>
                <a:ea typeface="Calibri" panose="020F0502020204030204" pitchFamily="34" charset="0"/>
                <a:cs typeface="Times New Roman" panose="02020603050405020304" pitchFamily="18" charset="0"/>
              </a:rPr>
              <a:t>Verify the facilities and location using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8"/>
              </a:rPr>
              <a:t>Table</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and RiskMAP View of the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WV Flood Tool</a:t>
            </a:r>
            <a:r>
              <a:rPr lang="en-US"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3222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987</TotalTime>
  <Words>3750</Words>
  <Application>Microsoft Office PowerPoint</Application>
  <PresentationFormat>On-screen Show (4:3)</PresentationFormat>
  <Paragraphs>1484</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71</cp:revision>
  <dcterms:created xsi:type="dcterms:W3CDTF">2021-08-23T15:30:08Z</dcterms:created>
  <dcterms:modified xsi:type="dcterms:W3CDTF">2021-08-30T14:38:49Z</dcterms:modified>
</cp:coreProperties>
</file>