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79" r:id="rId3"/>
    <p:sldId id="280" r:id="rId4"/>
    <p:sldId id="281" r:id="rId5"/>
    <p:sldId id="282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1601-F981-4724-AE8B-73C39E6CD10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AAAC5-52F6-4BE8-A4D1-545C191F2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4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</a:t>
            </a:r>
            <a:r>
              <a:rPr lang="en-US" baseline="0" dirty="0"/>
              <a:t> 10year Aerial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47EC-6AF3-4420-8FA8-4B43C4F595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2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</a:t>
            </a:r>
            <a:r>
              <a:rPr lang="en-US" baseline="0" dirty="0"/>
              <a:t> 25year Aerial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47EC-6AF3-4420-8FA8-4B43C4F595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2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</a:t>
            </a:r>
            <a:r>
              <a:rPr lang="en-US" baseline="0" dirty="0"/>
              <a:t> 50year Aerial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47EC-6AF3-4420-8FA8-4B43C4F595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9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</a:t>
            </a:r>
            <a:r>
              <a:rPr lang="en-US" baseline="0" dirty="0"/>
              <a:t> 100year Aerial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47EC-6AF3-4420-8FA8-4B43C4F595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</a:t>
            </a:r>
            <a:r>
              <a:rPr lang="en-US" baseline="0" dirty="0"/>
              <a:t> 100year PLUS Aerial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47EC-6AF3-4420-8FA8-4B43C4F595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</a:t>
            </a:r>
            <a:r>
              <a:rPr lang="en-US" baseline="0" dirty="0"/>
              <a:t> 500year Aerial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47EC-6AF3-4420-8FA8-4B43C4F595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3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3C82-3F6A-4345-1946-F606E4C70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0AE3C-B7B3-846C-3C7B-271EE05C5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77940-57B7-828A-7D20-5003C501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DCD4-F098-4BFE-B5D1-EFF61AAE4A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C992F-AA6C-3437-22DD-1312A99D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DCB3B-A039-F8C0-3D05-44D2D9C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7234-37FE-4F8D-A266-595EDD61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C3C54-0130-F9FB-6925-668A55FE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CCDE0-5C08-956E-EF99-35285B211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44C69-070E-9206-C3C8-9FA08C76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DCD4-F098-4BFE-B5D1-EFF61AAE4A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C0F47-4EE8-E51C-4157-F371E6C0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E48AA-FE60-1A02-193C-F7328C1A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7234-37FE-4F8D-A266-595EDD61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0C47AA-9A29-2E5D-AC87-9ACA476C2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6B3B8-44B3-3578-3D34-98CAB7FD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0291D-9FD8-FC70-52BD-286AAFD7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DCD4-F098-4BFE-B5D1-EFF61AAE4A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36B21-CF66-10F3-7B01-280E53A8B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CBB71-063A-C857-F427-C9767DCF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7234-37FE-4F8D-A266-595EDD61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18AF-05EC-4E54-6465-18226059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50A22-F99C-7850-6859-527255E6B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F1531-3A2C-4A0B-B436-06A373DF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DCD4-F098-4BFE-B5D1-EFF61AAE4A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BD27-7958-6DAE-C82B-4BA54409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FEFC2-A58E-A42C-24DE-6A3ACDAE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7234-37FE-4F8D-A266-595EDD61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4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4C7D-2B97-BB0B-12E6-B5BBD669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77068-02C6-21C0-365D-026A39C78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33A38-1AED-EAF9-C20A-79EE6872D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DCD4-F098-4BFE-B5D1-EFF61AAE4A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7262-065E-13EA-D22E-C28443DE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70BB7-FFB6-E625-6F53-43747D7D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7234-37FE-4F8D-A266-595EDD61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1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D403-B618-912A-08C9-545B8FDC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E98A-AEE9-059E-AAA0-CE9B5C8C7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22E2F-8D93-0FA8-E5C5-7A2D9DF72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2FCD2-30FB-D2BA-F3F7-0FE0BD48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DCD4-F098-4BFE-B5D1-EFF61AAE4A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73BC3-B477-8420-C20E-59A6AD29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A6DDC-7954-325F-186D-952108A9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7234-37FE-4F8D-A266-595EDD61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2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138B-E629-6BD7-6618-2BF7779E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A0A19-F9C1-0FF5-0C32-91BD62262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647C1-CB26-72EE-DB3D-C49D1D26E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37493-C3BD-297F-6468-35C1D3D42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FD4CC-F763-2308-7E3B-096465A7F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56F2A9-F23C-7CBA-3B59-D9090367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DCD4-F098-4BFE-B5D1-EFF61AAE4A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7B455-7CA7-5EC5-C36D-82D76B31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43144-79D3-57AA-7214-12281652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7234-37FE-4F8D-A266-595EDD61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3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5E47-7C18-49A6-929B-7D088FDE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457FF-3DFA-80C4-D6C4-0C950478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DCD4-F098-4BFE-B5D1-EFF61AAE4A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55BD2-050A-B1F3-D246-DBD32784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00F33-DE40-9814-58C5-676A5EF8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7234-37FE-4F8D-A266-595EDD61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1F8F4-9BDD-0E9A-A78D-D0ED8102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DCD4-F098-4BFE-B5D1-EFF61AAE4A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623B6-1568-5278-1ECF-D0DCAE1E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C617B-8EFD-5296-A6D3-58785BC3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7234-37FE-4F8D-A266-595EDD61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9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BDCF-6C9B-90CB-9C6A-39A2AA37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C132-FAD2-7FF8-809C-C86B56B61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8869B-30E0-BCF3-468A-5EDF47B6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6DF53-54FF-AAF2-82CB-D0964567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DCD4-F098-4BFE-B5D1-EFF61AAE4A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7EDDE-5901-8AFA-CCF6-9170E2AF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B2FC0-8FC6-8BA3-F397-5E8626E2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7234-37FE-4F8D-A266-595EDD61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2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D31D-ABA9-D489-1FF5-11F4A47A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E8528-13F7-2B55-2D4D-E23E8E02A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DAB25-60E2-5F5C-CF04-31C10F262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E3391-AA2D-2134-BE1A-01CCF33C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DCD4-F098-4BFE-B5D1-EFF61AAE4A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CBF36-B489-34E8-461C-BF589005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EF58B-6A5D-82AC-73D4-DE9F0165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7234-37FE-4F8D-A266-595EDD61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0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87E82-AA6C-E83D-7B91-E7560400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9A5A2-96AC-83F6-7F12-039D245D6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B3137-22A1-C7CE-6D12-9D771185C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2DCD4-F098-4BFE-B5D1-EFF61AAE4A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D71E1-34B7-420D-FF0F-F3327F93E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33181-C619-5182-F70A-8219A391F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17234-37FE-4F8D-A266-595EDD61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" b="18746"/>
          <a:stretch/>
        </p:blipFill>
        <p:spPr>
          <a:xfrm>
            <a:off x="0" y="104934"/>
            <a:ext cx="12234438" cy="6753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DE2A9-B801-96A7-902D-7B355F7DF3DB}"/>
              </a:ext>
            </a:extLst>
          </p:cNvPr>
          <p:cNvSpPr txBox="1">
            <a:spLocks/>
          </p:cNvSpPr>
          <p:nvPr/>
        </p:nvSpPr>
        <p:spPr>
          <a:xfrm>
            <a:off x="0" y="2364"/>
            <a:ext cx="12234438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6A9AA-714D-212C-8E3C-AEDD1AD541A6}"/>
              </a:ext>
            </a:extLst>
          </p:cNvPr>
          <p:cNvSpPr txBox="1"/>
          <p:nvPr/>
        </p:nvSpPr>
        <p:spPr>
          <a:xfrm>
            <a:off x="7297689" y="5953547"/>
            <a:ext cx="38874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96% probability of flooding at least once over 30 years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BD3D0A-295A-F337-770B-35E010B290AA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56998DAF-3240-6823-EE3A-B60C5F8AD8F1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021187-F9BE-9D96-2B9C-E3FCBCE4D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64EFF7-EF99-1454-B29E-74687C2FE221}"/>
              </a:ext>
            </a:extLst>
          </p:cNvPr>
          <p:cNvGrpSpPr/>
          <p:nvPr/>
        </p:nvGrpSpPr>
        <p:grpSpPr>
          <a:xfrm>
            <a:off x="550727" y="5106291"/>
            <a:ext cx="2109885" cy="680106"/>
            <a:chOff x="9256704" y="6579661"/>
            <a:chExt cx="2249990" cy="72526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BC62B9-F8C5-A618-F63A-31605CE46740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CA323A-639D-89AF-F846-62A1CF87FBB9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9CAAC9-479F-73C1-7565-E814BC9C22D4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A467C6-4758-6F64-3BF6-3D6B617701AA}"/>
                </a:ext>
              </a:extLst>
            </p:cNvPr>
            <p:cNvSpPr txBox="1"/>
            <p:nvPr/>
          </p:nvSpPr>
          <p:spPr>
            <a:xfrm>
              <a:off x="9868575" y="6976714"/>
              <a:ext cx="1638119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58D3CF0-854D-CD95-B62A-63CAF393DD5B}"/>
              </a:ext>
            </a:extLst>
          </p:cNvPr>
          <p:cNvSpPr txBox="1"/>
          <p:nvPr/>
        </p:nvSpPr>
        <p:spPr>
          <a:xfrm>
            <a:off x="2010951" y="8822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10% Annual Chance (10-year)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52AB18-8537-8766-1332-12833A7622F1}"/>
              </a:ext>
            </a:extLst>
          </p:cNvPr>
          <p:cNvSpPr txBox="1"/>
          <p:nvPr/>
        </p:nvSpPr>
        <p:spPr>
          <a:xfrm>
            <a:off x="9243953" y="123760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4A0AC1-AF55-C199-7A29-481B8F62D701}"/>
              </a:ext>
            </a:extLst>
          </p:cNvPr>
          <p:cNvSpPr txBox="1"/>
          <p:nvPr/>
        </p:nvSpPr>
        <p:spPr>
          <a:xfrm>
            <a:off x="6593513" y="6247260"/>
            <a:ext cx="529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13% Rainelle is in the 10% Annual Flood Chance</a:t>
            </a:r>
          </a:p>
        </p:txBody>
      </p: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785DC0F4-5385-7B30-ABFA-C60684017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 b="19040"/>
          <a:stretch/>
        </p:blipFill>
        <p:spPr>
          <a:xfrm>
            <a:off x="0" y="24531"/>
            <a:ext cx="12192000" cy="68379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EF64DF-EB8F-B8C9-D177-A1641DD6815F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9B2A2-499B-7A7C-3357-ED605676BBAB}"/>
              </a:ext>
            </a:extLst>
          </p:cNvPr>
          <p:cNvSpPr txBox="1"/>
          <p:nvPr/>
        </p:nvSpPr>
        <p:spPr>
          <a:xfrm>
            <a:off x="2010951" y="8822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4% Annual Chance (25-year)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2DC34-116A-222A-472A-89309ACB8D5D}"/>
              </a:ext>
            </a:extLst>
          </p:cNvPr>
          <p:cNvSpPr txBox="1"/>
          <p:nvPr/>
        </p:nvSpPr>
        <p:spPr>
          <a:xfrm>
            <a:off x="7297689" y="5953547"/>
            <a:ext cx="39523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71% probability of flooding at least once over 30 years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60E480-B548-BD5F-5B71-A126A4EB3181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AAB69C0-DCD8-53A3-EC2A-1A7BFDA15EEA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DCEBD66-D274-2141-337F-491EEFC64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D0A891-FB96-3CA7-1BCE-B1EF0B7E1391}"/>
              </a:ext>
            </a:extLst>
          </p:cNvPr>
          <p:cNvGrpSpPr/>
          <p:nvPr/>
        </p:nvGrpSpPr>
        <p:grpSpPr>
          <a:xfrm>
            <a:off x="550724" y="5106291"/>
            <a:ext cx="2098085" cy="680106"/>
            <a:chOff x="9256704" y="6579661"/>
            <a:chExt cx="2237407" cy="7252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6AE2CE-343E-AA50-C54B-96282443DCE9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8D01DD-BB54-30F2-646A-EC8FD69E3063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BE7727-A708-0928-85DD-6F0EE0A8A242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3104B2-7D5E-2248-56A8-64384138B45D}"/>
                </a:ext>
              </a:extLst>
            </p:cNvPr>
            <p:cNvSpPr txBox="1"/>
            <p:nvPr/>
          </p:nvSpPr>
          <p:spPr>
            <a:xfrm>
              <a:off x="9868575" y="6976714"/>
              <a:ext cx="1625536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4D6690D-730F-EAF6-66BD-202011E662B8}"/>
              </a:ext>
            </a:extLst>
          </p:cNvPr>
          <p:cNvSpPr txBox="1"/>
          <p:nvPr/>
        </p:nvSpPr>
        <p:spPr>
          <a:xfrm>
            <a:off x="9243953" y="123760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E39685-5967-267B-F9A5-D231F2584A6C}"/>
              </a:ext>
            </a:extLst>
          </p:cNvPr>
          <p:cNvSpPr txBox="1"/>
          <p:nvPr/>
        </p:nvSpPr>
        <p:spPr>
          <a:xfrm>
            <a:off x="6700541" y="6272737"/>
            <a:ext cx="568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20% Rainelle is in the 4% Annual Flood Chance</a:t>
            </a:r>
          </a:p>
        </p:txBody>
      </p: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2183811C-FB5A-B21D-8DC4-97BD34E06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4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b="19078"/>
          <a:stretch/>
        </p:blipFill>
        <p:spPr>
          <a:xfrm>
            <a:off x="0" y="167697"/>
            <a:ext cx="12192000" cy="669030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051F62B-37F0-8F5C-5728-3BA3171428D6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01244F-D0C6-6275-9D80-483533419CC8}"/>
              </a:ext>
            </a:extLst>
          </p:cNvPr>
          <p:cNvSpPr txBox="1"/>
          <p:nvPr/>
        </p:nvSpPr>
        <p:spPr>
          <a:xfrm>
            <a:off x="1106076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0EF4BB-0748-E69F-6AEA-7B6E0D4A893D}"/>
              </a:ext>
            </a:extLst>
          </p:cNvPr>
          <p:cNvSpPr txBox="1"/>
          <p:nvPr/>
        </p:nvSpPr>
        <p:spPr>
          <a:xfrm>
            <a:off x="9253478" y="100815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0547AA-3B1D-2A12-437A-052C9A39B3A6}"/>
              </a:ext>
            </a:extLst>
          </p:cNvPr>
          <p:cNvSpPr txBox="1"/>
          <p:nvPr/>
        </p:nvSpPr>
        <p:spPr>
          <a:xfrm>
            <a:off x="7297689" y="5953547"/>
            <a:ext cx="38756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45% probability of flooding at least once over 30 years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905016-D90C-E503-E8AA-5410D4935B42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94469823-B5B4-2BBB-6A5C-E80B18863DAF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F4B6079-D87C-7C12-C50C-0F7295F6A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CDD5F3-585C-E9B2-67E0-3F2646C5D5C8}"/>
              </a:ext>
            </a:extLst>
          </p:cNvPr>
          <p:cNvGrpSpPr/>
          <p:nvPr/>
        </p:nvGrpSpPr>
        <p:grpSpPr>
          <a:xfrm>
            <a:off x="550725" y="5106291"/>
            <a:ext cx="2162978" cy="680106"/>
            <a:chOff x="9256704" y="6579661"/>
            <a:chExt cx="2306609" cy="72526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7DDBF2-D24F-A8AE-C93D-E53A200E4684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30639D4-613C-25E5-55D3-40DF3DC089A8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3D7407-DDF4-7D0D-5621-AC5CC8E76C79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BA768D-939C-9F44-2D72-7D34DE7085DC}"/>
                </a:ext>
              </a:extLst>
            </p:cNvPr>
            <p:cNvSpPr txBox="1"/>
            <p:nvPr/>
          </p:nvSpPr>
          <p:spPr>
            <a:xfrm>
              <a:off x="9868575" y="6976714"/>
              <a:ext cx="1694738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20AF4E7-9DBE-1EA0-60F0-C530EFE77FA1}"/>
              </a:ext>
            </a:extLst>
          </p:cNvPr>
          <p:cNvSpPr txBox="1"/>
          <p:nvPr/>
        </p:nvSpPr>
        <p:spPr>
          <a:xfrm>
            <a:off x="6690341" y="6259121"/>
            <a:ext cx="653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26% Rainelle is in the 2% Annual Flood Chance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AEB6ED9-674A-F4FE-CEFB-9830D90B248A}"/>
              </a:ext>
            </a:extLst>
          </p:cNvPr>
          <p:cNvSpPr txBox="1">
            <a:spLocks/>
          </p:cNvSpPr>
          <p:nvPr/>
        </p:nvSpPr>
        <p:spPr>
          <a:xfrm>
            <a:off x="0" y="2364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B5D3DA-5BDA-AEAB-0B11-93C593BB57D1}"/>
              </a:ext>
            </a:extLst>
          </p:cNvPr>
          <p:cNvSpPr txBox="1"/>
          <p:nvPr/>
        </p:nvSpPr>
        <p:spPr>
          <a:xfrm>
            <a:off x="2010951" y="8822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4432A8-81D4-3FA1-41C2-F2112E4C6D56}"/>
              </a:ext>
            </a:extLst>
          </p:cNvPr>
          <p:cNvSpPr txBox="1"/>
          <p:nvPr/>
        </p:nvSpPr>
        <p:spPr>
          <a:xfrm>
            <a:off x="9243953" y="123760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02A05A82-D63D-57FC-43C1-67C12B293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1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 b="18785"/>
          <a:stretch/>
        </p:blipFill>
        <p:spPr>
          <a:xfrm>
            <a:off x="0" y="84596"/>
            <a:ext cx="12192000" cy="67734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94B762-88C0-37D5-33CC-9F8E17154544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B2B9D-E1FA-2B62-1BFA-2DE4B5997BD0}"/>
              </a:ext>
            </a:extLst>
          </p:cNvPr>
          <p:cNvSpPr txBox="1"/>
          <p:nvPr/>
        </p:nvSpPr>
        <p:spPr>
          <a:xfrm>
            <a:off x="1106076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34DDD-69C3-32CC-464F-1F31956155B6}"/>
              </a:ext>
            </a:extLst>
          </p:cNvPr>
          <p:cNvSpPr txBox="1"/>
          <p:nvPr/>
        </p:nvSpPr>
        <p:spPr>
          <a:xfrm>
            <a:off x="9253478" y="100815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BFEB7-F76F-3D03-90D2-2A2C254283AF}"/>
              </a:ext>
            </a:extLst>
          </p:cNvPr>
          <p:cNvSpPr txBox="1"/>
          <p:nvPr/>
        </p:nvSpPr>
        <p:spPr>
          <a:xfrm>
            <a:off x="7297689" y="5953547"/>
            <a:ext cx="40172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378FAE-7F12-A7D6-96D6-26857516456A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C8BDB006-AF2E-7847-E34B-0F170A39C2AE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F2B2CF-7D7F-17A8-41BA-C5AF0DE9F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A6FA89-4403-7F44-BA46-48E0D6820E46}"/>
              </a:ext>
            </a:extLst>
          </p:cNvPr>
          <p:cNvGrpSpPr/>
          <p:nvPr/>
        </p:nvGrpSpPr>
        <p:grpSpPr>
          <a:xfrm>
            <a:off x="550723" y="5106291"/>
            <a:ext cx="2174777" cy="680106"/>
            <a:chOff x="9256704" y="6579661"/>
            <a:chExt cx="2319192" cy="7252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BA945C-B827-F693-76A0-000B68F13789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D09C94-BE77-9E72-7CE5-59FF212056A0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FF69DE-AB8C-EA0A-09DB-A337FB80D288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57FA3B-CBAB-E311-CF4D-C178C848D74B}"/>
                </a:ext>
              </a:extLst>
            </p:cNvPr>
            <p:cNvSpPr txBox="1"/>
            <p:nvPr/>
          </p:nvSpPr>
          <p:spPr>
            <a:xfrm>
              <a:off x="9868575" y="6976714"/>
              <a:ext cx="1707321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6B270923-91BB-81A7-59AA-61E614BF6E1B}"/>
              </a:ext>
            </a:extLst>
          </p:cNvPr>
          <p:cNvSpPr txBox="1">
            <a:spLocks/>
          </p:cNvSpPr>
          <p:nvPr/>
        </p:nvSpPr>
        <p:spPr>
          <a:xfrm>
            <a:off x="0" y="2364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979EA-84DE-D3BE-9748-3194397D779A}"/>
              </a:ext>
            </a:extLst>
          </p:cNvPr>
          <p:cNvSpPr txBox="1"/>
          <p:nvPr/>
        </p:nvSpPr>
        <p:spPr>
          <a:xfrm>
            <a:off x="2010951" y="8822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Annual Chance (100-year)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73AD8C-DC18-37A3-0A1C-99D5F49F54D8}"/>
              </a:ext>
            </a:extLst>
          </p:cNvPr>
          <p:cNvSpPr txBox="1"/>
          <p:nvPr/>
        </p:nvSpPr>
        <p:spPr>
          <a:xfrm>
            <a:off x="9243953" y="123760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D4FB60-4D0F-5D48-5CF3-9EAD1869301B}"/>
              </a:ext>
            </a:extLst>
          </p:cNvPr>
          <p:cNvSpPr txBox="1"/>
          <p:nvPr/>
        </p:nvSpPr>
        <p:spPr>
          <a:xfrm>
            <a:off x="6692901" y="6260314"/>
            <a:ext cx="53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31% Rainelle is in the 1% Annual Flood Chance</a:t>
            </a:r>
          </a:p>
        </p:txBody>
      </p: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CFA0521A-18D6-E0CE-329E-F18971249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3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2" b="18695"/>
          <a:stretch/>
        </p:blipFill>
        <p:spPr>
          <a:xfrm>
            <a:off x="0" y="228600"/>
            <a:ext cx="12192000" cy="6629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9A71F86-57C7-3288-EEB0-45311D6F971B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A9141-316E-FB06-BF7A-4174643B21C0}"/>
              </a:ext>
            </a:extLst>
          </p:cNvPr>
          <p:cNvSpPr txBox="1"/>
          <p:nvPr/>
        </p:nvSpPr>
        <p:spPr>
          <a:xfrm>
            <a:off x="1106076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1A6AC-CCF3-CCFD-E536-2ECCBE17A8A9}"/>
              </a:ext>
            </a:extLst>
          </p:cNvPr>
          <p:cNvSpPr txBox="1"/>
          <p:nvPr/>
        </p:nvSpPr>
        <p:spPr>
          <a:xfrm>
            <a:off x="9253478" y="100815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2275D-8CD1-F2F7-2C28-D546BE1BE14D}"/>
              </a:ext>
            </a:extLst>
          </p:cNvPr>
          <p:cNvSpPr txBox="1"/>
          <p:nvPr/>
        </p:nvSpPr>
        <p:spPr>
          <a:xfrm>
            <a:off x="7297689" y="5953547"/>
            <a:ext cx="39051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2DFF38-BCDE-D259-15CE-3C4AEE9A0DFE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7DBF0C3-03E7-537E-18D2-DEFF85CEDDCB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84EE048-0EB2-C1B7-D5B9-F3F23655E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DB3928-F974-2455-7911-96C557657B76}"/>
              </a:ext>
            </a:extLst>
          </p:cNvPr>
          <p:cNvGrpSpPr/>
          <p:nvPr/>
        </p:nvGrpSpPr>
        <p:grpSpPr>
          <a:xfrm>
            <a:off x="550726" y="5106291"/>
            <a:ext cx="2204274" cy="680106"/>
            <a:chOff x="9256704" y="6579661"/>
            <a:chExt cx="2350647" cy="7252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71AAA7-BCE4-C667-4F93-4358FC670D7C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17A6EE-25C2-7C58-0D0B-DFAC0CAF2512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51E9AE-C425-C311-26A4-AEEE8532AA31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F6B462-D648-168E-7A13-368F70F84A92}"/>
                </a:ext>
              </a:extLst>
            </p:cNvPr>
            <p:cNvSpPr txBox="1"/>
            <p:nvPr/>
          </p:nvSpPr>
          <p:spPr>
            <a:xfrm>
              <a:off x="9868575" y="6976714"/>
              <a:ext cx="1738776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116A9E4E-1D61-79E3-5A45-D32EA1CDFD39}"/>
              </a:ext>
            </a:extLst>
          </p:cNvPr>
          <p:cNvSpPr txBox="1">
            <a:spLocks/>
          </p:cNvSpPr>
          <p:nvPr/>
        </p:nvSpPr>
        <p:spPr>
          <a:xfrm>
            <a:off x="0" y="2364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629E68-30DC-947A-A8B5-48C5BD67B7A8}"/>
              </a:ext>
            </a:extLst>
          </p:cNvPr>
          <p:cNvSpPr txBox="1"/>
          <p:nvPr/>
        </p:nvSpPr>
        <p:spPr>
          <a:xfrm>
            <a:off x="1854201" y="88220"/>
            <a:ext cx="581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1%+ Annual Chance (100-year)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70251B-7E3B-162D-E6DB-AA2BFE3BED45}"/>
              </a:ext>
            </a:extLst>
          </p:cNvPr>
          <p:cNvSpPr txBox="1"/>
          <p:nvPr/>
        </p:nvSpPr>
        <p:spPr>
          <a:xfrm>
            <a:off x="9243953" y="123760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25" name="Explosion 2 14">
            <a:extLst>
              <a:ext uri="{FF2B5EF4-FFF2-40B4-BE49-F238E27FC236}">
                <a16:creationId xmlns:a16="http://schemas.microsoft.com/office/drawing/2014/main" id="{91AD77C8-F768-E3FF-3B2B-56611E3EE81D}"/>
              </a:ext>
            </a:extLst>
          </p:cNvPr>
          <p:cNvSpPr/>
          <p:nvPr/>
        </p:nvSpPr>
        <p:spPr>
          <a:xfrm>
            <a:off x="9932528" y="1269405"/>
            <a:ext cx="2255898" cy="231714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Climate</a:t>
            </a:r>
          </a:p>
          <a:p>
            <a:pPr algn="ctr"/>
            <a:r>
              <a:rPr lang="en-US" dirty="0"/>
              <a:t>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6AE0B6-1383-BD8C-6CAA-6531092916DD}"/>
              </a:ext>
            </a:extLst>
          </p:cNvPr>
          <p:cNvSpPr txBox="1"/>
          <p:nvPr/>
        </p:nvSpPr>
        <p:spPr>
          <a:xfrm>
            <a:off x="6511925" y="6260314"/>
            <a:ext cx="527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31% Rainelle is in the 1% + Annual Flood Chance</a:t>
            </a:r>
          </a:p>
        </p:txBody>
      </p:sp>
      <p:pic>
        <p:nvPicPr>
          <p:cNvPr id="4" name="Picture 3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EEA91E78-48E2-F304-6509-9FF7E60F2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9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 b="18666"/>
          <a:stretch/>
        </p:blipFill>
        <p:spPr>
          <a:xfrm>
            <a:off x="0" y="123759"/>
            <a:ext cx="12192000" cy="67387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29BCF44-0F30-AE81-1368-5189C5E1BFE6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1BC82-0387-A883-8A72-8D3058AC37BD}"/>
              </a:ext>
            </a:extLst>
          </p:cNvPr>
          <p:cNvSpPr txBox="1"/>
          <p:nvPr/>
        </p:nvSpPr>
        <p:spPr>
          <a:xfrm>
            <a:off x="1106076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02C5EB-AB1D-2EFA-6E3B-F4B9B1B377D1}"/>
              </a:ext>
            </a:extLst>
          </p:cNvPr>
          <p:cNvSpPr txBox="1"/>
          <p:nvPr/>
        </p:nvSpPr>
        <p:spPr>
          <a:xfrm>
            <a:off x="9253478" y="100815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7BB4EA-1FA5-F7E2-931A-BAE1557D8362}"/>
              </a:ext>
            </a:extLst>
          </p:cNvPr>
          <p:cNvSpPr txBox="1"/>
          <p:nvPr/>
        </p:nvSpPr>
        <p:spPr>
          <a:xfrm>
            <a:off x="7297689" y="5953547"/>
            <a:ext cx="38579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A653FB-07B5-D55F-4AAA-8E0D93189A46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09EC389E-8D28-CFC5-A765-E62515064621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E1A5CB-08F6-4295-0A8D-AEA66A643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DD931D-A7B9-199E-8D6B-9200D91B1187}"/>
              </a:ext>
            </a:extLst>
          </p:cNvPr>
          <p:cNvGrpSpPr/>
          <p:nvPr/>
        </p:nvGrpSpPr>
        <p:grpSpPr>
          <a:xfrm>
            <a:off x="550726" y="5106291"/>
            <a:ext cx="2292765" cy="680106"/>
            <a:chOff x="9256704" y="6579661"/>
            <a:chExt cx="2445014" cy="7252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4E2A8B-107D-F524-8388-A366344170A1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2F8515-7713-4183-3626-A82A8EAD1966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B346DB-A91E-5C66-7DDC-370B3FF9FA13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2DB967-51BA-7479-054A-166C13C62B04}"/>
                </a:ext>
              </a:extLst>
            </p:cNvPr>
            <p:cNvSpPr txBox="1"/>
            <p:nvPr/>
          </p:nvSpPr>
          <p:spPr>
            <a:xfrm>
              <a:off x="9868575" y="6976714"/>
              <a:ext cx="1833143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C51C6696-BEA7-3CE6-0E03-AE8EE91F02DE}"/>
              </a:ext>
            </a:extLst>
          </p:cNvPr>
          <p:cNvSpPr txBox="1">
            <a:spLocks/>
          </p:cNvSpPr>
          <p:nvPr/>
        </p:nvSpPr>
        <p:spPr>
          <a:xfrm>
            <a:off x="0" y="2364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613968-394A-0B62-9AED-E36DD62F3B9B}"/>
              </a:ext>
            </a:extLst>
          </p:cNvPr>
          <p:cNvSpPr txBox="1"/>
          <p:nvPr/>
        </p:nvSpPr>
        <p:spPr>
          <a:xfrm>
            <a:off x="1854201" y="88220"/>
            <a:ext cx="581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0.2% Annual Chance (100-year)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D56A30-67EB-EDE3-176B-DD1BD64C20DB}"/>
              </a:ext>
            </a:extLst>
          </p:cNvPr>
          <p:cNvSpPr txBox="1"/>
          <p:nvPr/>
        </p:nvSpPr>
        <p:spPr>
          <a:xfrm>
            <a:off x="9243953" y="123760"/>
            <a:ext cx="22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Rainelle, WV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72C326-916D-FB35-AA4A-010F9031CF82}"/>
              </a:ext>
            </a:extLst>
          </p:cNvPr>
          <p:cNvSpPr txBox="1"/>
          <p:nvPr/>
        </p:nvSpPr>
        <p:spPr>
          <a:xfrm>
            <a:off x="6477000" y="6260314"/>
            <a:ext cx="537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37% Rainelle is in the 0.2% Annual Flood Chance</a:t>
            </a:r>
          </a:p>
        </p:txBody>
      </p: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E74FB004-E4B4-2BCE-6E9F-536FE2685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43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Widescreen</PresentationFormat>
  <Paragraphs>88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1</cp:revision>
  <dcterms:created xsi:type="dcterms:W3CDTF">2024-12-12T17:57:14Z</dcterms:created>
  <dcterms:modified xsi:type="dcterms:W3CDTF">2024-12-12T17:57:34Z</dcterms:modified>
</cp:coreProperties>
</file>