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3" r:id="rId3"/>
    <p:sldId id="294" r:id="rId4"/>
    <p:sldId id="295" r:id="rId5"/>
    <p:sldId id="296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7154-960D-49A2-884A-A47A4B7E83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BCFD-34F5-4613-87B6-770DE066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F4CA-CF62-4F19-8624-9D4B69110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F797-9F5F-9BD3-CF6C-F30E213CE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5AA92-C822-570E-9B75-ED9EF180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F0BC-AC6A-3B9A-286A-028FD577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E309-BE85-E2E6-6EA8-5F2769C8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DBEA-945B-DA0B-3C13-E43045F9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4583-D8CF-65D6-7FFD-684B024C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8BAA6-C851-71A1-ECDC-00A5B1755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B2DAE-EED1-B233-8D6B-D6A1BBE5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316EF-F9A7-BE39-64AE-58A0F009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989C-C7B2-89F4-6F74-A0EE6E74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EE233-CF49-9B78-EE27-54F10B91C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88C99-E335-555F-021E-EE936DBCD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904C-4A48-8B4C-60D4-FCD65C68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C931-9B5A-2D3D-BAEE-7BA40C52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6AA5E-16E5-FE84-8E15-5276235C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3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C1A6-575F-0DBC-015E-B021EE44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172F-17FB-5D41-2CF2-302994EE8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C0EA-4ED7-9306-9590-E13D9E3C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C78C-91D9-1DC9-E8F6-3A174265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AECAA-3223-32A9-522C-C4C681EF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4542-02C3-B765-AB5C-3DD1FB10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12C92-40AC-E1AC-8E3C-015818E0D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F07B2-5388-CCD0-191E-143092A9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5CA2-DFAE-4ABB-1568-0EB74140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9151B-05A4-F948-E62C-A9A005FD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FDBE-14DC-E7BF-BF99-478F9E36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2E12-86EF-D3D8-C11F-C924D709F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C7165-CFAA-985B-312E-DEAE92F39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FF0A0-0930-65FD-3EAF-AEA95F4A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567C8-DA13-1A8F-08AE-9F469D28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3121F-1346-6C69-ED75-941D1CCD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9BD5-9F96-3109-737D-6833A1F9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196FB-9A0D-0B52-3AE9-18FD5013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9FC5C-6684-5658-ACF9-689904056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1F599-0598-C24A-F2F6-13E6BD375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A0364-5012-EABC-43A2-F4B984DDD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D7DEB-42C7-D409-CFBC-2144B998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6AC1A-BD7B-E8D4-3344-60D4FF58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FCA11-DE52-33F6-031F-4737975E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6E3E-C34A-12EF-B7EF-10EC13A3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2BE3E-7E63-0579-91EE-2C2E7E8F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38BE2-4E64-A768-3CE0-EEF9E58C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F4E89-53F1-08BC-4767-3DC63DC5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C1120-7C51-B405-81F3-7C5F1EB2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B6B95-8485-9565-DCBE-C0CCFF47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7FE89-969E-EB10-6064-A977B78A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2257-C246-4FE6-B7E7-91ECCC80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B1D8-B1C5-2245-7639-731EDAC6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73D84-6989-862C-F2D8-1722690F7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4805B-DA17-FC92-A216-3F9E6F6B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D506A-5451-F0B0-98A2-1EA1C6D0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81B1D-98A7-A15E-996E-0F4F9AD0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4778-83B4-611F-E12D-E3868E80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F84E3-A5BF-A8AF-BA32-BB748F888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02100-92A3-CC80-BA78-D1CCBE49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5B51A-DDD1-E6B1-1011-1EAE349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203BF-B267-A133-8268-EE4196A3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3B01-2485-458E-4862-BF495D65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F3835-9627-2183-19AE-C0371973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E448-53A8-8258-2B28-6C1B8F8F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AF24B-9186-8D7F-E6F0-FA6BCF04E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6CBBD-B381-49F2-A52B-E69DF21E9C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88E2-6175-54A6-937B-CCAD460A3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A215-420E-DBCE-A7CF-5DD621EAD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9DFD3-210F-41E9-A2EE-375F9FDD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4F3DDF29-4CFC-116E-EA73-B367025E4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9C6DC-C3A8-96B8-0321-0300A885B6E6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1C8C8-E408-6F88-4CEA-DD61DE47AC3E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B477B-A3B6-7A58-3942-25CD948ACB9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75AA02-FCAE-AFD9-3DE2-73927A3D501D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6DFF9-BE25-7100-2513-3E587202B4D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91D271-D51C-9780-D438-15C599349E57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C04A1C-98CF-42D1-485D-C00080EF3B96}"/>
              </a:ext>
            </a:extLst>
          </p:cNvPr>
          <p:cNvSpPr txBox="1"/>
          <p:nvPr/>
        </p:nvSpPr>
        <p:spPr>
          <a:xfrm rot="19387296">
            <a:off x="4095465" y="3917596"/>
            <a:ext cx="161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ACFEB1-632D-1E7B-FEF8-31626DDDAD19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96D132A7-22A8-D194-A54A-F1FA71D35F18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11.8 ft.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4CAC2E-4E85-480B-63F3-D2D2091C3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31A9C48-96E2-7E3E-0806-33F1D274B687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of Richwood is in the 10%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C394365D-B6EE-6FD6-4962-55062DDF9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iver running through a valley">
            <a:extLst>
              <a:ext uri="{FF2B5EF4-FFF2-40B4-BE49-F238E27FC236}">
                <a16:creationId xmlns:a16="http://schemas.microsoft.com/office/drawing/2014/main" id="{89C56F51-2AD7-C789-EBDC-D89F26D95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C4186-C2B3-9E9C-FBF3-2FF46FE75686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50F041-C01E-9D92-A78A-25BFB94CDB0D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6FBDCA-0580-D560-0890-66BF3E9BCD81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FB598E-BB93-7923-1ABB-549172F18CDF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FEC9D8-5205-998F-E7B3-9343D420C0E4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641D6-1F8E-4255-A79E-96982D016F49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E554A6-EC13-D5F5-C969-F8825F8CCC6A}"/>
              </a:ext>
            </a:extLst>
          </p:cNvPr>
          <p:cNvSpPr txBox="1"/>
          <p:nvPr/>
        </p:nvSpPr>
        <p:spPr>
          <a:xfrm rot="19387296">
            <a:off x="4107216" y="3952840"/>
            <a:ext cx="149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949833-18F8-EDFB-023D-8542BF85BF04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DB6BFA64-32FA-9B84-30C7-0D36481EA7FF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14.7 ft.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03DC41-7CA7-E1D6-4DAF-263C2EA36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B3A7F9-9BCB-863A-DD94-97DD519F1883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 of Richwood is in the 4%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256CE132-FB78-8988-FE6C-90239598F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8BC63ACF-609D-D8A2-EA77-BA10A29E1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9C6DC-C3A8-96B8-0321-0300A885B6E6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1C8C8-E408-6F88-4CEA-DD61DE47AC3E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B477B-A3B6-7A58-3942-25CD948ACB9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75AA02-FCAE-AFD9-3DE2-73927A3D501D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6DFF9-BE25-7100-2513-3E587202B4D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91D271-D51C-9780-D438-15C599349E57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61ED5B-E9E7-EDCC-9DB2-22ECF8E7D904}"/>
              </a:ext>
            </a:extLst>
          </p:cNvPr>
          <p:cNvSpPr txBox="1"/>
          <p:nvPr/>
        </p:nvSpPr>
        <p:spPr>
          <a:xfrm rot="19387296">
            <a:off x="4101304" y="3935108"/>
            <a:ext cx="155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0B940E-993E-B8DA-A485-3C772BD6B2CC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53F527-1B27-B7E0-7C6A-33262E149CE8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17.3 ft.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0DCD13B-AA1C-44EF-DCF1-EDFEA205D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090218-691C-35BF-02E5-C3EEF69FEABD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16% of Richwood is in the 2% Annual Flood Chance</a:t>
            </a:r>
          </a:p>
        </p:txBody>
      </p:sp>
      <p:pic>
        <p:nvPicPr>
          <p:cNvPr id="6" name="Picture 5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EEE88CAB-DB7F-BD6B-B3B9-7E87927DF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EB8D52EC-708F-CA2F-45D4-2885CB061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60F89-C123-5D40-C947-8A6849E057A7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F56554-7E4C-9846-C04C-A0FA5F013A0C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A7D9F-6FE8-DBCF-A414-30C394BD5B3A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6FD69E-BB7B-2840-B6C9-E583A777F90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58DCF0-C881-5609-B575-8B3F4F4B32AF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9388FC-1D4D-95D0-AA0D-4ACDDB9F3B70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4DE5DF-C76D-AA79-0D22-C50B59D5D241}"/>
              </a:ext>
            </a:extLst>
          </p:cNvPr>
          <p:cNvSpPr txBox="1"/>
          <p:nvPr/>
        </p:nvSpPr>
        <p:spPr>
          <a:xfrm rot="19387296">
            <a:off x="4098792" y="3927575"/>
            <a:ext cx="158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DEE66C-0CED-57F7-177F-6388FB5AAAA3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37C4CAF-D9E0-B6BF-54E1-B7CD3A01529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17.9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44AF06-C8CA-46D5-0827-F628BE99E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04705D-32DE-DBC3-1367-0B195FCCA5FC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 of Richwood is in the 1%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955CCA1E-2600-B6E1-A08E-AFF7C9FF3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B80C8622-ECB5-D9FB-5070-1A3EC5E6A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1%+ Annual Chance (100-year)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D6AF3-BB3D-ECFA-B6B2-28B280C82BCA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0DC4C7-1907-4E60-93CD-FC9952085178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F6A2DB-38CB-9ED9-261D-B0E9A9A8F5C2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5BA3FF-D02F-BD9F-9425-93C98ADFFFB0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A7D3CF-2750-6861-B979-0B2DD38E5CA7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50752B-A06E-8D1E-E785-75D3DC44E595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E825FF-4BC1-51D7-2AB7-7CE079DA65D4}"/>
              </a:ext>
            </a:extLst>
          </p:cNvPr>
          <p:cNvSpPr txBox="1"/>
          <p:nvPr/>
        </p:nvSpPr>
        <p:spPr>
          <a:xfrm rot="19387296">
            <a:off x="4106709" y="3951319"/>
            <a:ext cx="15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4B37A1-EEE0-D994-1646-8D7857AA945B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5AC7A333-DC3C-7734-DA20-555198B9164B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26.7 ft.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52C439-9143-C055-1B5E-8977A5066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42FF71F-C733-7754-C3A6-7368B439CF9C}"/>
              </a:ext>
            </a:extLst>
          </p:cNvPr>
          <p:cNvSpPr txBox="1"/>
          <p:nvPr/>
        </p:nvSpPr>
        <p:spPr>
          <a:xfrm>
            <a:off x="458991" y="6347715"/>
            <a:ext cx="563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 of Richwood is in the 1%+ Annual Flood Chance</a:t>
            </a:r>
          </a:p>
        </p:txBody>
      </p:sp>
      <p:sp>
        <p:nvSpPr>
          <p:cNvPr id="26" name="Explosion 2 14">
            <a:extLst>
              <a:ext uri="{FF2B5EF4-FFF2-40B4-BE49-F238E27FC236}">
                <a16:creationId xmlns:a16="http://schemas.microsoft.com/office/drawing/2014/main" id="{B53F566E-17B6-4425-26A1-434B5C781780}"/>
              </a:ext>
            </a:extLst>
          </p:cNvPr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6E58AA0D-01A3-CAE7-06DA-0EF06C22C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5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river flowing through a valley">
            <a:extLst>
              <a:ext uri="{FF2B5EF4-FFF2-40B4-BE49-F238E27FC236}">
                <a16:creationId xmlns:a16="http://schemas.microsoft.com/office/drawing/2014/main" id="{7DA9613F-2E08-69EA-B929-B99F612EE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(500-year)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7476C-24B6-08CF-EC4B-2D7D0262D188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F50B30-52F7-FFC8-7311-891ADF3187E1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E71929-021A-2BD9-D6F3-FE03399B0913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83FE53-C812-355A-800D-D721438D3C9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E17578-BCA6-5FCA-2291-44D4F74DE440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5100E0-7B54-C83C-47CF-DF96F9911F7E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A0B903-02D1-6B87-2B45-5D4887680534}"/>
              </a:ext>
            </a:extLst>
          </p:cNvPr>
          <p:cNvSpPr txBox="1"/>
          <p:nvPr/>
        </p:nvSpPr>
        <p:spPr>
          <a:xfrm rot="19387296">
            <a:off x="4103157" y="3940663"/>
            <a:ext cx="153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DB9F93-4D21-2B00-B66C-2E30A30E23EE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5E675FA6-D66F-A948-2194-935A50983AF6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28.6 ft.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EEE639-6636-EC88-5A5F-09273E15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82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 of Richwood is in the 0.2%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54BD95D2-1FD3-D8A2-95F7-DC52B20B7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3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Widescreen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2024-12-12T17:58:25Z</dcterms:created>
  <dcterms:modified xsi:type="dcterms:W3CDTF">2024-12-12T17:58:44Z</dcterms:modified>
</cp:coreProperties>
</file>