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8" r:id="rId2"/>
    <p:sldId id="299" r:id="rId3"/>
    <p:sldId id="300" r:id="rId4"/>
    <p:sldId id="301" r:id="rId5"/>
    <p:sldId id="302" r:id="rId6"/>
    <p:sldId id="30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C47BA-A6C2-42E8-B64A-267330F05FC3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1F45-0903-45CF-806C-B90199CA7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20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White Sulfur</a:t>
            </a:r>
            <a:r>
              <a:rPr lang="en-US" baseline="0" dirty="0"/>
              <a:t> Springs FEMA 10yr Aerial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C1EA-13AD-4D86-BFC5-B205FEE67A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White Sulfur</a:t>
            </a:r>
            <a:r>
              <a:rPr lang="en-US" baseline="0" dirty="0"/>
              <a:t> Springs FEMA 25yr Aerial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C1EA-13AD-4D86-BFC5-B205FEE67A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711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White Sulfur</a:t>
            </a:r>
            <a:r>
              <a:rPr lang="en-US" baseline="0" dirty="0"/>
              <a:t> Springs FEMA 50yr Aerial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C1EA-13AD-4D86-BFC5-B205FEE67A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07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White Sulfur</a:t>
            </a:r>
            <a:r>
              <a:rPr lang="en-US" baseline="0" dirty="0"/>
              <a:t> Springs FEMA 100yr Aerial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C1EA-13AD-4D86-BFC5-B205FEE67A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4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White Sulfur</a:t>
            </a:r>
            <a:r>
              <a:rPr lang="en-US" baseline="0" dirty="0"/>
              <a:t> Springs FEMA 100yr PLUS Aerial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C1EA-13AD-4D86-BFC5-B205FEE67A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73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White Sulfur</a:t>
            </a:r>
            <a:r>
              <a:rPr lang="en-US" baseline="0" dirty="0"/>
              <a:t> Springs FEMA 500yr Aerial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0C1EA-13AD-4D86-BFC5-B205FEE67A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3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78E9-30ED-966A-1E9C-1466E1DE0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0E245C-759A-2C2E-C13B-570B9AE59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EEF02-E936-8CE0-BD26-D974D1339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DDE-3406-4EFB-8BCD-B10DFACADB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77000-3C1C-C068-641F-75758D7E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1D7AC-5EE6-34AA-4A05-58FCF7BAD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A5C-A613-4ED7-BD2B-620D9F7C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130B-DE69-9777-7D9D-7A193C6A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32E0B3-0C53-6ACC-34C4-DA497A8B7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32E8F-2B15-3C73-F949-2B301A05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DDE-3406-4EFB-8BCD-B10DFACADB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97B52-0B36-5409-D7F8-5C6A199E2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401E0-DB2B-A627-5445-0AE243F02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A5C-A613-4ED7-BD2B-620D9F7C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0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E70C4A-B9DE-7C9A-CF7E-10A4F555E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4A6FA-3C5F-6F1F-338C-409E03ABF1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F643C-A3DB-A905-55E3-C0DBBB02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DDE-3406-4EFB-8BCD-B10DFACADB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368E2-4D6F-6BF1-58D4-AE9B77D7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68BE2-E805-0E61-98E0-C111478E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A5C-A613-4ED7-BD2B-620D9F7C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4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FA59-FB37-4BB7-9439-C3795CC6C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6C839-9DEB-FE5C-4E2A-6781D46FC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B9EC6-8267-3159-B3DB-BE73A166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DDE-3406-4EFB-8BCD-B10DFACADB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FD586-C19B-698B-08A1-153215E0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79727-688A-52FA-7863-69DA4527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A5C-A613-4ED7-BD2B-620D9F7C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7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E326B-5DD3-436E-C390-1DB57CD3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7363F8-6860-F361-C846-B0804FD54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EE04D-122A-D8ED-83E9-56FEC435E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DDE-3406-4EFB-8BCD-B10DFACADB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50A01-5BE7-AE59-6B21-9C41BFA8F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552A4-38D5-782F-2B94-6674252EC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A5C-A613-4ED7-BD2B-620D9F7C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9E047-CB0C-2E68-7A59-04CFE4C5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FF763-C914-9408-FFBA-701DFC7A16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292E9-5608-7545-34CA-42C4E7CA5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7E9EE-88D1-FAB5-56FC-2EF9B0A62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DDE-3406-4EFB-8BCD-B10DFACADB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4C0EC-5348-C5B0-9F37-6A5E4597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65B506-DE68-2D3E-C475-80428C3E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A5C-A613-4ED7-BD2B-620D9F7C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8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9794F-5597-781A-E8D6-EA59886DF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C61E0-22EE-095B-78D7-1929839E2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0FDA1D-3F29-4675-412D-FD006A532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22B82E-1305-368F-4911-862F92555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7564C7-55D7-2B1F-2894-D2B5B85DFF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DEB0D8-BD64-5B08-75EC-FCA550AB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DDE-3406-4EFB-8BCD-B10DFACADB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73B77D-0649-C5FC-E54A-E7F3D6E2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119D2D-F0A1-EC37-8296-030EEFB0F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A5C-A613-4ED7-BD2B-620D9F7C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3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3B980-98D6-C1E5-9DA8-83FE7657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E7E21-49C2-61B1-E538-1948A3D0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DDE-3406-4EFB-8BCD-B10DFACADB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BF1E5-7255-3448-1B16-B14F9D34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59118-E187-A66F-57A5-0158A0157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A5C-A613-4ED7-BD2B-620D9F7C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0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FE65C-2CA6-7E5B-FFC6-CA3B4F05B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DDE-3406-4EFB-8BCD-B10DFACADB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53F9D3-FB6A-F244-82AC-968F1A99C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A55A15-592A-4DEF-6544-32AE811A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A5C-A613-4ED7-BD2B-620D9F7C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EC45-786D-75A2-D363-B50A4052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5E15-F0AB-6783-8614-6B69E765E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5CB1E-747E-1E08-E2A7-049CA39D8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25C4C-67BB-4708-833B-5E2A5D87D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DDE-3406-4EFB-8BCD-B10DFACADB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244F10-249E-2A2C-C002-615CAA38B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F7178-A442-7ED9-8A89-C6C6986E0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A5C-A613-4ED7-BD2B-620D9F7C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8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2C550-0F77-1E61-8F29-00BAA0705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2646A-ED8F-8C66-0534-029862D3B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814C8-A327-D5CE-3322-EB5DA57E73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29D518-CD93-B4D3-EE4D-783F8CB0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C2DDE-3406-4EFB-8BCD-B10DFACADB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6DDB1-A789-191D-EB10-288A79C4A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F3AC7-30F9-D909-B681-F80A9C19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B4A5C-A613-4ED7-BD2B-620D9F7C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0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83F056-34B0-E850-8C67-4EAFCB46C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CAAB9-2EDD-FE1E-0745-738242B9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F14267-3F70-D68F-BFD1-8ECA5362D2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DC2DDE-3406-4EFB-8BCD-B10DFACADBCE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FE78C-8B76-2108-251F-02F04AA7C1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F6BA8B-E5B2-9775-12CD-C52616806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2B4A5C-A613-4ED7-BD2B-620D9F7C4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3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1" b="16691"/>
          <a:stretch/>
        </p:blipFill>
        <p:spPr>
          <a:xfrm>
            <a:off x="-9525" y="42"/>
            <a:ext cx="12192000" cy="6886533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1AFC146-3054-2B34-7AF2-78D3CF187A13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B3FB15-35C4-8F9A-60D3-3D8EAD2FA3CC}"/>
              </a:ext>
            </a:extLst>
          </p:cNvPr>
          <p:cNvSpPr txBox="1"/>
          <p:nvPr/>
        </p:nvSpPr>
        <p:spPr>
          <a:xfrm>
            <a:off x="1191801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10% Annual Chance (10-year)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FF2B436-4E8E-4D41-8D62-8A519C1CAAA8}"/>
              </a:ext>
            </a:extLst>
          </p:cNvPr>
          <p:cNvSpPr txBox="1"/>
          <p:nvPr/>
        </p:nvSpPr>
        <p:spPr>
          <a:xfrm>
            <a:off x="7515226" y="129597"/>
            <a:ext cx="435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Springs, WV</a:t>
            </a: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776017-35FF-6106-A0F4-6B248B366EE3}"/>
              </a:ext>
            </a:extLst>
          </p:cNvPr>
          <p:cNvSpPr txBox="1"/>
          <p:nvPr/>
        </p:nvSpPr>
        <p:spPr>
          <a:xfrm>
            <a:off x="7731165" y="6364713"/>
            <a:ext cx="390838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96% probability of flooding at least once over 30 years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9B9A79F-0AD2-6C81-D75A-F38041EECBF9}"/>
              </a:ext>
            </a:extLst>
          </p:cNvPr>
          <p:cNvGrpSpPr/>
          <p:nvPr/>
        </p:nvGrpSpPr>
        <p:grpSpPr>
          <a:xfrm>
            <a:off x="563047" y="5526656"/>
            <a:ext cx="2003425" cy="680106"/>
            <a:chOff x="9256704" y="6579661"/>
            <a:chExt cx="2136461" cy="725268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BC88B9-1459-9EAA-1BB3-40DF518C1BB8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C04059-81B4-9E66-FD67-1715D486CCB7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86C8610-867D-0E90-C5EB-8EEFF0199E2F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821C913-85C4-EDC9-FF76-C12055380F61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DC3150E-757D-ECC4-CCE5-87E15B490DA8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id="{0FBDAE93-17C4-146A-1A95-376B7D4B2BC9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26 ft.</a:t>
              </a: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3480D72-4E3E-31BB-E427-610C4CC01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0DE36AB4-250A-F970-EAD6-67F617B9EA2D}"/>
              </a:ext>
            </a:extLst>
          </p:cNvPr>
          <p:cNvSpPr txBox="1"/>
          <p:nvPr/>
        </p:nvSpPr>
        <p:spPr>
          <a:xfrm>
            <a:off x="458990" y="6347715"/>
            <a:ext cx="690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13% of White Sulphur Springs is in the 10% Annual Flood Chance</a:t>
            </a:r>
          </a:p>
        </p:txBody>
      </p: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A275BEA3-960C-22AC-C889-80C860A3A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74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8" b="17099"/>
          <a:stretch/>
        </p:blipFill>
        <p:spPr>
          <a:xfrm>
            <a:off x="-1" y="0"/>
            <a:ext cx="12192231" cy="685800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62959C10-7AFB-F2BB-1E63-E0DC23A35024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0353438-BACB-A702-B1AA-6CF7258CC040}"/>
              </a:ext>
            </a:extLst>
          </p:cNvPr>
          <p:cNvSpPr txBox="1"/>
          <p:nvPr/>
        </p:nvSpPr>
        <p:spPr>
          <a:xfrm>
            <a:off x="1106076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4% Annual Chance (25-year)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B4977E-B2D5-7C9A-2027-9D5A6D72A5C4}"/>
              </a:ext>
            </a:extLst>
          </p:cNvPr>
          <p:cNvSpPr txBox="1"/>
          <p:nvPr/>
        </p:nvSpPr>
        <p:spPr>
          <a:xfrm>
            <a:off x="7515226" y="129597"/>
            <a:ext cx="435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Springs, WV</a:t>
            </a:r>
            <a:endParaRPr lang="en-US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E273D6-5D3E-EBB3-AD60-310DACB62659}"/>
              </a:ext>
            </a:extLst>
          </p:cNvPr>
          <p:cNvSpPr txBox="1"/>
          <p:nvPr/>
        </p:nvSpPr>
        <p:spPr>
          <a:xfrm>
            <a:off x="458990" y="6347715"/>
            <a:ext cx="676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17% of White Sulphur Springs is in the 4% Annual Flood Chance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820400A-18D1-D2B1-5D3C-CC5F42FCCC96}"/>
              </a:ext>
            </a:extLst>
          </p:cNvPr>
          <p:cNvSpPr txBox="1"/>
          <p:nvPr/>
        </p:nvSpPr>
        <p:spPr>
          <a:xfrm>
            <a:off x="7731165" y="6364713"/>
            <a:ext cx="40018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71% probability of flooding at least once over 30 years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F4485F-0992-34DD-C354-B0955C87153B}"/>
              </a:ext>
            </a:extLst>
          </p:cNvPr>
          <p:cNvGrpSpPr/>
          <p:nvPr/>
        </p:nvGrpSpPr>
        <p:grpSpPr>
          <a:xfrm>
            <a:off x="563047" y="5526656"/>
            <a:ext cx="2003425" cy="680106"/>
            <a:chOff x="9256704" y="6579661"/>
            <a:chExt cx="2136461" cy="72526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DCD9E34-DBCA-2C19-7095-BD6C03B67100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B8A35E3-9275-9BFA-D635-0607DA5007BC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424E0C0-F450-2F3C-F2D4-85B4FD336B1B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99F14D6-92B8-9683-D31F-10DD4CBBDAAA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7C05063-FA53-DCD7-4292-1397FE16CB5E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id="{C695A475-2789-DD64-8750-B2D4D1028B9A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29 ft.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8CD37CE-13E1-1FAC-52FA-3AF63C55A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95600D88-B088-A9D1-2706-1D3D671B4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3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1" b="17096"/>
          <a:stretch/>
        </p:blipFill>
        <p:spPr>
          <a:xfrm>
            <a:off x="0" y="-17660"/>
            <a:ext cx="12192000" cy="687184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D6DB291C-7927-2935-674E-5003E97C7DF4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DB796D-58FB-1C1C-77E0-5B8103290187}"/>
              </a:ext>
            </a:extLst>
          </p:cNvPr>
          <p:cNvSpPr txBox="1"/>
          <p:nvPr/>
        </p:nvSpPr>
        <p:spPr>
          <a:xfrm>
            <a:off x="1106076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2% Annual Chance (50-year)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87E666-A5A3-1FA6-7C60-4167D4EA1F58}"/>
              </a:ext>
            </a:extLst>
          </p:cNvPr>
          <p:cNvSpPr txBox="1"/>
          <p:nvPr/>
        </p:nvSpPr>
        <p:spPr>
          <a:xfrm>
            <a:off x="7515226" y="129597"/>
            <a:ext cx="435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Springs, WV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60A85E-1EE1-5EC3-4A72-E80AF237FB59}"/>
              </a:ext>
            </a:extLst>
          </p:cNvPr>
          <p:cNvSpPr txBox="1"/>
          <p:nvPr/>
        </p:nvSpPr>
        <p:spPr>
          <a:xfrm>
            <a:off x="458991" y="6347715"/>
            <a:ext cx="67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20% of White Sulphur Springs is in the 2% Annual Flood Chance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C3F881-A23B-E8B0-4A47-870D236EF356}"/>
              </a:ext>
            </a:extLst>
          </p:cNvPr>
          <p:cNvSpPr txBox="1"/>
          <p:nvPr/>
        </p:nvSpPr>
        <p:spPr>
          <a:xfrm>
            <a:off x="7731165" y="6364713"/>
            <a:ext cx="38988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45% probability of flooding at least once over 30 years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A4874F8-1B7F-A937-5276-577D9804A92A}"/>
              </a:ext>
            </a:extLst>
          </p:cNvPr>
          <p:cNvGrpSpPr/>
          <p:nvPr/>
        </p:nvGrpSpPr>
        <p:grpSpPr>
          <a:xfrm>
            <a:off x="563047" y="5526656"/>
            <a:ext cx="2003425" cy="680106"/>
            <a:chOff x="9256704" y="6579661"/>
            <a:chExt cx="2136461" cy="72526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86F714E-7797-090F-5927-03DDFE9454E0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C93D69-4E0A-43E2-D314-C1D1D841C162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1B5A6BC-9AAB-6564-6663-16319431F957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506601-1393-4F3C-C780-30BA14F2D121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0393723-8F79-B325-1099-868189A7B342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78EF41B4-B775-DFAB-ED3A-63304DD2098E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30 ft.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C9FEF4D-58FB-76F1-015A-2B796F5D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68E9ECF2-CBD3-D679-4920-C295B3952E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6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3" b="17000"/>
          <a:stretch/>
        </p:blipFill>
        <p:spPr>
          <a:xfrm>
            <a:off x="0" y="28922"/>
            <a:ext cx="12188426" cy="682907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56901A1-7F61-E9E0-44AB-AC1151FA558C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2BB8E-09CF-6F13-25BC-E7CF4BE0B2A9}"/>
              </a:ext>
            </a:extLst>
          </p:cNvPr>
          <p:cNvSpPr txBox="1"/>
          <p:nvPr/>
        </p:nvSpPr>
        <p:spPr>
          <a:xfrm>
            <a:off x="1191801" y="66468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Annual Chance (100-year)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414101-FCF3-A3ED-8E43-C8C3A175706F}"/>
              </a:ext>
            </a:extLst>
          </p:cNvPr>
          <p:cNvSpPr txBox="1"/>
          <p:nvPr/>
        </p:nvSpPr>
        <p:spPr>
          <a:xfrm>
            <a:off x="7515226" y="129597"/>
            <a:ext cx="435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Springs, WV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44E5AD-0A83-7775-BA43-AF594555361C}"/>
              </a:ext>
            </a:extLst>
          </p:cNvPr>
          <p:cNvSpPr txBox="1"/>
          <p:nvPr/>
        </p:nvSpPr>
        <p:spPr>
          <a:xfrm>
            <a:off x="458991" y="6347715"/>
            <a:ext cx="671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22% of White Sulphur Springs is in the 1% Annual Flood Chance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8DAD75-2F3F-4055-44B8-95877AB9BF0C}"/>
              </a:ext>
            </a:extLst>
          </p:cNvPr>
          <p:cNvSpPr txBox="1"/>
          <p:nvPr/>
        </p:nvSpPr>
        <p:spPr>
          <a:xfrm>
            <a:off x="7731165" y="6364713"/>
            <a:ext cx="388933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580040-DD31-BB7A-CB6E-F0FBC4B03098}"/>
              </a:ext>
            </a:extLst>
          </p:cNvPr>
          <p:cNvGrpSpPr/>
          <p:nvPr/>
        </p:nvGrpSpPr>
        <p:grpSpPr>
          <a:xfrm>
            <a:off x="563047" y="5526656"/>
            <a:ext cx="2003425" cy="680106"/>
            <a:chOff x="9256704" y="6579661"/>
            <a:chExt cx="2136461" cy="7252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97262CB-A915-A867-BAAC-1ECDF6E0DB49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9C3C2C0-A473-1C1B-BC6B-1F57B5E1C639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B65CDA-B643-DFAE-69CA-1841865D1947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526261A-BB37-FACD-5F3C-771A159B4168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6BF0E4-5055-3039-2991-6A08ED9F50E2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6BCA4B2B-1462-AB0D-A0FC-3C86C0EEF1BF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35 ft.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7855AC-B7EA-0353-6DC2-69F8C0D4CB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A5DB7686-9142-7A63-07CF-247CC4F40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52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2" b="17103"/>
          <a:stretch/>
        </p:blipFill>
        <p:spPr>
          <a:xfrm>
            <a:off x="0" y="-17660"/>
            <a:ext cx="12188426" cy="6875659"/>
          </a:xfrm>
          <a:prstGeom prst="rect">
            <a:avLst/>
          </a:prstGeom>
        </p:spPr>
      </p:pic>
      <p:sp>
        <p:nvSpPr>
          <p:cNvPr id="15" name="Explosion 2 14"/>
          <p:cNvSpPr/>
          <p:nvPr/>
        </p:nvSpPr>
        <p:spPr>
          <a:xfrm>
            <a:off x="9932528" y="1269405"/>
            <a:ext cx="2255898" cy="2317149"/>
          </a:xfrm>
          <a:prstGeom prst="irregularSeal2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Climate</a:t>
            </a:r>
          </a:p>
          <a:p>
            <a:pPr algn="ctr"/>
            <a:r>
              <a:rPr lang="en-US" dirty="0"/>
              <a:t>Change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598836-D34F-A0BC-FB44-ABDA0AE31722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7FE6A-F88C-0173-0C4A-2F6DF191F6F3}"/>
              </a:ext>
            </a:extLst>
          </p:cNvPr>
          <p:cNvSpPr txBox="1"/>
          <p:nvPr/>
        </p:nvSpPr>
        <p:spPr>
          <a:xfrm>
            <a:off x="1247775" y="70852"/>
            <a:ext cx="5797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+Annual Chance (100-year)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49A3F-A854-574D-E41C-92758672C223}"/>
              </a:ext>
            </a:extLst>
          </p:cNvPr>
          <p:cNvSpPr txBox="1"/>
          <p:nvPr/>
        </p:nvSpPr>
        <p:spPr>
          <a:xfrm>
            <a:off x="7515226" y="129597"/>
            <a:ext cx="435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Springs, WV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2FEA18-27E5-F73B-87AC-8C487C8A8606}"/>
              </a:ext>
            </a:extLst>
          </p:cNvPr>
          <p:cNvSpPr txBox="1"/>
          <p:nvPr/>
        </p:nvSpPr>
        <p:spPr>
          <a:xfrm>
            <a:off x="7731165" y="6364713"/>
            <a:ext cx="391791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45B3C0-2D71-7EAD-BB29-438BC5E86593}"/>
              </a:ext>
            </a:extLst>
          </p:cNvPr>
          <p:cNvGrpSpPr/>
          <p:nvPr/>
        </p:nvGrpSpPr>
        <p:grpSpPr>
          <a:xfrm>
            <a:off x="563047" y="5526656"/>
            <a:ext cx="2003425" cy="680106"/>
            <a:chOff x="9256704" y="6579661"/>
            <a:chExt cx="2136461" cy="7252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BF6789C-4EA5-7FBF-1A31-6B556C6F83F7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836E38-D480-F393-14EF-F1398180A496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20F987-1688-0959-6C0B-2C9CF8AC66F0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C840328-2DB8-82A7-8C41-884E8B0CA8C6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D317C87-1B86-4A93-346C-48EA5C07BD45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AF3F61AD-1961-79BB-D4B7-2410EB9B3477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35 ft.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BB437C5-8D79-94E7-6920-4BA97BD99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944E5AD-0A83-7775-BA43-AF594555361C}"/>
              </a:ext>
            </a:extLst>
          </p:cNvPr>
          <p:cNvSpPr txBox="1"/>
          <p:nvPr/>
        </p:nvSpPr>
        <p:spPr>
          <a:xfrm>
            <a:off x="458991" y="6347715"/>
            <a:ext cx="697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25% of White Sulphur Springs is in the 1% +Annual Flood Chance</a:t>
            </a:r>
          </a:p>
        </p:txBody>
      </p: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71830366-D439-9E9B-BDA2-70960751E3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6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0" b="16990"/>
          <a:stretch/>
        </p:blipFill>
        <p:spPr>
          <a:xfrm>
            <a:off x="0" y="10017"/>
            <a:ext cx="12192000" cy="6837966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240FD0C-959F-EE2C-5F12-FF837EA027F7}"/>
              </a:ext>
            </a:extLst>
          </p:cNvPr>
          <p:cNvSpPr txBox="1">
            <a:spLocks/>
          </p:cNvSpPr>
          <p:nvPr/>
        </p:nvSpPr>
        <p:spPr>
          <a:xfrm>
            <a:off x="0" y="-1766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EAC6CE-3A28-24BB-B55B-D913DC9E582E}"/>
              </a:ext>
            </a:extLst>
          </p:cNvPr>
          <p:cNvSpPr txBox="1"/>
          <p:nvPr/>
        </p:nvSpPr>
        <p:spPr>
          <a:xfrm>
            <a:off x="1257301" y="70852"/>
            <a:ext cx="5825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0.2% Annual Chance (500-year)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3506BC-0917-B58D-FD3E-5103A8A29A41}"/>
              </a:ext>
            </a:extLst>
          </p:cNvPr>
          <p:cNvSpPr txBox="1"/>
          <p:nvPr/>
        </p:nvSpPr>
        <p:spPr>
          <a:xfrm>
            <a:off x="7515226" y="129597"/>
            <a:ext cx="4350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White Sulphur Springs, WV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3E23D9-0828-B208-367D-FB3C5F094364}"/>
              </a:ext>
            </a:extLst>
          </p:cNvPr>
          <p:cNvSpPr txBox="1"/>
          <p:nvPr/>
        </p:nvSpPr>
        <p:spPr>
          <a:xfrm>
            <a:off x="458991" y="6347715"/>
            <a:ext cx="693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18% of White Sulphur Springs is in the 0.2% Annual Flood Chance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877001-5E42-2E0C-FBCD-6DCF294E1D60}"/>
              </a:ext>
            </a:extLst>
          </p:cNvPr>
          <p:cNvSpPr txBox="1"/>
          <p:nvPr/>
        </p:nvSpPr>
        <p:spPr>
          <a:xfrm>
            <a:off x="7731165" y="6364713"/>
            <a:ext cx="38607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6% probability of flooding at least once over 30 years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AD7C2E-2560-E2AC-D041-63EA1F5401F3}"/>
              </a:ext>
            </a:extLst>
          </p:cNvPr>
          <p:cNvGrpSpPr/>
          <p:nvPr/>
        </p:nvGrpSpPr>
        <p:grpSpPr>
          <a:xfrm>
            <a:off x="563047" y="5526656"/>
            <a:ext cx="2003425" cy="680106"/>
            <a:chOff x="9256704" y="6579661"/>
            <a:chExt cx="2136461" cy="72526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CF3B490-3275-F4DD-823A-EA67D74CCC10}"/>
                </a:ext>
              </a:extLst>
            </p:cNvPr>
            <p:cNvSpPr/>
            <p:nvPr/>
          </p:nvSpPr>
          <p:spPr>
            <a:xfrm>
              <a:off x="9256704" y="6579661"/>
              <a:ext cx="557856" cy="276999"/>
            </a:xfrm>
            <a:prstGeom prst="rect">
              <a:avLst/>
            </a:prstGeom>
            <a:solidFill>
              <a:srgbClr val="FCEDA5"/>
            </a:solidFill>
            <a:ln>
              <a:solidFill>
                <a:srgbClr val="FCED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4F4F85-40C3-8234-F0E2-E5598D291864}"/>
                </a:ext>
              </a:extLst>
            </p:cNvPr>
            <p:cNvSpPr/>
            <p:nvPr/>
          </p:nvSpPr>
          <p:spPr>
            <a:xfrm>
              <a:off x="9256704" y="7000101"/>
              <a:ext cx="557856" cy="276999"/>
            </a:xfrm>
            <a:prstGeom prst="rect">
              <a:avLst/>
            </a:prstGeom>
            <a:solidFill>
              <a:srgbClr val="7B4B25"/>
            </a:solidFill>
            <a:ln>
              <a:solidFill>
                <a:srgbClr val="7B4B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00E3B2-D00C-01A0-3959-08E6FF95CF51}"/>
                </a:ext>
              </a:extLst>
            </p:cNvPr>
            <p:cNvSpPr txBox="1"/>
            <p:nvPr/>
          </p:nvSpPr>
          <p:spPr>
            <a:xfrm>
              <a:off x="9889676" y="6581222"/>
              <a:ext cx="1309965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Residential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41C95E-DD36-E5B7-DAEE-01F83B6B4D7E}"/>
                </a:ext>
              </a:extLst>
            </p:cNvPr>
            <p:cNvSpPr txBox="1"/>
            <p:nvPr/>
          </p:nvSpPr>
          <p:spPr>
            <a:xfrm>
              <a:off x="9868575" y="6976714"/>
              <a:ext cx="1524590" cy="32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Non-Residential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E11D023-AAFC-ECA0-D965-2D1FDFE967C4}"/>
              </a:ext>
            </a:extLst>
          </p:cNvPr>
          <p:cNvGrpSpPr/>
          <p:nvPr/>
        </p:nvGrpSpPr>
        <p:grpSpPr>
          <a:xfrm>
            <a:off x="563047" y="2048788"/>
            <a:ext cx="581129" cy="1700252"/>
            <a:chOff x="299715" y="1328975"/>
            <a:chExt cx="581129" cy="1700252"/>
          </a:xfrm>
        </p:grpSpPr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1A75FB0E-3380-211C-5575-C4F72AE6FC11}"/>
                </a:ext>
              </a:extLst>
            </p:cNvPr>
            <p:cNvSpPr txBox="1">
              <a:spLocks/>
            </p:cNvSpPr>
            <p:nvPr/>
          </p:nvSpPr>
          <p:spPr>
            <a:xfrm>
              <a:off x="329487" y="1328975"/>
              <a:ext cx="551357" cy="1700251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0.1 ft.</a:t>
              </a: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endParaRPr lang="en-US" sz="1050" dirty="0">
                <a:latin typeface="Arial Narrow" panose="020B0606020202030204" pitchFamily="34" charset="0"/>
              </a:endParaRP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en-US" sz="1000" b="1" dirty="0">
                  <a:latin typeface="Arial Narrow" panose="020B0606020202030204" pitchFamily="34" charset="0"/>
                </a:rPr>
                <a:t>FLOOD DEPTH</a:t>
              </a:r>
            </a:p>
            <a:p>
              <a:pPr marL="0" indent="0">
                <a:buNone/>
              </a:pPr>
              <a:br>
                <a:rPr lang="en-US" sz="1050" dirty="0">
                  <a:latin typeface="Arial Narrow" panose="020B0606020202030204" pitchFamily="34" charset="0"/>
                </a:rPr>
              </a:br>
              <a:br>
                <a:rPr lang="en-US" sz="1050" dirty="0">
                  <a:latin typeface="Arial Narrow" panose="020B0606020202030204" pitchFamily="34" charset="0"/>
                </a:rPr>
              </a:br>
              <a:r>
                <a:rPr lang="en-US" sz="1000" b="1" dirty="0">
                  <a:latin typeface="Arial Narrow" panose="020B0606020202030204" pitchFamily="34" charset="0"/>
                </a:rPr>
                <a:t>18 ft.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810684C-CFBD-8443-417C-7662805C15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5683" t="11771" r="46770" b="12698"/>
            <a:stretch/>
          </p:blipFill>
          <p:spPr>
            <a:xfrm rot="10800000" flipH="1">
              <a:off x="299715" y="1328976"/>
              <a:ext cx="105262" cy="1700251"/>
            </a:xfrm>
            <a:prstGeom prst="rect">
              <a:avLst/>
            </a:prstGeom>
          </p:spPr>
        </p:pic>
      </p:grp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FDB1AFF0-26A0-5A6C-4B1B-34C6E93D53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45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Widescreen</PresentationFormat>
  <Paragraphs>80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Arial Narrow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1</cp:revision>
  <dcterms:created xsi:type="dcterms:W3CDTF">2024-12-12T18:00:12Z</dcterms:created>
  <dcterms:modified xsi:type="dcterms:W3CDTF">2024-12-12T18:00:33Z</dcterms:modified>
</cp:coreProperties>
</file>