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145706433" r:id="rId2"/>
    <p:sldId id="2145706435" r:id="rId3"/>
    <p:sldId id="2145706434" r:id="rId4"/>
    <p:sldId id="2145706436" r:id="rId5"/>
    <p:sldId id="2145706428" r:id="rId6"/>
    <p:sldId id="909" r:id="rId7"/>
    <p:sldId id="260" r:id="rId8"/>
    <p:sldId id="857" r:id="rId9"/>
    <p:sldId id="261" r:id="rId10"/>
    <p:sldId id="2145706430" r:id="rId11"/>
    <p:sldId id="2145706427" r:id="rId12"/>
    <p:sldId id="2145706431" r:id="rId13"/>
    <p:sldId id="2145706432" r:id="rId14"/>
    <p:sldId id="214570642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9ED5"/>
    <a:srgbClr val="192CC3"/>
    <a:srgbClr val="A02B93"/>
    <a:srgbClr val="6A22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0" autoAdjust="0"/>
    <p:restoredTop sz="94660"/>
  </p:normalViewPr>
  <p:slideViewPr>
    <p:cSldViewPr snapToGrid="0">
      <p:cViewPr varScale="1">
        <p:scale>
          <a:sx n="75" d="100"/>
          <a:sy n="75" d="100"/>
        </p:scale>
        <p:origin x="117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61473D-F9E2-4A15-995E-96C0A25CD962}" type="doc">
      <dgm:prSet loTypeId="urn:microsoft.com/office/officeart/2005/8/layout/chart3" loCatId="cycle" qsTypeId="urn:microsoft.com/office/officeart/2005/8/quickstyle/simple1" qsCatId="simple" csTypeId="urn:microsoft.com/office/officeart/2005/8/colors/colorful4" csCatId="colorful" phldr="1"/>
      <dgm:spPr/>
      <dgm:t>
        <a:bodyPr/>
        <a:lstStyle/>
        <a:p>
          <a:endParaRPr lang="en-US"/>
        </a:p>
      </dgm:t>
    </dgm:pt>
    <dgm:pt modelId="{678DFFBD-0D7E-444E-942F-B49E5F8005EC}">
      <dgm:prSet phldrT="[Text]" custT="1"/>
      <dgm:spPr/>
      <dgm:t>
        <a:bodyPr/>
        <a:lstStyle/>
        <a:p>
          <a:pPr algn="ctr"/>
          <a:r>
            <a:rPr lang="en-US" sz="1600" b="1" dirty="0"/>
            <a:t>COMMUNITY ENGAGEMENT</a:t>
          </a:r>
        </a:p>
        <a:p>
          <a:pPr algn="l"/>
          <a:r>
            <a:rPr lang="en-US" sz="1000" b="0" dirty="0"/>
            <a:t>   Focused Outreach Meetings</a:t>
          </a:r>
        </a:p>
        <a:p>
          <a:pPr algn="l"/>
          <a:r>
            <a:rPr lang="en-US" sz="1000" b="0" dirty="0"/>
            <a:t>   Resiliency Tools &amp; Products</a:t>
          </a:r>
        </a:p>
        <a:p>
          <a:pPr algn="l"/>
          <a:r>
            <a:rPr lang="en-US" sz="1000" b="0" dirty="0"/>
            <a:t>   Learning Resources &amp; Reports</a:t>
          </a:r>
          <a:br>
            <a:rPr lang="en-US" sz="1000" b="0" dirty="0"/>
          </a:br>
          <a:br>
            <a:rPr lang="en-US" sz="1100" b="0" dirty="0"/>
          </a:br>
          <a:br>
            <a:rPr lang="en-US" sz="1100" b="0" i="1" dirty="0"/>
          </a:br>
          <a:endParaRPr lang="en-US" sz="1100" b="0" dirty="0"/>
        </a:p>
      </dgm:t>
    </dgm:pt>
    <dgm:pt modelId="{300F7BB8-D09C-4ED5-BD2F-A3BF48B7B5E2}" type="parTrans" cxnId="{95D01EE1-A9F1-4E8C-B192-6C6242672857}">
      <dgm:prSet/>
      <dgm:spPr/>
      <dgm:t>
        <a:bodyPr/>
        <a:lstStyle/>
        <a:p>
          <a:endParaRPr lang="en-US"/>
        </a:p>
      </dgm:t>
    </dgm:pt>
    <dgm:pt modelId="{DA7B5C63-B22F-40E7-BB9B-92B50551D557}" type="sibTrans" cxnId="{95D01EE1-A9F1-4E8C-B192-6C6242672857}">
      <dgm:prSet/>
      <dgm:spPr/>
      <dgm:t>
        <a:bodyPr/>
        <a:lstStyle/>
        <a:p>
          <a:endParaRPr lang="en-US"/>
        </a:p>
      </dgm:t>
    </dgm:pt>
    <dgm:pt modelId="{F02D4C08-56FC-4760-BF3B-72D3F2350B6E}">
      <dgm:prSet phldrT="[Text]" custT="1"/>
      <dgm:spPr/>
      <dgm:t>
        <a:bodyPr/>
        <a:lstStyle/>
        <a:p>
          <a:pPr algn="ctr"/>
          <a:br>
            <a:rPr lang="en-US" sz="1400" b="1" dirty="0"/>
          </a:br>
          <a:br>
            <a:rPr lang="en-US" sz="1400" b="1" dirty="0"/>
          </a:br>
          <a:endParaRPr lang="en-US" sz="1400" b="1" dirty="0"/>
        </a:p>
        <a:p>
          <a:pPr algn="ctr"/>
          <a:endParaRPr lang="en-US" sz="1400" b="1" dirty="0"/>
        </a:p>
        <a:p>
          <a:pPr algn="l"/>
          <a:r>
            <a:rPr lang="en-US" sz="1600" b="1" dirty="0"/>
            <a:t>   STAKEHOLDERS</a:t>
          </a:r>
          <a:br>
            <a:rPr lang="en-US" sz="1600" b="1" dirty="0"/>
          </a:br>
          <a:r>
            <a:rPr lang="en-US" sz="1600" b="1" dirty="0"/>
            <a:t> </a:t>
          </a:r>
          <a:r>
            <a:rPr lang="en-US" sz="1000" b="0" dirty="0"/>
            <a:t>Emergency Responders</a:t>
          </a:r>
        </a:p>
        <a:p>
          <a:pPr algn="l"/>
          <a:r>
            <a:rPr lang="en-US" sz="1000" b="0" dirty="0"/>
            <a:t>  Floodplain Managers </a:t>
          </a:r>
        </a:p>
        <a:p>
          <a:pPr algn="l"/>
          <a:r>
            <a:rPr lang="en-US" sz="1000" b="0" dirty="0"/>
            <a:t>  Local Officials </a:t>
          </a:r>
        </a:p>
        <a:p>
          <a:pPr algn="l"/>
          <a:r>
            <a:rPr lang="en-US" sz="1000" b="0" dirty="0"/>
            <a:t>  Risk Reduction Associates</a:t>
          </a:r>
        </a:p>
        <a:p>
          <a:pPr algn="l"/>
          <a:r>
            <a:rPr lang="en-US" sz="1000" b="0" dirty="0"/>
            <a:t>  Volunteers</a:t>
          </a:r>
        </a:p>
        <a:p>
          <a:pPr algn="l"/>
          <a:r>
            <a:rPr lang="en-US" sz="1000" b="0" dirty="0"/>
            <a:t>  Public</a:t>
          </a:r>
        </a:p>
        <a:p>
          <a:pPr algn="ctr"/>
          <a:endParaRPr lang="en-US" sz="1000" b="0" dirty="0"/>
        </a:p>
      </dgm:t>
    </dgm:pt>
    <dgm:pt modelId="{312CB6A3-2971-4B44-9E19-08C4BA24DE3D}" type="parTrans" cxnId="{81C41306-EBBC-4CA1-855D-515496BE075F}">
      <dgm:prSet/>
      <dgm:spPr/>
      <dgm:t>
        <a:bodyPr/>
        <a:lstStyle/>
        <a:p>
          <a:endParaRPr lang="en-US"/>
        </a:p>
      </dgm:t>
    </dgm:pt>
    <dgm:pt modelId="{8CB5D809-C449-40F4-B154-F3EE97A430A1}" type="sibTrans" cxnId="{81C41306-EBBC-4CA1-855D-515496BE075F}">
      <dgm:prSet/>
      <dgm:spPr/>
      <dgm:t>
        <a:bodyPr/>
        <a:lstStyle/>
        <a:p>
          <a:endParaRPr lang="en-US"/>
        </a:p>
      </dgm:t>
    </dgm:pt>
    <dgm:pt modelId="{A181FAC5-20D2-4394-8C6F-6C96CE3700A0}">
      <dgm:prSet phldrT="[Text]" custT="1"/>
      <dgm:spPr/>
      <dgm:t>
        <a:bodyPr/>
        <a:lstStyle/>
        <a:p>
          <a:r>
            <a:rPr lang="en-US" sz="1600" b="1" dirty="0"/>
            <a:t>RISK TOOLS</a:t>
          </a:r>
        </a:p>
        <a:p>
          <a:r>
            <a:rPr lang="en-US" sz="1100" dirty="0"/>
            <a:t>• WV Risk Explorer</a:t>
          </a:r>
          <a:br>
            <a:rPr lang="en-US" sz="1100" dirty="0"/>
          </a:br>
          <a:r>
            <a:rPr lang="en-US" sz="1100" dirty="0"/>
            <a:t>• WV Flood Tool</a:t>
          </a:r>
        </a:p>
        <a:p>
          <a:r>
            <a:rPr lang="en-US" sz="1000" i="1" dirty="0"/>
            <a:t>10 Geographic Scales</a:t>
          </a:r>
          <a:br>
            <a:rPr lang="en-US" sz="1000" i="1" dirty="0"/>
          </a:br>
          <a:br>
            <a:rPr lang="en-US" sz="1000" i="1" dirty="0"/>
          </a:br>
          <a:r>
            <a:rPr lang="en-US" sz="1000" i="1" dirty="0"/>
            <a:t>Risk Maps, Risk Reports, Visualizations, Dashboards</a:t>
          </a:r>
        </a:p>
        <a:p>
          <a:endParaRPr lang="en-US" sz="1100" dirty="0"/>
        </a:p>
      </dgm:t>
    </dgm:pt>
    <dgm:pt modelId="{9CFA1DDD-D4CC-454C-9F33-BD2252D084E0}" type="parTrans" cxnId="{F91C8AD1-589D-4961-8832-26F6C65D1C03}">
      <dgm:prSet/>
      <dgm:spPr/>
      <dgm:t>
        <a:bodyPr/>
        <a:lstStyle/>
        <a:p>
          <a:endParaRPr lang="en-US"/>
        </a:p>
      </dgm:t>
    </dgm:pt>
    <dgm:pt modelId="{C45563D0-A152-49F5-8637-E499FCEEE805}" type="sibTrans" cxnId="{F91C8AD1-589D-4961-8832-26F6C65D1C03}">
      <dgm:prSet/>
      <dgm:spPr/>
      <dgm:t>
        <a:bodyPr/>
        <a:lstStyle/>
        <a:p>
          <a:endParaRPr lang="en-US"/>
        </a:p>
      </dgm:t>
    </dgm:pt>
    <dgm:pt modelId="{694BCF86-BAF3-4894-BC6F-00746716E93B}">
      <dgm:prSet phldrT="[Text]" custT="1"/>
      <dgm:spPr/>
      <dgm:t>
        <a:bodyPr/>
        <a:lstStyle/>
        <a:p>
          <a:r>
            <a:rPr lang="en-US" sz="1600" b="1" dirty="0"/>
            <a:t>HAZARD LIBRARY</a:t>
          </a:r>
        </a:p>
        <a:p>
          <a:r>
            <a:rPr lang="en-US" sz="1000" b="0" dirty="0"/>
            <a:t>Search online hazard resources by title, subject, media, event, geography, stakeholder, downloadable data, etc.</a:t>
          </a:r>
        </a:p>
      </dgm:t>
    </dgm:pt>
    <dgm:pt modelId="{436DCAD8-18E1-4745-8115-174893CE7639}" type="sibTrans" cxnId="{21793CA6-B570-4637-A6C2-BEAC1D3B68FC}">
      <dgm:prSet/>
      <dgm:spPr/>
      <dgm:t>
        <a:bodyPr/>
        <a:lstStyle/>
        <a:p>
          <a:endParaRPr lang="en-US"/>
        </a:p>
      </dgm:t>
    </dgm:pt>
    <dgm:pt modelId="{0501E75A-9694-4038-8897-1F0E2E9F4E94}" type="parTrans" cxnId="{21793CA6-B570-4637-A6C2-BEAC1D3B68FC}">
      <dgm:prSet/>
      <dgm:spPr/>
      <dgm:t>
        <a:bodyPr/>
        <a:lstStyle/>
        <a:p>
          <a:endParaRPr lang="en-US"/>
        </a:p>
      </dgm:t>
    </dgm:pt>
    <dgm:pt modelId="{A29591FA-F467-458E-916A-9D6C4BD4A9EA}" type="pres">
      <dgm:prSet presAssocID="{2F61473D-F9E2-4A15-995E-96C0A25CD962}" presName="compositeShape" presStyleCnt="0">
        <dgm:presLayoutVars>
          <dgm:chMax val="7"/>
          <dgm:dir/>
          <dgm:resizeHandles val="exact"/>
        </dgm:presLayoutVars>
      </dgm:prSet>
      <dgm:spPr/>
    </dgm:pt>
    <dgm:pt modelId="{573B972C-AFE6-43BE-8A64-D0A53837BDAD}" type="pres">
      <dgm:prSet presAssocID="{2F61473D-F9E2-4A15-995E-96C0A25CD962}" presName="wedge1" presStyleLbl="node1" presStyleIdx="0" presStyleCnt="4" custScaleX="101625" custScaleY="98787" custLinFactNeighborX="-4832" custLinFactNeighborY="3902"/>
      <dgm:spPr/>
    </dgm:pt>
    <dgm:pt modelId="{EB8EC14E-0CCD-4283-9D0E-05C3FF20FA92}" type="pres">
      <dgm:prSet presAssocID="{2F61473D-F9E2-4A15-995E-96C0A25CD962}" presName="wedge1Tx" presStyleLbl="node1" presStyleIdx="0" presStyleCnt="4">
        <dgm:presLayoutVars>
          <dgm:chMax val="0"/>
          <dgm:chPref val="0"/>
          <dgm:bulletEnabled val="1"/>
        </dgm:presLayoutVars>
      </dgm:prSet>
      <dgm:spPr/>
    </dgm:pt>
    <dgm:pt modelId="{BC2722C0-0D6C-49A6-9C3B-93E02C067EB8}" type="pres">
      <dgm:prSet presAssocID="{2F61473D-F9E2-4A15-995E-96C0A25CD962}" presName="wedge2" presStyleLbl="node1" presStyleIdx="1" presStyleCnt="4"/>
      <dgm:spPr/>
    </dgm:pt>
    <dgm:pt modelId="{58982C9B-3E79-4CE8-AB69-7395B1729EBC}" type="pres">
      <dgm:prSet presAssocID="{2F61473D-F9E2-4A15-995E-96C0A25CD962}" presName="wedge2Tx" presStyleLbl="node1" presStyleIdx="1" presStyleCnt="4">
        <dgm:presLayoutVars>
          <dgm:chMax val="0"/>
          <dgm:chPref val="0"/>
          <dgm:bulletEnabled val="1"/>
        </dgm:presLayoutVars>
      </dgm:prSet>
      <dgm:spPr/>
    </dgm:pt>
    <dgm:pt modelId="{578D7C6A-8836-44DF-AC6C-A0BB7FA52172}" type="pres">
      <dgm:prSet presAssocID="{2F61473D-F9E2-4A15-995E-96C0A25CD962}" presName="wedge3" presStyleLbl="node1" presStyleIdx="2" presStyleCnt="4"/>
      <dgm:spPr/>
    </dgm:pt>
    <dgm:pt modelId="{E804847F-ADB0-46AE-ABF1-84FFF9A537C9}" type="pres">
      <dgm:prSet presAssocID="{2F61473D-F9E2-4A15-995E-96C0A25CD962}" presName="wedge3Tx" presStyleLbl="node1" presStyleIdx="2" presStyleCnt="4">
        <dgm:presLayoutVars>
          <dgm:chMax val="0"/>
          <dgm:chPref val="0"/>
          <dgm:bulletEnabled val="1"/>
        </dgm:presLayoutVars>
      </dgm:prSet>
      <dgm:spPr/>
    </dgm:pt>
    <dgm:pt modelId="{5535DC39-999C-4EAF-83D4-E273D25F9EEF}" type="pres">
      <dgm:prSet presAssocID="{2F61473D-F9E2-4A15-995E-96C0A25CD962}" presName="wedge4" presStyleLbl="node1" presStyleIdx="3" presStyleCnt="4" custLinFactNeighborY="211"/>
      <dgm:spPr/>
    </dgm:pt>
    <dgm:pt modelId="{6FE78086-14CC-43D7-BACE-6F0B8A86EE20}" type="pres">
      <dgm:prSet presAssocID="{2F61473D-F9E2-4A15-995E-96C0A25CD962}" presName="wedge4Tx" presStyleLbl="node1" presStyleIdx="3" presStyleCnt="4">
        <dgm:presLayoutVars>
          <dgm:chMax val="0"/>
          <dgm:chPref val="0"/>
          <dgm:bulletEnabled val="1"/>
        </dgm:presLayoutVars>
      </dgm:prSet>
      <dgm:spPr/>
    </dgm:pt>
  </dgm:ptLst>
  <dgm:cxnLst>
    <dgm:cxn modelId="{81C41306-EBBC-4CA1-855D-515496BE075F}" srcId="{2F61473D-F9E2-4A15-995E-96C0A25CD962}" destId="{F02D4C08-56FC-4760-BF3B-72D3F2350B6E}" srcOrd="1" destOrd="0" parTransId="{312CB6A3-2971-4B44-9E19-08C4BA24DE3D}" sibTransId="{8CB5D809-C449-40F4-B154-F3EE97A430A1}"/>
    <dgm:cxn modelId="{638B6B2B-859F-42D3-8C9E-2D939F7F57FA}" type="presOf" srcId="{F02D4C08-56FC-4760-BF3B-72D3F2350B6E}" destId="{BC2722C0-0D6C-49A6-9C3B-93E02C067EB8}" srcOrd="0" destOrd="0" presId="urn:microsoft.com/office/officeart/2005/8/layout/chart3"/>
    <dgm:cxn modelId="{27CC8352-596C-429E-8015-7AF90145FF58}" type="presOf" srcId="{694BCF86-BAF3-4894-BC6F-00746716E93B}" destId="{578D7C6A-8836-44DF-AC6C-A0BB7FA52172}" srcOrd="0" destOrd="0" presId="urn:microsoft.com/office/officeart/2005/8/layout/chart3"/>
    <dgm:cxn modelId="{3C16E183-9292-401B-8E52-BE6A9BED0D1E}" type="presOf" srcId="{F02D4C08-56FC-4760-BF3B-72D3F2350B6E}" destId="{58982C9B-3E79-4CE8-AB69-7395B1729EBC}" srcOrd="1" destOrd="0" presId="urn:microsoft.com/office/officeart/2005/8/layout/chart3"/>
    <dgm:cxn modelId="{D6A30486-3FA5-4F0A-80C5-7A078412DA61}" type="presOf" srcId="{694BCF86-BAF3-4894-BC6F-00746716E93B}" destId="{E804847F-ADB0-46AE-ABF1-84FFF9A537C9}" srcOrd="1" destOrd="0" presId="urn:microsoft.com/office/officeart/2005/8/layout/chart3"/>
    <dgm:cxn modelId="{21793CA6-B570-4637-A6C2-BEAC1D3B68FC}" srcId="{2F61473D-F9E2-4A15-995E-96C0A25CD962}" destId="{694BCF86-BAF3-4894-BC6F-00746716E93B}" srcOrd="2" destOrd="0" parTransId="{0501E75A-9694-4038-8897-1F0E2E9F4E94}" sibTransId="{436DCAD8-18E1-4745-8115-174893CE7639}"/>
    <dgm:cxn modelId="{F91C8AD1-589D-4961-8832-26F6C65D1C03}" srcId="{2F61473D-F9E2-4A15-995E-96C0A25CD962}" destId="{A181FAC5-20D2-4394-8C6F-6C96CE3700A0}" srcOrd="3" destOrd="0" parTransId="{9CFA1DDD-D4CC-454C-9F33-BD2252D084E0}" sibTransId="{C45563D0-A152-49F5-8637-E499FCEEE805}"/>
    <dgm:cxn modelId="{4D2C09D3-49CA-4AC4-BB68-E2AAF75BF2FF}" type="presOf" srcId="{2F61473D-F9E2-4A15-995E-96C0A25CD962}" destId="{A29591FA-F467-458E-916A-9D6C4BD4A9EA}" srcOrd="0" destOrd="0" presId="urn:microsoft.com/office/officeart/2005/8/layout/chart3"/>
    <dgm:cxn modelId="{95D01EE1-A9F1-4E8C-B192-6C6242672857}" srcId="{2F61473D-F9E2-4A15-995E-96C0A25CD962}" destId="{678DFFBD-0D7E-444E-942F-B49E5F8005EC}" srcOrd="0" destOrd="0" parTransId="{300F7BB8-D09C-4ED5-BD2F-A3BF48B7B5E2}" sibTransId="{DA7B5C63-B22F-40E7-BB9B-92B50551D557}"/>
    <dgm:cxn modelId="{98778FEC-C456-4885-A919-6B8C5F8845D0}" type="presOf" srcId="{A181FAC5-20D2-4394-8C6F-6C96CE3700A0}" destId="{6FE78086-14CC-43D7-BACE-6F0B8A86EE20}" srcOrd="1" destOrd="0" presId="urn:microsoft.com/office/officeart/2005/8/layout/chart3"/>
    <dgm:cxn modelId="{756AC2F5-6F86-4DF1-A9EE-44EC211D89FD}" type="presOf" srcId="{678DFFBD-0D7E-444E-942F-B49E5F8005EC}" destId="{573B972C-AFE6-43BE-8A64-D0A53837BDAD}" srcOrd="0" destOrd="0" presId="urn:microsoft.com/office/officeart/2005/8/layout/chart3"/>
    <dgm:cxn modelId="{CC7A14FA-3E61-49E4-A60E-FD2C36CFE844}" type="presOf" srcId="{A181FAC5-20D2-4394-8C6F-6C96CE3700A0}" destId="{5535DC39-999C-4EAF-83D4-E273D25F9EEF}" srcOrd="0" destOrd="0" presId="urn:microsoft.com/office/officeart/2005/8/layout/chart3"/>
    <dgm:cxn modelId="{997723FD-E9E6-4D98-AACA-B1402BC8620A}" type="presOf" srcId="{678DFFBD-0D7E-444E-942F-B49E5F8005EC}" destId="{EB8EC14E-0CCD-4283-9D0E-05C3FF20FA92}" srcOrd="1" destOrd="0" presId="urn:microsoft.com/office/officeart/2005/8/layout/chart3"/>
    <dgm:cxn modelId="{70ED2F16-3C2F-4796-B26B-4F2072740818}" type="presParOf" srcId="{A29591FA-F467-458E-916A-9D6C4BD4A9EA}" destId="{573B972C-AFE6-43BE-8A64-D0A53837BDAD}" srcOrd="0" destOrd="0" presId="urn:microsoft.com/office/officeart/2005/8/layout/chart3"/>
    <dgm:cxn modelId="{BE0F6C42-B8A6-40D9-AE92-6B195E0BA096}" type="presParOf" srcId="{A29591FA-F467-458E-916A-9D6C4BD4A9EA}" destId="{EB8EC14E-0CCD-4283-9D0E-05C3FF20FA92}" srcOrd="1" destOrd="0" presId="urn:microsoft.com/office/officeart/2005/8/layout/chart3"/>
    <dgm:cxn modelId="{35CBBF85-E28B-46B1-BD94-50EB2C8A6947}" type="presParOf" srcId="{A29591FA-F467-458E-916A-9D6C4BD4A9EA}" destId="{BC2722C0-0D6C-49A6-9C3B-93E02C067EB8}" srcOrd="2" destOrd="0" presId="urn:microsoft.com/office/officeart/2005/8/layout/chart3"/>
    <dgm:cxn modelId="{ABB3B9B1-8A53-46F3-9FE0-9A3646972544}" type="presParOf" srcId="{A29591FA-F467-458E-916A-9D6C4BD4A9EA}" destId="{58982C9B-3E79-4CE8-AB69-7395B1729EBC}" srcOrd="3" destOrd="0" presId="urn:microsoft.com/office/officeart/2005/8/layout/chart3"/>
    <dgm:cxn modelId="{6F5A29F0-DEAC-41C5-B7DF-4EA8FB3004CE}" type="presParOf" srcId="{A29591FA-F467-458E-916A-9D6C4BD4A9EA}" destId="{578D7C6A-8836-44DF-AC6C-A0BB7FA52172}" srcOrd="4" destOrd="0" presId="urn:microsoft.com/office/officeart/2005/8/layout/chart3"/>
    <dgm:cxn modelId="{8CF369FE-B1AF-4022-949D-4887A6A36CB2}" type="presParOf" srcId="{A29591FA-F467-458E-916A-9D6C4BD4A9EA}" destId="{E804847F-ADB0-46AE-ABF1-84FFF9A537C9}" srcOrd="5" destOrd="0" presId="urn:microsoft.com/office/officeart/2005/8/layout/chart3"/>
    <dgm:cxn modelId="{2DF5A98C-D925-4D37-857F-2ADE56D6CD8E}" type="presParOf" srcId="{A29591FA-F467-458E-916A-9D6C4BD4A9EA}" destId="{5535DC39-999C-4EAF-83D4-E273D25F9EEF}" srcOrd="6" destOrd="0" presId="urn:microsoft.com/office/officeart/2005/8/layout/chart3"/>
    <dgm:cxn modelId="{BDF05EC7-A9A6-48EF-95F0-CBC0C8E691D7}" type="presParOf" srcId="{A29591FA-F467-458E-916A-9D6C4BD4A9EA}" destId="{6FE78086-14CC-43D7-BACE-6F0B8A86EE20}" srcOrd="7"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3B972C-AFE6-43BE-8A64-D0A53837BDAD}">
      <dsp:nvSpPr>
        <dsp:cNvPr id="0" name=""/>
        <dsp:cNvSpPr/>
      </dsp:nvSpPr>
      <dsp:spPr>
        <a:xfrm>
          <a:off x="1553043" y="559298"/>
          <a:ext cx="4890648" cy="4754071"/>
        </a:xfrm>
        <a:prstGeom prst="pie">
          <a:avLst>
            <a:gd name="adj1" fmla="val 16200000"/>
            <a:gd name="adj2" fmla="val 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COMMUNITY ENGAGEMENT</a:t>
          </a:r>
        </a:p>
        <a:p>
          <a:pPr marL="0" lvl="0" indent="0" algn="l" defTabSz="711200">
            <a:lnSpc>
              <a:spcPct val="90000"/>
            </a:lnSpc>
            <a:spcBef>
              <a:spcPct val="0"/>
            </a:spcBef>
            <a:spcAft>
              <a:spcPct val="35000"/>
            </a:spcAft>
            <a:buNone/>
          </a:pPr>
          <a:r>
            <a:rPr lang="en-US" sz="1000" b="0" kern="1200" dirty="0"/>
            <a:t>   Focused Outreach Meetings</a:t>
          </a:r>
        </a:p>
        <a:p>
          <a:pPr marL="0" lvl="0" indent="0" algn="l" defTabSz="711200">
            <a:lnSpc>
              <a:spcPct val="90000"/>
            </a:lnSpc>
            <a:spcBef>
              <a:spcPct val="0"/>
            </a:spcBef>
            <a:spcAft>
              <a:spcPct val="35000"/>
            </a:spcAft>
            <a:buNone/>
          </a:pPr>
          <a:r>
            <a:rPr lang="en-US" sz="1000" b="0" kern="1200" dirty="0"/>
            <a:t>   Resiliency Tools &amp; Products</a:t>
          </a:r>
        </a:p>
        <a:p>
          <a:pPr marL="0" lvl="0" indent="0" algn="l" defTabSz="711200">
            <a:lnSpc>
              <a:spcPct val="90000"/>
            </a:lnSpc>
            <a:spcBef>
              <a:spcPct val="0"/>
            </a:spcBef>
            <a:spcAft>
              <a:spcPct val="35000"/>
            </a:spcAft>
            <a:buNone/>
          </a:pPr>
          <a:r>
            <a:rPr lang="en-US" sz="1000" b="0" kern="1200" dirty="0"/>
            <a:t>   Learning Resources &amp; Reports</a:t>
          </a:r>
          <a:br>
            <a:rPr lang="en-US" sz="1000" b="0" kern="1200" dirty="0"/>
          </a:br>
          <a:br>
            <a:rPr lang="en-US" sz="1100" b="0" kern="1200" dirty="0"/>
          </a:br>
          <a:br>
            <a:rPr lang="en-US" sz="1100" b="0" i="1" kern="1200" dirty="0"/>
          </a:br>
          <a:endParaRPr lang="en-US" sz="1100" b="0" kern="1200" dirty="0"/>
        </a:p>
      </dsp:txBody>
      <dsp:txXfrm>
        <a:off x="4054261" y="1438801"/>
        <a:ext cx="1804882" cy="1414902"/>
      </dsp:txXfrm>
    </dsp:sp>
    <dsp:sp modelId="{BC2722C0-0D6C-49A6-9C3B-93E02C067EB8}">
      <dsp:nvSpPr>
        <dsp:cNvPr id="0" name=""/>
        <dsp:cNvSpPr/>
      </dsp:nvSpPr>
      <dsp:spPr>
        <a:xfrm>
          <a:off x="1621872" y="545139"/>
          <a:ext cx="4812446" cy="4812446"/>
        </a:xfrm>
        <a:prstGeom prst="pie">
          <a:avLst>
            <a:gd name="adj1" fmla="val 0"/>
            <a:gd name="adj2" fmla="val 5400000"/>
          </a:avLst>
        </a:prstGeom>
        <a:solidFill>
          <a:schemeClr val="accent4">
            <a:hueOff val="2199979"/>
            <a:satOff val="-9734"/>
            <a:lumOff val="-163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br>
            <a:rPr lang="en-US" sz="1400" b="1" kern="1200" dirty="0"/>
          </a:br>
          <a:br>
            <a:rPr lang="en-US" sz="1400" b="1" kern="1200" dirty="0"/>
          </a:br>
          <a:endParaRPr lang="en-US" sz="1400" b="1" kern="1200" dirty="0"/>
        </a:p>
        <a:p>
          <a:pPr marL="0" lvl="0" indent="0" algn="ctr" defTabSz="622300">
            <a:lnSpc>
              <a:spcPct val="90000"/>
            </a:lnSpc>
            <a:spcBef>
              <a:spcPct val="0"/>
            </a:spcBef>
            <a:spcAft>
              <a:spcPct val="35000"/>
            </a:spcAft>
            <a:buNone/>
          </a:pPr>
          <a:endParaRPr lang="en-US" sz="1400" b="1" kern="1200" dirty="0"/>
        </a:p>
        <a:p>
          <a:pPr marL="0" lvl="0" indent="0" algn="l" defTabSz="622300">
            <a:lnSpc>
              <a:spcPct val="90000"/>
            </a:lnSpc>
            <a:spcBef>
              <a:spcPct val="0"/>
            </a:spcBef>
            <a:spcAft>
              <a:spcPct val="35000"/>
            </a:spcAft>
            <a:buNone/>
          </a:pPr>
          <a:r>
            <a:rPr lang="en-US" sz="1600" b="1" kern="1200" dirty="0"/>
            <a:t>   STAKEHOLDERS</a:t>
          </a:r>
          <a:br>
            <a:rPr lang="en-US" sz="1600" b="1" kern="1200" dirty="0"/>
          </a:br>
          <a:r>
            <a:rPr lang="en-US" sz="1600" b="1" kern="1200" dirty="0"/>
            <a:t> </a:t>
          </a:r>
          <a:r>
            <a:rPr lang="en-US" sz="1000" b="0" kern="1200" dirty="0"/>
            <a:t>Emergency Responders</a:t>
          </a:r>
        </a:p>
        <a:p>
          <a:pPr marL="0" lvl="0" indent="0" algn="l" defTabSz="622300">
            <a:lnSpc>
              <a:spcPct val="90000"/>
            </a:lnSpc>
            <a:spcBef>
              <a:spcPct val="0"/>
            </a:spcBef>
            <a:spcAft>
              <a:spcPct val="35000"/>
            </a:spcAft>
            <a:buNone/>
          </a:pPr>
          <a:r>
            <a:rPr lang="en-US" sz="1000" b="0" kern="1200" dirty="0"/>
            <a:t>  Floodplain Managers </a:t>
          </a:r>
        </a:p>
        <a:p>
          <a:pPr marL="0" lvl="0" indent="0" algn="l" defTabSz="622300">
            <a:lnSpc>
              <a:spcPct val="90000"/>
            </a:lnSpc>
            <a:spcBef>
              <a:spcPct val="0"/>
            </a:spcBef>
            <a:spcAft>
              <a:spcPct val="35000"/>
            </a:spcAft>
            <a:buNone/>
          </a:pPr>
          <a:r>
            <a:rPr lang="en-US" sz="1000" b="0" kern="1200" dirty="0"/>
            <a:t>  Local Officials </a:t>
          </a:r>
        </a:p>
        <a:p>
          <a:pPr marL="0" lvl="0" indent="0" algn="l" defTabSz="622300">
            <a:lnSpc>
              <a:spcPct val="90000"/>
            </a:lnSpc>
            <a:spcBef>
              <a:spcPct val="0"/>
            </a:spcBef>
            <a:spcAft>
              <a:spcPct val="35000"/>
            </a:spcAft>
            <a:buNone/>
          </a:pPr>
          <a:r>
            <a:rPr lang="en-US" sz="1000" b="0" kern="1200" dirty="0"/>
            <a:t>  Risk Reduction Associates</a:t>
          </a:r>
        </a:p>
        <a:p>
          <a:pPr marL="0" lvl="0" indent="0" algn="l" defTabSz="622300">
            <a:lnSpc>
              <a:spcPct val="90000"/>
            </a:lnSpc>
            <a:spcBef>
              <a:spcPct val="0"/>
            </a:spcBef>
            <a:spcAft>
              <a:spcPct val="35000"/>
            </a:spcAft>
            <a:buNone/>
          </a:pPr>
          <a:r>
            <a:rPr lang="en-US" sz="1000" b="0" kern="1200" dirty="0"/>
            <a:t>  Volunteers</a:t>
          </a:r>
        </a:p>
        <a:p>
          <a:pPr marL="0" lvl="0" indent="0" algn="l" defTabSz="622300">
            <a:lnSpc>
              <a:spcPct val="90000"/>
            </a:lnSpc>
            <a:spcBef>
              <a:spcPct val="0"/>
            </a:spcBef>
            <a:spcAft>
              <a:spcPct val="35000"/>
            </a:spcAft>
            <a:buNone/>
          </a:pPr>
          <a:r>
            <a:rPr lang="en-US" sz="1000" b="0" kern="1200" dirty="0"/>
            <a:t>  Public</a:t>
          </a:r>
        </a:p>
        <a:p>
          <a:pPr marL="0" lvl="0" indent="0" algn="ctr" defTabSz="622300">
            <a:lnSpc>
              <a:spcPct val="90000"/>
            </a:lnSpc>
            <a:spcBef>
              <a:spcPct val="0"/>
            </a:spcBef>
            <a:spcAft>
              <a:spcPct val="35000"/>
            </a:spcAft>
            <a:buNone/>
          </a:pPr>
          <a:endParaRPr lang="en-US" sz="1000" b="0" kern="1200" dirty="0"/>
        </a:p>
      </dsp:txBody>
      <dsp:txXfrm>
        <a:off x="4114031" y="3037299"/>
        <a:ext cx="1776021" cy="1432275"/>
      </dsp:txXfrm>
    </dsp:sp>
    <dsp:sp modelId="{578D7C6A-8836-44DF-AC6C-A0BB7FA52172}">
      <dsp:nvSpPr>
        <dsp:cNvPr id="0" name=""/>
        <dsp:cNvSpPr/>
      </dsp:nvSpPr>
      <dsp:spPr>
        <a:xfrm>
          <a:off x="1621872" y="545139"/>
          <a:ext cx="4812446" cy="4812446"/>
        </a:xfrm>
        <a:prstGeom prst="pie">
          <a:avLst>
            <a:gd name="adj1" fmla="val 5400000"/>
            <a:gd name="adj2" fmla="val 10800000"/>
          </a:avLst>
        </a:prstGeom>
        <a:solidFill>
          <a:schemeClr val="accent4">
            <a:hueOff val="4399958"/>
            <a:satOff val="-19468"/>
            <a:lumOff val="-326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HAZARD LIBRARY</a:t>
          </a:r>
        </a:p>
        <a:p>
          <a:pPr marL="0" lvl="0" indent="0" algn="ctr" defTabSz="711200">
            <a:lnSpc>
              <a:spcPct val="90000"/>
            </a:lnSpc>
            <a:spcBef>
              <a:spcPct val="0"/>
            </a:spcBef>
            <a:spcAft>
              <a:spcPct val="35000"/>
            </a:spcAft>
            <a:buNone/>
          </a:pPr>
          <a:r>
            <a:rPr lang="en-US" sz="1000" b="0" kern="1200" dirty="0"/>
            <a:t>Search online hazard resources by title, subject, media, event, geography, stakeholder, downloadable data, etc.</a:t>
          </a:r>
        </a:p>
      </dsp:txBody>
      <dsp:txXfrm>
        <a:off x="2166136" y="3037299"/>
        <a:ext cx="1776021" cy="1432275"/>
      </dsp:txXfrm>
    </dsp:sp>
    <dsp:sp modelId="{5535DC39-999C-4EAF-83D4-E273D25F9EEF}">
      <dsp:nvSpPr>
        <dsp:cNvPr id="0" name=""/>
        <dsp:cNvSpPr/>
      </dsp:nvSpPr>
      <dsp:spPr>
        <a:xfrm>
          <a:off x="1621872" y="555293"/>
          <a:ext cx="4812446" cy="4812446"/>
        </a:xfrm>
        <a:prstGeom prst="pie">
          <a:avLst>
            <a:gd name="adj1" fmla="val 10800000"/>
            <a:gd name="adj2" fmla="val 16200000"/>
          </a:avLst>
        </a:prstGeom>
        <a:solidFill>
          <a:schemeClr val="accent4">
            <a:hueOff val="6599937"/>
            <a:satOff val="-29202"/>
            <a:lumOff val="-4903"/>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RISK TOOLS</a:t>
          </a:r>
        </a:p>
        <a:p>
          <a:pPr marL="0" lvl="0" indent="0" algn="ctr" defTabSz="711200">
            <a:lnSpc>
              <a:spcPct val="90000"/>
            </a:lnSpc>
            <a:spcBef>
              <a:spcPct val="0"/>
            </a:spcBef>
            <a:spcAft>
              <a:spcPct val="35000"/>
            </a:spcAft>
            <a:buNone/>
          </a:pPr>
          <a:r>
            <a:rPr lang="en-US" sz="1100" kern="1200" dirty="0"/>
            <a:t>• WV Risk Explorer</a:t>
          </a:r>
          <a:br>
            <a:rPr lang="en-US" sz="1100" kern="1200" dirty="0"/>
          </a:br>
          <a:r>
            <a:rPr lang="en-US" sz="1100" kern="1200" dirty="0"/>
            <a:t>• WV Flood Tool</a:t>
          </a:r>
        </a:p>
        <a:p>
          <a:pPr marL="0" lvl="0" indent="0" algn="ctr" defTabSz="711200">
            <a:lnSpc>
              <a:spcPct val="90000"/>
            </a:lnSpc>
            <a:spcBef>
              <a:spcPct val="0"/>
            </a:spcBef>
            <a:spcAft>
              <a:spcPct val="35000"/>
            </a:spcAft>
            <a:buNone/>
          </a:pPr>
          <a:r>
            <a:rPr lang="en-US" sz="1000" i="1" kern="1200" dirty="0"/>
            <a:t>10 Geographic Scales</a:t>
          </a:r>
          <a:br>
            <a:rPr lang="en-US" sz="1000" i="1" kern="1200" dirty="0"/>
          </a:br>
          <a:br>
            <a:rPr lang="en-US" sz="1000" i="1" kern="1200" dirty="0"/>
          </a:br>
          <a:r>
            <a:rPr lang="en-US" sz="1000" i="1" kern="1200" dirty="0"/>
            <a:t>Risk Maps, Risk Reports, Visualizations, Dashboards</a:t>
          </a:r>
        </a:p>
        <a:p>
          <a:pPr marL="0" lvl="0" indent="0" algn="ctr" defTabSz="711200">
            <a:lnSpc>
              <a:spcPct val="90000"/>
            </a:lnSpc>
            <a:spcBef>
              <a:spcPct val="0"/>
            </a:spcBef>
            <a:spcAft>
              <a:spcPct val="35000"/>
            </a:spcAft>
            <a:buNone/>
          </a:pPr>
          <a:endParaRPr lang="en-US" sz="1100" kern="1200" dirty="0"/>
        </a:p>
      </dsp:txBody>
      <dsp:txXfrm>
        <a:off x="2166136" y="1443304"/>
        <a:ext cx="1776021" cy="1432275"/>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F7A22C-EABB-4005-A41D-6327DA17D595}" type="datetimeFigureOut">
              <a:rPr lang="en-US" smtClean="0"/>
              <a:t>12/15/2024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5E18AD-1A84-405F-B46B-1164BA0AC8A2}" type="slidenum">
              <a:rPr lang="en-US" smtClean="0"/>
              <a:t>‹#›</a:t>
            </a:fld>
            <a:endParaRPr lang="en-US"/>
          </a:p>
        </p:txBody>
      </p:sp>
    </p:spTree>
    <p:extLst>
      <p:ext uri="{BB962C8B-B14F-4D97-AF65-F5344CB8AC3E}">
        <p14:creationId xmlns:p14="http://schemas.microsoft.com/office/powerpoint/2010/main" val="3660929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5E18AD-1A84-405F-B46B-1164BA0AC8A2}" type="slidenum">
              <a:rPr lang="en-US" smtClean="0"/>
              <a:t>1</a:t>
            </a:fld>
            <a:endParaRPr lang="en-US"/>
          </a:p>
        </p:txBody>
      </p:sp>
    </p:spTree>
    <p:extLst>
      <p:ext uri="{BB962C8B-B14F-4D97-AF65-F5344CB8AC3E}">
        <p14:creationId xmlns:p14="http://schemas.microsoft.com/office/powerpoint/2010/main" val="3833837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5E18AD-1A84-405F-B46B-1164BA0AC8A2}" type="slidenum">
              <a:rPr lang="en-US" smtClean="0"/>
              <a:t>10</a:t>
            </a:fld>
            <a:endParaRPr lang="en-US"/>
          </a:p>
        </p:txBody>
      </p:sp>
    </p:spTree>
    <p:extLst>
      <p:ext uri="{BB962C8B-B14F-4D97-AF65-F5344CB8AC3E}">
        <p14:creationId xmlns:p14="http://schemas.microsoft.com/office/powerpoint/2010/main" val="1568350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last partnership example with other university faculty highlights social scientist Jamie Shinn’s National Science Foundation research about the recovery and resiliency of two small communities in Greenbrier County – White Sulphur Springs and Rainelle – that were devastated by the 2016 flood.  This research also supports a Community Outreach and Mitigation Strategies (COMS) project sponsored by FEMA Region III and the State Emergency Management Division to evaluate how various flood protection measures like mitigation reconstruction will adapt to the future impacts of climate change. </a:t>
            </a:r>
          </a:p>
          <a:p>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Last week, focus group meetings were led by Professor Shinn for these two communities to assess lessons learned from the 2016 flood and to identify ways to build resilience to future floods.  The WV GIS Technical Center provided support by quantifying various risk factors facing these disadvantaged communities.  This included presenting flood characteristics and new flood maps, vulnerability analysis, and quantifying mitigation measures implemented to date.</a:t>
            </a:r>
            <a:endParaRPr lang="en-US" dirty="0"/>
          </a:p>
        </p:txBody>
      </p:sp>
      <p:sp>
        <p:nvSpPr>
          <p:cNvPr id="4" name="Slide Number Placeholder 3"/>
          <p:cNvSpPr>
            <a:spLocks noGrp="1"/>
          </p:cNvSpPr>
          <p:nvPr>
            <p:ph type="sldNum" sz="quarter" idx="10"/>
          </p:nvPr>
        </p:nvSpPr>
        <p:spPr/>
        <p:txBody>
          <a:bodyPr/>
          <a:lstStyle/>
          <a:p>
            <a:fld id="{4BAF53EF-993C-FF42-8B62-CEF57763A78D}" type="slidenum">
              <a:rPr lang="en-US" smtClean="0"/>
              <a:t>11</a:t>
            </a:fld>
            <a:endParaRPr lang="en-US" dirty="0"/>
          </a:p>
        </p:txBody>
      </p:sp>
    </p:spTree>
    <p:extLst>
      <p:ext uri="{BB962C8B-B14F-4D97-AF65-F5344CB8AC3E}">
        <p14:creationId xmlns:p14="http://schemas.microsoft.com/office/powerpoint/2010/main" val="28004699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last partnership example with other university faculty highlights social scientist Jamie Shinn’s National Science Foundation research about the recovery and resiliency of two small communities in Greenbrier County – White Sulphur Springs and Rainelle – that were devastated by the 2016 flood.  This research also supports a Community Outreach and Mitigation Strategies (COMS) project sponsored by FEMA Region III and the State Emergency Management Division to evaluate how various flood protection measures like mitigation reconstruction will adapt to the future impacts of climate change. </a:t>
            </a:r>
          </a:p>
          <a:p>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Last week, focus group meetings were led by Professor Shinn for these two communities to assess lessons learned from the 2016 flood and to identify ways to build resilience to future floods.  The WV GIS Technical Center provided support by quantifying various risk factors facing these disadvantaged communities.  This included presenting flood characteristics and new flood maps, vulnerability analysis, and quantifying mitigation measures implemented to date.</a:t>
            </a:r>
            <a:endParaRPr lang="en-US" dirty="0"/>
          </a:p>
        </p:txBody>
      </p:sp>
      <p:sp>
        <p:nvSpPr>
          <p:cNvPr id="4" name="Slide Number Placeholder 3"/>
          <p:cNvSpPr>
            <a:spLocks noGrp="1"/>
          </p:cNvSpPr>
          <p:nvPr>
            <p:ph type="sldNum" sz="quarter" idx="10"/>
          </p:nvPr>
        </p:nvSpPr>
        <p:spPr/>
        <p:txBody>
          <a:bodyPr/>
          <a:lstStyle/>
          <a:p>
            <a:fld id="{4BAF53EF-993C-FF42-8B62-CEF57763A78D}" type="slidenum">
              <a:rPr lang="en-US" smtClean="0"/>
              <a:t>12</a:t>
            </a:fld>
            <a:endParaRPr lang="en-US" dirty="0"/>
          </a:p>
        </p:txBody>
      </p:sp>
    </p:spTree>
    <p:extLst>
      <p:ext uri="{BB962C8B-B14F-4D97-AF65-F5344CB8AC3E}">
        <p14:creationId xmlns:p14="http://schemas.microsoft.com/office/powerpoint/2010/main" val="24594338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last partnership example with other university faculty highlights social scientist Jamie Shinn’s National Science Foundation research about the recovery and resiliency of two small communities in Greenbrier County – White Sulphur Springs and Rainelle – that were devastated by the 2016 flood.  This research also supports a Community Outreach and Mitigation Strategies (COMS) project sponsored by FEMA Region III and the State Emergency Management Division to evaluate how various flood protection measures like mitigation reconstruction will adapt to the future impacts of climate change. </a:t>
            </a:r>
          </a:p>
          <a:p>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Last week, focus group meetings were led by Professor Shinn for these two communities to assess lessons learned from the 2016 flood and to identify ways to build resilience to future floods.  The WV GIS Technical Center provided support by quantifying various risk factors facing these disadvantaged communities.  This included presenting flood characteristics and new flood maps, vulnerability analysis, and quantifying mitigation measures implemented to date.</a:t>
            </a:r>
            <a:endParaRPr lang="en-US" dirty="0"/>
          </a:p>
        </p:txBody>
      </p:sp>
      <p:sp>
        <p:nvSpPr>
          <p:cNvPr id="4" name="Slide Number Placeholder 3"/>
          <p:cNvSpPr>
            <a:spLocks noGrp="1"/>
          </p:cNvSpPr>
          <p:nvPr>
            <p:ph type="sldNum" sz="quarter" idx="10"/>
          </p:nvPr>
        </p:nvSpPr>
        <p:spPr/>
        <p:txBody>
          <a:bodyPr/>
          <a:lstStyle/>
          <a:p>
            <a:fld id="{4BAF53EF-993C-FF42-8B62-CEF57763A78D}" type="slidenum">
              <a:rPr lang="en-US" smtClean="0"/>
              <a:t>13</a:t>
            </a:fld>
            <a:endParaRPr lang="en-US" dirty="0"/>
          </a:p>
        </p:txBody>
      </p:sp>
    </p:spTree>
    <p:extLst>
      <p:ext uri="{BB962C8B-B14F-4D97-AF65-F5344CB8AC3E}">
        <p14:creationId xmlns:p14="http://schemas.microsoft.com/office/powerpoint/2010/main" val="6484677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5E18AD-1A84-405F-B46B-1164BA0AC8A2}" type="slidenum">
              <a:rPr lang="en-US" smtClean="0"/>
              <a:t>14</a:t>
            </a:fld>
            <a:endParaRPr lang="en-US"/>
          </a:p>
        </p:txBody>
      </p:sp>
    </p:spTree>
    <p:extLst>
      <p:ext uri="{BB962C8B-B14F-4D97-AF65-F5344CB8AC3E}">
        <p14:creationId xmlns:p14="http://schemas.microsoft.com/office/powerpoint/2010/main" val="2792321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218ED6-8A85-8716-E676-DB49E1EF98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B95144-B41B-3613-0ED4-7C298426025F}"/>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BAABB7D1-A28E-C7F1-A5E6-AC925546825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830745E-5BE7-74AF-814D-646BF2A312A4}"/>
              </a:ext>
            </a:extLst>
          </p:cNvPr>
          <p:cNvSpPr>
            <a:spLocks noGrp="1"/>
          </p:cNvSpPr>
          <p:nvPr>
            <p:ph type="sldNum" sz="quarter" idx="5"/>
          </p:nvPr>
        </p:nvSpPr>
        <p:spPr/>
        <p:txBody>
          <a:bodyPr/>
          <a:lstStyle/>
          <a:p>
            <a:fld id="{311DBD47-1AA0-4509-BBD7-1D036EE8CA3E}" type="slidenum">
              <a:rPr lang="en-US" smtClean="0"/>
              <a:t>2</a:t>
            </a:fld>
            <a:endParaRPr lang="en-US" dirty="0"/>
          </a:p>
        </p:txBody>
      </p:sp>
    </p:spTree>
    <p:extLst>
      <p:ext uri="{BB962C8B-B14F-4D97-AF65-F5344CB8AC3E}">
        <p14:creationId xmlns:p14="http://schemas.microsoft.com/office/powerpoint/2010/main" val="3662539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218ED6-8A85-8716-E676-DB49E1EF98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B95144-B41B-3613-0ED4-7C298426025F}"/>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BAABB7D1-A28E-C7F1-A5E6-AC925546825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830745E-5BE7-74AF-814D-646BF2A312A4}"/>
              </a:ext>
            </a:extLst>
          </p:cNvPr>
          <p:cNvSpPr>
            <a:spLocks noGrp="1"/>
          </p:cNvSpPr>
          <p:nvPr>
            <p:ph type="sldNum" sz="quarter" idx="5"/>
          </p:nvPr>
        </p:nvSpPr>
        <p:spPr/>
        <p:txBody>
          <a:bodyPr/>
          <a:lstStyle/>
          <a:p>
            <a:fld id="{311DBD47-1AA0-4509-BBD7-1D036EE8CA3E}" type="slidenum">
              <a:rPr lang="en-US" smtClean="0"/>
              <a:t>3</a:t>
            </a:fld>
            <a:endParaRPr lang="en-US" dirty="0"/>
          </a:p>
        </p:txBody>
      </p:sp>
    </p:spTree>
    <p:extLst>
      <p:ext uri="{BB962C8B-B14F-4D97-AF65-F5344CB8AC3E}">
        <p14:creationId xmlns:p14="http://schemas.microsoft.com/office/powerpoint/2010/main" val="3070272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218ED6-8A85-8716-E676-DB49E1EF98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B95144-B41B-3613-0ED4-7C298426025F}"/>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BAABB7D1-A28E-C7F1-A5E6-AC925546825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830745E-5BE7-74AF-814D-646BF2A312A4}"/>
              </a:ext>
            </a:extLst>
          </p:cNvPr>
          <p:cNvSpPr>
            <a:spLocks noGrp="1"/>
          </p:cNvSpPr>
          <p:nvPr>
            <p:ph type="sldNum" sz="quarter" idx="5"/>
          </p:nvPr>
        </p:nvSpPr>
        <p:spPr/>
        <p:txBody>
          <a:bodyPr/>
          <a:lstStyle/>
          <a:p>
            <a:fld id="{311DBD47-1AA0-4509-BBD7-1D036EE8CA3E}" type="slidenum">
              <a:rPr lang="en-US" smtClean="0"/>
              <a:t>4</a:t>
            </a:fld>
            <a:endParaRPr lang="en-US" dirty="0"/>
          </a:p>
        </p:txBody>
      </p:sp>
    </p:spTree>
    <p:extLst>
      <p:ext uri="{BB962C8B-B14F-4D97-AF65-F5344CB8AC3E}">
        <p14:creationId xmlns:p14="http://schemas.microsoft.com/office/powerpoint/2010/main" val="2533661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5E18AD-1A84-405F-B46B-1164BA0AC8A2}" type="slidenum">
              <a:rPr lang="en-US" smtClean="0"/>
              <a:t>5</a:t>
            </a:fld>
            <a:endParaRPr lang="en-US"/>
          </a:p>
        </p:txBody>
      </p:sp>
    </p:spTree>
    <p:extLst>
      <p:ext uri="{BB962C8B-B14F-4D97-AF65-F5344CB8AC3E}">
        <p14:creationId xmlns:p14="http://schemas.microsoft.com/office/powerpoint/2010/main" val="3771724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6</a:t>
            </a:fld>
            <a:endParaRPr lang="en-US"/>
          </a:p>
        </p:txBody>
      </p:sp>
    </p:spTree>
    <p:extLst>
      <p:ext uri="{BB962C8B-B14F-4D97-AF65-F5344CB8AC3E}">
        <p14:creationId xmlns:p14="http://schemas.microsoft.com/office/powerpoint/2010/main" val="943425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5E18AD-1A84-405F-B46B-1164BA0AC8A2}" type="slidenum">
              <a:rPr lang="en-US" smtClean="0"/>
              <a:t>7</a:t>
            </a:fld>
            <a:endParaRPr lang="en-US"/>
          </a:p>
        </p:txBody>
      </p:sp>
    </p:spTree>
    <p:extLst>
      <p:ext uri="{BB962C8B-B14F-4D97-AF65-F5344CB8AC3E}">
        <p14:creationId xmlns:p14="http://schemas.microsoft.com/office/powerpoint/2010/main" val="690035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5E18AD-1A84-405F-B46B-1164BA0AC8A2}" type="slidenum">
              <a:rPr lang="en-US" smtClean="0"/>
              <a:t>8</a:t>
            </a:fld>
            <a:endParaRPr lang="en-US"/>
          </a:p>
        </p:txBody>
      </p:sp>
    </p:spTree>
    <p:extLst>
      <p:ext uri="{BB962C8B-B14F-4D97-AF65-F5344CB8AC3E}">
        <p14:creationId xmlns:p14="http://schemas.microsoft.com/office/powerpoint/2010/main" val="4254859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5E18AD-1A84-405F-B46B-1164BA0AC8A2}" type="slidenum">
              <a:rPr lang="en-US" smtClean="0"/>
              <a:t>9</a:t>
            </a:fld>
            <a:endParaRPr lang="en-US"/>
          </a:p>
        </p:txBody>
      </p:sp>
    </p:spTree>
    <p:extLst>
      <p:ext uri="{BB962C8B-B14F-4D97-AF65-F5344CB8AC3E}">
        <p14:creationId xmlns:p14="http://schemas.microsoft.com/office/powerpoint/2010/main" val="1469788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90809-ACCC-A227-C0D3-E75375E5C7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C422480-582E-484B-40B8-E269B6B53E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4C694D5-F06E-4A36-D668-4A33FD95E0CB}"/>
              </a:ext>
            </a:extLst>
          </p:cNvPr>
          <p:cNvSpPr>
            <a:spLocks noGrp="1"/>
          </p:cNvSpPr>
          <p:nvPr>
            <p:ph type="dt" sz="half" idx="10"/>
          </p:nvPr>
        </p:nvSpPr>
        <p:spPr/>
        <p:txBody>
          <a:bodyPr/>
          <a:lstStyle/>
          <a:p>
            <a:fld id="{192A10CB-10F7-46A9-A2AA-B33818AA283E}" type="datetimeFigureOut">
              <a:rPr lang="en-US" smtClean="0"/>
              <a:t>12/15/2024</a:t>
            </a:fld>
            <a:endParaRPr lang="en-US"/>
          </a:p>
        </p:txBody>
      </p:sp>
      <p:sp>
        <p:nvSpPr>
          <p:cNvPr id="5" name="Footer Placeholder 4">
            <a:extLst>
              <a:ext uri="{FF2B5EF4-FFF2-40B4-BE49-F238E27FC236}">
                <a16:creationId xmlns:a16="http://schemas.microsoft.com/office/drawing/2014/main" id="{3E5D084B-FB97-8B11-67E8-1CCDA6AA0D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BB5CBC-D6B5-C359-BB33-D5C9DD9B9AE1}"/>
              </a:ext>
            </a:extLst>
          </p:cNvPr>
          <p:cNvSpPr>
            <a:spLocks noGrp="1"/>
          </p:cNvSpPr>
          <p:nvPr>
            <p:ph type="sldNum" sz="quarter" idx="12"/>
          </p:nvPr>
        </p:nvSpPr>
        <p:spPr/>
        <p:txBody>
          <a:bodyPr/>
          <a:lstStyle/>
          <a:p>
            <a:fld id="{547463B6-E722-499A-BF39-2540BB6857CE}" type="slidenum">
              <a:rPr lang="en-US" smtClean="0"/>
              <a:t>‹#›</a:t>
            </a:fld>
            <a:endParaRPr lang="en-US"/>
          </a:p>
        </p:txBody>
      </p:sp>
    </p:spTree>
    <p:extLst>
      <p:ext uri="{BB962C8B-B14F-4D97-AF65-F5344CB8AC3E}">
        <p14:creationId xmlns:p14="http://schemas.microsoft.com/office/powerpoint/2010/main" val="1885677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2F85E-F798-1392-CCD8-2761548E8E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9EF4ABE-4AC4-64C7-E9A5-62A6E913A4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58576F-8AE2-13E4-1786-4D4AE35D4591}"/>
              </a:ext>
            </a:extLst>
          </p:cNvPr>
          <p:cNvSpPr>
            <a:spLocks noGrp="1"/>
          </p:cNvSpPr>
          <p:nvPr>
            <p:ph type="dt" sz="half" idx="10"/>
          </p:nvPr>
        </p:nvSpPr>
        <p:spPr/>
        <p:txBody>
          <a:bodyPr/>
          <a:lstStyle/>
          <a:p>
            <a:fld id="{192A10CB-10F7-46A9-A2AA-B33818AA283E}" type="datetimeFigureOut">
              <a:rPr lang="en-US" smtClean="0"/>
              <a:t>12/15/2024</a:t>
            </a:fld>
            <a:endParaRPr lang="en-US"/>
          </a:p>
        </p:txBody>
      </p:sp>
      <p:sp>
        <p:nvSpPr>
          <p:cNvPr id="5" name="Footer Placeholder 4">
            <a:extLst>
              <a:ext uri="{FF2B5EF4-FFF2-40B4-BE49-F238E27FC236}">
                <a16:creationId xmlns:a16="http://schemas.microsoft.com/office/drawing/2014/main" id="{117603AB-2761-4441-1726-E6B97A157C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90444F-9537-F418-E93A-5BDB45609ED7}"/>
              </a:ext>
            </a:extLst>
          </p:cNvPr>
          <p:cNvSpPr>
            <a:spLocks noGrp="1"/>
          </p:cNvSpPr>
          <p:nvPr>
            <p:ph type="sldNum" sz="quarter" idx="12"/>
          </p:nvPr>
        </p:nvSpPr>
        <p:spPr/>
        <p:txBody>
          <a:bodyPr/>
          <a:lstStyle/>
          <a:p>
            <a:fld id="{547463B6-E722-499A-BF39-2540BB6857CE}" type="slidenum">
              <a:rPr lang="en-US" smtClean="0"/>
              <a:t>‹#›</a:t>
            </a:fld>
            <a:endParaRPr lang="en-US"/>
          </a:p>
        </p:txBody>
      </p:sp>
    </p:spTree>
    <p:extLst>
      <p:ext uri="{BB962C8B-B14F-4D97-AF65-F5344CB8AC3E}">
        <p14:creationId xmlns:p14="http://schemas.microsoft.com/office/powerpoint/2010/main" val="3084817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90EA2B-4D71-E217-D3F1-5E5537F35F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85BD27-9A13-FB2B-4A48-B45AFE9A754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859354-2090-3956-0604-C584948FEB82}"/>
              </a:ext>
            </a:extLst>
          </p:cNvPr>
          <p:cNvSpPr>
            <a:spLocks noGrp="1"/>
          </p:cNvSpPr>
          <p:nvPr>
            <p:ph type="dt" sz="half" idx="10"/>
          </p:nvPr>
        </p:nvSpPr>
        <p:spPr/>
        <p:txBody>
          <a:bodyPr/>
          <a:lstStyle/>
          <a:p>
            <a:fld id="{192A10CB-10F7-46A9-A2AA-B33818AA283E}" type="datetimeFigureOut">
              <a:rPr lang="en-US" smtClean="0"/>
              <a:t>12/15/2024</a:t>
            </a:fld>
            <a:endParaRPr lang="en-US"/>
          </a:p>
        </p:txBody>
      </p:sp>
      <p:sp>
        <p:nvSpPr>
          <p:cNvPr id="5" name="Footer Placeholder 4">
            <a:extLst>
              <a:ext uri="{FF2B5EF4-FFF2-40B4-BE49-F238E27FC236}">
                <a16:creationId xmlns:a16="http://schemas.microsoft.com/office/drawing/2014/main" id="{920DC1FB-3784-3E14-D8FF-5FDC9230EA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01A321-E859-03D0-B615-3AA39F98639B}"/>
              </a:ext>
            </a:extLst>
          </p:cNvPr>
          <p:cNvSpPr>
            <a:spLocks noGrp="1"/>
          </p:cNvSpPr>
          <p:nvPr>
            <p:ph type="sldNum" sz="quarter" idx="12"/>
          </p:nvPr>
        </p:nvSpPr>
        <p:spPr/>
        <p:txBody>
          <a:bodyPr/>
          <a:lstStyle/>
          <a:p>
            <a:fld id="{547463B6-E722-499A-BF39-2540BB6857CE}" type="slidenum">
              <a:rPr lang="en-US" smtClean="0"/>
              <a:t>‹#›</a:t>
            </a:fld>
            <a:endParaRPr lang="en-US"/>
          </a:p>
        </p:txBody>
      </p:sp>
    </p:spTree>
    <p:extLst>
      <p:ext uri="{BB962C8B-B14F-4D97-AF65-F5344CB8AC3E}">
        <p14:creationId xmlns:p14="http://schemas.microsoft.com/office/powerpoint/2010/main" val="1310541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Text Placeholder 2"/>
          <p:cNvSpPr>
            <a:spLocks noGrp="1"/>
          </p:cNvSpPr>
          <p:nvPr>
            <p:ph idx="1"/>
          </p:nvPr>
        </p:nvSpPr>
        <p:spPr>
          <a:xfrm>
            <a:off x="738189" y="1524000"/>
            <a:ext cx="10715627" cy="41064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13" name="Title 12">
            <a:extLst>
              <a:ext uri="{FF2B5EF4-FFF2-40B4-BE49-F238E27FC236}">
                <a16:creationId xmlns:a16="http://schemas.microsoft.com/office/drawing/2014/main" id="{C5415B20-894C-9F4F-8C45-42C9CA8DDC43}"/>
              </a:ext>
            </a:extLst>
          </p:cNvPr>
          <p:cNvSpPr>
            <a:spLocks noGrp="1"/>
          </p:cNvSpPr>
          <p:nvPr>
            <p:ph type="title"/>
          </p:nvPr>
        </p:nvSpPr>
        <p:spPr/>
        <p:txBody>
          <a:bodyPr/>
          <a:lstStyle>
            <a:lvl1pPr>
              <a:defRPr>
                <a:solidFill>
                  <a:srgbClr val="005288"/>
                </a:solidFill>
              </a:defRPr>
            </a:lvl1pPr>
          </a:lstStyle>
          <a:p>
            <a:r>
              <a:rPr lang="en-US"/>
              <a:t>Click to edit Master title style</a:t>
            </a:r>
          </a:p>
        </p:txBody>
      </p:sp>
      <p:sp>
        <p:nvSpPr>
          <p:cNvPr id="14" name="Slide Number Placeholder 7">
            <a:extLst>
              <a:ext uri="{FF2B5EF4-FFF2-40B4-BE49-F238E27FC236}">
                <a16:creationId xmlns:a16="http://schemas.microsoft.com/office/drawing/2014/main" id="{A4106D1A-06B2-FC45-A02C-546D1A72DA3A}"/>
              </a:ext>
            </a:extLst>
          </p:cNvPr>
          <p:cNvSpPr>
            <a:spLocks noGrp="1"/>
          </p:cNvSpPr>
          <p:nvPr>
            <p:ph type="sldNum" sz="quarter" idx="12"/>
          </p:nvPr>
        </p:nvSpPr>
        <p:spPr>
          <a:xfrm>
            <a:off x="640557" y="6173791"/>
            <a:ext cx="10813260" cy="365125"/>
          </a:xfrm>
        </p:spPr>
        <p:txBody>
          <a:bodyPr/>
          <a:lstStyle>
            <a:lvl1pPr algn="ctr">
              <a:defRPr>
                <a:solidFill>
                  <a:srgbClr val="5A5B5D"/>
                </a:solidFill>
              </a:defRPr>
            </a:lvl1pPr>
          </a:lstStyle>
          <a:p>
            <a:fld id="{8FCC257D-A786-9244-9E17-CE618C8B9275}" type="slidenum">
              <a:rPr lang="en-US" smtClean="0"/>
              <a:pPr/>
              <a:t>‹#›</a:t>
            </a:fld>
            <a:endParaRPr lang="en-US" dirty="0"/>
          </a:p>
        </p:txBody>
      </p:sp>
      <p:pic>
        <p:nvPicPr>
          <p:cNvPr id="3" name="Picture 2">
            <a:extLst>
              <a:ext uri="{FF2B5EF4-FFF2-40B4-BE49-F238E27FC236}">
                <a16:creationId xmlns:a16="http://schemas.microsoft.com/office/drawing/2014/main" id="{818619E4-EB49-D04C-9F79-4BB3758FD4C9}"/>
              </a:ext>
            </a:extLst>
          </p:cNvPr>
          <p:cNvPicPr>
            <a:picLocks noChangeAspect="1"/>
          </p:cNvPicPr>
          <p:nvPr userDrawn="1"/>
        </p:nvPicPr>
        <p:blipFill>
          <a:blip r:embed="rId2"/>
          <a:stretch>
            <a:fillRect/>
          </a:stretch>
        </p:blipFill>
        <p:spPr>
          <a:xfrm>
            <a:off x="640556" y="5861119"/>
            <a:ext cx="2155825" cy="768223"/>
          </a:xfrm>
          <a:prstGeom prst="rect">
            <a:avLst/>
          </a:prstGeom>
        </p:spPr>
      </p:pic>
      <p:pic>
        <p:nvPicPr>
          <p:cNvPr id="7" name="Picture 6">
            <a:extLst>
              <a:ext uri="{FF2B5EF4-FFF2-40B4-BE49-F238E27FC236}">
                <a16:creationId xmlns:a16="http://schemas.microsoft.com/office/drawing/2014/main" id="{67C3F01F-C5FF-4D6E-B0D2-5EE2DBDFE62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9043" t="7819" r="9480" b="10301"/>
          <a:stretch/>
        </p:blipFill>
        <p:spPr>
          <a:xfrm>
            <a:off x="10625487" y="5746789"/>
            <a:ext cx="925957" cy="996881"/>
          </a:xfrm>
          <a:prstGeom prst="rect">
            <a:avLst/>
          </a:prstGeom>
        </p:spPr>
      </p:pic>
    </p:spTree>
    <p:extLst>
      <p:ext uri="{BB962C8B-B14F-4D97-AF65-F5344CB8AC3E}">
        <p14:creationId xmlns:p14="http://schemas.microsoft.com/office/powerpoint/2010/main" val="2993324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D83A3-D2CA-418F-CBE4-7E08EB9434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FD92CA-BBCA-7D03-FB23-9657023AB5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9587D2-E04C-B90F-10FF-0D13E6B93A6C}"/>
              </a:ext>
            </a:extLst>
          </p:cNvPr>
          <p:cNvSpPr>
            <a:spLocks noGrp="1"/>
          </p:cNvSpPr>
          <p:nvPr>
            <p:ph type="dt" sz="half" idx="10"/>
          </p:nvPr>
        </p:nvSpPr>
        <p:spPr/>
        <p:txBody>
          <a:bodyPr/>
          <a:lstStyle/>
          <a:p>
            <a:fld id="{192A10CB-10F7-46A9-A2AA-B33818AA283E}" type="datetimeFigureOut">
              <a:rPr lang="en-US" smtClean="0"/>
              <a:t>12/15/2024</a:t>
            </a:fld>
            <a:endParaRPr lang="en-US"/>
          </a:p>
        </p:txBody>
      </p:sp>
      <p:sp>
        <p:nvSpPr>
          <p:cNvPr id="5" name="Footer Placeholder 4">
            <a:extLst>
              <a:ext uri="{FF2B5EF4-FFF2-40B4-BE49-F238E27FC236}">
                <a16:creationId xmlns:a16="http://schemas.microsoft.com/office/drawing/2014/main" id="{11921529-DF6B-08B3-2602-14AF975754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6BD14E-167F-7B3C-1E32-A8B3C00EC4C8}"/>
              </a:ext>
            </a:extLst>
          </p:cNvPr>
          <p:cNvSpPr>
            <a:spLocks noGrp="1"/>
          </p:cNvSpPr>
          <p:nvPr>
            <p:ph type="sldNum" sz="quarter" idx="12"/>
          </p:nvPr>
        </p:nvSpPr>
        <p:spPr/>
        <p:txBody>
          <a:bodyPr/>
          <a:lstStyle/>
          <a:p>
            <a:fld id="{547463B6-E722-499A-BF39-2540BB6857CE}" type="slidenum">
              <a:rPr lang="en-US" smtClean="0"/>
              <a:t>‹#›</a:t>
            </a:fld>
            <a:endParaRPr lang="en-US"/>
          </a:p>
        </p:txBody>
      </p:sp>
    </p:spTree>
    <p:extLst>
      <p:ext uri="{BB962C8B-B14F-4D97-AF65-F5344CB8AC3E}">
        <p14:creationId xmlns:p14="http://schemas.microsoft.com/office/powerpoint/2010/main" val="2332426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5F0CF-B6DB-6BC6-413D-71864A0AC2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490FED-B49D-E535-A45A-DC9C3F366C4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FD1C4D-67A0-B068-6B01-BBF14E3CA5E7}"/>
              </a:ext>
            </a:extLst>
          </p:cNvPr>
          <p:cNvSpPr>
            <a:spLocks noGrp="1"/>
          </p:cNvSpPr>
          <p:nvPr>
            <p:ph type="dt" sz="half" idx="10"/>
          </p:nvPr>
        </p:nvSpPr>
        <p:spPr/>
        <p:txBody>
          <a:bodyPr/>
          <a:lstStyle/>
          <a:p>
            <a:fld id="{192A10CB-10F7-46A9-A2AA-B33818AA283E}" type="datetimeFigureOut">
              <a:rPr lang="en-US" smtClean="0"/>
              <a:t>12/15/2024</a:t>
            </a:fld>
            <a:endParaRPr lang="en-US"/>
          </a:p>
        </p:txBody>
      </p:sp>
      <p:sp>
        <p:nvSpPr>
          <p:cNvPr id="5" name="Footer Placeholder 4">
            <a:extLst>
              <a:ext uri="{FF2B5EF4-FFF2-40B4-BE49-F238E27FC236}">
                <a16:creationId xmlns:a16="http://schemas.microsoft.com/office/drawing/2014/main" id="{303971C8-2986-062B-4C86-CAF352381F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ED24E7-E287-B18C-0222-37129D978165}"/>
              </a:ext>
            </a:extLst>
          </p:cNvPr>
          <p:cNvSpPr>
            <a:spLocks noGrp="1"/>
          </p:cNvSpPr>
          <p:nvPr>
            <p:ph type="sldNum" sz="quarter" idx="12"/>
          </p:nvPr>
        </p:nvSpPr>
        <p:spPr/>
        <p:txBody>
          <a:bodyPr/>
          <a:lstStyle/>
          <a:p>
            <a:fld id="{547463B6-E722-499A-BF39-2540BB6857CE}" type="slidenum">
              <a:rPr lang="en-US" smtClean="0"/>
              <a:t>‹#›</a:t>
            </a:fld>
            <a:endParaRPr lang="en-US"/>
          </a:p>
        </p:txBody>
      </p:sp>
    </p:spTree>
    <p:extLst>
      <p:ext uri="{BB962C8B-B14F-4D97-AF65-F5344CB8AC3E}">
        <p14:creationId xmlns:p14="http://schemas.microsoft.com/office/powerpoint/2010/main" val="2031173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3052F-9781-1F92-D277-5522CAD2D0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F1D5E9-F9EB-3AAD-917F-03474C31565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7A703B7-8581-876F-320B-394CC06F17A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8609E7B-9180-9174-600B-87DFD48B68BE}"/>
              </a:ext>
            </a:extLst>
          </p:cNvPr>
          <p:cNvSpPr>
            <a:spLocks noGrp="1"/>
          </p:cNvSpPr>
          <p:nvPr>
            <p:ph type="dt" sz="half" idx="10"/>
          </p:nvPr>
        </p:nvSpPr>
        <p:spPr/>
        <p:txBody>
          <a:bodyPr/>
          <a:lstStyle/>
          <a:p>
            <a:fld id="{192A10CB-10F7-46A9-A2AA-B33818AA283E}" type="datetimeFigureOut">
              <a:rPr lang="en-US" smtClean="0"/>
              <a:t>12/15/2024</a:t>
            </a:fld>
            <a:endParaRPr lang="en-US"/>
          </a:p>
        </p:txBody>
      </p:sp>
      <p:sp>
        <p:nvSpPr>
          <p:cNvPr id="6" name="Footer Placeholder 5">
            <a:extLst>
              <a:ext uri="{FF2B5EF4-FFF2-40B4-BE49-F238E27FC236}">
                <a16:creationId xmlns:a16="http://schemas.microsoft.com/office/drawing/2014/main" id="{7C62CA60-58A4-6C93-A773-D6DEB92563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B22C6D-D560-FE17-FAA7-7348D0044E83}"/>
              </a:ext>
            </a:extLst>
          </p:cNvPr>
          <p:cNvSpPr>
            <a:spLocks noGrp="1"/>
          </p:cNvSpPr>
          <p:nvPr>
            <p:ph type="sldNum" sz="quarter" idx="12"/>
          </p:nvPr>
        </p:nvSpPr>
        <p:spPr/>
        <p:txBody>
          <a:bodyPr/>
          <a:lstStyle/>
          <a:p>
            <a:fld id="{547463B6-E722-499A-BF39-2540BB6857CE}" type="slidenum">
              <a:rPr lang="en-US" smtClean="0"/>
              <a:t>‹#›</a:t>
            </a:fld>
            <a:endParaRPr lang="en-US"/>
          </a:p>
        </p:txBody>
      </p:sp>
    </p:spTree>
    <p:extLst>
      <p:ext uri="{BB962C8B-B14F-4D97-AF65-F5344CB8AC3E}">
        <p14:creationId xmlns:p14="http://schemas.microsoft.com/office/powerpoint/2010/main" val="407432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0FB32-FB68-FAA2-9A98-17E6A21CD09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A2CA33F-5986-BD38-FAB2-5B9026F03A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B13A9A-74C3-9944-D76E-0AFE22CE52A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8569EA-6F09-8489-64A2-4A86164657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E2C8F0-1587-C728-A1A8-99C6466D6EB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89CA1A2-95A0-A4A3-F6E5-D6068446619B}"/>
              </a:ext>
            </a:extLst>
          </p:cNvPr>
          <p:cNvSpPr>
            <a:spLocks noGrp="1"/>
          </p:cNvSpPr>
          <p:nvPr>
            <p:ph type="dt" sz="half" idx="10"/>
          </p:nvPr>
        </p:nvSpPr>
        <p:spPr/>
        <p:txBody>
          <a:bodyPr/>
          <a:lstStyle/>
          <a:p>
            <a:fld id="{192A10CB-10F7-46A9-A2AA-B33818AA283E}" type="datetimeFigureOut">
              <a:rPr lang="en-US" smtClean="0"/>
              <a:t>12/15/2024</a:t>
            </a:fld>
            <a:endParaRPr lang="en-US"/>
          </a:p>
        </p:txBody>
      </p:sp>
      <p:sp>
        <p:nvSpPr>
          <p:cNvPr id="8" name="Footer Placeholder 7">
            <a:extLst>
              <a:ext uri="{FF2B5EF4-FFF2-40B4-BE49-F238E27FC236}">
                <a16:creationId xmlns:a16="http://schemas.microsoft.com/office/drawing/2014/main" id="{5DF26866-4FBF-9868-49BC-855978FB53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3053547-E0EE-B54B-BADF-FF8A89C301D1}"/>
              </a:ext>
            </a:extLst>
          </p:cNvPr>
          <p:cNvSpPr>
            <a:spLocks noGrp="1"/>
          </p:cNvSpPr>
          <p:nvPr>
            <p:ph type="sldNum" sz="quarter" idx="12"/>
          </p:nvPr>
        </p:nvSpPr>
        <p:spPr/>
        <p:txBody>
          <a:bodyPr/>
          <a:lstStyle/>
          <a:p>
            <a:fld id="{547463B6-E722-499A-BF39-2540BB6857CE}" type="slidenum">
              <a:rPr lang="en-US" smtClean="0"/>
              <a:t>‹#›</a:t>
            </a:fld>
            <a:endParaRPr lang="en-US"/>
          </a:p>
        </p:txBody>
      </p:sp>
    </p:spTree>
    <p:extLst>
      <p:ext uri="{BB962C8B-B14F-4D97-AF65-F5344CB8AC3E}">
        <p14:creationId xmlns:p14="http://schemas.microsoft.com/office/powerpoint/2010/main" val="3007408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A66D8-78F4-4F4E-796B-9FE75096B6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D07D5FE-AD00-D9A6-BF17-63E6A3337DCF}"/>
              </a:ext>
            </a:extLst>
          </p:cNvPr>
          <p:cNvSpPr>
            <a:spLocks noGrp="1"/>
          </p:cNvSpPr>
          <p:nvPr>
            <p:ph type="dt" sz="half" idx="10"/>
          </p:nvPr>
        </p:nvSpPr>
        <p:spPr/>
        <p:txBody>
          <a:bodyPr/>
          <a:lstStyle/>
          <a:p>
            <a:fld id="{192A10CB-10F7-46A9-A2AA-B33818AA283E}" type="datetimeFigureOut">
              <a:rPr lang="en-US" smtClean="0"/>
              <a:t>12/15/2024</a:t>
            </a:fld>
            <a:endParaRPr lang="en-US"/>
          </a:p>
        </p:txBody>
      </p:sp>
      <p:sp>
        <p:nvSpPr>
          <p:cNvPr id="4" name="Footer Placeholder 3">
            <a:extLst>
              <a:ext uri="{FF2B5EF4-FFF2-40B4-BE49-F238E27FC236}">
                <a16:creationId xmlns:a16="http://schemas.microsoft.com/office/drawing/2014/main" id="{A1E7D831-CD6B-21C0-CEAC-BB8A5E81B53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AB54B9-12AB-C307-A1A4-B47B685114B6}"/>
              </a:ext>
            </a:extLst>
          </p:cNvPr>
          <p:cNvSpPr>
            <a:spLocks noGrp="1"/>
          </p:cNvSpPr>
          <p:nvPr>
            <p:ph type="sldNum" sz="quarter" idx="12"/>
          </p:nvPr>
        </p:nvSpPr>
        <p:spPr/>
        <p:txBody>
          <a:bodyPr/>
          <a:lstStyle/>
          <a:p>
            <a:fld id="{547463B6-E722-499A-BF39-2540BB6857CE}" type="slidenum">
              <a:rPr lang="en-US" smtClean="0"/>
              <a:t>‹#›</a:t>
            </a:fld>
            <a:endParaRPr lang="en-US"/>
          </a:p>
        </p:txBody>
      </p:sp>
    </p:spTree>
    <p:extLst>
      <p:ext uri="{BB962C8B-B14F-4D97-AF65-F5344CB8AC3E}">
        <p14:creationId xmlns:p14="http://schemas.microsoft.com/office/powerpoint/2010/main" val="4209252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4E6AC4-37BE-7558-9BA9-481CDC2CC999}"/>
              </a:ext>
            </a:extLst>
          </p:cNvPr>
          <p:cNvSpPr>
            <a:spLocks noGrp="1"/>
          </p:cNvSpPr>
          <p:nvPr>
            <p:ph type="dt" sz="half" idx="10"/>
          </p:nvPr>
        </p:nvSpPr>
        <p:spPr/>
        <p:txBody>
          <a:bodyPr/>
          <a:lstStyle/>
          <a:p>
            <a:fld id="{192A10CB-10F7-46A9-A2AA-B33818AA283E}" type="datetimeFigureOut">
              <a:rPr lang="en-US" smtClean="0"/>
              <a:t>12/15/2024</a:t>
            </a:fld>
            <a:endParaRPr lang="en-US"/>
          </a:p>
        </p:txBody>
      </p:sp>
      <p:sp>
        <p:nvSpPr>
          <p:cNvPr id="3" name="Footer Placeholder 2">
            <a:extLst>
              <a:ext uri="{FF2B5EF4-FFF2-40B4-BE49-F238E27FC236}">
                <a16:creationId xmlns:a16="http://schemas.microsoft.com/office/drawing/2014/main" id="{BAC6ED45-1D6B-96A1-FC2A-30EA1F35B44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D6038D2-16CA-4CEA-2E45-50018DCCF48D}"/>
              </a:ext>
            </a:extLst>
          </p:cNvPr>
          <p:cNvSpPr>
            <a:spLocks noGrp="1"/>
          </p:cNvSpPr>
          <p:nvPr>
            <p:ph type="sldNum" sz="quarter" idx="12"/>
          </p:nvPr>
        </p:nvSpPr>
        <p:spPr/>
        <p:txBody>
          <a:bodyPr/>
          <a:lstStyle/>
          <a:p>
            <a:fld id="{547463B6-E722-499A-BF39-2540BB6857CE}" type="slidenum">
              <a:rPr lang="en-US" smtClean="0"/>
              <a:t>‹#›</a:t>
            </a:fld>
            <a:endParaRPr lang="en-US"/>
          </a:p>
        </p:txBody>
      </p:sp>
    </p:spTree>
    <p:extLst>
      <p:ext uri="{BB962C8B-B14F-4D97-AF65-F5344CB8AC3E}">
        <p14:creationId xmlns:p14="http://schemas.microsoft.com/office/powerpoint/2010/main" val="2953187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C95AB-8189-D258-943B-3ED79701DB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60CE93F-D224-A9CF-890E-3DD4022689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77EAC7F-89EF-B092-C957-2BB6810187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85C40B-A8E9-FB5E-E4FD-10448E880528}"/>
              </a:ext>
            </a:extLst>
          </p:cNvPr>
          <p:cNvSpPr>
            <a:spLocks noGrp="1"/>
          </p:cNvSpPr>
          <p:nvPr>
            <p:ph type="dt" sz="half" idx="10"/>
          </p:nvPr>
        </p:nvSpPr>
        <p:spPr/>
        <p:txBody>
          <a:bodyPr/>
          <a:lstStyle/>
          <a:p>
            <a:fld id="{192A10CB-10F7-46A9-A2AA-B33818AA283E}" type="datetimeFigureOut">
              <a:rPr lang="en-US" smtClean="0"/>
              <a:t>12/15/2024</a:t>
            </a:fld>
            <a:endParaRPr lang="en-US"/>
          </a:p>
        </p:txBody>
      </p:sp>
      <p:sp>
        <p:nvSpPr>
          <p:cNvPr id="6" name="Footer Placeholder 5">
            <a:extLst>
              <a:ext uri="{FF2B5EF4-FFF2-40B4-BE49-F238E27FC236}">
                <a16:creationId xmlns:a16="http://schemas.microsoft.com/office/drawing/2014/main" id="{94FEC013-68E9-20B9-E63B-8F12C0F724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78EBC5-DB9C-807C-86C9-CE0467609B97}"/>
              </a:ext>
            </a:extLst>
          </p:cNvPr>
          <p:cNvSpPr>
            <a:spLocks noGrp="1"/>
          </p:cNvSpPr>
          <p:nvPr>
            <p:ph type="sldNum" sz="quarter" idx="12"/>
          </p:nvPr>
        </p:nvSpPr>
        <p:spPr/>
        <p:txBody>
          <a:bodyPr/>
          <a:lstStyle/>
          <a:p>
            <a:fld id="{547463B6-E722-499A-BF39-2540BB6857CE}" type="slidenum">
              <a:rPr lang="en-US" smtClean="0"/>
              <a:t>‹#›</a:t>
            </a:fld>
            <a:endParaRPr lang="en-US"/>
          </a:p>
        </p:txBody>
      </p:sp>
    </p:spTree>
    <p:extLst>
      <p:ext uri="{BB962C8B-B14F-4D97-AF65-F5344CB8AC3E}">
        <p14:creationId xmlns:p14="http://schemas.microsoft.com/office/powerpoint/2010/main" val="2306046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14270-D01F-8CD2-62E0-C3E73AAA52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567213-4EA5-40A4-E6A4-14DDBDAFB7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DC0C84B-A487-5BFC-0C89-D0B7F3524A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D83939-96D8-7BED-A578-CDB3E1BA9187}"/>
              </a:ext>
            </a:extLst>
          </p:cNvPr>
          <p:cNvSpPr>
            <a:spLocks noGrp="1"/>
          </p:cNvSpPr>
          <p:nvPr>
            <p:ph type="dt" sz="half" idx="10"/>
          </p:nvPr>
        </p:nvSpPr>
        <p:spPr/>
        <p:txBody>
          <a:bodyPr/>
          <a:lstStyle/>
          <a:p>
            <a:fld id="{192A10CB-10F7-46A9-A2AA-B33818AA283E}" type="datetimeFigureOut">
              <a:rPr lang="en-US" smtClean="0"/>
              <a:t>12/15/2024</a:t>
            </a:fld>
            <a:endParaRPr lang="en-US"/>
          </a:p>
        </p:txBody>
      </p:sp>
      <p:sp>
        <p:nvSpPr>
          <p:cNvPr id="6" name="Footer Placeholder 5">
            <a:extLst>
              <a:ext uri="{FF2B5EF4-FFF2-40B4-BE49-F238E27FC236}">
                <a16:creationId xmlns:a16="http://schemas.microsoft.com/office/drawing/2014/main" id="{7ABAC21E-6BD6-AE48-812C-CA5328B9C3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391C01-9B96-1FBA-D1A2-AD84697889FF}"/>
              </a:ext>
            </a:extLst>
          </p:cNvPr>
          <p:cNvSpPr>
            <a:spLocks noGrp="1"/>
          </p:cNvSpPr>
          <p:nvPr>
            <p:ph type="sldNum" sz="quarter" idx="12"/>
          </p:nvPr>
        </p:nvSpPr>
        <p:spPr/>
        <p:txBody>
          <a:bodyPr/>
          <a:lstStyle/>
          <a:p>
            <a:fld id="{547463B6-E722-499A-BF39-2540BB6857CE}" type="slidenum">
              <a:rPr lang="en-US" smtClean="0"/>
              <a:t>‹#›</a:t>
            </a:fld>
            <a:endParaRPr lang="en-US"/>
          </a:p>
        </p:txBody>
      </p:sp>
    </p:spTree>
    <p:extLst>
      <p:ext uri="{BB962C8B-B14F-4D97-AF65-F5344CB8AC3E}">
        <p14:creationId xmlns:p14="http://schemas.microsoft.com/office/powerpoint/2010/main" val="3212552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87A5AD-A031-7224-F9D1-4F7318D72D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AD3F34-130A-323C-3FD7-C95EF37573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0B4690-B780-97DD-D306-85070B3FDF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92A10CB-10F7-46A9-A2AA-B33818AA283E}" type="datetimeFigureOut">
              <a:rPr lang="en-US" smtClean="0"/>
              <a:t>12/15/2024</a:t>
            </a:fld>
            <a:endParaRPr lang="en-US"/>
          </a:p>
        </p:txBody>
      </p:sp>
      <p:sp>
        <p:nvSpPr>
          <p:cNvPr id="5" name="Footer Placeholder 4">
            <a:extLst>
              <a:ext uri="{FF2B5EF4-FFF2-40B4-BE49-F238E27FC236}">
                <a16:creationId xmlns:a16="http://schemas.microsoft.com/office/drawing/2014/main" id="{28C780C5-4995-4099-27E0-5217A71857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C42884D-7F1F-4FA1-E5B8-A075226EE4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47463B6-E722-499A-BF39-2540BB6857CE}" type="slidenum">
              <a:rPr lang="en-US" smtClean="0"/>
              <a:t>‹#›</a:t>
            </a:fld>
            <a:endParaRPr lang="en-US"/>
          </a:p>
        </p:txBody>
      </p:sp>
    </p:spTree>
    <p:extLst>
      <p:ext uri="{BB962C8B-B14F-4D97-AF65-F5344CB8AC3E}">
        <p14:creationId xmlns:p14="http://schemas.microsoft.com/office/powerpoint/2010/main" val="10755174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hyperlink" Target="https://www.fairfaxcounty.gov/emergency/readyfairfax/mitigation" TargetMode="External"/><Relationship Id="rId3" Type="http://schemas.openxmlformats.org/officeDocument/2006/relationships/image" Target="../media/image3.png"/><Relationship Id="rId7" Type="http://schemas.openxmlformats.org/officeDocument/2006/relationships/hyperlink" Target="https://www.fairfaxcounty.gov/emergency/readyfairfax/recovery"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hyperlink" Target="https://www.fairfaxcounty.gov/emergency/readyfairfax/response" TargetMode="External"/><Relationship Id="rId5" Type="http://schemas.openxmlformats.org/officeDocument/2006/relationships/hyperlink" Target="https://www.fairfaxcounty.gov/emergency/readyfairfax" TargetMode="Externa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image" Target="../media/image10.png"/><Relationship Id="rId5" Type="http://schemas.openxmlformats.org/officeDocument/2006/relationships/diagramQuickStyle" Target="../diagrams/quickStyle1.xml"/><Relationship Id="rId15" Type="http://schemas.openxmlformats.org/officeDocument/2006/relationships/image" Target="../media/image13.png"/><Relationship Id="rId10" Type="http://schemas.openxmlformats.org/officeDocument/2006/relationships/image" Target="../media/image9.jpg"/><Relationship Id="rId4" Type="http://schemas.openxmlformats.org/officeDocument/2006/relationships/diagramLayout" Target="../diagrams/layout1.xml"/><Relationship Id="rId9" Type="http://schemas.openxmlformats.org/officeDocument/2006/relationships/image" Target="../media/image8.jpg"/><Relationship Id="rId1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D2DCAE2A-DF85-C603-919E-8A26E54056BB}"/>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BD860A66-1DA0-C7AE-9370-D3346D2F25C6}"/>
              </a:ext>
            </a:extLst>
          </p:cNvPr>
          <p:cNvSpPr txBox="1">
            <a:spLocks/>
          </p:cNvSpPr>
          <p:nvPr/>
        </p:nvSpPr>
        <p:spPr>
          <a:xfrm>
            <a:off x="-10160" y="4"/>
            <a:ext cx="12192000" cy="623784"/>
          </a:xfrm>
          <a:prstGeom prst="rect">
            <a:avLst/>
          </a:prstGeom>
          <a:solidFill>
            <a:srgbClr val="192CC3"/>
          </a:solidFill>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Tool Usage by Stakeholder Groups</a:t>
            </a:r>
          </a:p>
        </p:txBody>
      </p:sp>
      <p:pic>
        <p:nvPicPr>
          <p:cNvPr id="8" name="Picture 7" descr="A hexagon with a yellow house and a river&#10;&#10;Description automatically generated">
            <a:extLst>
              <a:ext uri="{FF2B5EF4-FFF2-40B4-BE49-F238E27FC236}">
                <a16:creationId xmlns:a16="http://schemas.microsoft.com/office/drawing/2014/main" id="{29CA9047-4DAF-4A43-3F05-E0C6EB2365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09" y="32768"/>
            <a:ext cx="619664" cy="565400"/>
          </a:xfrm>
          <a:prstGeom prst="rect">
            <a:avLst/>
          </a:prstGeom>
        </p:spPr>
      </p:pic>
      <p:graphicFrame>
        <p:nvGraphicFramePr>
          <p:cNvPr id="5" name="Table 4">
            <a:extLst>
              <a:ext uri="{FF2B5EF4-FFF2-40B4-BE49-F238E27FC236}">
                <a16:creationId xmlns:a16="http://schemas.microsoft.com/office/drawing/2014/main" id="{166C067F-5F9A-3E25-5CEB-674693943F73}"/>
              </a:ext>
            </a:extLst>
          </p:cNvPr>
          <p:cNvGraphicFramePr>
            <a:graphicFrameLocks noGrp="1"/>
          </p:cNvGraphicFramePr>
          <p:nvPr>
            <p:extLst>
              <p:ext uri="{D42A27DB-BD31-4B8C-83A1-F6EECF244321}">
                <p14:modId xmlns:p14="http://schemas.microsoft.com/office/powerpoint/2010/main" val="1233567349"/>
              </p:ext>
            </p:extLst>
          </p:nvPr>
        </p:nvGraphicFramePr>
        <p:xfrm>
          <a:off x="304800" y="2055475"/>
          <a:ext cx="9903507" cy="3347237"/>
        </p:xfrm>
        <a:graphic>
          <a:graphicData uri="http://schemas.openxmlformats.org/drawingml/2006/table">
            <a:tbl>
              <a:tblPr/>
              <a:tblGrid>
                <a:gridCol w="357171">
                  <a:extLst>
                    <a:ext uri="{9D8B030D-6E8A-4147-A177-3AD203B41FA5}">
                      <a16:colId xmlns:a16="http://schemas.microsoft.com/office/drawing/2014/main" val="3984783521"/>
                    </a:ext>
                  </a:extLst>
                </a:gridCol>
                <a:gridCol w="4263597">
                  <a:extLst>
                    <a:ext uri="{9D8B030D-6E8A-4147-A177-3AD203B41FA5}">
                      <a16:colId xmlns:a16="http://schemas.microsoft.com/office/drawing/2014/main" val="4221394758"/>
                    </a:ext>
                  </a:extLst>
                </a:gridCol>
                <a:gridCol w="890016">
                  <a:extLst>
                    <a:ext uri="{9D8B030D-6E8A-4147-A177-3AD203B41FA5}">
                      <a16:colId xmlns:a16="http://schemas.microsoft.com/office/drawing/2014/main" val="677080797"/>
                    </a:ext>
                  </a:extLst>
                </a:gridCol>
                <a:gridCol w="780288">
                  <a:extLst>
                    <a:ext uri="{9D8B030D-6E8A-4147-A177-3AD203B41FA5}">
                      <a16:colId xmlns:a16="http://schemas.microsoft.com/office/drawing/2014/main" val="3458790008"/>
                    </a:ext>
                  </a:extLst>
                </a:gridCol>
                <a:gridCol w="768096">
                  <a:extLst>
                    <a:ext uri="{9D8B030D-6E8A-4147-A177-3AD203B41FA5}">
                      <a16:colId xmlns:a16="http://schemas.microsoft.com/office/drawing/2014/main" val="3371405091"/>
                    </a:ext>
                  </a:extLst>
                </a:gridCol>
                <a:gridCol w="780288">
                  <a:extLst>
                    <a:ext uri="{9D8B030D-6E8A-4147-A177-3AD203B41FA5}">
                      <a16:colId xmlns:a16="http://schemas.microsoft.com/office/drawing/2014/main" val="4069123213"/>
                    </a:ext>
                  </a:extLst>
                </a:gridCol>
                <a:gridCol w="874267">
                  <a:extLst>
                    <a:ext uri="{9D8B030D-6E8A-4147-A177-3AD203B41FA5}">
                      <a16:colId xmlns:a16="http://schemas.microsoft.com/office/drawing/2014/main" val="3700001377"/>
                    </a:ext>
                  </a:extLst>
                </a:gridCol>
                <a:gridCol w="1189784">
                  <a:extLst>
                    <a:ext uri="{9D8B030D-6E8A-4147-A177-3AD203B41FA5}">
                      <a16:colId xmlns:a16="http://schemas.microsoft.com/office/drawing/2014/main" val="3502782115"/>
                    </a:ext>
                  </a:extLst>
                </a:gridCol>
              </a:tblGrid>
              <a:tr h="328573">
                <a:tc>
                  <a:txBody>
                    <a:bodyPr/>
                    <a:lstStyle/>
                    <a:p>
                      <a:pPr algn="l" fontAlgn="t"/>
                      <a:endParaRPr lang="en-US" sz="1600" b="1" i="0" u="none" strike="noStrike" dirty="0">
                        <a:solidFill>
                          <a:schemeClr val="tx1"/>
                        </a:solidFill>
                        <a:effectLst/>
                        <a:latin typeface="Aptos Narrow" panose="020B0004020202020204" pitchFamily="34" charset="0"/>
                      </a:endParaRPr>
                    </a:p>
                  </a:txBody>
                  <a:tcPr marL="9525" marR="9525" marT="9525" marB="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tc>
                  <a:txBody>
                    <a:bodyPr/>
                    <a:lstStyle/>
                    <a:p>
                      <a:pPr algn="l" fontAlgn="t"/>
                      <a:endParaRPr lang="en-US" sz="1600" b="1" i="0" u="none" strike="noStrike" dirty="0">
                        <a:solidFill>
                          <a:schemeClr val="tx1"/>
                        </a:solidFill>
                        <a:effectLst/>
                        <a:latin typeface="Aptos Narrow" panose="020B0004020202020204" pitchFamily="34" charset="0"/>
                      </a:endParaRPr>
                    </a:p>
                  </a:txBody>
                  <a:tcPr marL="9525" marR="9525" marT="9525"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tc gridSpan="4">
                  <a:txBody>
                    <a:bodyPr/>
                    <a:lstStyle/>
                    <a:p>
                      <a:pPr algn="ctr" fontAlgn="t"/>
                      <a:r>
                        <a:rPr lang="en-US" sz="1200" b="0" i="1" u="none" strike="noStrike" dirty="0">
                          <a:solidFill>
                            <a:schemeClr val="tx1"/>
                          </a:solidFill>
                          <a:effectLst/>
                          <a:latin typeface="Aptos Narrow" panose="020B0004020202020204" pitchFamily="34" charset="0"/>
                        </a:rPr>
                        <a:t>Property-Level Scale</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dirty="0"/>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gridSpan="2">
                  <a:txBody>
                    <a:bodyPr/>
                    <a:lstStyle/>
                    <a:p>
                      <a:pPr algn="ctr" fontAlgn="t"/>
                      <a:r>
                        <a:rPr lang="en-US" sz="1200" b="0" i="1" u="none" strike="noStrike" dirty="0">
                          <a:solidFill>
                            <a:schemeClr val="tx1"/>
                          </a:solidFill>
                          <a:effectLst/>
                          <a:latin typeface="Aptos Narrow" panose="020B0004020202020204" pitchFamily="34" charset="0"/>
                        </a:rPr>
                        <a:t>All Geographic Scales</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fontAlgn="t"/>
                      <a:endParaRPr lang="en-US" sz="1600" b="1" i="0" u="none" strike="noStrike" dirty="0">
                        <a:solidFill>
                          <a:srgbClr val="000000"/>
                        </a:solidFill>
                        <a:effectLst/>
                        <a:latin typeface="Aptos Narrow" panose="020B00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664359135"/>
                  </a:ext>
                </a:extLst>
              </a:tr>
              <a:tr h="737755">
                <a:tc rowSpan="2">
                  <a:txBody>
                    <a:bodyPr/>
                    <a:lstStyle/>
                    <a:p>
                      <a:pPr algn="ctr" fontAlgn="t"/>
                      <a:r>
                        <a:rPr lang="en-US" sz="1600" b="1" i="0" u="none" strike="noStrike" dirty="0">
                          <a:solidFill>
                            <a:schemeClr val="tx1"/>
                          </a:solidFill>
                          <a:effectLst/>
                          <a:latin typeface="Aptos Narrow" panose="020B0004020202020204" pitchFamily="34" charset="0"/>
                        </a:rPr>
                        <a:t>#</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algn="ctr" fontAlgn="t"/>
                      <a:endParaRPr lang="en-US" sz="1600" b="1" i="0" u="none" strike="noStrike" dirty="0">
                        <a:solidFill>
                          <a:schemeClr val="tx1"/>
                        </a:solidFill>
                        <a:effectLst/>
                        <a:latin typeface="Aptos Narrow" panose="020B0004020202020204" pitchFamily="34" charset="0"/>
                      </a:endParaRPr>
                    </a:p>
                    <a:p>
                      <a:pPr algn="ctr" fontAlgn="t"/>
                      <a:r>
                        <a:rPr lang="en-US" sz="1600" b="1" i="0" u="none" strike="noStrike" dirty="0">
                          <a:solidFill>
                            <a:schemeClr val="tx1"/>
                          </a:solidFill>
                          <a:effectLst/>
                          <a:latin typeface="Aptos Narrow" panose="020B0004020202020204" pitchFamily="34" charset="0"/>
                        </a:rPr>
                        <a:t>Stakeholders</a:t>
                      </a:r>
                    </a:p>
                    <a:p>
                      <a:pPr algn="l" fontAlgn="b"/>
                      <a:r>
                        <a:rPr lang="en-US" sz="1600" b="0" i="0" u="none" strike="noStrike" dirty="0">
                          <a:solidFill>
                            <a:schemeClr val="tx1"/>
                          </a:solidFill>
                          <a:effectLst/>
                          <a:latin typeface="Aptos Narrow" panose="020B00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algn="ctr" fontAlgn="t"/>
                      <a:r>
                        <a:rPr lang="en-US" sz="1600" b="1" i="0" u="none" strike="noStrike" dirty="0">
                          <a:solidFill>
                            <a:schemeClr val="tx1"/>
                          </a:solidFill>
                          <a:effectLst/>
                          <a:latin typeface="Aptos Narrow" panose="020B0004020202020204" pitchFamily="34" charset="0"/>
                        </a:rPr>
                        <a:t>Property Viewer</a:t>
                      </a:r>
                    </a:p>
                    <a:p>
                      <a:pPr algn="ctr" fontAlgn="b"/>
                      <a:r>
                        <a:rPr lang="en-US" sz="1600" b="0" i="0" u="none" strike="noStrike" dirty="0">
                          <a:solidFill>
                            <a:schemeClr val="tx1"/>
                          </a:solidFill>
                          <a:effectLst/>
                          <a:latin typeface="Aptos Narrow" panose="020B0004020202020204" pitchFamily="34" charset="0"/>
                        </a:rPr>
                        <a:t> </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3">
                  <a:txBody>
                    <a:bodyPr/>
                    <a:lstStyle/>
                    <a:p>
                      <a:pPr algn="ctr" fontAlgn="t"/>
                      <a:r>
                        <a:rPr lang="en-US" sz="1600" b="1" i="0" u="none" strike="noStrike" dirty="0">
                          <a:solidFill>
                            <a:schemeClr val="tx1"/>
                          </a:solidFill>
                          <a:effectLst/>
                          <a:latin typeface="Aptos Narrow" panose="020B0004020202020204" pitchFamily="34" charset="0"/>
                        </a:rPr>
                        <a:t>Flood Tool</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c rowSpan="2">
                  <a:txBody>
                    <a:bodyPr/>
                    <a:lstStyle/>
                    <a:p>
                      <a:pPr algn="ctr" fontAlgn="t"/>
                      <a:r>
                        <a:rPr lang="en-US" sz="1600" b="1" i="0" u="none" strike="noStrike" dirty="0">
                          <a:solidFill>
                            <a:schemeClr val="tx1"/>
                          </a:solidFill>
                          <a:effectLst/>
                          <a:latin typeface="Aptos Narrow" panose="020B0004020202020204" pitchFamily="34" charset="0"/>
                        </a:rPr>
                        <a:t>Risk Explorer</a:t>
                      </a:r>
                    </a:p>
                    <a:p>
                      <a:pPr algn="ctr" fontAlgn="t"/>
                      <a:r>
                        <a:rPr lang="en-US" sz="1600" b="1" i="0" u="none" strike="noStrike" dirty="0">
                          <a:solidFill>
                            <a:schemeClr val="tx1"/>
                          </a:solidFill>
                          <a:effectLst/>
                          <a:latin typeface="Aptos Narrow" panose="020B0004020202020204" pitchFamily="34" charset="0"/>
                        </a:rPr>
                        <a:t>Tools</a:t>
                      </a:r>
                    </a:p>
                    <a:p>
                      <a:pPr algn="ctr" fontAlgn="b"/>
                      <a:r>
                        <a:rPr lang="en-US" sz="1600" b="0" i="0" u="none" strike="noStrike" dirty="0">
                          <a:solidFill>
                            <a:schemeClr val="tx1"/>
                          </a:solidFill>
                          <a:effectLst/>
                          <a:latin typeface="Aptos Narrow" panose="020B0004020202020204" pitchFamily="34" charset="0"/>
                        </a:rPr>
                        <a:t> </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algn="ctr" fontAlgn="t"/>
                      <a:r>
                        <a:rPr lang="en-US" sz="1600" b="1" i="0" u="none" strike="noStrike" dirty="0">
                          <a:solidFill>
                            <a:schemeClr val="tx1"/>
                          </a:solidFill>
                          <a:effectLst/>
                          <a:latin typeface="Aptos Narrow" panose="020B0004020202020204" pitchFamily="34" charset="0"/>
                        </a:rPr>
                        <a:t>Hazard Library</a:t>
                      </a:r>
                      <a:r>
                        <a:rPr lang="en-US" sz="1600" b="0" i="0" u="none" strike="noStrike" baseline="30000" dirty="0">
                          <a:solidFill>
                            <a:schemeClr val="tx1"/>
                          </a:solidFill>
                          <a:effectLst/>
                          <a:latin typeface="Aptos Narrow" panose="020B0004020202020204" pitchFamily="34" charset="0"/>
                        </a:rPr>
                        <a:t>3</a:t>
                      </a:r>
                    </a:p>
                    <a:p>
                      <a:pPr algn="ctr" fontAlgn="b"/>
                      <a:r>
                        <a:rPr lang="en-US" sz="1600" b="0" i="0" u="none" strike="noStrike" dirty="0">
                          <a:solidFill>
                            <a:schemeClr val="tx1"/>
                          </a:solidFill>
                          <a:effectLst/>
                          <a:latin typeface="Aptos Narrow" panose="020B00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51242163"/>
                  </a:ext>
                </a:extLst>
              </a:tr>
              <a:tr h="255213">
                <a:tc vMerge="1">
                  <a:txBody>
                    <a:bodyPr/>
                    <a:lstStyle/>
                    <a:p>
                      <a:pPr algn="l" fontAlgn="b"/>
                      <a:endParaRPr lang="en-US" sz="1600" b="0" i="0" u="none" strike="noStrike" dirty="0">
                        <a:solidFill>
                          <a:schemeClr val="tx1"/>
                        </a:solidFill>
                        <a:effectLst/>
                        <a:latin typeface="Aptos Narrow" panose="020B0004020202020204"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endParaRPr dirty="0"/>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endParaRPr dirty="0"/>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600" b="0" i="1" u="none" strike="noStrike" dirty="0">
                          <a:solidFill>
                            <a:schemeClr val="tx1"/>
                          </a:solidFill>
                          <a:effectLst/>
                          <a:latin typeface="Aptos Narrow" panose="020B0004020202020204" pitchFamily="34" charset="0"/>
                        </a:rPr>
                        <a:t>Public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600" b="0" i="1" u="none" strike="noStrike" dirty="0">
                          <a:solidFill>
                            <a:schemeClr val="tx1"/>
                          </a:solidFill>
                          <a:effectLst/>
                          <a:latin typeface="Aptos Narrow" panose="020B0004020202020204" pitchFamily="34" charset="0"/>
                        </a:rPr>
                        <a:t>Expert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600" b="0" i="1" u="none" strike="noStrike" dirty="0">
                          <a:solidFill>
                            <a:schemeClr val="tx1"/>
                          </a:solidFill>
                          <a:effectLst/>
                          <a:latin typeface="Aptos Narrow" panose="020B0004020202020204" pitchFamily="34" charset="0"/>
                        </a:rPr>
                        <a:t>RiskMAP</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endParaRPr dirty="0"/>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endParaRPr dirty="0"/>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49117506"/>
                  </a:ext>
                </a:extLst>
              </a:tr>
              <a:tr h="390222">
                <a:tc>
                  <a:txBody>
                    <a:bodyPr/>
                    <a:lstStyle/>
                    <a:p>
                      <a:pPr algn="ctr" fontAlgn="b"/>
                      <a:r>
                        <a:rPr lang="en-US" sz="1400" b="0" i="0" u="none" strike="noStrike" dirty="0">
                          <a:solidFill>
                            <a:schemeClr val="tx1"/>
                          </a:solidFill>
                          <a:effectLst/>
                          <a:latin typeface="Aptos Narrow" panose="020B0004020202020204" pitchFamily="34"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1600" b="1" i="0" u="none" strike="noStrike" dirty="0">
                          <a:solidFill>
                            <a:schemeClr val="tx1"/>
                          </a:solidFill>
                          <a:effectLst/>
                          <a:latin typeface="Aptos Narrow" panose="020B0004020202020204" pitchFamily="34" charset="0"/>
                        </a:rPr>
                        <a:t> Floodplain Managers </a:t>
                      </a:r>
                      <a:r>
                        <a:rPr lang="en-US" sz="1600" b="0" i="0" u="none" strike="noStrike" baseline="30000" dirty="0">
                          <a:solidFill>
                            <a:schemeClr val="tx1"/>
                          </a:solidFill>
                          <a:effectLst/>
                          <a:latin typeface="Aptos Narrow" panose="020B0004020202020204" pitchFamily="34" charset="0"/>
                        </a:rPr>
                        <a:t>1</a:t>
                      </a:r>
                      <a:r>
                        <a:rPr lang="en-US" sz="1600" b="1" i="0" u="none" strike="noStrike" dirty="0">
                          <a:solidFill>
                            <a:schemeClr val="tx1"/>
                          </a:solidFill>
                          <a:effectLst/>
                          <a:latin typeface="Aptos Narrow" panose="020B0004020202020204" pitchFamily="34" charset="0"/>
                        </a:rPr>
                        <a:t> – FM</a:t>
                      </a:r>
                      <a:br>
                        <a:rPr lang="en-US" sz="1600" b="1" i="0" u="none" strike="noStrike" dirty="0">
                          <a:solidFill>
                            <a:schemeClr val="tx1"/>
                          </a:solidFill>
                          <a:effectLst/>
                          <a:latin typeface="Aptos Narrow" panose="020B0004020202020204" pitchFamily="34" charset="0"/>
                        </a:rPr>
                      </a:br>
                      <a:r>
                        <a:rPr lang="en-US" sz="1600" b="0" i="0" u="none" strike="noStrike" dirty="0">
                          <a:solidFill>
                            <a:schemeClr val="tx1"/>
                          </a:solidFill>
                          <a:effectLst/>
                          <a:latin typeface="Aptos Narrow" panose="020B0004020202020204" pitchFamily="34" charset="0"/>
                        </a:rPr>
                        <a:t>(includes surveyors and engineers)</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600" b="0" i="0" u="none" strike="noStrike" dirty="0">
                          <a:solidFill>
                            <a:schemeClr val="tx1"/>
                          </a:solidFill>
                          <a:effectLst/>
                          <a:latin typeface="Aptos Narrow" panose="020B0004020202020204" pitchFamily="34" charset="0"/>
                        </a:rPr>
                        <a:t>FM </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n-US" sz="1600" b="0" i="0" u="none" strike="noStrike" dirty="0">
                          <a:solidFill>
                            <a:schemeClr val="tx1"/>
                          </a:solidFill>
                          <a:effectLst/>
                          <a:latin typeface="Aptos Narrow" panose="020B00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600" b="0" i="0" u="none" strike="noStrike" dirty="0">
                          <a:solidFill>
                            <a:schemeClr val="tx1"/>
                          </a:solidFill>
                          <a:effectLst/>
                          <a:latin typeface="Aptos Narrow" panose="020B0004020202020204" pitchFamily="34" charset="0"/>
                        </a:rPr>
                        <a:t> FM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US" sz="1600" b="0" i="0" u="none" strike="noStrike" dirty="0">
                          <a:solidFill>
                            <a:schemeClr val="tx1"/>
                          </a:solidFill>
                          <a:effectLst/>
                          <a:latin typeface="Aptos Narrow" panose="020B0004020202020204" pitchFamily="34" charset="0"/>
                        </a:rPr>
                        <a:t>FM </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US" sz="1600" b="0" i="0" u="none" strike="noStrike" dirty="0">
                          <a:solidFill>
                            <a:schemeClr val="tx1"/>
                          </a:solidFill>
                          <a:effectLst/>
                          <a:latin typeface="Aptos Narrow" panose="020B0004020202020204" pitchFamily="34" charset="0"/>
                        </a:rPr>
                        <a:t> FM</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en-US" sz="1600" b="0" i="0" u="none" strike="noStrike" dirty="0">
                          <a:solidFill>
                            <a:schemeClr val="tx1"/>
                          </a:solidFill>
                          <a:effectLst/>
                          <a:latin typeface="Aptos Narrow" panose="020B0004020202020204" pitchFamily="34" charset="0"/>
                        </a:rPr>
                        <a:t>FM-Learning</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611108785"/>
                  </a:ext>
                </a:extLst>
              </a:tr>
              <a:tr h="259307">
                <a:tc>
                  <a:txBody>
                    <a:bodyPr/>
                    <a:lstStyle/>
                    <a:p>
                      <a:pPr algn="ctr" fontAlgn="b"/>
                      <a:r>
                        <a:rPr lang="en-US" sz="1400" b="0" i="0" u="none" strike="noStrike" dirty="0">
                          <a:solidFill>
                            <a:schemeClr val="tx1"/>
                          </a:solidFill>
                          <a:effectLst/>
                          <a:latin typeface="Aptos Narrow" panose="020B0004020202020204" pitchFamily="34" charset="0"/>
                        </a:rPr>
                        <a:t>2</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1600" b="1" i="0" u="none" strike="noStrike" dirty="0">
                          <a:solidFill>
                            <a:schemeClr val="tx1"/>
                          </a:solidFill>
                          <a:effectLst/>
                          <a:latin typeface="Aptos Narrow" panose="020B0004020202020204" pitchFamily="34" charset="0"/>
                        </a:rPr>
                        <a:t> Risk Reduction Associates - RRA </a:t>
                      </a:r>
                      <a:br>
                        <a:rPr lang="en-US" sz="1600" b="1" i="0" u="none" strike="noStrike" dirty="0">
                          <a:solidFill>
                            <a:schemeClr val="tx1"/>
                          </a:solidFill>
                          <a:effectLst/>
                          <a:latin typeface="Aptos Narrow" panose="020B0004020202020204" pitchFamily="34" charset="0"/>
                        </a:rPr>
                      </a:br>
                      <a:r>
                        <a:rPr lang="en-US" sz="1600" b="0" i="0" u="none" strike="noStrike" dirty="0">
                          <a:solidFill>
                            <a:schemeClr val="tx1"/>
                          </a:solidFill>
                          <a:effectLst/>
                          <a:latin typeface="Aptos Narrow" panose="020B0004020202020204" pitchFamily="34" charset="0"/>
                        </a:rPr>
                        <a:t>(planners, researchers, mitigation specialists, etc.)</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600" b="0" i="0" u="none" strike="noStrike" dirty="0">
                          <a:solidFill>
                            <a:schemeClr val="tx1"/>
                          </a:solidFill>
                          <a:effectLst/>
                          <a:latin typeface="Aptos Narrow" panose="020B0004020202020204" pitchFamily="34" charset="0"/>
                        </a:rPr>
                        <a:t>RRA </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n-US" sz="1600" b="0" i="0" u="none" strike="noStrike" dirty="0">
                          <a:solidFill>
                            <a:schemeClr val="tx1"/>
                          </a:solidFill>
                          <a:effectLst/>
                          <a:latin typeface="Aptos Narrow" panose="020B00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600" b="0" i="0" u="none" strike="noStrike" dirty="0">
                          <a:solidFill>
                            <a:schemeClr val="tx1"/>
                          </a:solidFill>
                          <a:effectLst/>
                          <a:latin typeface="Aptos Narrow" panose="020B0004020202020204" pitchFamily="34" charset="0"/>
                        </a:rPr>
                        <a:t>RRA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en-US" sz="1600" b="0" i="0" u="none" strike="noStrike" dirty="0">
                          <a:solidFill>
                            <a:schemeClr val="tx1"/>
                          </a:solidFill>
                          <a:effectLst/>
                          <a:latin typeface="Aptos Narrow" panose="020B0004020202020204" pitchFamily="34" charset="0"/>
                        </a:rPr>
                        <a:t>RRA </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en-US" sz="1600" b="0" i="0" u="none" strike="noStrike" dirty="0">
                          <a:solidFill>
                            <a:schemeClr val="tx1"/>
                          </a:solidFill>
                          <a:effectLst/>
                          <a:latin typeface="Aptos Narrow" panose="020B0004020202020204" pitchFamily="34" charset="0"/>
                        </a:rPr>
                        <a:t>RRA </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US" sz="1600" b="0" i="0" u="none" strike="noStrike" dirty="0">
                          <a:solidFill>
                            <a:schemeClr val="tx1"/>
                          </a:solidFill>
                          <a:effectLst/>
                          <a:latin typeface="Aptos Narrow" panose="020B0004020202020204" pitchFamily="34" charset="0"/>
                        </a:rPr>
                        <a:t>RRA-Studies</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094661634"/>
                  </a:ext>
                </a:extLst>
              </a:tr>
              <a:tr h="259307">
                <a:tc>
                  <a:txBody>
                    <a:bodyPr/>
                    <a:lstStyle/>
                    <a:p>
                      <a:pPr algn="ctr" fontAlgn="b"/>
                      <a:r>
                        <a:rPr lang="en-US" sz="1400" b="0" i="0" u="none" strike="noStrike" dirty="0">
                          <a:solidFill>
                            <a:schemeClr val="tx1"/>
                          </a:solidFill>
                          <a:effectLst/>
                          <a:latin typeface="Aptos Narrow" panose="020B0004020202020204" pitchFamily="34" charset="0"/>
                        </a:rPr>
                        <a:t>3</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1600" b="1" i="0" u="none" strike="noStrike" dirty="0">
                          <a:solidFill>
                            <a:schemeClr val="tx1"/>
                          </a:solidFill>
                          <a:effectLst/>
                          <a:latin typeface="Aptos Narrow" panose="020B0004020202020204" pitchFamily="34" charset="0"/>
                        </a:rPr>
                        <a:t> Emergency Responders – ER</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600" b="0" i="0" u="none" strike="noStrike" dirty="0">
                          <a:solidFill>
                            <a:schemeClr val="tx1"/>
                          </a:solidFill>
                          <a:effectLst/>
                          <a:latin typeface="Aptos Narrow" panose="020B0004020202020204" pitchFamily="34" charset="0"/>
                        </a:rPr>
                        <a:t>ER </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n-US" sz="1600" b="0" i="0" u="none" strike="noStrike" dirty="0">
                          <a:solidFill>
                            <a:schemeClr val="tx1"/>
                          </a:solidFill>
                          <a:effectLst/>
                          <a:latin typeface="Aptos Narrow" panose="020B00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600" b="0" i="0" u="none" strike="noStrike" dirty="0">
                          <a:solidFill>
                            <a:schemeClr val="tx1"/>
                          </a:solidFill>
                          <a:effectLst/>
                          <a:latin typeface="Aptos Narrow" panose="020B00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600" b="0" i="0" u="none" strike="noStrike" dirty="0">
                          <a:solidFill>
                            <a:schemeClr val="tx1"/>
                          </a:solidFill>
                          <a:effectLst/>
                          <a:latin typeface="Aptos Narrow" panose="020B0004020202020204" pitchFamily="34" charset="0"/>
                        </a:rPr>
                        <a:t> ER</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n-US" sz="1600" b="0" i="0" u="none" strike="noStrike" dirty="0">
                          <a:solidFill>
                            <a:schemeClr val="tx1"/>
                          </a:solidFill>
                          <a:effectLst/>
                          <a:latin typeface="Aptos Narrow" panose="020B0004020202020204" pitchFamily="34" charset="0"/>
                        </a:rPr>
                        <a:t>ER </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n-US" sz="1600" b="0" i="0" u="none" strike="noStrike" dirty="0">
                          <a:solidFill>
                            <a:schemeClr val="tx1"/>
                          </a:solidFill>
                          <a:effectLst/>
                          <a:latin typeface="Aptos Narrow" panose="020B0004020202020204" pitchFamily="34" charset="0"/>
                        </a:rPr>
                        <a:t>ER-Learning</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475164445"/>
                  </a:ext>
                </a:extLst>
              </a:tr>
              <a:tr h="259307">
                <a:tc>
                  <a:txBody>
                    <a:bodyPr/>
                    <a:lstStyle/>
                    <a:p>
                      <a:pPr algn="ctr" fontAlgn="b"/>
                      <a:r>
                        <a:rPr lang="en-US" sz="1400" b="0" i="0" u="none" strike="noStrike" dirty="0">
                          <a:solidFill>
                            <a:schemeClr val="tx1"/>
                          </a:solidFill>
                          <a:effectLst/>
                          <a:latin typeface="Aptos Narrow" panose="020B0004020202020204" pitchFamily="34" charset="0"/>
                        </a:rPr>
                        <a:t>4</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1600" b="1" i="0" u="none" strike="noStrike" dirty="0">
                          <a:solidFill>
                            <a:schemeClr val="tx1"/>
                          </a:solidFill>
                          <a:effectLst/>
                          <a:latin typeface="Aptos Narrow" panose="020B0004020202020204" pitchFamily="34" charset="0"/>
                        </a:rPr>
                        <a:t> Local Officials</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600" b="0" i="0" u="none" strike="noStrike" dirty="0">
                          <a:solidFill>
                            <a:schemeClr val="tx1"/>
                          </a:solidFill>
                          <a:effectLst/>
                          <a:latin typeface="Aptos Narrow" panose="020B0004020202020204" pitchFamily="34" charset="0"/>
                        </a:rPr>
                        <a:t>Officials </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n-US" sz="1600" b="0" i="0" u="none" strike="noStrike" dirty="0">
                          <a:solidFill>
                            <a:schemeClr val="tx1"/>
                          </a:solidFill>
                          <a:effectLst/>
                          <a:latin typeface="Aptos Narrow" panose="020B0004020202020204" pitchFamily="34" charset="0"/>
                        </a:rPr>
                        <a:t> Officials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n-US" sz="1600" b="0" i="0" u="none" strike="noStrike" dirty="0">
                          <a:solidFill>
                            <a:schemeClr val="tx1"/>
                          </a:solidFill>
                          <a:effectLst/>
                          <a:latin typeface="Aptos Narrow" panose="020B00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600" b="0" i="0" u="none" strike="noStrike" dirty="0">
                          <a:solidFill>
                            <a:schemeClr val="tx1"/>
                          </a:solidFill>
                          <a:effectLst/>
                          <a:latin typeface="Aptos Narrow" panose="020B00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600" b="0" i="0" u="none" strike="noStrike" dirty="0">
                          <a:solidFill>
                            <a:schemeClr val="tx1"/>
                          </a:solidFill>
                          <a:effectLst/>
                          <a:latin typeface="Aptos Narrow" panose="020B0004020202020204" pitchFamily="34" charset="0"/>
                        </a:rPr>
                        <a:t>Officials</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n-US" sz="1600" b="0" i="0" u="none" strike="noStrike" dirty="0">
                          <a:solidFill>
                            <a:schemeClr val="tx1"/>
                          </a:solidFill>
                          <a:effectLst/>
                          <a:latin typeface="Aptos Narrow" panose="020B0004020202020204" pitchFamily="34" charset="0"/>
                        </a:rPr>
                        <a:t>Off-Learning</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266737887"/>
                  </a:ext>
                </a:extLst>
              </a:tr>
              <a:tr h="259307">
                <a:tc>
                  <a:txBody>
                    <a:bodyPr/>
                    <a:lstStyle/>
                    <a:p>
                      <a:pPr algn="ctr" fontAlgn="b"/>
                      <a:r>
                        <a:rPr lang="en-US" sz="1400" b="0" i="0" u="none" strike="noStrike" dirty="0">
                          <a:solidFill>
                            <a:schemeClr val="tx1"/>
                          </a:solidFill>
                          <a:effectLst/>
                          <a:latin typeface="Aptos Narrow" panose="020B0004020202020204" pitchFamily="34" charset="0"/>
                        </a:rPr>
                        <a:t>5</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1600" b="0" i="0" u="none" strike="noStrike" dirty="0">
                          <a:solidFill>
                            <a:schemeClr val="tx1"/>
                          </a:solidFill>
                          <a:effectLst/>
                          <a:latin typeface="Aptos Narrow" panose="020B0004020202020204" pitchFamily="34" charset="0"/>
                        </a:rPr>
                        <a:t> </a:t>
                      </a:r>
                      <a:r>
                        <a:rPr lang="en-US" sz="1600" b="1" i="0" u="none" strike="noStrike" dirty="0">
                          <a:solidFill>
                            <a:schemeClr val="tx1"/>
                          </a:solidFill>
                          <a:effectLst/>
                          <a:latin typeface="Aptos Narrow" panose="020B0004020202020204" pitchFamily="34" charset="0"/>
                        </a:rPr>
                        <a:t>Public</a:t>
                      </a:r>
                      <a:r>
                        <a:rPr lang="en-US" sz="1600" b="0" i="0" u="none" strike="noStrike" dirty="0">
                          <a:solidFill>
                            <a:schemeClr val="tx1"/>
                          </a:solidFill>
                          <a:effectLst/>
                          <a:latin typeface="Aptos Narrow" panose="020B0004020202020204" pitchFamily="34" charset="0"/>
                        </a:rPr>
                        <a:t> (includes realtors and insurance officials)</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600" b="0" i="0" u="none" strike="noStrike" dirty="0">
                          <a:solidFill>
                            <a:schemeClr val="tx1"/>
                          </a:solidFill>
                          <a:effectLst/>
                          <a:latin typeface="Aptos Narrow" panose="020B0004020202020204" pitchFamily="34" charset="0"/>
                        </a:rPr>
                        <a:t> Public</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US" sz="1600" b="0" i="0" u="none" strike="noStrike" dirty="0">
                          <a:solidFill>
                            <a:schemeClr val="tx1"/>
                          </a:solidFill>
                          <a:effectLst/>
                          <a:latin typeface="Aptos Narrow" panose="020B0004020202020204" pitchFamily="34" charset="0"/>
                        </a:rPr>
                        <a:t>Public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n-US" sz="1600" b="0" i="0" u="none" strike="noStrike" dirty="0">
                          <a:solidFill>
                            <a:schemeClr val="tx1"/>
                          </a:solidFill>
                          <a:effectLst/>
                          <a:latin typeface="Aptos Narrow" panose="020B00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600" b="0" i="0" u="none" strike="noStrike" dirty="0">
                          <a:solidFill>
                            <a:schemeClr val="tx1"/>
                          </a:solidFill>
                          <a:effectLst/>
                          <a:latin typeface="Aptos Narrow" panose="020B00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600" b="0" i="0" u="none" strike="noStrike" dirty="0">
                          <a:solidFill>
                            <a:schemeClr val="tx1"/>
                          </a:solidFill>
                          <a:effectLst/>
                          <a:latin typeface="Aptos Narrow" panose="020B0004020202020204" pitchFamily="34" charset="0"/>
                        </a:rPr>
                        <a:t> </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600" b="0" i="0" u="none" strike="noStrike" dirty="0">
                          <a:solidFill>
                            <a:schemeClr val="tx1"/>
                          </a:solidFill>
                          <a:effectLst/>
                          <a:latin typeface="Aptos Narrow" panose="020B0004020202020204" pitchFamily="34" charset="0"/>
                        </a:rPr>
                        <a:t>Pub-Learning</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828119900"/>
                  </a:ext>
                </a:extLst>
              </a:tr>
              <a:tr h="0">
                <a:tc>
                  <a:txBody>
                    <a:bodyPr/>
                    <a:lstStyle/>
                    <a:p>
                      <a:pPr algn="ctr" fontAlgn="b"/>
                      <a:r>
                        <a:rPr lang="en-US" sz="1400" b="0" i="0" u="none" strike="noStrike" dirty="0">
                          <a:solidFill>
                            <a:schemeClr val="tx1"/>
                          </a:solidFill>
                          <a:effectLst/>
                          <a:latin typeface="Aptos Narrow" panose="020B0004020202020204" pitchFamily="34" charset="0"/>
                        </a:rPr>
                        <a:t>6</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1600" b="1" i="0" u="none" strike="noStrike" dirty="0">
                          <a:solidFill>
                            <a:schemeClr val="tx1"/>
                          </a:solidFill>
                          <a:effectLst/>
                          <a:latin typeface="Aptos Narrow" panose="020B0004020202020204" pitchFamily="34" charset="0"/>
                        </a:rPr>
                        <a:t> Volunteers – Vols. </a:t>
                      </a:r>
                      <a:r>
                        <a:rPr lang="en-US" sz="1600" b="0" i="0" u="none" strike="noStrike" dirty="0">
                          <a:solidFill>
                            <a:schemeClr val="tx1"/>
                          </a:solidFill>
                          <a:effectLst/>
                          <a:latin typeface="Aptos Narrow" panose="020B0004020202020204" pitchFamily="34" charset="0"/>
                        </a:rPr>
                        <a:t>(VOAD, Charities, etc.) </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600" b="0" i="0" u="none" strike="noStrike" dirty="0">
                          <a:solidFill>
                            <a:schemeClr val="tx1"/>
                          </a:solidFill>
                          <a:effectLst/>
                          <a:latin typeface="Aptos Narrow" panose="020B0004020202020204" pitchFamily="34" charset="0"/>
                        </a:rPr>
                        <a:t> Vols.</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n-US" sz="1600" b="0" i="0" u="none" strike="noStrike" dirty="0">
                          <a:solidFill>
                            <a:schemeClr val="tx1"/>
                          </a:solidFill>
                          <a:effectLst/>
                          <a:latin typeface="Aptos Narrow" panose="020B0004020202020204" pitchFamily="34" charset="0"/>
                        </a:rPr>
                        <a:t> Vols.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n-US" sz="1600" b="0" i="0" u="none" strike="noStrike" dirty="0">
                          <a:solidFill>
                            <a:schemeClr val="tx1"/>
                          </a:solidFill>
                          <a:effectLst/>
                          <a:latin typeface="Aptos Narrow" panose="020B00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600" b="0" i="0" u="none" strike="noStrike" dirty="0">
                          <a:solidFill>
                            <a:schemeClr val="tx1"/>
                          </a:solidFill>
                          <a:effectLst/>
                          <a:latin typeface="Aptos Narrow" panose="020B00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600" b="0" i="0" u="none" strike="noStrike" dirty="0">
                          <a:solidFill>
                            <a:schemeClr val="tx1"/>
                          </a:solidFill>
                          <a:effectLst/>
                          <a:latin typeface="Aptos Narrow" panose="020B0004020202020204" pitchFamily="34" charset="0"/>
                        </a:rPr>
                        <a:t> </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600" b="0" i="0" u="none" strike="noStrike" dirty="0">
                          <a:solidFill>
                            <a:schemeClr val="tx1"/>
                          </a:solidFill>
                          <a:effectLst/>
                          <a:latin typeface="Aptos Narrow" panose="020B0004020202020204" pitchFamily="34" charset="0"/>
                        </a:rPr>
                        <a:t>Vol-Learning</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827405240"/>
                  </a:ext>
                </a:extLst>
              </a:tr>
            </a:tbl>
          </a:graphicData>
        </a:graphic>
      </p:graphicFrame>
      <p:pic>
        <p:nvPicPr>
          <p:cNvPr id="4" name="Picture 3">
            <a:extLst>
              <a:ext uri="{FF2B5EF4-FFF2-40B4-BE49-F238E27FC236}">
                <a16:creationId xmlns:a16="http://schemas.microsoft.com/office/drawing/2014/main" id="{AA048F28-56D6-314B-E738-CE79F5A33777}"/>
              </a:ext>
            </a:extLst>
          </p:cNvPr>
          <p:cNvPicPr>
            <a:picLocks noChangeAspect="1"/>
          </p:cNvPicPr>
          <p:nvPr/>
        </p:nvPicPr>
        <p:blipFill>
          <a:blip r:embed="rId4"/>
          <a:stretch>
            <a:fillRect/>
          </a:stretch>
        </p:blipFill>
        <p:spPr>
          <a:xfrm>
            <a:off x="10435225" y="3544907"/>
            <a:ext cx="1527022" cy="1224410"/>
          </a:xfrm>
          <a:prstGeom prst="rect">
            <a:avLst/>
          </a:prstGeom>
        </p:spPr>
      </p:pic>
      <p:sp>
        <p:nvSpPr>
          <p:cNvPr id="6" name="TextBox 5">
            <a:extLst>
              <a:ext uri="{FF2B5EF4-FFF2-40B4-BE49-F238E27FC236}">
                <a16:creationId xmlns:a16="http://schemas.microsoft.com/office/drawing/2014/main" id="{C3BE0178-E665-79E5-9762-B527ADFE2C3E}"/>
              </a:ext>
            </a:extLst>
          </p:cNvPr>
          <p:cNvSpPr txBox="1"/>
          <p:nvPr/>
        </p:nvSpPr>
        <p:spPr>
          <a:xfrm>
            <a:off x="10208307" y="4879492"/>
            <a:ext cx="1910719" cy="523220"/>
          </a:xfrm>
          <a:prstGeom prst="rect">
            <a:avLst/>
          </a:prstGeom>
          <a:noFill/>
        </p:spPr>
        <p:txBody>
          <a:bodyPr wrap="square" rtlCol="0">
            <a:spAutoFit/>
          </a:bodyPr>
          <a:lstStyle/>
          <a:p>
            <a:pPr algn="ctr"/>
            <a:r>
              <a:rPr lang="en-US" sz="1400" i="1" dirty="0"/>
              <a:t>Popularity of Tools </a:t>
            </a:r>
            <a:r>
              <a:rPr lang="en-US" sz="1400" i="1" baseline="30000" dirty="0"/>
              <a:t>2</a:t>
            </a:r>
            <a:r>
              <a:rPr lang="en-US" sz="1400" i="1" dirty="0"/>
              <a:t> by </a:t>
            </a:r>
            <a:br>
              <a:rPr lang="en-US" sz="1400" i="1" dirty="0"/>
            </a:br>
            <a:r>
              <a:rPr lang="en-US" sz="1400" i="1" dirty="0"/>
              <a:t>Stakeholder Group</a:t>
            </a:r>
          </a:p>
        </p:txBody>
      </p:sp>
      <p:sp>
        <p:nvSpPr>
          <p:cNvPr id="9" name="TextBox 8">
            <a:extLst>
              <a:ext uri="{FF2B5EF4-FFF2-40B4-BE49-F238E27FC236}">
                <a16:creationId xmlns:a16="http://schemas.microsoft.com/office/drawing/2014/main" id="{05D695B4-985C-E54D-7C77-0F9CDCC964BC}"/>
              </a:ext>
            </a:extLst>
          </p:cNvPr>
          <p:cNvSpPr txBox="1"/>
          <p:nvPr/>
        </p:nvSpPr>
        <p:spPr>
          <a:xfrm>
            <a:off x="304800" y="5456356"/>
            <a:ext cx="9496185" cy="1169551"/>
          </a:xfrm>
          <a:prstGeom prst="rect">
            <a:avLst/>
          </a:prstGeom>
          <a:noFill/>
        </p:spPr>
        <p:txBody>
          <a:bodyPr wrap="square" rtlCol="0">
            <a:spAutoFit/>
          </a:bodyPr>
          <a:lstStyle/>
          <a:p>
            <a:r>
              <a:rPr lang="en-US" sz="1400" b="1" baseline="30000" dirty="0"/>
              <a:t>1</a:t>
            </a:r>
            <a:r>
              <a:rPr lang="en-US" sz="1400" b="1" dirty="0"/>
              <a:t> Floodplain Managers </a:t>
            </a:r>
            <a:r>
              <a:rPr lang="en-US" sz="1400" dirty="0"/>
              <a:t>may be representatives of other stakeholder groups such as  E-911 Directors or Mayors.</a:t>
            </a:r>
          </a:p>
          <a:p>
            <a:r>
              <a:rPr lang="en-US" sz="1400" b="1" baseline="30000" dirty="0"/>
              <a:t>2</a:t>
            </a:r>
            <a:r>
              <a:rPr lang="en-US" sz="1400" b="1" dirty="0"/>
              <a:t> Floodplain Managers</a:t>
            </a:r>
            <a:r>
              <a:rPr lang="en-US" sz="1400" dirty="0"/>
              <a:t> and </a:t>
            </a:r>
            <a:r>
              <a:rPr lang="en-US" sz="1400" b="1" dirty="0"/>
              <a:t>Risk Reduction Associates </a:t>
            </a:r>
            <a:r>
              <a:rPr lang="en-US" sz="1400" dirty="0"/>
              <a:t>stakeholders have the highest demand for flood resiliency tools.</a:t>
            </a:r>
          </a:p>
          <a:p>
            <a:r>
              <a:rPr lang="en-US" sz="1400" b="1" baseline="30000" dirty="0"/>
              <a:t>3</a:t>
            </a:r>
            <a:r>
              <a:rPr lang="en-US" sz="1400" b="1" dirty="0"/>
              <a:t> All Stakeholders </a:t>
            </a:r>
            <a:r>
              <a:rPr lang="en-US" sz="1400" dirty="0"/>
              <a:t>benefit by using the Hazard Library which is broadly categorized into learning, study, and reference resources.  The primary stakeholder group for the WV Property Viewer is the </a:t>
            </a:r>
            <a:r>
              <a:rPr lang="en-US" sz="1400" b="1" dirty="0"/>
              <a:t>Public</a:t>
            </a:r>
            <a:r>
              <a:rPr lang="en-US" sz="1400" dirty="0"/>
              <a:t>, while the main stakeholder group for WV Flood Tool is the </a:t>
            </a:r>
            <a:r>
              <a:rPr lang="en-US" sz="1400" b="1" dirty="0"/>
              <a:t>Floodplain Managers</a:t>
            </a:r>
            <a:r>
              <a:rPr lang="en-US" sz="1400" dirty="0"/>
              <a:t>, and for the WV Risk Explorer various </a:t>
            </a:r>
            <a:r>
              <a:rPr lang="en-US" sz="1400" b="1" dirty="0"/>
              <a:t>Risk Reduction Specialists</a:t>
            </a:r>
            <a:r>
              <a:rPr lang="en-US" sz="1400" dirty="0"/>
              <a:t>.</a:t>
            </a:r>
          </a:p>
        </p:txBody>
      </p:sp>
      <p:sp>
        <p:nvSpPr>
          <p:cNvPr id="13" name="TextBox 12">
            <a:extLst>
              <a:ext uri="{FF2B5EF4-FFF2-40B4-BE49-F238E27FC236}">
                <a16:creationId xmlns:a16="http://schemas.microsoft.com/office/drawing/2014/main" id="{32024297-0AEE-74D2-B2D5-3A9425519D25}"/>
              </a:ext>
            </a:extLst>
          </p:cNvPr>
          <p:cNvSpPr txBox="1"/>
          <p:nvPr/>
        </p:nvSpPr>
        <p:spPr>
          <a:xfrm>
            <a:off x="1759883" y="1047723"/>
            <a:ext cx="8892501" cy="369332"/>
          </a:xfrm>
          <a:prstGeom prst="rect">
            <a:avLst/>
          </a:prstGeom>
          <a:noFill/>
        </p:spPr>
        <p:txBody>
          <a:bodyPr wrap="square" rtlCol="0">
            <a:spAutoFit/>
          </a:bodyPr>
          <a:lstStyle/>
          <a:p>
            <a:r>
              <a:rPr lang="en-US" b="1" i="1" dirty="0"/>
              <a:t>Stakeholder Groups </a:t>
            </a:r>
            <a:r>
              <a:rPr lang="en-US" b="1" i="1" dirty="0">
                <a:solidFill>
                  <a:schemeClr val="tx1">
                    <a:lumMod val="50000"/>
                    <a:lumOff val="50000"/>
                  </a:schemeClr>
                </a:solidFill>
              </a:rPr>
              <a:t>of anticipated usage of Risk Tools and Hazard Library</a:t>
            </a:r>
          </a:p>
        </p:txBody>
      </p:sp>
    </p:spTree>
    <p:extLst>
      <p:ext uri="{BB962C8B-B14F-4D97-AF65-F5344CB8AC3E}">
        <p14:creationId xmlns:p14="http://schemas.microsoft.com/office/powerpoint/2010/main" val="564722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DCAE2A-DF85-C603-919E-8A26E54056BB}"/>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50E09825-A9E5-E516-0E95-222C29F43AA9}"/>
              </a:ext>
            </a:extLst>
          </p:cNvPr>
          <p:cNvSpPr txBox="1">
            <a:spLocks/>
          </p:cNvSpPr>
          <p:nvPr/>
        </p:nvSpPr>
        <p:spPr>
          <a:xfrm>
            <a:off x="0" y="1"/>
            <a:ext cx="12192000" cy="628647"/>
          </a:xfrm>
          <a:prstGeom prst="rect">
            <a:avLst/>
          </a:prstGeom>
          <a:solidFill>
            <a:srgbClr val="0F9ED5"/>
          </a:solid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Meeting Outreach</a:t>
            </a:r>
          </a:p>
        </p:txBody>
      </p:sp>
      <p:graphicFrame>
        <p:nvGraphicFramePr>
          <p:cNvPr id="3" name="Table 2">
            <a:extLst>
              <a:ext uri="{FF2B5EF4-FFF2-40B4-BE49-F238E27FC236}">
                <a16:creationId xmlns:a16="http://schemas.microsoft.com/office/drawing/2014/main" id="{B5D17A18-92D4-EEA2-A276-AACA5BEE996E}"/>
              </a:ext>
            </a:extLst>
          </p:cNvPr>
          <p:cNvGraphicFramePr>
            <a:graphicFrameLocks noGrp="1"/>
          </p:cNvGraphicFramePr>
          <p:nvPr>
            <p:extLst>
              <p:ext uri="{D42A27DB-BD31-4B8C-83A1-F6EECF244321}">
                <p14:modId xmlns:p14="http://schemas.microsoft.com/office/powerpoint/2010/main" val="303114984"/>
              </p:ext>
            </p:extLst>
          </p:nvPr>
        </p:nvGraphicFramePr>
        <p:xfrm>
          <a:off x="642573" y="1368013"/>
          <a:ext cx="5106496" cy="2987607"/>
        </p:xfrm>
        <a:graphic>
          <a:graphicData uri="http://schemas.openxmlformats.org/drawingml/2006/table">
            <a:tbl>
              <a:tblPr firstRow="1" bandRow="1">
                <a:tableStyleId>{18603FDC-E32A-4AB5-989C-0864C3EAD2B8}</a:tableStyleId>
              </a:tblPr>
              <a:tblGrid>
                <a:gridCol w="5106496">
                  <a:extLst>
                    <a:ext uri="{9D8B030D-6E8A-4147-A177-3AD203B41FA5}">
                      <a16:colId xmlns:a16="http://schemas.microsoft.com/office/drawing/2014/main" val="405092063"/>
                    </a:ext>
                  </a:extLst>
                </a:gridCol>
              </a:tblGrid>
              <a:tr h="313197">
                <a:tc>
                  <a:txBody>
                    <a:bodyPr/>
                    <a:lstStyle/>
                    <a:p>
                      <a:pPr algn="ctr"/>
                      <a:r>
                        <a:rPr lang="en-US" sz="2000" b="1" dirty="0">
                          <a:solidFill>
                            <a:schemeClr val="bg1">
                              <a:lumMod val="95000"/>
                            </a:schemeClr>
                          </a:solidFill>
                        </a:rPr>
                        <a:t>MEETING OUTREACH METHODS</a:t>
                      </a:r>
                    </a:p>
                  </a:txBody>
                  <a:tcPr/>
                </a:tc>
                <a:extLst>
                  <a:ext uri="{0D108BD9-81ED-4DB2-BD59-A6C34878D82A}">
                    <a16:rowId xmlns:a16="http://schemas.microsoft.com/office/drawing/2014/main" val="1160667806"/>
                  </a:ext>
                </a:extLst>
              </a:tr>
              <a:tr h="2591367">
                <a:tc>
                  <a:txBody>
                    <a:bodyPr/>
                    <a:lstStyle/>
                    <a:p>
                      <a:pPr algn="ctr"/>
                      <a:endParaRPr lang="en-US" b="0" dirty="0"/>
                    </a:p>
                    <a:p>
                      <a:r>
                        <a:rPr lang="en-US" b="1" u="sng" dirty="0"/>
                        <a:t>Focused Outreach Meetings</a:t>
                      </a:r>
                    </a:p>
                    <a:p>
                      <a:pPr marL="285750" indent="-285750">
                        <a:buFont typeface="Arial" panose="020B0604020202020204" pitchFamily="34" charset="0"/>
                        <a:buChar char="•"/>
                      </a:pPr>
                      <a:r>
                        <a:rPr lang="en-US" sz="1600" dirty="0">
                          <a:solidFill>
                            <a:schemeClr val="tx1"/>
                          </a:solidFill>
                        </a:rPr>
                        <a:t>Community-Level Risk Assessments (summary)</a:t>
                      </a:r>
                    </a:p>
                    <a:p>
                      <a:pPr marL="285750" indent="-285750">
                        <a:buFont typeface="Arial" panose="020B0604020202020204" pitchFamily="34" charset="0"/>
                        <a:buChar char="•"/>
                      </a:pPr>
                      <a:r>
                        <a:rPr lang="en-US" sz="1600" i="1" dirty="0">
                          <a:solidFill>
                            <a:schemeClr val="tx1"/>
                          </a:solidFill>
                        </a:rPr>
                        <a:t>Building-Level Risk Assessments (detailed)</a:t>
                      </a:r>
                    </a:p>
                    <a:p>
                      <a:pPr marL="285750" indent="-285750">
                        <a:buFont typeface="Arial" panose="020B0604020202020204" pitchFamily="34" charset="0"/>
                        <a:buChar char="•"/>
                      </a:pPr>
                      <a:r>
                        <a:rPr lang="en-US" sz="1600" i="1" dirty="0">
                          <a:solidFill>
                            <a:schemeClr val="tx1"/>
                          </a:solidFill>
                        </a:rPr>
                        <a:t>Flood Visualizations</a:t>
                      </a:r>
                    </a:p>
                    <a:p>
                      <a:pPr marL="285750" indent="-285750">
                        <a:buFont typeface="Arial" panose="020B0604020202020204" pitchFamily="34" charset="0"/>
                        <a:buChar char="•"/>
                      </a:pPr>
                      <a:r>
                        <a:rPr lang="en-US" sz="1600" i="1" dirty="0">
                          <a:solidFill>
                            <a:schemeClr val="tx1"/>
                          </a:solidFill>
                        </a:rPr>
                        <a:t>Hazard Library Resources online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Mitigation Measures</a:t>
                      </a:r>
                    </a:p>
                    <a:p>
                      <a:pPr marL="285750" indent="-285750">
                        <a:buFont typeface="Arial" panose="020B0604020202020204" pitchFamily="34" charset="0"/>
                        <a:buChar char="•"/>
                      </a:pPr>
                      <a:r>
                        <a:rPr lang="en-US" sz="1600" dirty="0"/>
                        <a:t>Historical Floods</a:t>
                      </a:r>
                    </a:p>
                    <a:p>
                      <a:pPr marL="285750" indent="-285750">
                        <a:buFont typeface="Arial" panose="020B0604020202020204" pitchFamily="34" charset="0"/>
                        <a:buChar char="•"/>
                      </a:pPr>
                      <a:r>
                        <a:rPr lang="en-US" sz="1600" dirty="0"/>
                        <a:t>Other Hazards</a:t>
                      </a:r>
                    </a:p>
                  </a:txBody>
                  <a:tcPr/>
                </a:tc>
                <a:extLst>
                  <a:ext uri="{0D108BD9-81ED-4DB2-BD59-A6C34878D82A}">
                    <a16:rowId xmlns:a16="http://schemas.microsoft.com/office/drawing/2014/main" val="45435842"/>
                  </a:ext>
                </a:extLst>
              </a:tr>
            </a:tbl>
          </a:graphicData>
        </a:graphic>
      </p:graphicFrame>
      <p:sp>
        <p:nvSpPr>
          <p:cNvPr id="4" name="TextBox 3">
            <a:extLst>
              <a:ext uri="{FF2B5EF4-FFF2-40B4-BE49-F238E27FC236}">
                <a16:creationId xmlns:a16="http://schemas.microsoft.com/office/drawing/2014/main" id="{0A0F2605-BC10-0138-BDC5-FC75B8B78907}"/>
              </a:ext>
            </a:extLst>
          </p:cNvPr>
          <p:cNvSpPr txBox="1"/>
          <p:nvPr/>
        </p:nvSpPr>
        <p:spPr>
          <a:xfrm>
            <a:off x="767264" y="5027904"/>
            <a:ext cx="5106495" cy="369332"/>
          </a:xfrm>
          <a:prstGeom prst="rect">
            <a:avLst/>
          </a:prstGeom>
          <a:noFill/>
        </p:spPr>
        <p:txBody>
          <a:bodyPr wrap="square" rtlCol="0">
            <a:spAutoFit/>
          </a:bodyPr>
          <a:lstStyle/>
          <a:p>
            <a:r>
              <a:rPr lang="en-US" b="1" i="1" dirty="0"/>
              <a:t>Community Engagement </a:t>
            </a:r>
            <a:r>
              <a:rPr lang="en-US" b="1" i="1" dirty="0">
                <a:solidFill>
                  <a:schemeClr val="tx1">
                    <a:lumMod val="50000"/>
                    <a:lumOff val="50000"/>
                  </a:schemeClr>
                </a:solidFill>
              </a:rPr>
              <a:t>modes to convey risk</a:t>
            </a:r>
          </a:p>
        </p:txBody>
      </p:sp>
      <p:pic>
        <p:nvPicPr>
          <p:cNvPr id="8" name="Picture 7" descr="A hexagon with a yellow house and a river&#10;&#10;Description automatically generated">
            <a:extLst>
              <a:ext uri="{FF2B5EF4-FFF2-40B4-BE49-F238E27FC236}">
                <a16:creationId xmlns:a16="http://schemas.microsoft.com/office/drawing/2014/main" id="{29CA9047-4DAF-4A43-3F05-E0C6EB2365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09" y="49024"/>
            <a:ext cx="619664" cy="565400"/>
          </a:xfrm>
          <a:prstGeom prst="rect">
            <a:avLst/>
          </a:prstGeom>
        </p:spPr>
      </p:pic>
      <p:sp>
        <p:nvSpPr>
          <p:cNvPr id="12" name="TextBox 11">
            <a:extLst>
              <a:ext uri="{FF2B5EF4-FFF2-40B4-BE49-F238E27FC236}">
                <a16:creationId xmlns:a16="http://schemas.microsoft.com/office/drawing/2014/main" id="{3A863DBC-39C6-D683-8AEB-1D77DB19533B}"/>
              </a:ext>
            </a:extLst>
          </p:cNvPr>
          <p:cNvSpPr txBox="1"/>
          <p:nvPr/>
        </p:nvSpPr>
        <p:spPr>
          <a:xfrm>
            <a:off x="223236" y="679228"/>
            <a:ext cx="11745528" cy="353943"/>
          </a:xfrm>
          <a:prstGeom prst="rect">
            <a:avLst/>
          </a:prstGeom>
          <a:noFill/>
        </p:spPr>
        <p:txBody>
          <a:bodyPr wrap="square">
            <a:spAutoFit/>
          </a:bodyPr>
          <a:lstStyle/>
          <a:p>
            <a:r>
              <a:rPr lang="en-US" sz="1700" i="1" dirty="0">
                <a:solidFill>
                  <a:schemeClr val="tx2"/>
                </a:solidFill>
              </a:rPr>
              <a:t>A virtual hub of risk assessment, visualization, planning, and training resources for building community flood resiliency in WV</a:t>
            </a:r>
          </a:p>
        </p:txBody>
      </p:sp>
      <p:pic>
        <p:nvPicPr>
          <p:cNvPr id="6" name="Google Shape;79;p1">
            <a:extLst>
              <a:ext uri="{FF2B5EF4-FFF2-40B4-BE49-F238E27FC236}">
                <a16:creationId xmlns:a16="http://schemas.microsoft.com/office/drawing/2014/main" id="{6DAD94AA-1D78-B6EE-5296-4A4FB375ACFA}"/>
              </a:ext>
            </a:extLst>
          </p:cNvPr>
          <p:cNvPicPr preferRelativeResize="0"/>
          <p:nvPr/>
        </p:nvPicPr>
        <p:blipFill>
          <a:blip r:embed="rId4">
            <a:alphaModFix/>
          </a:blip>
          <a:stretch>
            <a:fillRect/>
          </a:stretch>
        </p:blipFill>
        <p:spPr>
          <a:xfrm>
            <a:off x="6972392" y="1519311"/>
            <a:ext cx="3170413" cy="2753265"/>
          </a:xfrm>
          <a:prstGeom prst="rect">
            <a:avLst/>
          </a:prstGeom>
          <a:ln>
            <a:noFill/>
          </a:ln>
          <a:effectLst>
            <a:outerShdw blurRad="190500" algn="tl" rotWithShape="0">
              <a:srgbClr val="000000">
                <a:alpha val="70000"/>
              </a:srgbClr>
            </a:outerShdw>
          </a:effectLst>
        </p:spPr>
      </p:pic>
      <p:sp>
        <p:nvSpPr>
          <p:cNvPr id="10" name="Google Shape;68;p1">
            <a:extLst>
              <a:ext uri="{FF2B5EF4-FFF2-40B4-BE49-F238E27FC236}">
                <a16:creationId xmlns:a16="http://schemas.microsoft.com/office/drawing/2014/main" id="{8F36197A-F1B5-00B4-DB0B-035FFAB6B82A}"/>
              </a:ext>
            </a:extLst>
          </p:cNvPr>
          <p:cNvSpPr txBox="1"/>
          <p:nvPr/>
        </p:nvSpPr>
        <p:spPr>
          <a:xfrm>
            <a:off x="7223410" y="4380204"/>
            <a:ext cx="2589086" cy="291706"/>
          </a:xfrm>
          <a:prstGeom prst="rect">
            <a:avLst/>
          </a:prstGeom>
          <a:noFill/>
          <a:ln>
            <a:noFill/>
          </a:ln>
        </p:spPr>
        <p:txBody>
          <a:bodyPr spcFirstLastPara="1" wrap="square" lIns="91425" tIns="45700" rIns="91425" bIns="45700" anchor="t" anchorCtr="0">
            <a:spAutoFit/>
          </a:bodyPr>
          <a:lstStyle/>
          <a:p>
            <a:pPr marL="0" lvl="0" indent="0" algn="ctr" rtl="0">
              <a:lnSpc>
                <a:spcPct val="107916"/>
              </a:lnSpc>
              <a:spcBef>
                <a:spcPts val="0"/>
              </a:spcBef>
              <a:spcAft>
                <a:spcPts val="0"/>
              </a:spcAft>
              <a:buClr>
                <a:schemeClr val="dk1"/>
              </a:buClr>
              <a:buSzPts val="1100"/>
              <a:buFont typeface="Arial"/>
              <a:buNone/>
            </a:pPr>
            <a:r>
              <a:rPr lang="en-US" sz="1200" dirty="0">
                <a:solidFill>
                  <a:schemeClr val="dk1"/>
                </a:solidFill>
              </a:rPr>
              <a:t>Flood Symposium </a:t>
            </a:r>
            <a:r>
              <a:rPr lang="en-US" sz="1200" b="1" dirty="0">
                <a:solidFill>
                  <a:schemeClr val="dk1"/>
                </a:solidFill>
              </a:rPr>
              <a:t>Stakeholders</a:t>
            </a:r>
            <a:endParaRPr sz="1200" b="1" dirty="0"/>
          </a:p>
        </p:txBody>
      </p:sp>
    </p:spTree>
    <p:extLst>
      <p:ext uri="{BB962C8B-B14F-4D97-AF65-F5344CB8AC3E}">
        <p14:creationId xmlns:p14="http://schemas.microsoft.com/office/powerpoint/2010/main" val="3018537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54BE8DF6-3D13-45DB-8EAC-76A119A05427}"/>
              </a:ext>
            </a:extLst>
          </p:cNvPr>
          <p:cNvSpPr>
            <a:spLocks noGrp="1"/>
          </p:cNvSpPr>
          <p:nvPr>
            <p:ph type="sldNum" sz="quarter" idx="12"/>
          </p:nvPr>
        </p:nvSpPr>
        <p:spPr>
          <a:xfrm>
            <a:off x="640557" y="6173791"/>
            <a:ext cx="10813260" cy="365125"/>
          </a:xfrm>
        </p:spPr>
        <p:txBody>
          <a:bodyPr/>
          <a:lstStyle/>
          <a:p>
            <a:pPr algn="ctr"/>
            <a:fld id="{8FCC257D-A786-9244-9E17-CE618C8B9275}" type="slidenum">
              <a:rPr lang="en-US" smtClean="0">
                <a:solidFill>
                  <a:srgbClr val="5A5B5D"/>
                </a:solidFill>
              </a:rPr>
              <a:pPr algn="ctr"/>
              <a:t>11</a:t>
            </a:fld>
            <a:endParaRPr lang="en-US" dirty="0">
              <a:solidFill>
                <a:srgbClr val="5A5B5D"/>
              </a:solidFill>
            </a:endParaRPr>
          </a:p>
        </p:txBody>
      </p:sp>
      <p:pic>
        <p:nvPicPr>
          <p:cNvPr id="3" name="Picture 2">
            <a:extLst>
              <a:ext uri="{FF2B5EF4-FFF2-40B4-BE49-F238E27FC236}">
                <a16:creationId xmlns:a16="http://schemas.microsoft.com/office/drawing/2014/main" id="{7A54259D-D90F-4B2D-8141-4D9FB38594FD}"/>
              </a:ext>
            </a:extLst>
          </p:cNvPr>
          <p:cNvPicPr>
            <a:picLocks noChangeAspect="1"/>
          </p:cNvPicPr>
          <p:nvPr/>
        </p:nvPicPr>
        <p:blipFill rotWithShape="1">
          <a:blip r:embed="rId3"/>
          <a:srcRect l="5692" t="12363" r="7669" b="18550"/>
          <a:stretch/>
        </p:blipFill>
        <p:spPr>
          <a:xfrm>
            <a:off x="640557" y="1458809"/>
            <a:ext cx="6956390" cy="2831806"/>
          </a:xfrm>
          <a:prstGeom prst="rect">
            <a:avLst/>
          </a:prstGeom>
        </p:spPr>
      </p:pic>
      <p:pic>
        <p:nvPicPr>
          <p:cNvPr id="7" name="Picture 6">
            <a:extLst>
              <a:ext uri="{FF2B5EF4-FFF2-40B4-BE49-F238E27FC236}">
                <a16:creationId xmlns:a16="http://schemas.microsoft.com/office/drawing/2014/main" id="{166C931D-7DC4-42BC-B698-BD1EDA2185FD}"/>
              </a:ext>
            </a:extLst>
          </p:cNvPr>
          <p:cNvPicPr>
            <a:picLocks noChangeAspect="1"/>
          </p:cNvPicPr>
          <p:nvPr/>
        </p:nvPicPr>
        <p:blipFill rotWithShape="1">
          <a:blip r:embed="rId4"/>
          <a:srcRect b="12104"/>
          <a:stretch/>
        </p:blipFill>
        <p:spPr>
          <a:xfrm>
            <a:off x="8215900" y="1489078"/>
            <a:ext cx="3443489" cy="2831806"/>
          </a:xfrm>
          <a:prstGeom prst="rect">
            <a:avLst/>
          </a:prstGeom>
        </p:spPr>
      </p:pic>
      <p:sp>
        <p:nvSpPr>
          <p:cNvPr id="8" name="TextBox 7">
            <a:extLst>
              <a:ext uri="{FF2B5EF4-FFF2-40B4-BE49-F238E27FC236}">
                <a16:creationId xmlns:a16="http://schemas.microsoft.com/office/drawing/2014/main" id="{FBE68D13-5F50-4EEC-A7BF-F79D2CAAEA93}"/>
              </a:ext>
            </a:extLst>
          </p:cNvPr>
          <p:cNvSpPr txBox="1"/>
          <p:nvPr/>
        </p:nvSpPr>
        <p:spPr>
          <a:xfrm>
            <a:off x="804761" y="3921453"/>
            <a:ext cx="4698460" cy="369332"/>
          </a:xfrm>
          <a:prstGeom prst="rect">
            <a:avLst/>
          </a:prstGeom>
          <a:noFill/>
        </p:spPr>
        <p:txBody>
          <a:bodyPr wrap="square" rtlCol="0">
            <a:spAutoFit/>
          </a:bodyPr>
          <a:lstStyle/>
          <a:p>
            <a:r>
              <a:rPr lang="en-US" dirty="0">
                <a:solidFill>
                  <a:schemeClr val="bg1"/>
                </a:solidFill>
              </a:rPr>
              <a:t>White Sulphur Springs, WV  (11/17/2022)</a:t>
            </a:r>
          </a:p>
        </p:txBody>
      </p:sp>
      <p:sp>
        <p:nvSpPr>
          <p:cNvPr id="9" name="TextBox 8">
            <a:extLst>
              <a:ext uri="{FF2B5EF4-FFF2-40B4-BE49-F238E27FC236}">
                <a16:creationId xmlns:a16="http://schemas.microsoft.com/office/drawing/2014/main" id="{0AF7FD7D-843F-4D6B-9AD8-0A1B91DF28CC}"/>
              </a:ext>
            </a:extLst>
          </p:cNvPr>
          <p:cNvSpPr txBox="1"/>
          <p:nvPr/>
        </p:nvSpPr>
        <p:spPr>
          <a:xfrm>
            <a:off x="8477806" y="3953019"/>
            <a:ext cx="3291748" cy="369332"/>
          </a:xfrm>
          <a:prstGeom prst="rect">
            <a:avLst/>
          </a:prstGeom>
          <a:noFill/>
        </p:spPr>
        <p:txBody>
          <a:bodyPr wrap="square" rtlCol="0">
            <a:spAutoFit/>
          </a:bodyPr>
          <a:lstStyle/>
          <a:p>
            <a:r>
              <a:rPr lang="en-US" dirty="0">
                <a:solidFill>
                  <a:schemeClr val="bg1"/>
                </a:solidFill>
              </a:rPr>
              <a:t>Rainelle, WV (11/18/2022)</a:t>
            </a:r>
          </a:p>
        </p:txBody>
      </p:sp>
      <p:sp>
        <p:nvSpPr>
          <p:cNvPr id="10" name="Rectangle 8">
            <a:extLst>
              <a:ext uri="{FF2B5EF4-FFF2-40B4-BE49-F238E27FC236}">
                <a16:creationId xmlns:a16="http://schemas.microsoft.com/office/drawing/2014/main" id="{6037B3F2-2E53-4BBC-9D1F-F2EA39C26854}"/>
              </a:ext>
            </a:extLst>
          </p:cNvPr>
          <p:cNvSpPr txBox="1">
            <a:spLocks noChangeArrowheads="1"/>
          </p:cNvSpPr>
          <p:nvPr/>
        </p:nvSpPr>
        <p:spPr>
          <a:xfrm>
            <a:off x="640557" y="4503907"/>
            <a:ext cx="6956390" cy="2188722"/>
          </a:xfrm>
          <a:prstGeom prst="rect">
            <a:avLst/>
          </a:prstGeom>
          <a:solidFill>
            <a:schemeClr val="accent1">
              <a:lumMod val="20000"/>
              <a:lumOff val="80000"/>
            </a:schemeClr>
          </a:solidFill>
        </p:spPr>
        <p:txBody>
          <a:bodyPr>
            <a:normAutofit/>
          </a:bodyPr>
          <a:lstStyle>
            <a:lvl1pPr marL="342900" indent="-347472" algn="l" defTabSz="457200" rtl="0" eaLnBrk="1" latinLnBrk="0" hangingPunct="1">
              <a:lnSpc>
                <a:spcPts val="2600"/>
              </a:lnSpc>
              <a:spcBef>
                <a:spcPts val="1000"/>
              </a:spcBef>
              <a:buClr>
                <a:schemeClr val="accent3">
                  <a:lumMod val="75000"/>
                </a:schemeClr>
              </a:buClr>
              <a:buFont typeface="Wingdings" charset="2"/>
              <a:buChar char="§"/>
              <a:defRPr sz="2200" kern="1200">
                <a:solidFill>
                  <a:schemeClr val="tx1"/>
                </a:solidFill>
                <a:latin typeface="+mn-lt"/>
                <a:ea typeface="+mn-ea"/>
                <a:cs typeface="+mn-cs"/>
              </a:defRPr>
            </a:lvl1pPr>
            <a:lvl2pPr marL="742950" indent="-285750" algn="l" defTabSz="457200" rtl="0" eaLnBrk="1" latinLnBrk="0" hangingPunct="1">
              <a:spcBef>
                <a:spcPts val="1000"/>
              </a:spcBef>
              <a:buClr>
                <a:schemeClr val="accent3">
                  <a:lumMod val="75000"/>
                </a:schemeClr>
              </a:buClr>
              <a:buSzPct val="50000"/>
              <a:buFont typeface="Wingdings" charset="2"/>
              <a:buChar char=""/>
              <a:defRPr sz="2000" kern="1200">
                <a:solidFill>
                  <a:schemeClr val="tx1"/>
                </a:solidFill>
                <a:latin typeface="+mn-lt"/>
                <a:ea typeface="+mn-ea"/>
                <a:cs typeface="+mn-cs"/>
              </a:defRPr>
            </a:lvl2pPr>
            <a:lvl3pPr marL="1143000" indent="-228600" algn="l" defTabSz="457200" rtl="0" eaLnBrk="1" latinLnBrk="0" hangingPunct="1">
              <a:spcBef>
                <a:spcPts val="1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0000"/>
              </a:lnSpc>
            </a:pPr>
            <a:r>
              <a:rPr lang="en-US" sz="2000" dirty="0"/>
              <a:t>Feedback desired from Focus Groups:</a:t>
            </a:r>
            <a:endParaRPr lang="en-US" dirty="0"/>
          </a:p>
          <a:p>
            <a:pPr lvl="1"/>
            <a:r>
              <a:rPr lang="en-US" sz="1800" dirty="0"/>
              <a:t>What lessons were learned from the immediate response and longer-term recovery from the 2016 flood?</a:t>
            </a:r>
          </a:p>
          <a:p>
            <a:pPr lvl="1"/>
            <a:r>
              <a:rPr lang="en-US" sz="1800" dirty="0"/>
              <a:t>What priorities are needed for a stronger flood response and recovery plan in the event of a future flood?</a:t>
            </a:r>
            <a:endParaRPr lang="en-US" altLang="en-US" sz="1800" b="1" dirty="0"/>
          </a:p>
          <a:p>
            <a:endParaRPr lang="en-US" dirty="0"/>
          </a:p>
        </p:txBody>
      </p:sp>
      <p:sp>
        <p:nvSpPr>
          <p:cNvPr id="11" name="Rectangle 8">
            <a:extLst>
              <a:ext uri="{FF2B5EF4-FFF2-40B4-BE49-F238E27FC236}">
                <a16:creationId xmlns:a16="http://schemas.microsoft.com/office/drawing/2014/main" id="{8502D4CF-0B41-40F8-A210-0A5809266A6C}"/>
              </a:ext>
            </a:extLst>
          </p:cNvPr>
          <p:cNvSpPr txBox="1">
            <a:spLocks noChangeArrowheads="1"/>
          </p:cNvSpPr>
          <p:nvPr/>
        </p:nvSpPr>
        <p:spPr>
          <a:xfrm>
            <a:off x="7781671" y="4503906"/>
            <a:ext cx="4250986" cy="2188723"/>
          </a:xfrm>
          <a:prstGeom prst="rect">
            <a:avLst/>
          </a:prstGeom>
          <a:solidFill>
            <a:schemeClr val="accent4">
              <a:lumMod val="20000"/>
              <a:lumOff val="80000"/>
            </a:schemeClr>
          </a:solidFill>
        </p:spPr>
        <p:txBody>
          <a:bodyPr>
            <a:normAutofit fontScale="85000" lnSpcReduction="20000"/>
          </a:bodyPr>
          <a:lstStyle>
            <a:lvl1pPr marL="342900" indent="-347472" algn="l" defTabSz="457200" rtl="0" eaLnBrk="1" latinLnBrk="0" hangingPunct="1">
              <a:lnSpc>
                <a:spcPts val="2600"/>
              </a:lnSpc>
              <a:spcBef>
                <a:spcPts val="1000"/>
              </a:spcBef>
              <a:buClr>
                <a:schemeClr val="accent3">
                  <a:lumMod val="75000"/>
                </a:schemeClr>
              </a:buClr>
              <a:buFont typeface="Wingdings" charset="2"/>
              <a:buChar char="§"/>
              <a:defRPr sz="2200" kern="1200">
                <a:solidFill>
                  <a:schemeClr val="tx1"/>
                </a:solidFill>
                <a:latin typeface="+mn-lt"/>
                <a:ea typeface="+mn-ea"/>
                <a:cs typeface="+mn-cs"/>
              </a:defRPr>
            </a:lvl1pPr>
            <a:lvl2pPr marL="742950" indent="-285750" algn="l" defTabSz="457200" rtl="0" eaLnBrk="1" latinLnBrk="0" hangingPunct="1">
              <a:spcBef>
                <a:spcPts val="1000"/>
              </a:spcBef>
              <a:buClr>
                <a:schemeClr val="accent3">
                  <a:lumMod val="75000"/>
                </a:schemeClr>
              </a:buClr>
              <a:buSzPct val="50000"/>
              <a:buFont typeface="Wingdings" charset="2"/>
              <a:buChar char=""/>
              <a:defRPr sz="2000" kern="1200">
                <a:solidFill>
                  <a:schemeClr val="tx1"/>
                </a:solidFill>
                <a:latin typeface="+mn-lt"/>
                <a:ea typeface="+mn-ea"/>
                <a:cs typeface="+mn-cs"/>
              </a:defRPr>
            </a:lvl2pPr>
            <a:lvl3pPr marL="1143000" indent="-228600" algn="l" defTabSz="457200" rtl="0" eaLnBrk="1" latinLnBrk="0" hangingPunct="1">
              <a:spcBef>
                <a:spcPts val="1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0000"/>
              </a:lnSpc>
            </a:pPr>
            <a:r>
              <a:rPr lang="en-US" sz="2300" dirty="0"/>
              <a:t>Feedback of Flood Study Products:</a:t>
            </a:r>
          </a:p>
          <a:p>
            <a:pPr lvl="1"/>
            <a:r>
              <a:rPr lang="en-US" sz="2100" dirty="0"/>
              <a:t>Flood Characteristics and Models</a:t>
            </a:r>
          </a:p>
          <a:p>
            <a:pPr lvl="1"/>
            <a:r>
              <a:rPr lang="en-US" sz="2100" dirty="0"/>
              <a:t>Flood Risk Assessment (vulnerability, exposure, loss)</a:t>
            </a:r>
          </a:p>
          <a:p>
            <a:pPr lvl="1"/>
            <a:r>
              <a:rPr lang="en-US" sz="2100" dirty="0"/>
              <a:t>Mitigation Maps</a:t>
            </a:r>
          </a:p>
          <a:p>
            <a:pPr lvl="1"/>
            <a:r>
              <a:rPr lang="en-US" altLang="en-US" sz="2100" dirty="0"/>
              <a:t>Flood Visualization Tools</a:t>
            </a:r>
          </a:p>
          <a:p>
            <a:endParaRPr lang="en-US" dirty="0"/>
          </a:p>
        </p:txBody>
      </p:sp>
      <p:sp>
        <p:nvSpPr>
          <p:cNvPr id="12" name="Title 1">
            <a:extLst>
              <a:ext uri="{FF2B5EF4-FFF2-40B4-BE49-F238E27FC236}">
                <a16:creationId xmlns:a16="http://schemas.microsoft.com/office/drawing/2014/main" id="{47EDD46D-39A2-0527-EF93-BC4AF35ABAFD}"/>
              </a:ext>
            </a:extLst>
          </p:cNvPr>
          <p:cNvSpPr txBox="1">
            <a:spLocks/>
          </p:cNvSpPr>
          <p:nvPr/>
        </p:nvSpPr>
        <p:spPr>
          <a:xfrm>
            <a:off x="0" y="1"/>
            <a:ext cx="12192000" cy="628647"/>
          </a:xfrm>
          <a:prstGeom prst="rect">
            <a:avLst/>
          </a:prstGeom>
          <a:solidFill>
            <a:srgbClr val="0F9ED5"/>
          </a:solid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Community Engagement</a:t>
            </a:r>
          </a:p>
        </p:txBody>
      </p:sp>
      <p:pic>
        <p:nvPicPr>
          <p:cNvPr id="2" name="Picture 1" descr="A hexagon with a yellow house and a river&#10;&#10;Description automatically generated">
            <a:extLst>
              <a:ext uri="{FF2B5EF4-FFF2-40B4-BE49-F238E27FC236}">
                <a16:creationId xmlns:a16="http://schemas.microsoft.com/office/drawing/2014/main" id="{4E29BC73-A638-C7C2-BFB2-7D78337AF7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909" y="32768"/>
            <a:ext cx="619664" cy="565400"/>
          </a:xfrm>
          <a:prstGeom prst="rect">
            <a:avLst/>
          </a:prstGeom>
        </p:spPr>
      </p:pic>
    </p:spTree>
    <p:extLst>
      <p:ext uri="{BB962C8B-B14F-4D97-AF65-F5344CB8AC3E}">
        <p14:creationId xmlns:p14="http://schemas.microsoft.com/office/powerpoint/2010/main" val="2354974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54BE8DF6-3D13-45DB-8EAC-76A119A05427}"/>
              </a:ext>
            </a:extLst>
          </p:cNvPr>
          <p:cNvSpPr>
            <a:spLocks noGrp="1"/>
          </p:cNvSpPr>
          <p:nvPr>
            <p:ph type="sldNum" sz="quarter" idx="12"/>
          </p:nvPr>
        </p:nvSpPr>
        <p:spPr>
          <a:xfrm>
            <a:off x="640557" y="6173791"/>
            <a:ext cx="10813260" cy="365125"/>
          </a:xfrm>
        </p:spPr>
        <p:txBody>
          <a:bodyPr/>
          <a:lstStyle/>
          <a:p>
            <a:pPr algn="ctr"/>
            <a:fld id="{8FCC257D-A786-9244-9E17-CE618C8B9275}" type="slidenum">
              <a:rPr lang="en-US" smtClean="0">
                <a:solidFill>
                  <a:srgbClr val="5A5B5D"/>
                </a:solidFill>
              </a:rPr>
              <a:pPr algn="ctr"/>
              <a:t>12</a:t>
            </a:fld>
            <a:endParaRPr lang="en-US" dirty="0">
              <a:solidFill>
                <a:srgbClr val="5A5B5D"/>
              </a:solidFill>
            </a:endParaRPr>
          </a:p>
        </p:txBody>
      </p:sp>
      <p:sp>
        <p:nvSpPr>
          <p:cNvPr id="8" name="TextBox 7">
            <a:extLst>
              <a:ext uri="{FF2B5EF4-FFF2-40B4-BE49-F238E27FC236}">
                <a16:creationId xmlns:a16="http://schemas.microsoft.com/office/drawing/2014/main" id="{FBE68D13-5F50-4EEC-A7BF-F79D2CAAEA93}"/>
              </a:ext>
            </a:extLst>
          </p:cNvPr>
          <p:cNvSpPr txBox="1"/>
          <p:nvPr/>
        </p:nvSpPr>
        <p:spPr>
          <a:xfrm>
            <a:off x="804761" y="3921453"/>
            <a:ext cx="4698460" cy="369332"/>
          </a:xfrm>
          <a:prstGeom prst="rect">
            <a:avLst/>
          </a:prstGeom>
          <a:noFill/>
        </p:spPr>
        <p:txBody>
          <a:bodyPr wrap="square" rtlCol="0">
            <a:spAutoFit/>
          </a:bodyPr>
          <a:lstStyle/>
          <a:p>
            <a:r>
              <a:rPr lang="en-US" dirty="0">
                <a:solidFill>
                  <a:schemeClr val="bg1"/>
                </a:solidFill>
              </a:rPr>
              <a:t>White Sulphur Springs, WV  (11/17/2022)</a:t>
            </a:r>
          </a:p>
        </p:txBody>
      </p:sp>
      <p:sp>
        <p:nvSpPr>
          <p:cNvPr id="9" name="TextBox 8">
            <a:extLst>
              <a:ext uri="{FF2B5EF4-FFF2-40B4-BE49-F238E27FC236}">
                <a16:creationId xmlns:a16="http://schemas.microsoft.com/office/drawing/2014/main" id="{0AF7FD7D-843F-4D6B-9AD8-0A1B91DF28CC}"/>
              </a:ext>
            </a:extLst>
          </p:cNvPr>
          <p:cNvSpPr txBox="1"/>
          <p:nvPr/>
        </p:nvSpPr>
        <p:spPr>
          <a:xfrm>
            <a:off x="8477806" y="3953019"/>
            <a:ext cx="3291748" cy="369332"/>
          </a:xfrm>
          <a:prstGeom prst="rect">
            <a:avLst/>
          </a:prstGeom>
          <a:noFill/>
        </p:spPr>
        <p:txBody>
          <a:bodyPr wrap="square" rtlCol="0">
            <a:spAutoFit/>
          </a:bodyPr>
          <a:lstStyle/>
          <a:p>
            <a:r>
              <a:rPr lang="en-US" dirty="0">
                <a:solidFill>
                  <a:schemeClr val="bg1"/>
                </a:solidFill>
              </a:rPr>
              <a:t>Rainelle, WV (11/18/2022)</a:t>
            </a:r>
          </a:p>
        </p:txBody>
      </p:sp>
      <p:sp>
        <p:nvSpPr>
          <p:cNvPr id="12" name="Title 1">
            <a:extLst>
              <a:ext uri="{FF2B5EF4-FFF2-40B4-BE49-F238E27FC236}">
                <a16:creationId xmlns:a16="http://schemas.microsoft.com/office/drawing/2014/main" id="{47EDD46D-39A2-0527-EF93-BC4AF35ABAFD}"/>
              </a:ext>
            </a:extLst>
          </p:cNvPr>
          <p:cNvSpPr txBox="1">
            <a:spLocks/>
          </p:cNvSpPr>
          <p:nvPr/>
        </p:nvSpPr>
        <p:spPr>
          <a:xfrm>
            <a:off x="0" y="1"/>
            <a:ext cx="12192000" cy="628647"/>
          </a:xfrm>
          <a:prstGeom prst="rect">
            <a:avLst/>
          </a:prstGeom>
          <a:solidFill>
            <a:srgbClr val="0F9ED5"/>
          </a:solid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Four Phases of Emergency Management</a:t>
            </a:r>
          </a:p>
        </p:txBody>
      </p:sp>
      <p:pic>
        <p:nvPicPr>
          <p:cNvPr id="2" name="Picture 1" descr="A hexagon with a yellow house and a river&#10;&#10;Description automatically generated">
            <a:extLst>
              <a:ext uri="{FF2B5EF4-FFF2-40B4-BE49-F238E27FC236}">
                <a16:creationId xmlns:a16="http://schemas.microsoft.com/office/drawing/2014/main" id="{4E29BC73-A638-C7C2-BFB2-7D78337AF7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09" y="32768"/>
            <a:ext cx="619664" cy="565400"/>
          </a:xfrm>
          <a:prstGeom prst="rect">
            <a:avLst/>
          </a:prstGeom>
        </p:spPr>
      </p:pic>
      <p:sp>
        <p:nvSpPr>
          <p:cNvPr id="5" name="TextBox 4">
            <a:extLst>
              <a:ext uri="{FF2B5EF4-FFF2-40B4-BE49-F238E27FC236}">
                <a16:creationId xmlns:a16="http://schemas.microsoft.com/office/drawing/2014/main" id="{AA640C9A-DDE5-8F8B-A354-0A5192991BC8}"/>
              </a:ext>
            </a:extLst>
          </p:cNvPr>
          <p:cNvSpPr txBox="1"/>
          <p:nvPr/>
        </p:nvSpPr>
        <p:spPr>
          <a:xfrm>
            <a:off x="804761" y="954203"/>
            <a:ext cx="8962694" cy="1200329"/>
          </a:xfrm>
          <a:prstGeom prst="rect">
            <a:avLst/>
          </a:prstGeom>
          <a:noFill/>
        </p:spPr>
        <p:txBody>
          <a:bodyPr wrap="square">
            <a:spAutoFit/>
          </a:bodyPr>
          <a:lstStyle/>
          <a:p>
            <a:pPr algn="l"/>
            <a:r>
              <a:rPr lang="en-US" b="1" i="0" dirty="0">
                <a:solidFill>
                  <a:srgbClr val="333333"/>
                </a:solidFill>
                <a:effectLst/>
                <a:latin typeface="Poppins" panose="020B0502040204020203" pitchFamily="2" charset="0"/>
              </a:rPr>
              <a:t>The "Four Phases" of Emergency Management</a:t>
            </a:r>
          </a:p>
          <a:p>
            <a:pPr algn="l"/>
            <a:r>
              <a:rPr lang="en-US" b="0" i="0" dirty="0">
                <a:solidFill>
                  <a:srgbClr val="333333"/>
                </a:solidFill>
                <a:effectLst/>
                <a:latin typeface="Poppins" panose="020B0502040204020203" pitchFamily="2" charset="0"/>
              </a:rPr>
              <a:t>Emergency management professionals typically break down their responsibilities into four phases, which form a cycle. This four-phase cycle applies to you too.</a:t>
            </a:r>
          </a:p>
        </p:txBody>
      </p:sp>
      <p:pic>
        <p:nvPicPr>
          <p:cNvPr id="1026" name="Picture 2" descr="Phases of Emergency Management">
            <a:extLst>
              <a:ext uri="{FF2B5EF4-FFF2-40B4-BE49-F238E27FC236}">
                <a16:creationId xmlns:a16="http://schemas.microsoft.com/office/drawing/2014/main" id="{C4719002-82A6-002C-D160-C3B2BBFCE3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9607" y="2351792"/>
            <a:ext cx="3886200" cy="379095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8F68F6D8-D5B4-FE63-D8A9-29CD84D1623C}"/>
              </a:ext>
            </a:extLst>
          </p:cNvPr>
          <p:cNvSpPr txBox="1"/>
          <p:nvPr/>
        </p:nvSpPr>
        <p:spPr>
          <a:xfrm>
            <a:off x="5935807" y="2351792"/>
            <a:ext cx="6094268" cy="3293209"/>
          </a:xfrm>
          <a:prstGeom prst="rect">
            <a:avLst/>
          </a:prstGeom>
          <a:noFill/>
        </p:spPr>
        <p:txBody>
          <a:bodyPr wrap="square">
            <a:spAutoFit/>
          </a:bodyPr>
          <a:lstStyle/>
          <a:p>
            <a:pPr algn="l"/>
            <a:r>
              <a:rPr lang="en-US" sz="1600" b="0" i="0" dirty="0">
                <a:solidFill>
                  <a:srgbClr val="333333"/>
                </a:solidFill>
                <a:effectLst/>
                <a:latin typeface="Poppins" panose="00000500000000000000" pitchFamily="2" charset="0"/>
              </a:rPr>
              <a:t>It begins with </a:t>
            </a:r>
            <a:r>
              <a:rPr lang="en-US" sz="1600" b="1" i="0" u="sng" dirty="0">
                <a:solidFill>
                  <a:srgbClr val="333333"/>
                </a:solidFill>
                <a:effectLst/>
                <a:latin typeface="Poppins" panose="00000500000000000000" pitchFamily="2" charset="0"/>
                <a:hlinkClick r:id="rId5"/>
              </a:rPr>
              <a:t>PREPAREDNESS</a:t>
            </a:r>
            <a:r>
              <a:rPr lang="en-US" sz="1600" b="0" i="0" dirty="0">
                <a:solidFill>
                  <a:srgbClr val="333333"/>
                </a:solidFill>
                <a:effectLst/>
                <a:latin typeface="Poppins" panose="00000500000000000000" pitchFamily="2" charset="0"/>
              </a:rPr>
              <a:t> activities that get a community ready before an emergency (including planning, training, and exercising).</a:t>
            </a:r>
            <a:br>
              <a:rPr lang="en-US" sz="1600" b="0" i="0" dirty="0">
                <a:solidFill>
                  <a:srgbClr val="333333"/>
                </a:solidFill>
                <a:effectLst/>
                <a:latin typeface="Poppins" panose="00000500000000000000" pitchFamily="2" charset="0"/>
              </a:rPr>
            </a:br>
            <a:endParaRPr lang="en-US" sz="1600" b="0" i="0" dirty="0">
              <a:solidFill>
                <a:srgbClr val="333333"/>
              </a:solidFill>
              <a:effectLst/>
              <a:latin typeface="Poppins" panose="00000500000000000000" pitchFamily="2" charset="0"/>
            </a:endParaRPr>
          </a:p>
          <a:p>
            <a:pPr algn="l"/>
            <a:r>
              <a:rPr lang="en-US" sz="1600" b="0" i="0" dirty="0">
                <a:solidFill>
                  <a:srgbClr val="333333"/>
                </a:solidFill>
                <a:effectLst/>
                <a:latin typeface="Poppins" panose="00000500000000000000" pitchFamily="2" charset="0"/>
              </a:rPr>
              <a:t>Next are the </a:t>
            </a:r>
            <a:r>
              <a:rPr lang="en-US" sz="1600" b="1" i="0" u="sng" dirty="0">
                <a:solidFill>
                  <a:srgbClr val="333333"/>
                </a:solidFill>
                <a:effectLst/>
                <a:latin typeface="Poppins" panose="00000500000000000000" pitchFamily="2" charset="0"/>
                <a:hlinkClick r:id="rId6"/>
              </a:rPr>
              <a:t>RESPONSE</a:t>
            </a:r>
            <a:r>
              <a:rPr lang="en-US" sz="1600" b="0" i="0" dirty="0">
                <a:solidFill>
                  <a:srgbClr val="333333"/>
                </a:solidFill>
                <a:effectLst/>
                <a:latin typeface="Poppins" panose="00000500000000000000" pitchFamily="2" charset="0"/>
              </a:rPr>
              <a:t> actions that help protect lives and property during a disaster.</a:t>
            </a:r>
            <a:br>
              <a:rPr lang="en-US" sz="1600" b="0" i="0" dirty="0">
                <a:solidFill>
                  <a:srgbClr val="333333"/>
                </a:solidFill>
                <a:effectLst/>
                <a:latin typeface="Poppins" panose="00000500000000000000" pitchFamily="2" charset="0"/>
              </a:rPr>
            </a:br>
            <a:endParaRPr lang="en-US" sz="1600" b="0" i="0" dirty="0">
              <a:solidFill>
                <a:srgbClr val="333333"/>
              </a:solidFill>
              <a:effectLst/>
              <a:latin typeface="Poppins" panose="00000500000000000000" pitchFamily="2" charset="0"/>
            </a:endParaRPr>
          </a:p>
          <a:p>
            <a:pPr algn="l"/>
            <a:r>
              <a:rPr lang="en-US" sz="1600" b="1" i="0" u="sng" dirty="0">
                <a:solidFill>
                  <a:srgbClr val="333333"/>
                </a:solidFill>
                <a:effectLst/>
                <a:latin typeface="Poppins" panose="00000500000000000000" pitchFamily="2" charset="0"/>
                <a:hlinkClick r:id="rId7"/>
              </a:rPr>
              <a:t>RECOVERY</a:t>
            </a:r>
            <a:r>
              <a:rPr lang="en-US" sz="1600" b="0" i="0" dirty="0">
                <a:solidFill>
                  <a:srgbClr val="333333"/>
                </a:solidFill>
                <a:effectLst/>
                <a:latin typeface="Poppins" panose="00000500000000000000" pitchFamily="2" charset="0"/>
              </a:rPr>
              <a:t> efforts are how we build back after a disaster.</a:t>
            </a:r>
            <a:br>
              <a:rPr lang="en-US" sz="1600" b="0" i="0" dirty="0">
                <a:solidFill>
                  <a:srgbClr val="333333"/>
                </a:solidFill>
                <a:effectLst/>
                <a:latin typeface="Poppins" panose="00000500000000000000" pitchFamily="2" charset="0"/>
              </a:rPr>
            </a:br>
            <a:endParaRPr lang="en-US" sz="1600" b="0" i="0" dirty="0">
              <a:solidFill>
                <a:srgbClr val="333333"/>
              </a:solidFill>
              <a:effectLst/>
              <a:latin typeface="Poppins" panose="00000500000000000000" pitchFamily="2" charset="0"/>
            </a:endParaRPr>
          </a:p>
          <a:p>
            <a:pPr algn="l"/>
            <a:r>
              <a:rPr lang="en-US" sz="1600" b="1" i="0" u="sng" dirty="0">
                <a:solidFill>
                  <a:srgbClr val="333333"/>
                </a:solidFill>
                <a:effectLst/>
                <a:latin typeface="Poppins" panose="00000500000000000000" pitchFamily="2" charset="0"/>
                <a:hlinkClick r:id="rId8"/>
              </a:rPr>
              <a:t>MITIGATION</a:t>
            </a:r>
            <a:r>
              <a:rPr lang="en-US" sz="1600" b="0" i="0" dirty="0">
                <a:solidFill>
                  <a:srgbClr val="333333"/>
                </a:solidFill>
                <a:effectLst/>
                <a:latin typeface="Poppins" panose="00000500000000000000" pitchFamily="2" charset="0"/>
              </a:rPr>
              <a:t> projects reduce future risks from hazards – these may be put in place before or after a disaster, but they are always intended to improve conditions before the next event.</a:t>
            </a:r>
          </a:p>
        </p:txBody>
      </p:sp>
      <p:sp>
        <p:nvSpPr>
          <p:cNvPr id="16" name="TextBox 15">
            <a:extLst>
              <a:ext uri="{FF2B5EF4-FFF2-40B4-BE49-F238E27FC236}">
                <a16:creationId xmlns:a16="http://schemas.microsoft.com/office/drawing/2014/main" id="{A78F0DF8-55C1-B4CD-A438-51F06BBFF247}"/>
              </a:ext>
            </a:extLst>
          </p:cNvPr>
          <p:cNvSpPr txBox="1"/>
          <p:nvPr/>
        </p:nvSpPr>
        <p:spPr>
          <a:xfrm>
            <a:off x="3244561" y="6401838"/>
            <a:ext cx="6094268" cy="369332"/>
          </a:xfrm>
          <a:prstGeom prst="rect">
            <a:avLst/>
          </a:prstGeom>
          <a:noFill/>
        </p:spPr>
        <p:txBody>
          <a:bodyPr wrap="square">
            <a:spAutoFit/>
          </a:bodyPr>
          <a:lstStyle/>
          <a:p>
            <a:r>
              <a:rPr lang="en-US" dirty="0"/>
              <a:t>https://www.fairfaxcounty.gov/emergencymanagement/cerg</a:t>
            </a:r>
          </a:p>
        </p:txBody>
      </p:sp>
    </p:spTree>
    <p:extLst>
      <p:ext uri="{BB962C8B-B14F-4D97-AF65-F5344CB8AC3E}">
        <p14:creationId xmlns:p14="http://schemas.microsoft.com/office/powerpoint/2010/main" val="2474395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54BE8DF6-3D13-45DB-8EAC-76A119A05427}"/>
              </a:ext>
            </a:extLst>
          </p:cNvPr>
          <p:cNvSpPr>
            <a:spLocks noGrp="1"/>
          </p:cNvSpPr>
          <p:nvPr>
            <p:ph type="sldNum" sz="quarter" idx="12"/>
          </p:nvPr>
        </p:nvSpPr>
        <p:spPr>
          <a:xfrm>
            <a:off x="640557" y="6173791"/>
            <a:ext cx="10813260" cy="365125"/>
          </a:xfrm>
        </p:spPr>
        <p:txBody>
          <a:bodyPr/>
          <a:lstStyle/>
          <a:p>
            <a:pPr algn="ctr"/>
            <a:fld id="{8FCC257D-A786-9244-9E17-CE618C8B9275}" type="slidenum">
              <a:rPr lang="en-US" smtClean="0">
                <a:solidFill>
                  <a:srgbClr val="5A5B5D"/>
                </a:solidFill>
              </a:rPr>
              <a:pPr algn="ctr"/>
              <a:t>13</a:t>
            </a:fld>
            <a:endParaRPr lang="en-US" dirty="0">
              <a:solidFill>
                <a:srgbClr val="5A5B5D"/>
              </a:solidFill>
            </a:endParaRPr>
          </a:p>
        </p:txBody>
      </p:sp>
      <p:sp>
        <p:nvSpPr>
          <p:cNvPr id="8" name="TextBox 7">
            <a:extLst>
              <a:ext uri="{FF2B5EF4-FFF2-40B4-BE49-F238E27FC236}">
                <a16:creationId xmlns:a16="http://schemas.microsoft.com/office/drawing/2014/main" id="{FBE68D13-5F50-4EEC-A7BF-F79D2CAAEA93}"/>
              </a:ext>
            </a:extLst>
          </p:cNvPr>
          <p:cNvSpPr txBox="1"/>
          <p:nvPr/>
        </p:nvSpPr>
        <p:spPr>
          <a:xfrm>
            <a:off x="804761" y="3921453"/>
            <a:ext cx="4698460" cy="369332"/>
          </a:xfrm>
          <a:prstGeom prst="rect">
            <a:avLst/>
          </a:prstGeom>
          <a:noFill/>
        </p:spPr>
        <p:txBody>
          <a:bodyPr wrap="square" rtlCol="0">
            <a:spAutoFit/>
          </a:bodyPr>
          <a:lstStyle/>
          <a:p>
            <a:r>
              <a:rPr lang="en-US" dirty="0">
                <a:solidFill>
                  <a:schemeClr val="bg1"/>
                </a:solidFill>
              </a:rPr>
              <a:t>White Sulphur Springs, WV  (11/17/2022)</a:t>
            </a:r>
          </a:p>
        </p:txBody>
      </p:sp>
      <p:sp>
        <p:nvSpPr>
          <p:cNvPr id="9" name="TextBox 8">
            <a:extLst>
              <a:ext uri="{FF2B5EF4-FFF2-40B4-BE49-F238E27FC236}">
                <a16:creationId xmlns:a16="http://schemas.microsoft.com/office/drawing/2014/main" id="{0AF7FD7D-843F-4D6B-9AD8-0A1B91DF28CC}"/>
              </a:ext>
            </a:extLst>
          </p:cNvPr>
          <p:cNvSpPr txBox="1"/>
          <p:nvPr/>
        </p:nvSpPr>
        <p:spPr>
          <a:xfrm>
            <a:off x="8477806" y="3953019"/>
            <a:ext cx="3291748" cy="369332"/>
          </a:xfrm>
          <a:prstGeom prst="rect">
            <a:avLst/>
          </a:prstGeom>
          <a:noFill/>
        </p:spPr>
        <p:txBody>
          <a:bodyPr wrap="square" rtlCol="0">
            <a:spAutoFit/>
          </a:bodyPr>
          <a:lstStyle/>
          <a:p>
            <a:r>
              <a:rPr lang="en-US" dirty="0">
                <a:solidFill>
                  <a:schemeClr val="bg1"/>
                </a:solidFill>
              </a:rPr>
              <a:t>Rainelle, WV (11/18/2022)</a:t>
            </a:r>
          </a:p>
        </p:txBody>
      </p:sp>
      <p:sp>
        <p:nvSpPr>
          <p:cNvPr id="12" name="Title 1">
            <a:extLst>
              <a:ext uri="{FF2B5EF4-FFF2-40B4-BE49-F238E27FC236}">
                <a16:creationId xmlns:a16="http://schemas.microsoft.com/office/drawing/2014/main" id="{47EDD46D-39A2-0527-EF93-BC4AF35ABAFD}"/>
              </a:ext>
            </a:extLst>
          </p:cNvPr>
          <p:cNvSpPr txBox="1">
            <a:spLocks/>
          </p:cNvSpPr>
          <p:nvPr/>
        </p:nvSpPr>
        <p:spPr>
          <a:xfrm>
            <a:off x="0" y="1"/>
            <a:ext cx="12192000" cy="628647"/>
          </a:xfrm>
          <a:prstGeom prst="rect">
            <a:avLst/>
          </a:prstGeom>
          <a:solidFill>
            <a:srgbClr val="0F9ED5"/>
          </a:solid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Four Phases of Emergency Management</a:t>
            </a:r>
          </a:p>
        </p:txBody>
      </p:sp>
      <p:pic>
        <p:nvPicPr>
          <p:cNvPr id="2" name="Picture 1" descr="A hexagon with a yellow house and a river&#10;&#10;Description automatically generated">
            <a:extLst>
              <a:ext uri="{FF2B5EF4-FFF2-40B4-BE49-F238E27FC236}">
                <a16:creationId xmlns:a16="http://schemas.microsoft.com/office/drawing/2014/main" id="{4E29BC73-A638-C7C2-BFB2-7D78337AF7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09" y="32768"/>
            <a:ext cx="619664" cy="565400"/>
          </a:xfrm>
          <a:prstGeom prst="rect">
            <a:avLst/>
          </a:prstGeom>
        </p:spPr>
      </p:pic>
      <p:pic>
        <p:nvPicPr>
          <p:cNvPr id="1026" name="Picture 2" descr="Phases of Emergency Management">
            <a:extLst>
              <a:ext uri="{FF2B5EF4-FFF2-40B4-BE49-F238E27FC236}">
                <a16:creationId xmlns:a16="http://schemas.microsoft.com/office/drawing/2014/main" id="{C4719002-82A6-002C-D160-C3B2BBFCE3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718" y="856695"/>
            <a:ext cx="3886200" cy="379095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202220EF-874D-C8D1-1876-8023429AFAAB}"/>
              </a:ext>
            </a:extLst>
          </p:cNvPr>
          <p:cNvPicPr>
            <a:picLocks noChangeAspect="1"/>
          </p:cNvPicPr>
          <p:nvPr/>
        </p:nvPicPr>
        <p:blipFill>
          <a:blip r:embed="rId5"/>
          <a:stretch>
            <a:fillRect/>
          </a:stretch>
        </p:blipFill>
        <p:spPr>
          <a:xfrm>
            <a:off x="5882282" y="1504681"/>
            <a:ext cx="5887272" cy="3848637"/>
          </a:xfrm>
          <a:prstGeom prst="rect">
            <a:avLst/>
          </a:prstGeom>
        </p:spPr>
      </p:pic>
      <p:pic>
        <p:nvPicPr>
          <p:cNvPr id="4" name="Picture 3">
            <a:extLst>
              <a:ext uri="{FF2B5EF4-FFF2-40B4-BE49-F238E27FC236}">
                <a16:creationId xmlns:a16="http://schemas.microsoft.com/office/drawing/2014/main" id="{631A6C4D-5944-723A-6F8A-04494D27B82A}"/>
              </a:ext>
            </a:extLst>
          </p:cNvPr>
          <p:cNvPicPr>
            <a:picLocks noChangeAspect="1"/>
          </p:cNvPicPr>
          <p:nvPr/>
        </p:nvPicPr>
        <p:blipFill>
          <a:blip r:embed="rId6"/>
          <a:stretch>
            <a:fillRect/>
          </a:stretch>
        </p:blipFill>
        <p:spPr>
          <a:xfrm>
            <a:off x="-241581" y="1025303"/>
            <a:ext cx="6087325" cy="4696480"/>
          </a:xfrm>
          <a:prstGeom prst="rect">
            <a:avLst/>
          </a:prstGeom>
        </p:spPr>
      </p:pic>
    </p:spTree>
    <p:extLst>
      <p:ext uri="{BB962C8B-B14F-4D97-AF65-F5344CB8AC3E}">
        <p14:creationId xmlns:p14="http://schemas.microsoft.com/office/powerpoint/2010/main" val="1815723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DCAE2A-DF85-C603-919E-8A26E54056BB}"/>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BD860A66-1DA0-C7AE-9370-D3346D2F25C6}"/>
              </a:ext>
            </a:extLst>
          </p:cNvPr>
          <p:cNvSpPr txBox="1">
            <a:spLocks/>
          </p:cNvSpPr>
          <p:nvPr/>
        </p:nvSpPr>
        <p:spPr>
          <a:xfrm>
            <a:off x="-10160" y="4"/>
            <a:ext cx="12192000" cy="623784"/>
          </a:xfrm>
          <a:prstGeom prst="rect">
            <a:avLst/>
          </a:prstGeom>
          <a:solidFill>
            <a:srgbClr val="192CC3"/>
          </a:solidFill>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Stakeholders</a:t>
            </a:r>
          </a:p>
        </p:txBody>
      </p:sp>
      <p:pic>
        <p:nvPicPr>
          <p:cNvPr id="8" name="Picture 7" descr="A hexagon with a yellow house and a river&#10;&#10;Description automatically generated">
            <a:extLst>
              <a:ext uri="{FF2B5EF4-FFF2-40B4-BE49-F238E27FC236}">
                <a16:creationId xmlns:a16="http://schemas.microsoft.com/office/drawing/2014/main" id="{29CA9047-4DAF-4A43-3F05-E0C6EB2365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09" y="32768"/>
            <a:ext cx="619664" cy="565400"/>
          </a:xfrm>
          <a:prstGeom prst="rect">
            <a:avLst/>
          </a:prstGeom>
        </p:spPr>
      </p:pic>
      <p:graphicFrame>
        <p:nvGraphicFramePr>
          <p:cNvPr id="5" name="Table 4">
            <a:extLst>
              <a:ext uri="{FF2B5EF4-FFF2-40B4-BE49-F238E27FC236}">
                <a16:creationId xmlns:a16="http://schemas.microsoft.com/office/drawing/2014/main" id="{166C067F-5F9A-3E25-5CEB-674693943F73}"/>
              </a:ext>
            </a:extLst>
          </p:cNvPr>
          <p:cNvGraphicFramePr>
            <a:graphicFrameLocks noGrp="1"/>
          </p:cNvGraphicFramePr>
          <p:nvPr>
            <p:extLst>
              <p:ext uri="{D42A27DB-BD31-4B8C-83A1-F6EECF244321}">
                <p14:modId xmlns:p14="http://schemas.microsoft.com/office/powerpoint/2010/main" val="3560368629"/>
              </p:ext>
            </p:extLst>
          </p:nvPr>
        </p:nvGraphicFramePr>
        <p:xfrm>
          <a:off x="318938" y="1773984"/>
          <a:ext cx="11244704" cy="3386862"/>
        </p:xfrm>
        <a:graphic>
          <a:graphicData uri="http://schemas.openxmlformats.org/drawingml/2006/table">
            <a:tbl>
              <a:tblPr/>
              <a:tblGrid>
                <a:gridCol w="3706944">
                  <a:extLst>
                    <a:ext uri="{9D8B030D-6E8A-4147-A177-3AD203B41FA5}">
                      <a16:colId xmlns:a16="http://schemas.microsoft.com/office/drawing/2014/main" val="4221394758"/>
                    </a:ext>
                  </a:extLst>
                </a:gridCol>
                <a:gridCol w="2619191">
                  <a:extLst>
                    <a:ext uri="{9D8B030D-6E8A-4147-A177-3AD203B41FA5}">
                      <a16:colId xmlns:a16="http://schemas.microsoft.com/office/drawing/2014/main" val="4164805090"/>
                    </a:ext>
                  </a:extLst>
                </a:gridCol>
                <a:gridCol w="329189">
                  <a:extLst>
                    <a:ext uri="{9D8B030D-6E8A-4147-A177-3AD203B41FA5}">
                      <a16:colId xmlns:a16="http://schemas.microsoft.com/office/drawing/2014/main" val="3123075036"/>
                    </a:ext>
                  </a:extLst>
                </a:gridCol>
                <a:gridCol w="916002">
                  <a:extLst>
                    <a:ext uri="{9D8B030D-6E8A-4147-A177-3AD203B41FA5}">
                      <a16:colId xmlns:a16="http://schemas.microsoft.com/office/drawing/2014/main" val="3458790008"/>
                    </a:ext>
                  </a:extLst>
                </a:gridCol>
                <a:gridCol w="916002">
                  <a:extLst>
                    <a:ext uri="{9D8B030D-6E8A-4147-A177-3AD203B41FA5}">
                      <a16:colId xmlns:a16="http://schemas.microsoft.com/office/drawing/2014/main" val="3371405091"/>
                    </a:ext>
                  </a:extLst>
                </a:gridCol>
                <a:gridCol w="912172">
                  <a:extLst>
                    <a:ext uri="{9D8B030D-6E8A-4147-A177-3AD203B41FA5}">
                      <a16:colId xmlns:a16="http://schemas.microsoft.com/office/drawing/2014/main" val="4069123213"/>
                    </a:ext>
                  </a:extLst>
                </a:gridCol>
                <a:gridCol w="1015249">
                  <a:extLst>
                    <a:ext uri="{9D8B030D-6E8A-4147-A177-3AD203B41FA5}">
                      <a16:colId xmlns:a16="http://schemas.microsoft.com/office/drawing/2014/main" val="1576555886"/>
                    </a:ext>
                  </a:extLst>
                </a:gridCol>
                <a:gridCol w="829955">
                  <a:extLst>
                    <a:ext uri="{9D8B030D-6E8A-4147-A177-3AD203B41FA5}">
                      <a16:colId xmlns:a16="http://schemas.microsoft.com/office/drawing/2014/main" val="3700001377"/>
                    </a:ext>
                  </a:extLst>
                </a:gridCol>
              </a:tblGrid>
              <a:tr h="765640">
                <a:tc>
                  <a:txBody>
                    <a:bodyPr/>
                    <a:lstStyle/>
                    <a:p>
                      <a:pPr algn="ctr" fontAlgn="t"/>
                      <a:r>
                        <a:rPr lang="en-US" sz="1600" b="1" i="0" u="none" strike="noStrike" dirty="0">
                          <a:solidFill>
                            <a:srgbClr val="000000"/>
                          </a:solidFill>
                          <a:effectLst/>
                          <a:latin typeface="Aptos Narrow" panose="020B0004020202020204" pitchFamily="34" charset="0"/>
                        </a:rPr>
                        <a:t>Stakeholders</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US" sz="1600" b="1" i="0" u="none" strike="noStrike" dirty="0">
                          <a:solidFill>
                            <a:srgbClr val="FF0000"/>
                          </a:solidFill>
                          <a:effectLst/>
                          <a:latin typeface="Aptos Narrow" panose="020B0004020202020204" pitchFamily="34" charset="0"/>
                        </a:rPr>
                        <a:t>Sta</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t"/>
                      <a:r>
                        <a:rPr lang="en-US" sz="1600" b="1" i="0" u="none" strike="noStrike">
                          <a:solidFill>
                            <a:srgbClr val="000000"/>
                          </a:solidFill>
                          <a:effectLst/>
                          <a:latin typeface="Aptos Narrow" panose="020B0004020202020204" pitchFamily="34" charset="0"/>
                        </a:rPr>
                        <a:t> </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US" sz="1600" b="0" i="0" u="none" strike="noStrike">
                          <a:solidFill>
                            <a:srgbClr val="000000"/>
                          </a:solidFill>
                          <a:effectLst/>
                          <a:latin typeface="Aptos Narrow" panose="020B0004020202020204" pitchFamily="34" charset="0"/>
                        </a:rPr>
                        <a:t>Topic 1 Priority</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US" sz="1600" b="0" i="0" u="none" strike="noStrike">
                          <a:solidFill>
                            <a:srgbClr val="000000"/>
                          </a:solidFill>
                          <a:effectLst/>
                          <a:latin typeface="Aptos Narrow" panose="020B0004020202020204" pitchFamily="34" charset="0"/>
                        </a:rPr>
                        <a:t>Topic 2 Priority</a:t>
                      </a:r>
                    </a:p>
                  </a:txBody>
                  <a:tcPr marL="9525" marR="9525" marT="9525" marB="0">
                    <a:lnL w="12700" cap="flat" cmpd="sng" algn="ctr">
                      <a:solidFill>
                        <a:srgbClr val="000000"/>
                      </a:solidFill>
                      <a:prstDash val="solid"/>
                      <a:round/>
                      <a:headEnd type="none" w="med" len="med"/>
                      <a:tailEnd type="none" w="med" len="med"/>
                    </a:lnL>
                  </a:tcPr>
                </a:tc>
                <a:tc>
                  <a:txBody>
                    <a:bodyPr/>
                    <a:lstStyle/>
                    <a:p>
                      <a:pPr algn="ctr" fontAlgn="t"/>
                      <a:r>
                        <a:rPr lang="en-US" sz="1600" b="0" i="0" u="none" strike="noStrike">
                          <a:solidFill>
                            <a:srgbClr val="000000"/>
                          </a:solidFill>
                          <a:effectLst/>
                          <a:latin typeface="Aptos Narrow" panose="020B0004020202020204" pitchFamily="34" charset="0"/>
                        </a:rPr>
                        <a:t>Topic 3 Priority</a:t>
                      </a:r>
                    </a:p>
                  </a:txBody>
                  <a:tcPr marL="9525" marR="9525" marT="9525" marB="0"/>
                </a:tc>
                <a:tc>
                  <a:txBody>
                    <a:bodyPr/>
                    <a:lstStyle/>
                    <a:p>
                      <a:pPr algn="ctr" fontAlgn="t"/>
                      <a:r>
                        <a:rPr lang="en-US" sz="1600" b="0" i="0" u="none" strike="noStrike">
                          <a:solidFill>
                            <a:srgbClr val="FF0000"/>
                          </a:solidFill>
                          <a:effectLst/>
                          <a:latin typeface="Aptos Narrow" panose="020B0004020202020204" pitchFamily="34" charset="0"/>
                        </a:rPr>
                        <a:t>Training 1 Priority</a:t>
                      </a:r>
                    </a:p>
                  </a:txBody>
                  <a:tcPr marL="9525" marR="9525" marT="9525"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US" sz="1600" b="0" i="0" u="none" strike="noStrike" dirty="0">
                          <a:solidFill>
                            <a:srgbClr val="FF0000"/>
                          </a:solidFill>
                          <a:effectLst/>
                          <a:latin typeface="Aptos Narrow" panose="020B0004020202020204" pitchFamily="34" charset="0"/>
                        </a:rPr>
                        <a:t>Training 2 Priority</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651242163"/>
                  </a:ext>
                </a:extLst>
              </a:tr>
              <a:tr h="255213">
                <a:tc>
                  <a:txBody>
                    <a:bodyPr/>
                    <a:lstStyle/>
                    <a:p>
                      <a:pPr algn="ctr" fontAlgn="b"/>
                      <a:r>
                        <a:rPr lang="en-US" sz="1600" b="0" i="0" u="none" strike="noStrike" dirty="0">
                          <a:solidFill>
                            <a:srgbClr val="000000"/>
                          </a:solidFill>
                          <a:effectLst/>
                          <a:latin typeface="Aptos Narrow" panose="020B00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6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Aptos Narrow" panose="020B00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noFill/>
                  </a:tcPr>
                </a:tc>
                <a:tc>
                  <a:txBody>
                    <a:bodyPr/>
                    <a:lstStyle/>
                    <a:p>
                      <a:pPr algn="ctr" fontAlgn="b"/>
                      <a:r>
                        <a:rPr lang="en-US" sz="1600" b="0" i="0" u="none" strike="noStrike">
                          <a:solidFill>
                            <a:srgbClr val="FF0000"/>
                          </a:solidFill>
                          <a:effectLst/>
                          <a:latin typeface="Aptos Narrow" panose="020B00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600" b="0" i="0" u="none" strike="noStrike" dirty="0">
                          <a:solidFill>
                            <a:srgbClr val="FF0000"/>
                          </a:solidFill>
                          <a:effectLst/>
                          <a:latin typeface="Aptos Narrow" panose="020B00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49117506"/>
                  </a:ext>
                </a:extLst>
              </a:tr>
              <a:tr h="259307">
                <a:tc>
                  <a:txBody>
                    <a:bodyPr/>
                    <a:lstStyle/>
                    <a:p>
                      <a:pPr algn="l" fontAlgn="b"/>
                      <a:r>
                        <a:rPr lang="en-US" sz="1600" b="1" i="0" u="none" strike="noStrike" dirty="0">
                          <a:solidFill>
                            <a:srgbClr val="000000"/>
                          </a:solidFill>
                          <a:effectLst/>
                          <a:latin typeface="Aptos Narrow" panose="020B0004020202020204" pitchFamily="34" charset="0"/>
                        </a:rPr>
                        <a:t>Emergency Responders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algn="ctr" fontAlgn="b"/>
                      <a:r>
                        <a:rPr lang="en-US" sz="1600" b="1" i="0" u="none" strike="noStrike" dirty="0">
                          <a:solidFill>
                            <a:srgbClr val="FF0000"/>
                          </a:solidFill>
                          <a:effectLst/>
                          <a:latin typeface="Aptos Narrow" panose="020B0004020202020204" pitchFamily="34" charset="0"/>
                        </a:rPr>
                        <a:t>Emergency Responders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algn="l" fontAlgn="b"/>
                      <a:r>
                        <a:rPr lang="en-US" sz="16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Aptos Narrow" panose="020B0004020202020204" pitchFamily="34" charset="0"/>
                        </a:rPr>
                        <a:t>RA-P</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600" b="0" i="0" u="none" strike="noStrike">
                          <a:solidFill>
                            <a:srgbClr val="000000"/>
                          </a:solidFill>
                          <a:effectLst/>
                          <a:latin typeface="Aptos Narrow" panose="020B0004020202020204" pitchFamily="34" charset="0"/>
                        </a:rPr>
                        <a:t>FD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600" b="0" i="0" u="none" strike="noStrike">
                          <a:solidFill>
                            <a:srgbClr val="000000"/>
                          </a:solidFill>
                          <a:effectLst/>
                          <a:latin typeface="Aptos Narrow" panose="020B0004020202020204" pitchFamily="34" charset="0"/>
                        </a:rPr>
                        <a:t>MIT</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600" b="0" i="0" u="none" strike="noStrike">
                          <a:solidFill>
                            <a:srgbClr val="FF0000"/>
                          </a:solidFill>
                          <a:effectLst/>
                          <a:latin typeface="Aptos Narrow" panose="020B0004020202020204" pitchFamily="34" charset="0"/>
                        </a:rPr>
                        <a:t>Learning</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600" b="0" i="0" u="none" strike="noStrike" dirty="0">
                          <a:solidFill>
                            <a:srgbClr val="FF0000"/>
                          </a:solidFill>
                          <a:effectLst/>
                          <a:latin typeface="Aptos Narrow" panose="020B0004020202020204" pitchFamily="34" charset="0"/>
                        </a:rPr>
                        <a:t>Studies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135685641"/>
                  </a:ext>
                </a:extLst>
              </a:tr>
              <a:tr h="255213">
                <a:tc>
                  <a:txBody>
                    <a:bodyPr/>
                    <a:lstStyle/>
                    <a:p>
                      <a:pPr algn="l" fontAlgn="b"/>
                      <a:r>
                        <a:rPr lang="en-US" sz="1600" b="1" i="0" u="none" strike="noStrike" dirty="0">
                          <a:solidFill>
                            <a:srgbClr val="000000"/>
                          </a:solidFill>
                          <a:effectLst/>
                          <a:latin typeface="Aptos Narrow" panose="020B0004020202020204" pitchFamily="34" charset="0"/>
                        </a:rPr>
                        <a:t>Floodplain Managers </a:t>
                      </a:r>
                      <a:r>
                        <a:rPr lang="en-US" sz="1600" b="0" i="0" u="none" strike="noStrike" dirty="0">
                          <a:solidFill>
                            <a:srgbClr val="000000"/>
                          </a:solidFill>
                          <a:effectLst/>
                          <a:latin typeface="Aptos Narrow" panose="020B0004020202020204" pitchFamily="34" charset="0"/>
                        </a:rPr>
                        <a:t>(&amp; Surveyors)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algn="ctr" fontAlgn="b"/>
                      <a:r>
                        <a:rPr lang="en-US" sz="1600" b="1" i="0" u="none" strike="noStrike" dirty="0">
                          <a:solidFill>
                            <a:srgbClr val="FF0000"/>
                          </a:solidFill>
                          <a:effectLst/>
                          <a:latin typeface="Aptos Narrow" panose="020B0004020202020204" pitchFamily="34" charset="0"/>
                        </a:rPr>
                        <a:t>Floodplain Managers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algn="l" fontAlgn="b"/>
                      <a:r>
                        <a:rPr lang="en-US" sz="16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Aptos Narrow" panose="020B0004020202020204" pitchFamily="34" charset="0"/>
                        </a:rPr>
                        <a:t>MIT</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600" b="0" i="0" u="none" strike="noStrike" dirty="0">
                          <a:solidFill>
                            <a:srgbClr val="000000"/>
                          </a:solidFill>
                          <a:effectLst/>
                          <a:latin typeface="Aptos Narrow" panose="020B0004020202020204" pitchFamily="34" charset="0"/>
                        </a:rPr>
                        <a:t>RA-P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600" b="0" i="0" u="none" strike="noStrike" dirty="0">
                          <a:solidFill>
                            <a:srgbClr val="000000"/>
                          </a:solidFill>
                          <a:effectLst/>
                          <a:latin typeface="Aptos Narrow" panose="020B0004020202020204" pitchFamily="34" charset="0"/>
                        </a:rPr>
                        <a:t>FD</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600" b="0" i="0" u="none" strike="noStrike">
                          <a:solidFill>
                            <a:srgbClr val="FF0000"/>
                          </a:solidFill>
                          <a:effectLst/>
                          <a:latin typeface="Aptos Narrow" panose="020B0004020202020204" pitchFamily="34" charset="0"/>
                        </a:rPr>
                        <a:t>Learning</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600" b="0" i="0" u="none" strike="noStrike" dirty="0">
                          <a:solidFill>
                            <a:srgbClr val="FF0000"/>
                          </a:solidFill>
                          <a:effectLst/>
                          <a:latin typeface="Aptos Narrow" panose="020B0004020202020204" pitchFamily="34" charset="0"/>
                        </a:rPr>
                        <a:t>Studies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327834095"/>
                  </a:ext>
                </a:extLst>
              </a:tr>
              <a:tr h="255213">
                <a:tc>
                  <a:txBody>
                    <a:bodyPr/>
                    <a:lstStyle/>
                    <a:p>
                      <a:pPr algn="l" fontAlgn="b"/>
                      <a:r>
                        <a:rPr lang="en-US" sz="1600" b="1" i="0" u="none" strike="noStrike" dirty="0">
                          <a:solidFill>
                            <a:srgbClr val="000000"/>
                          </a:solidFill>
                          <a:effectLst/>
                          <a:latin typeface="Aptos Narrow" panose="020B0004020202020204" pitchFamily="34" charset="0"/>
                        </a:rPr>
                        <a:t>Local Officials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algn="ctr" fontAlgn="b"/>
                      <a:r>
                        <a:rPr lang="en-US" sz="1600" b="1" i="0" u="none" strike="noStrike" dirty="0">
                          <a:solidFill>
                            <a:srgbClr val="FF0000"/>
                          </a:solidFill>
                          <a:effectLst/>
                          <a:latin typeface="Aptos Narrow" panose="020B0004020202020204" pitchFamily="34" charset="0"/>
                        </a:rPr>
                        <a:t>Local Officials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algn="l" fontAlgn="b"/>
                      <a:r>
                        <a:rPr lang="en-US" sz="16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Aptos Narrow" panose="020B0004020202020204" pitchFamily="34" charset="0"/>
                        </a:rPr>
                        <a:t>RA-P</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600" b="0" i="0" u="none" strike="noStrike">
                          <a:solidFill>
                            <a:srgbClr val="000000"/>
                          </a:solidFill>
                          <a:effectLst/>
                          <a:latin typeface="Aptos Narrow" panose="020B0004020202020204" pitchFamily="34" charset="0"/>
                        </a:rPr>
                        <a:t>MIT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600" b="0" i="0" u="none" strike="noStrike" dirty="0">
                          <a:solidFill>
                            <a:srgbClr val="000000"/>
                          </a:solidFill>
                          <a:effectLst/>
                          <a:latin typeface="Aptos Narrow" panose="020B0004020202020204" pitchFamily="34" charset="0"/>
                        </a:rPr>
                        <a:t>FD</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600" b="0" i="0" u="none" strike="noStrike">
                          <a:solidFill>
                            <a:srgbClr val="FF0000"/>
                          </a:solidFill>
                          <a:effectLst/>
                          <a:latin typeface="Aptos Narrow" panose="020B0004020202020204" pitchFamily="34" charset="0"/>
                        </a:rPr>
                        <a:t>Learning</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600" b="0" i="0" u="none" strike="noStrike" dirty="0">
                          <a:solidFill>
                            <a:srgbClr val="FF0000"/>
                          </a:solidFill>
                          <a:effectLst/>
                          <a:latin typeface="Aptos Narrow" panose="020B0004020202020204" pitchFamily="34" charset="0"/>
                        </a:rPr>
                        <a:t>Studies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399614005"/>
                  </a:ext>
                </a:extLst>
              </a:tr>
              <a:tr h="510426">
                <a:tc>
                  <a:txBody>
                    <a:bodyPr/>
                    <a:lstStyle/>
                    <a:p>
                      <a:pPr algn="l" fontAlgn="b"/>
                      <a:r>
                        <a:rPr lang="en-US" sz="1600" b="1" i="0" u="none" strike="noStrike" dirty="0">
                          <a:solidFill>
                            <a:srgbClr val="000000"/>
                          </a:solidFill>
                          <a:effectLst/>
                          <a:latin typeface="Aptos Narrow" panose="020B0004020202020204" pitchFamily="34" charset="0"/>
                        </a:rPr>
                        <a:t>Public</a:t>
                      </a:r>
                      <a:r>
                        <a:rPr lang="en-US" sz="1600" b="0" i="0" u="none" strike="noStrike" dirty="0">
                          <a:solidFill>
                            <a:srgbClr val="000000"/>
                          </a:solidFill>
                          <a:effectLst/>
                          <a:latin typeface="Aptos Narrow" panose="020B0004020202020204" pitchFamily="34" charset="0"/>
                        </a:rPr>
                        <a:t> (including realtors and insurance officials)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algn="ctr" fontAlgn="b"/>
                      <a:r>
                        <a:rPr lang="en-US" sz="1600" b="1" i="0" u="none" strike="noStrike" dirty="0">
                          <a:solidFill>
                            <a:srgbClr val="FF0000"/>
                          </a:solidFill>
                          <a:effectLst/>
                          <a:latin typeface="Aptos Narrow" panose="020B0004020202020204" pitchFamily="34" charset="0"/>
                        </a:rPr>
                        <a:t>Public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algn="l" fontAlgn="b"/>
                      <a:r>
                        <a:rPr lang="en-US" sz="16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Aptos Narrow" panose="020B0004020202020204" pitchFamily="34" charset="0"/>
                        </a:rPr>
                        <a:t>RA-P</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600" b="0" i="0" u="none" strike="noStrike">
                          <a:solidFill>
                            <a:srgbClr val="000000"/>
                          </a:solidFill>
                          <a:effectLst/>
                          <a:latin typeface="Aptos Narrow" panose="020B0004020202020204" pitchFamily="34" charset="0"/>
                        </a:rPr>
                        <a:t>MIT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600" b="0" i="0" u="none" strike="noStrike" dirty="0">
                          <a:solidFill>
                            <a:srgbClr val="000000"/>
                          </a:solidFill>
                          <a:effectLst/>
                          <a:latin typeface="Aptos Narrow" panose="020B0004020202020204" pitchFamily="34" charset="0"/>
                        </a:rPr>
                        <a:t>FD</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600" b="0" i="0" u="none" strike="noStrike" dirty="0">
                          <a:solidFill>
                            <a:srgbClr val="FF0000"/>
                          </a:solidFill>
                          <a:effectLst/>
                          <a:latin typeface="Aptos Narrow" panose="020B0004020202020204" pitchFamily="34" charset="0"/>
                        </a:rPr>
                        <a:t>Learning</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600" b="0" i="0" u="none" strike="noStrike" dirty="0">
                          <a:solidFill>
                            <a:srgbClr val="FF0000"/>
                          </a:solidFill>
                          <a:effectLst/>
                          <a:latin typeface="Aptos Narrow" panose="020B0004020202020204" pitchFamily="34" charset="0"/>
                        </a:rPr>
                        <a:t>Studies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422878298"/>
                  </a:ext>
                </a:extLst>
              </a:tr>
              <a:tr h="586990">
                <a:tc>
                  <a:txBody>
                    <a:bodyPr/>
                    <a:lstStyle/>
                    <a:p>
                      <a:pPr fontAlgn="base"/>
                      <a:r>
                        <a:rPr lang="en-US" sz="1800" b="1" i="0" kern="1200" dirty="0">
                          <a:solidFill>
                            <a:schemeClr val="tx1"/>
                          </a:solidFill>
                          <a:effectLst/>
                          <a:latin typeface="Aptos Narrow" panose="020B0004020202020204" pitchFamily="34" charset="0"/>
                          <a:ea typeface="+mn-ea"/>
                          <a:cs typeface="+mn-cs"/>
                        </a:rPr>
                        <a:t>Risk Reduction Associates </a:t>
                      </a:r>
                      <a:r>
                        <a:rPr lang="en-US" sz="1800" b="0" i="0" kern="1200" dirty="0">
                          <a:solidFill>
                            <a:schemeClr val="tx1"/>
                          </a:solidFill>
                          <a:effectLst/>
                          <a:latin typeface="Aptos Narrow" panose="020B0004020202020204" pitchFamily="34" charset="0"/>
                          <a:ea typeface="+mn-ea"/>
                          <a:cs typeface="+mn-cs"/>
                        </a:rPr>
                        <a:t>(Planners/Coordinators, Mitigation Specialists, Researchers,  etc.)</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algn="ctr" fontAlgn="b"/>
                      <a:r>
                        <a:rPr lang="en-US" sz="1600" b="1" i="0" u="none" strike="noStrike" dirty="0">
                          <a:solidFill>
                            <a:srgbClr val="FF0000"/>
                          </a:solidFill>
                          <a:effectLst/>
                          <a:latin typeface="Aptos Narrow" panose="020B0004020202020204" pitchFamily="34" charset="0"/>
                        </a:rPr>
                        <a:t>Risk Reduction Associates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algn="l" fontAlgn="b"/>
                      <a:r>
                        <a:rPr lang="en-US" sz="16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Aptos Narrow" panose="020B0004020202020204" pitchFamily="34" charset="0"/>
                        </a:rPr>
                        <a:t>RA-P</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600" b="0" i="0" u="none" strike="noStrike">
                          <a:solidFill>
                            <a:srgbClr val="000000"/>
                          </a:solidFill>
                          <a:effectLst/>
                          <a:latin typeface="Aptos Narrow" panose="020B0004020202020204" pitchFamily="34" charset="0"/>
                        </a:rPr>
                        <a:t>MIT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600" b="0" i="0" u="none" strike="noStrike">
                          <a:solidFill>
                            <a:srgbClr val="000000"/>
                          </a:solidFill>
                          <a:effectLst/>
                          <a:latin typeface="Aptos Narrow" panose="020B0004020202020204" pitchFamily="34" charset="0"/>
                        </a:rPr>
                        <a:t>FD</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600" b="0" i="0" u="none" strike="noStrike" dirty="0">
                          <a:solidFill>
                            <a:srgbClr val="FF0000"/>
                          </a:solidFill>
                          <a:effectLst/>
                          <a:latin typeface="Aptos Narrow" panose="020B0004020202020204" pitchFamily="34" charset="0"/>
                        </a:rPr>
                        <a:t>Studies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600" b="0" i="0" u="none" strike="noStrike" dirty="0">
                          <a:solidFill>
                            <a:srgbClr val="FF0000"/>
                          </a:solidFill>
                          <a:effectLst/>
                          <a:latin typeface="Aptos Narrow" panose="020B0004020202020204" pitchFamily="34" charset="0"/>
                        </a:rPr>
                        <a:t>Learning</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33758223"/>
                  </a:ext>
                </a:extLst>
              </a:tr>
              <a:tr h="0">
                <a:tc>
                  <a:txBody>
                    <a:bodyPr/>
                    <a:lstStyle/>
                    <a:p>
                      <a:pPr algn="l" fontAlgn="b"/>
                      <a:r>
                        <a:rPr lang="en-US" sz="1600" b="1" i="0" u="none" strike="noStrike" dirty="0">
                          <a:solidFill>
                            <a:srgbClr val="000000"/>
                          </a:solidFill>
                          <a:effectLst/>
                          <a:latin typeface="Aptos Narrow" panose="020B0004020202020204" pitchFamily="34" charset="0"/>
                        </a:rPr>
                        <a:t>Volunteers </a:t>
                      </a:r>
                      <a:r>
                        <a:rPr lang="en-US" sz="1600" b="0" i="0" u="none" strike="noStrike" dirty="0">
                          <a:solidFill>
                            <a:srgbClr val="000000"/>
                          </a:solidFill>
                          <a:effectLst/>
                          <a:latin typeface="Aptos Narrow" panose="020B0004020202020204" pitchFamily="34" charset="0"/>
                        </a:rPr>
                        <a:t>(VOAD, Charities, etc.)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8"/>
                    </a:solidFill>
                  </a:tcPr>
                </a:tc>
                <a:tc>
                  <a:txBody>
                    <a:bodyPr/>
                    <a:lstStyle/>
                    <a:p>
                      <a:pPr algn="ctr" fontAlgn="b"/>
                      <a:r>
                        <a:rPr lang="en-US" sz="1600" b="1" i="0" u="none" strike="noStrike" dirty="0">
                          <a:solidFill>
                            <a:srgbClr val="FF0000"/>
                          </a:solidFill>
                          <a:effectLst/>
                          <a:latin typeface="Aptos Narrow" panose="020B0004020202020204" pitchFamily="34" charset="0"/>
                        </a:rPr>
                        <a:t>Volunteers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8"/>
                    </a:solidFill>
                  </a:tcPr>
                </a:tc>
                <a:tc>
                  <a:txBody>
                    <a:bodyPr/>
                    <a:lstStyle/>
                    <a:p>
                      <a:pPr algn="l" fontAlgn="b"/>
                      <a:r>
                        <a:rPr lang="en-US" sz="16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Aptos Narrow" panose="020B0004020202020204" pitchFamily="34" charset="0"/>
                        </a:rPr>
                        <a:t>RA-P</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600" b="0" i="0" u="none" strike="noStrike">
                          <a:solidFill>
                            <a:srgbClr val="000000"/>
                          </a:solidFill>
                          <a:effectLst/>
                          <a:latin typeface="Aptos Narrow" panose="020B0004020202020204" pitchFamily="34" charset="0"/>
                        </a:rPr>
                        <a:t>FD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600" b="0" i="0" u="none" strike="noStrike">
                          <a:solidFill>
                            <a:srgbClr val="000000"/>
                          </a:solidFill>
                          <a:effectLst/>
                          <a:latin typeface="Aptos Narrow" panose="020B0004020202020204" pitchFamily="34" charset="0"/>
                        </a:rPr>
                        <a:t>MIT</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600" b="0" i="0" u="none" strike="noStrike">
                          <a:solidFill>
                            <a:srgbClr val="FF0000"/>
                          </a:solidFill>
                          <a:effectLst/>
                          <a:latin typeface="Aptos Narrow" panose="020B0004020202020204" pitchFamily="34" charset="0"/>
                        </a:rPr>
                        <a:t>Learning</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600" b="0" i="0" u="none" strike="noStrike" dirty="0">
                          <a:solidFill>
                            <a:srgbClr val="FF0000"/>
                          </a:solidFill>
                          <a:effectLst/>
                          <a:latin typeface="Aptos Narrow" panose="020B0004020202020204" pitchFamily="34" charset="0"/>
                        </a:rPr>
                        <a:t>Studies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397358049"/>
                  </a:ext>
                </a:extLst>
              </a:tr>
            </a:tbl>
          </a:graphicData>
        </a:graphic>
      </p:graphicFrame>
    </p:spTree>
    <p:extLst>
      <p:ext uri="{BB962C8B-B14F-4D97-AF65-F5344CB8AC3E}">
        <p14:creationId xmlns:p14="http://schemas.microsoft.com/office/powerpoint/2010/main" val="1493783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01DF90-CE1C-B070-BF2E-35331C2C2FD9}"/>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39E9D6C8-75BE-D274-8F65-C1EDD83E8339}"/>
              </a:ext>
            </a:extLst>
          </p:cNvPr>
          <p:cNvSpPr txBox="1">
            <a:spLocks/>
          </p:cNvSpPr>
          <p:nvPr/>
        </p:nvSpPr>
        <p:spPr>
          <a:xfrm>
            <a:off x="0" y="2"/>
            <a:ext cx="12192000" cy="677730"/>
          </a:xfrm>
          <a:prstGeom prst="rect">
            <a:avLst/>
          </a:prstGeom>
          <a:solidFill>
            <a:schemeClr val="tx2">
              <a:lumMod val="90000"/>
              <a:lumOff val="10000"/>
            </a:schemeClr>
          </a:solid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Comparison of Risk Tools</a:t>
            </a:r>
          </a:p>
        </p:txBody>
      </p:sp>
      <p:pic>
        <p:nvPicPr>
          <p:cNvPr id="4" name="Picture 3" descr="A hexagon with a yellow house and a river&#10;&#10;Description automatically generated">
            <a:extLst>
              <a:ext uri="{FF2B5EF4-FFF2-40B4-BE49-F238E27FC236}">
                <a16:creationId xmlns:a16="http://schemas.microsoft.com/office/drawing/2014/main" id="{7D2FD137-E38A-9B7D-E109-04CBCF8713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09" y="73408"/>
            <a:ext cx="619664" cy="565400"/>
          </a:xfrm>
          <a:prstGeom prst="rect">
            <a:avLst/>
          </a:prstGeom>
        </p:spPr>
      </p:pic>
      <p:graphicFrame>
        <p:nvGraphicFramePr>
          <p:cNvPr id="2" name="Table 1">
            <a:extLst>
              <a:ext uri="{FF2B5EF4-FFF2-40B4-BE49-F238E27FC236}">
                <a16:creationId xmlns:a16="http://schemas.microsoft.com/office/drawing/2014/main" id="{5C863F2A-1B08-9FC5-ABAD-CFAAC5D697BA}"/>
              </a:ext>
            </a:extLst>
          </p:cNvPr>
          <p:cNvGraphicFramePr>
            <a:graphicFrameLocks noGrp="1"/>
          </p:cNvGraphicFramePr>
          <p:nvPr>
            <p:extLst>
              <p:ext uri="{D42A27DB-BD31-4B8C-83A1-F6EECF244321}">
                <p14:modId xmlns:p14="http://schemas.microsoft.com/office/powerpoint/2010/main" val="2554628485"/>
              </p:ext>
            </p:extLst>
          </p:nvPr>
        </p:nvGraphicFramePr>
        <p:xfrm>
          <a:off x="228600" y="712214"/>
          <a:ext cx="11722100" cy="5974080"/>
        </p:xfrm>
        <a:graphic>
          <a:graphicData uri="http://schemas.openxmlformats.org/drawingml/2006/table">
            <a:tbl>
              <a:tblPr firstRow="1" bandRow="1">
                <a:tableStyleId>{5C22544A-7EE6-4342-B048-85BDC9FD1C3A}</a:tableStyleId>
              </a:tblPr>
              <a:tblGrid>
                <a:gridCol w="5595123">
                  <a:extLst>
                    <a:ext uri="{9D8B030D-6E8A-4147-A177-3AD203B41FA5}">
                      <a16:colId xmlns:a16="http://schemas.microsoft.com/office/drawing/2014/main" val="3334160799"/>
                    </a:ext>
                  </a:extLst>
                </a:gridCol>
                <a:gridCol w="6126977">
                  <a:extLst>
                    <a:ext uri="{9D8B030D-6E8A-4147-A177-3AD203B41FA5}">
                      <a16:colId xmlns:a16="http://schemas.microsoft.com/office/drawing/2014/main" val="105215941"/>
                    </a:ext>
                  </a:extLst>
                </a:gridCol>
              </a:tblGrid>
              <a:tr h="569662">
                <a:tc>
                  <a:txBody>
                    <a:bodyPr/>
                    <a:lstStyle/>
                    <a:p>
                      <a:pPr algn="ctr"/>
                      <a:r>
                        <a:rPr lang="en-US" sz="3200" dirty="0"/>
                        <a:t>WV Flood Tool</a:t>
                      </a:r>
                    </a:p>
                  </a:txBody>
                  <a:tcPr/>
                </a:tc>
                <a:tc>
                  <a:txBody>
                    <a:bodyPr/>
                    <a:lstStyle/>
                    <a:p>
                      <a:pPr algn="ctr"/>
                      <a:r>
                        <a:rPr lang="en-US" sz="3200" dirty="0"/>
                        <a:t>WV Risk Explorer </a:t>
                      </a:r>
                    </a:p>
                  </a:txBody>
                  <a:tcPr/>
                </a:tc>
                <a:extLst>
                  <a:ext uri="{0D108BD9-81ED-4DB2-BD59-A6C34878D82A}">
                    <a16:rowId xmlns:a16="http://schemas.microsoft.com/office/drawing/2014/main" val="60784835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dk1"/>
                          </a:solidFill>
                          <a:effectLst/>
                          <a:latin typeface="+mn-lt"/>
                          <a:ea typeface="+mn-ea"/>
                          <a:cs typeface="+mn-cs"/>
                        </a:rPr>
                        <a:t>Determine the degree of flood risk for a </a:t>
                      </a:r>
                      <a:r>
                        <a:rPr lang="en-US" sz="1600" b="0" i="1" kern="1200" dirty="0">
                          <a:solidFill>
                            <a:schemeClr val="dk1"/>
                          </a:solidFill>
                          <a:effectLst/>
                          <a:latin typeface="+mn-lt"/>
                          <a:ea typeface="+mn-ea"/>
                          <a:cs typeface="+mn-cs"/>
                        </a:rPr>
                        <a:t>specific area or property </a:t>
                      </a:r>
                      <a:r>
                        <a:rPr lang="en-US" sz="1600" b="0" i="0" kern="1200" dirty="0">
                          <a:solidFill>
                            <a:schemeClr val="dk1"/>
                          </a:solidFill>
                          <a:effectLst/>
                          <a:latin typeface="+mn-lt"/>
                          <a:ea typeface="+mn-ea"/>
                          <a:cs typeface="+mn-cs"/>
                        </a:rPr>
                        <a:t>using the Public and Expert Views.  View building risk assessments and mitigation measures using the Risk Map View. </a:t>
                      </a:r>
                      <a:endParaRPr lang="en-US" sz="1600" dirty="0"/>
                    </a:p>
                  </a:txBody>
                  <a:tcPr/>
                </a:tc>
                <a:tc>
                  <a:txBody>
                    <a:bodyPr/>
                    <a:lstStyle/>
                    <a:p>
                      <a:r>
                        <a:rPr lang="en-US" sz="1600" b="0" i="0" kern="1200" dirty="0">
                          <a:solidFill>
                            <a:schemeClr val="dk1"/>
                          </a:solidFill>
                          <a:effectLst/>
                          <a:latin typeface="+mn-lt"/>
                          <a:ea typeface="+mn-ea"/>
                          <a:cs typeface="+mn-cs"/>
                        </a:rPr>
                        <a:t>View and analyze riverine flood risk at the </a:t>
                      </a:r>
                      <a:r>
                        <a:rPr lang="en-US" sz="1600" b="0" i="1" kern="1200" dirty="0">
                          <a:solidFill>
                            <a:schemeClr val="dk1"/>
                          </a:solidFill>
                          <a:effectLst/>
                          <a:latin typeface="+mn-lt"/>
                          <a:ea typeface="+mn-ea"/>
                          <a:cs typeface="+mn-cs"/>
                        </a:rPr>
                        <a:t>aggregate level </a:t>
                      </a:r>
                      <a:r>
                        <a:rPr lang="en-US" sz="1600" b="0" i="0" kern="1200" dirty="0">
                          <a:solidFill>
                            <a:schemeClr val="dk1"/>
                          </a:solidFill>
                          <a:effectLst/>
                          <a:latin typeface="+mn-lt"/>
                          <a:ea typeface="+mn-ea"/>
                          <a:cs typeface="+mn-cs"/>
                        </a:rPr>
                        <a:t>for community, county, region, watershed, and stream scales. </a:t>
                      </a:r>
                      <a:r>
                        <a:rPr lang="en-US" sz="1600" b="0" i="1" kern="1200" dirty="0">
                          <a:solidFill>
                            <a:schemeClr val="dk1"/>
                          </a:solidFill>
                          <a:effectLst/>
                          <a:latin typeface="+mn-lt"/>
                          <a:ea typeface="+mn-ea"/>
                          <a:cs typeface="+mn-cs"/>
                        </a:rPr>
                        <a:t>Compare risk </a:t>
                      </a:r>
                      <a:r>
                        <a:rPr lang="en-US" sz="1600" b="0" i="0" kern="1200" dirty="0">
                          <a:solidFill>
                            <a:schemeClr val="dk1"/>
                          </a:solidFill>
                          <a:effectLst/>
                          <a:latin typeface="+mn-lt"/>
                          <a:ea typeface="+mn-ea"/>
                          <a:cs typeface="+mn-cs"/>
                        </a:rPr>
                        <a:t>among different geographic entities, complete with risk scores and rankings, from the building level to state scales.</a:t>
                      </a:r>
                      <a:endParaRPr lang="en-US" sz="1600" dirty="0"/>
                    </a:p>
                  </a:txBody>
                  <a:tcPr/>
                </a:tc>
                <a:extLst>
                  <a:ext uri="{0D108BD9-81ED-4DB2-BD59-A6C34878D82A}">
                    <a16:rowId xmlns:a16="http://schemas.microsoft.com/office/drawing/2014/main" val="202939519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Primary Components: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Public View</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Expert View (Floodplain Management)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RiskMap View (Risk Reduction)</a:t>
                      </a:r>
                      <a:br>
                        <a:rPr lang="en-US" sz="1600" dirty="0"/>
                      </a:br>
                      <a:endParaRPr lang="en-US" sz="16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Reference Layers &amp; Basemaps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Property Search Tools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Links to External Viewers &amp; Resources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Primary Components: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Risk Maps Tool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Risk Reports Tool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Risk &amp; Mitigation Dashboard Tools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Building Level Risk Tools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Flood Visualization Tools</a:t>
                      </a:r>
                      <a:br>
                        <a:rPr lang="en-US" sz="1600" dirty="0"/>
                      </a:br>
                      <a:endParaRPr lang="en-US" sz="16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Data linkages WV Flood Tool &amp; Hazard Library</a:t>
                      </a:r>
                    </a:p>
                  </a:txBody>
                  <a:tcPr/>
                </a:tc>
                <a:extLst>
                  <a:ext uri="{0D108BD9-81ED-4DB2-BD59-A6C34878D82A}">
                    <a16:rowId xmlns:a16="http://schemas.microsoft.com/office/drawing/2014/main" val="714996797"/>
                  </a:ext>
                </a:extLst>
              </a:tr>
              <a:tr h="370840">
                <a:tc>
                  <a:txBody>
                    <a:bodyPr/>
                    <a:lstStyle/>
                    <a:p>
                      <a:r>
                        <a:rPr lang="en-US" sz="1600" dirty="0"/>
                        <a:t>Applications:</a:t>
                      </a:r>
                    </a:p>
                    <a:p>
                      <a:pPr marL="285750" indent="-285750">
                        <a:buFont typeface="Arial" panose="020B0604020202020204" pitchFamily="34" charset="0"/>
                        <a:buChar char="•"/>
                      </a:pPr>
                      <a:r>
                        <a:rPr lang="en-US" sz="1600" dirty="0"/>
                        <a:t>Flood Risk Determinations at Property Level</a:t>
                      </a:r>
                    </a:p>
                    <a:p>
                      <a:pPr marL="285750" indent="-285750">
                        <a:buFont typeface="Arial" panose="020B0604020202020204" pitchFamily="34" charset="0"/>
                        <a:buChar char="•"/>
                      </a:pPr>
                      <a:r>
                        <a:rPr lang="en-US" sz="1600" dirty="0"/>
                        <a:t>Floodplain Management</a:t>
                      </a:r>
                    </a:p>
                    <a:p>
                      <a:pPr marL="285750" indent="-285750">
                        <a:buFont typeface="Arial" panose="020B0604020202020204" pitchFamily="34" charset="0"/>
                        <a:buChar char="•"/>
                      </a:pPr>
                      <a:r>
                        <a:rPr lang="en-US" sz="1600" dirty="0"/>
                        <a:t>Mitigation Measures</a:t>
                      </a:r>
                    </a:p>
                    <a:p>
                      <a:pPr marL="285750" indent="-285750">
                        <a:buFont typeface="Arial" panose="020B0604020202020204" pitchFamily="34" charset="0"/>
                        <a:buChar char="•"/>
                      </a:pPr>
                      <a:r>
                        <a:rPr lang="en-US" sz="1600" dirty="0"/>
                        <a:t>Damage Assessments</a:t>
                      </a:r>
                    </a:p>
                    <a:p>
                      <a:pPr marL="285750" indent="-285750">
                        <a:buFont typeface="Arial" panose="020B0604020202020204" pitchFamily="34" charset="0"/>
                        <a:buChar char="•"/>
                      </a:pPr>
                      <a:r>
                        <a:rPr lang="en-US" sz="1600" dirty="0"/>
                        <a:t>Property Identification</a:t>
                      </a:r>
                    </a:p>
                    <a:p>
                      <a:pPr marL="285750" indent="-285750">
                        <a:buFont typeface="Arial" panose="020B0604020202020204" pitchFamily="34" charset="0"/>
                        <a:buChar char="•"/>
                      </a:pPr>
                      <a:r>
                        <a:rPr lang="en-US" sz="1600" dirty="0"/>
                        <a:t>Flood Visualizations &amp; Risk Communications</a:t>
                      </a:r>
                    </a:p>
                    <a:p>
                      <a:pPr marL="285750" indent="-285750">
                        <a:buFont typeface="Arial" panose="020B0604020202020204" pitchFamily="34" charset="0"/>
                        <a:buChar char="•"/>
                      </a:pPr>
                      <a:r>
                        <a:rPr lang="en-US" sz="1600" dirty="0"/>
                        <a:t>CRS Map Credits</a:t>
                      </a:r>
                    </a:p>
                    <a:p>
                      <a:pPr marL="285750" indent="-285750">
                        <a:buFont typeface="Arial" panose="020B0604020202020204" pitchFamily="34" charset="0"/>
                        <a:buChar char="•"/>
                      </a:pPr>
                      <a:r>
                        <a:rPr lang="en-US" sz="1600" dirty="0"/>
                        <a:t>Other Hazards</a:t>
                      </a:r>
                    </a:p>
                  </a:txBody>
                  <a:tcPr/>
                </a:tc>
                <a:tc>
                  <a:txBody>
                    <a:bodyPr/>
                    <a:lstStyle/>
                    <a:p>
                      <a:r>
                        <a:rPr lang="en-US" sz="1600" dirty="0"/>
                        <a:t>Applications:</a:t>
                      </a:r>
                    </a:p>
                    <a:p>
                      <a:pPr marL="285750" indent="-285750">
                        <a:buFont typeface="Arial" panose="020B0604020202020204" pitchFamily="34" charset="0"/>
                        <a:buChar char="•"/>
                      </a:pPr>
                      <a:r>
                        <a:rPr lang="en-US" sz="1600" dirty="0"/>
                        <a:t>Plans (Resiliency, Emergency Operations, Hazard Mitigation)</a:t>
                      </a:r>
                    </a:p>
                    <a:p>
                      <a:pPr marL="285750" indent="-285750">
                        <a:buFont typeface="Arial" panose="020B0604020202020204" pitchFamily="34" charset="0"/>
                        <a:buChar char="•"/>
                      </a:pPr>
                      <a:r>
                        <a:rPr lang="en-US" sz="1600" dirty="0"/>
                        <a:t>Risk Studies (Risk MAP, Risk Reduction, Community Focused)</a:t>
                      </a:r>
                    </a:p>
                    <a:p>
                      <a:pPr marL="285750" indent="-285750">
                        <a:buFont typeface="Arial" panose="020B0604020202020204" pitchFamily="34" charset="0"/>
                        <a:buChar char="•"/>
                      </a:pPr>
                      <a:r>
                        <a:rPr lang="en-US" sz="1600" dirty="0"/>
                        <a:t>Mitigation Measures, Tracking &amp; Monitoring</a:t>
                      </a:r>
                    </a:p>
                    <a:p>
                      <a:pPr marL="285750" indent="-285750">
                        <a:buFont typeface="Arial" panose="020B0604020202020204" pitchFamily="34" charset="0"/>
                        <a:buChar char="•"/>
                      </a:pPr>
                      <a:r>
                        <a:rPr lang="en-US" sz="1600" dirty="0"/>
                        <a:t>Flood Visualizations &amp; Risk Communications</a:t>
                      </a:r>
                    </a:p>
                    <a:p>
                      <a:pPr marL="285750" indent="-285750">
                        <a:buFont typeface="Arial" panose="020B0604020202020204" pitchFamily="34" charset="0"/>
                        <a:buChar char="•"/>
                      </a:pPr>
                      <a:r>
                        <a:rPr lang="en-US" sz="1600" dirty="0"/>
                        <a:t>CRS Programming Variables</a:t>
                      </a:r>
                    </a:p>
                    <a:p>
                      <a:pPr marL="285750" indent="-285750">
                        <a:buFont typeface="Arial" panose="020B0604020202020204" pitchFamily="34" charset="0"/>
                        <a:buChar char="•"/>
                      </a:pPr>
                      <a:r>
                        <a:rPr lang="en-US" sz="1600" dirty="0"/>
                        <a:t>Other Hazards</a:t>
                      </a:r>
                    </a:p>
                  </a:txBody>
                  <a:tcPr/>
                </a:tc>
                <a:extLst>
                  <a:ext uri="{0D108BD9-81ED-4DB2-BD59-A6C34878D82A}">
                    <a16:rowId xmlns:a16="http://schemas.microsoft.com/office/drawing/2014/main" val="2815956134"/>
                  </a:ext>
                </a:extLst>
              </a:tr>
            </a:tbl>
          </a:graphicData>
        </a:graphic>
      </p:graphicFrame>
      <p:pic>
        <p:nvPicPr>
          <p:cNvPr id="1026" name="Picture 2" descr="WV Risk Explorer">
            <a:extLst>
              <a:ext uri="{FF2B5EF4-FFF2-40B4-BE49-F238E27FC236}">
                <a16:creationId xmlns:a16="http://schemas.microsoft.com/office/drawing/2014/main" id="{BFD709DB-50D3-90B7-3D6A-9298D0299C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15450" y="2461008"/>
            <a:ext cx="1511550" cy="15115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V Flood Tool">
            <a:extLst>
              <a:ext uri="{FF2B5EF4-FFF2-40B4-BE49-F238E27FC236}">
                <a16:creationId xmlns:a16="http://schemas.microsoft.com/office/drawing/2014/main" id="{1580440D-6865-F3A8-3A87-13DABF6444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9450" y="2461008"/>
            <a:ext cx="1511550" cy="1511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0856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01DF90-CE1C-B070-BF2E-35331C2C2FD9}"/>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39E9D6C8-75BE-D274-8F65-C1EDD83E8339}"/>
              </a:ext>
            </a:extLst>
          </p:cNvPr>
          <p:cNvSpPr txBox="1">
            <a:spLocks/>
          </p:cNvSpPr>
          <p:nvPr/>
        </p:nvSpPr>
        <p:spPr>
          <a:xfrm>
            <a:off x="0" y="2"/>
            <a:ext cx="12192000" cy="677730"/>
          </a:xfrm>
          <a:prstGeom prst="rect">
            <a:avLst/>
          </a:prstGeom>
          <a:solidFill>
            <a:schemeClr val="tx2">
              <a:lumMod val="90000"/>
              <a:lumOff val="10000"/>
            </a:schemeClr>
          </a:solid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Applications</a:t>
            </a:r>
          </a:p>
        </p:txBody>
      </p:sp>
      <p:graphicFrame>
        <p:nvGraphicFramePr>
          <p:cNvPr id="6" name="Table 5">
            <a:extLst>
              <a:ext uri="{FF2B5EF4-FFF2-40B4-BE49-F238E27FC236}">
                <a16:creationId xmlns:a16="http://schemas.microsoft.com/office/drawing/2014/main" id="{07AA0650-FE6B-F075-617C-295E80147898}"/>
              </a:ext>
            </a:extLst>
          </p:cNvPr>
          <p:cNvGraphicFramePr>
            <a:graphicFrameLocks noGrp="1"/>
          </p:cNvGraphicFramePr>
          <p:nvPr/>
        </p:nvGraphicFramePr>
        <p:xfrm>
          <a:off x="178377" y="793669"/>
          <a:ext cx="11835245" cy="5085282"/>
        </p:xfrm>
        <a:graphic>
          <a:graphicData uri="http://schemas.openxmlformats.org/drawingml/2006/table">
            <a:tbl>
              <a:tblPr/>
              <a:tblGrid>
                <a:gridCol w="2059123">
                  <a:extLst>
                    <a:ext uri="{9D8B030D-6E8A-4147-A177-3AD203B41FA5}">
                      <a16:colId xmlns:a16="http://schemas.microsoft.com/office/drawing/2014/main" val="975404614"/>
                    </a:ext>
                  </a:extLst>
                </a:gridCol>
                <a:gridCol w="1232641">
                  <a:extLst>
                    <a:ext uri="{9D8B030D-6E8A-4147-A177-3AD203B41FA5}">
                      <a16:colId xmlns:a16="http://schemas.microsoft.com/office/drawing/2014/main" val="608715654"/>
                    </a:ext>
                  </a:extLst>
                </a:gridCol>
                <a:gridCol w="1246812">
                  <a:extLst>
                    <a:ext uri="{9D8B030D-6E8A-4147-A177-3AD203B41FA5}">
                      <a16:colId xmlns:a16="http://schemas.microsoft.com/office/drawing/2014/main" val="1081294687"/>
                    </a:ext>
                  </a:extLst>
                </a:gridCol>
                <a:gridCol w="906769">
                  <a:extLst>
                    <a:ext uri="{9D8B030D-6E8A-4147-A177-3AD203B41FA5}">
                      <a16:colId xmlns:a16="http://schemas.microsoft.com/office/drawing/2014/main" val="1479206486"/>
                    </a:ext>
                  </a:extLst>
                </a:gridCol>
                <a:gridCol w="906769">
                  <a:extLst>
                    <a:ext uri="{9D8B030D-6E8A-4147-A177-3AD203B41FA5}">
                      <a16:colId xmlns:a16="http://schemas.microsoft.com/office/drawing/2014/main" val="1678233427"/>
                    </a:ext>
                  </a:extLst>
                </a:gridCol>
                <a:gridCol w="1322375">
                  <a:extLst>
                    <a:ext uri="{9D8B030D-6E8A-4147-A177-3AD203B41FA5}">
                      <a16:colId xmlns:a16="http://schemas.microsoft.com/office/drawing/2014/main" val="325354967"/>
                    </a:ext>
                  </a:extLst>
                </a:gridCol>
                <a:gridCol w="1625375">
                  <a:extLst>
                    <a:ext uri="{9D8B030D-6E8A-4147-A177-3AD203B41FA5}">
                      <a16:colId xmlns:a16="http://schemas.microsoft.com/office/drawing/2014/main" val="259160900"/>
                    </a:ext>
                  </a:extLst>
                </a:gridCol>
                <a:gridCol w="1246909">
                  <a:extLst>
                    <a:ext uri="{9D8B030D-6E8A-4147-A177-3AD203B41FA5}">
                      <a16:colId xmlns:a16="http://schemas.microsoft.com/office/drawing/2014/main" val="1721048016"/>
                    </a:ext>
                  </a:extLst>
                </a:gridCol>
                <a:gridCol w="1288472">
                  <a:extLst>
                    <a:ext uri="{9D8B030D-6E8A-4147-A177-3AD203B41FA5}">
                      <a16:colId xmlns:a16="http://schemas.microsoft.com/office/drawing/2014/main" val="2312694918"/>
                    </a:ext>
                  </a:extLst>
                </a:gridCol>
              </a:tblGrid>
              <a:tr h="223934">
                <a:tc gridSpan="2">
                  <a:txBody>
                    <a:bodyPr/>
                    <a:lstStyle/>
                    <a:p>
                      <a:pPr algn="ctr" fontAlgn="b"/>
                      <a:r>
                        <a:rPr lang="en-US" sz="2000" b="1" i="0" u="none" strike="noStrike" dirty="0">
                          <a:solidFill>
                            <a:srgbClr val="FFFFFF"/>
                          </a:solidFill>
                          <a:effectLst/>
                          <a:latin typeface="Calibri" panose="020F0502020204030204" pitchFamily="34" charset="0"/>
                        </a:rPr>
                        <a:t>GEOGRAPHIC SCALES</a:t>
                      </a:r>
                    </a:p>
                  </a:txBody>
                  <a:tcPr marL="9449" marR="9449" marT="94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hMerge="1">
                  <a:txBody>
                    <a:bodyPr/>
                    <a:lstStyle/>
                    <a:p>
                      <a:endParaRPr lang="en-US"/>
                    </a:p>
                  </a:txBody>
                  <a:tcPr>
                    <a:lnL w="12700" cap="flat" cmpd="sng" algn="ctr">
                      <a:solidFill>
                        <a:srgbClr val="000000"/>
                      </a:solidFill>
                      <a:prstDash val="solid"/>
                      <a:round/>
                      <a:headEnd type="none" w="med" len="med"/>
                      <a:tailEnd type="none" w="med" len="med"/>
                    </a:lnL>
                  </a:tcPr>
                </a:tc>
                <a:tc gridSpan="4">
                  <a:txBody>
                    <a:bodyPr/>
                    <a:lstStyle/>
                    <a:p>
                      <a:pPr algn="ctr" fontAlgn="b"/>
                      <a:r>
                        <a:rPr lang="en-US" sz="2000" b="1" i="0" u="none" strike="noStrike" dirty="0">
                          <a:solidFill>
                            <a:srgbClr val="000000"/>
                          </a:solidFill>
                          <a:effectLst/>
                          <a:latin typeface="Calibri" panose="020F0502020204030204" pitchFamily="34" charset="0"/>
                        </a:rPr>
                        <a:t>MITIGATION APPLICATIONS</a:t>
                      </a:r>
                    </a:p>
                  </a:txBody>
                  <a:tcPr marL="9449" marR="9449" marT="94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tc gridSpan="3">
                  <a:txBody>
                    <a:bodyPr/>
                    <a:lstStyle/>
                    <a:p>
                      <a:pPr algn="ctr" fontAlgn="b"/>
                      <a:r>
                        <a:rPr lang="en-US" sz="2000" b="1" i="0" u="none" strike="noStrike" dirty="0">
                          <a:solidFill>
                            <a:srgbClr val="FFFFFF"/>
                          </a:solidFill>
                          <a:effectLst/>
                          <a:latin typeface="Calibri" panose="020F0502020204030204" pitchFamily="34" charset="0"/>
                        </a:rPr>
                        <a:t>WVFRF TOOLS</a:t>
                      </a:r>
                    </a:p>
                  </a:txBody>
                  <a:tcPr marL="9449" marR="9449" marT="94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15C98"/>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84606553"/>
                  </a:ext>
                </a:extLst>
              </a:tr>
              <a:tr h="702615">
                <a:tc>
                  <a:txBody>
                    <a:bodyPr/>
                    <a:lstStyle/>
                    <a:p>
                      <a:pPr algn="ctr" fontAlgn="t"/>
                      <a:r>
                        <a:rPr lang="en-US" sz="1600" b="1" i="0" u="none" strike="noStrike" dirty="0">
                          <a:solidFill>
                            <a:srgbClr val="000000"/>
                          </a:solidFill>
                          <a:effectLst/>
                          <a:latin typeface="Calibri" panose="020F0502020204030204" pitchFamily="34" charset="0"/>
                        </a:rPr>
                        <a:t>Geographic Unit</a:t>
                      </a:r>
                    </a:p>
                  </a:txBody>
                  <a:tcPr marL="9449" marR="9449" marT="9449"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t"/>
                      <a:r>
                        <a:rPr lang="en-US" sz="1600" b="1" i="0" u="none" strike="noStrike" dirty="0">
                          <a:solidFill>
                            <a:srgbClr val="000000"/>
                          </a:solidFill>
                          <a:effectLst/>
                          <a:latin typeface="Calibri" panose="020F0502020204030204" pitchFamily="34" charset="0"/>
                        </a:rPr>
                        <a:t># Units</a:t>
                      </a:r>
                    </a:p>
                  </a:txBody>
                  <a:tcPr marL="9449" marR="9449" marT="9449"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2F2F2"/>
                    </a:solidFill>
                  </a:tcPr>
                </a:tc>
                <a:tc>
                  <a:txBody>
                    <a:bodyPr/>
                    <a:lstStyle/>
                    <a:p>
                      <a:pPr algn="ctr" fontAlgn="t"/>
                      <a:r>
                        <a:rPr lang="en-US" sz="1600" b="1" i="0" u="none" strike="noStrike" dirty="0">
                          <a:solidFill>
                            <a:srgbClr val="000000"/>
                          </a:solidFill>
                          <a:effectLst/>
                          <a:latin typeface="Calibri" panose="020F0502020204030204" pitchFamily="34" charset="0"/>
                        </a:rPr>
                        <a:t>Floodplain Management</a:t>
                      </a:r>
                    </a:p>
                  </a:txBody>
                  <a:tcPr marL="9449" marR="9449" marT="9449"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t"/>
                      <a:r>
                        <a:rPr lang="en-US" sz="1600" b="1" i="0" u="none" strike="noStrike" dirty="0">
                          <a:solidFill>
                            <a:srgbClr val="000000"/>
                          </a:solidFill>
                          <a:effectLst/>
                          <a:latin typeface="Calibri" panose="020F0502020204030204" pitchFamily="34" charset="0"/>
                        </a:rPr>
                        <a:t>FEMA Mapping</a:t>
                      </a:r>
                    </a:p>
                  </a:txBody>
                  <a:tcPr marL="9449" marR="9449" marT="94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t"/>
                      <a:r>
                        <a:rPr lang="en-US" sz="1600" b="1" i="0" u="none" strike="noStrike" dirty="0">
                          <a:solidFill>
                            <a:srgbClr val="000000"/>
                          </a:solidFill>
                          <a:effectLst/>
                          <a:latin typeface="Calibri" panose="020F0502020204030204" pitchFamily="34" charset="0"/>
                        </a:rPr>
                        <a:t>Risk Planning</a:t>
                      </a:r>
                    </a:p>
                  </a:txBody>
                  <a:tcPr marL="9449" marR="9449" marT="94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t"/>
                      <a:r>
                        <a:rPr lang="en-US" sz="1600" b="1" i="0" u="none" strike="noStrike" dirty="0">
                          <a:solidFill>
                            <a:srgbClr val="000000"/>
                          </a:solidFill>
                          <a:effectLst/>
                          <a:latin typeface="Calibri" panose="020F0502020204030204" pitchFamily="34" charset="0"/>
                        </a:rPr>
                        <a:t>Disaster Management</a:t>
                      </a:r>
                    </a:p>
                  </a:txBody>
                  <a:tcPr marL="9449" marR="9449" marT="9449"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FFFCC"/>
                    </a:solidFill>
                  </a:tcPr>
                </a:tc>
                <a:tc>
                  <a:txBody>
                    <a:bodyPr/>
                    <a:lstStyle/>
                    <a:p>
                      <a:pPr algn="ctr" fontAlgn="t"/>
                      <a:r>
                        <a:rPr lang="en-US" sz="1600" b="1" i="0" u="none" strike="noStrike" dirty="0">
                          <a:solidFill>
                            <a:srgbClr val="000000"/>
                          </a:solidFill>
                          <a:effectLst/>
                          <a:latin typeface="Calibri" panose="020F0502020204030204" pitchFamily="34" charset="0"/>
                        </a:rPr>
                        <a:t>WV Risk Tools </a:t>
                      </a:r>
                      <a:br>
                        <a:rPr lang="en-US" sz="1600" b="1" i="0" u="none" strike="noStrike" dirty="0">
                          <a:solidFill>
                            <a:srgbClr val="000000"/>
                          </a:solidFill>
                          <a:effectLst/>
                          <a:latin typeface="Calibri" panose="020F0502020204030204" pitchFamily="34" charset="0"/>
                        </a:rPr>
                      </a:br>
                      <a:r>
                        <a:rPr lang="en-US" sz="1600" b="0" i="0" u="none" strike="noStrike" dirty="0">
                          <a:solidFill>
                            <a:srgbClr val="000000"/>
                          </a:solidFill>
                          <a:effectLst/>
                          <a:latin typeface="Calibri" panose="020F0502020204030204" pitchFamily="34" charset="0"/>
                        </a:rPr>
                        <a:t>(WV Flood Tool &amp; WV Explorer)</a:t>
                      </a:r>
                    </a:p>
                  </a:txBody>
                  <a:tcPr marL="9449" marR="9449" marT="9449"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8"/>
                    </a:solidFill>
                  </a:tcPr>
                </a:tc>
                <a:tc>
                  <a:txBody>
                    <a:bodyPr/>
                    <a:lstStyle/>
                    <a:p>
                      <a:pPr algn="ctr" fontAlgn="t"/>
                      <a:r>
                        <a:rPr lang="en-US" sz="1600" b="1" i="0" u="none" strike="noStrike" dirty="0">
                          <a:solidFill>
                            <a:srgbClr val="000000"/>
                          </a:solidFill>
                          <a:effectLst/>
                          <a:latin typeface="Calibri" panose="020F0502020204030204" pitchFamily="34" charset="0"/>
                        </a:rPr>
                        <a:t>Flood</a:t>
                      </a:r>
                      <a:br>
                        <a:rPr lang="en-US" sz="1600" b="1" i="0" u="none" strike="noStrike" dirty="0">
                          <a:solidFill>
                            <a:srgbClr val="000000"/>
                          </a:solidFill>
                          <a:effectLst/>
                          <a:latin typeface="Calibri" panose="020F0502020204030204" pitchFamily="34" charset="0"/>
                        </a:rPr>
                      </a:br>
                      <a:r>
                        <a:rPr lang="en-US" sz="1600" b="1" i="0" u="none" strike="noStrike" dirty="0">
                          <a:solidFill>
                            <a:srgbClr val="000000"/>
                          </a:solidFill>
                          <a:effectLst/>
                          <a:latin typeface="Calibri" panose="020F0502020204030204" pitchFamily="34" charset="0"/>
                        </a:rPr>
                        <a:t> Visualization Tools</a:t>
                      </a:r>
                    </a:p>
                  </a:txBody>
                  <a:tcPr marL="9449" marR="9449" marT="94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8"/>
                    </a:solidFill>
                  </a:tcPr>
                </a:tc>
                <a:tc>
                  <a:txBody>
                    <a:bodyPr/>
                    <a:lstStyle/>
                    <a:p>
                      <a:pPr algn="ctr" fontAlgn="t"/>
                      <a:r>
                        <a:rPr lang="en-US" sz="1600" b="1" i="0" u="none" strike="noStrike" dirty="0">
                          <a:solidFill>
                            <a:srgbClr val="000000"/>
                          </a:solidFill>
                          <a:effectLst/>
                          <a:latin typeface="Calibri" panose="020F0502020204030204" pitchFamily="34" charset="0"/>
                        </a:rPr>
                        <a:t>Hazard Library </a:t>
                      </a:r>
                      <a:r>
                        <a:rPr lang="en-US" sz="1600" b="0" i="0" u="none" strike="noStrike" dirty="0">
                          <a:solidFill>
                            <a:srgbClr val="000000"/>
                          </a:solidFill>
                          <a:effectLst/>
                          <a:latin typeface="Calibri" panose="020F0502020204030204" pitchFamily="34" charset="0"/>
                        </a:rPr>
                        <a:t>(Document Center Tool)</a:t>
                      </a:r>
                    </a:p>
                  </a:txBody>
                  <a:tcPr marL="9449" marR="9449" marT="9449"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8"/>
                    </a:solidFill>
                  </a:tcPr>
                </a:tc>
                <a:extLst>
                  <a:ext uri="{0D108BD9-81ED-4DB2-BD59-A6C34878D82A}">
                    <a16:rowId xmlns:a16="http://schemas.microsoft.com/office/drawing/2014/main" val="3992683012"/>
                  </a:ext>
                </a:extLst>
              </a:tr>
              <a:tr h="240178">
                <a:tc gridSpan="9">
                  <a:txBody>
                    <a:bodyPr/>
                    <a:lstStyle/>
                    <a:p>
                      <a:pPr algn="ctr" fontAlgn="b"/>
                      <a:r>
                        <a:rPr lang="en-US" sz="1400" b="0" i="1" u="none" strike="noStrike" dirty="0">
                          <a:solidFill>
                            <a:srgbClr val="000000"/>
                          </a:solidFill>
                          <a:effectLst/>
                          <a:latin typeface="Calibri" panose="020F0502020204030204" pitchFamily="34" charset="0"/>
                        </a:rPr>
                        <a:t>PROPERTY LEVEL</a:t>
                      </a:r>
                    </a:p>
                  </a:txBody>
                  <a:tcPr marL="9449" marR="9449" marT="94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39737714"/>
                  </a:ext>
                </a:extLst>
              </a:tr>
              <a:tr h="221355">
                <a:tc>
                  <a:txBody>
                    <a:bodyPr/>
                    <a:lstStyle/>
                    <a:p>
                      <a:pPr algn="l" fontAlgn="b"/>
                      <a:r>
                        <a:rPr lang="en-US" sz="1600" b="1" i="0" u="none" strike="noStrike" dirty="0">
                          <a:solidFill>
                            <a:schemeClr val="accent1">
                              <a:lumMod val="50000"/>
                            </a:schemeClr>
                          </a:solidFill>
                          <a:effectLst/>
                          <a:latin typeface="Calibri" panose="020F0502020204030204" pitchFamily="34" charset="0"/>
                        </a:rPr>
                        <a:t>Structures</a:t>
                      </a:r>
                      <a:r>
                        <a:rPr lang="en-US" sz="1600" b="0" i="0" u="none" strike="noStrike" baseline="30000" dirty="0">
                          <a:solidFill>
                            <a:schemeClr val="accent1">
                              <a:lumMod val="50000"/>
                            </a:schemeClr>
                          </a:solidFill>
                          <a:effectLst/>
                          <a:latin typeface="Calibri" panose="020F0502020204030204" pitchFamily="34" charset="0"/>
                        </a:rPr>
                        <a:t>1</a:t>
                      </a:r>
                      <a:endParaRPr lang="en-US" sz="1600" b="0" i="0" u="none" strike="noStrike" dirty="0">
                        <a:solidFill>
                          <a:schemeClr val="accent1">
                            <a:lumMod val="50000"/>
                          </a:schemeClr>
                        </a:solidFill>
                        <a:effectLst/>
                        <a:latin typeface="Calibri" panose="020F0502020204030204" pitchFamily="34" charset="0"/>
                      </a:endParaRP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600" b="0" i="0" u="none" strike="noStrike" dirty="0">
                          <a:solidFill>
                            <a:srgbClr val="000000"/>
                          </a:solidFill>
                          <a:effectLst/>
                          <a:latin typeface="Calibri" panose="020F0502020204030204" pitchFamily="34" charset="0"/>
                        </a:rPr>
                        <a:t>98,000</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600" b="1"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600" b="0"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r>
                        <a:rPr lang="en-US" sz="1600" b="0"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r>
                        <a:rPr lang="en-US" sz="1600" b="1"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600" b="0" i="0" u="none" strike="noStrike" dirty="0">
                          <a:solidFill>
                            <a:srgbClr val="000000"/>
                          </a:solidFill>
                          <a:effectLst/>
                          <a:latin typeface="Calibri" panose="020F0502020204030204" pitchFamily="34" charset="0"/>
                        </a:rPr>
                        <a:t> Yes</a:t>
                      </a:r>
                      <a:endParaRPr lang="en-US" sz="1600" b="0" i="0" u="none" strike="noStrike" dirty="0">
                        <a:solidFill>
                          <a:schemeClr val="accent1">
                            <a:lumMod val="50000"/>
                          </a:schemeClr>
                        </a:solidFill>
                        <a:effectLst/>
                        <a:latin typeface="Calibri" panose="020F0502020204030204" pitchFamily="34" charset="0"/>
                      </a:endParaRP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fontAlgn="ctr"/>
                      <a:r>
                        <a:rPr lang="en-US" sz="1600" b="0" i="0" u="none" strike="noStrike" dirty="0">
                          <a:solidFill>
                            <a:srgbClr val="000000"/>
                          </a:solidFill>
                          <a:effectLst/>
                          <a:latin typeface="Calibri" panose="020F0502020204030204" pitchFamily="34" charset="0"/>
                        </a:rPr>
                        <a:t>Yes</a:t>
                      </a:r>
                      <a:endParaRPr lang="en-US" sz="1600" b="0" i="0" u="none" strike="noStrike" dirty="0">
                        <a:solidFill>
                          <a:schemeClr val="accent1">
                            <a:lumMod val="50000"/>
                          </a:schemeClr>
                        </a:solidFill>
                        <a:effectLst/>
                        <a:latin typeface="Calibri" panose="020F0502020204030204" pitchFamily="34" charset="0"/>
                      </a:endParaRP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9F8"/>
                    </a:solidFill>
                  </a:tcPr>
                </a:tc>
                <a:tc>
                  <a:txBody>
                    <a:bodyPr/>
                    <a:lstStyle/>
                    <a:p>
                      <a:pPr algn="ctr" fontAlgn="ctr"/>
                      <a:r>
                        <a:rPr lang="en-US" sz="1600" b="0" i="0" u="none" strike="noStrike" dirty="0">
                          <a:solidFill>
                            <a:srgbClr val="000000"/>
                          </a:solidFill>
                          <a:effectLst/>
                          <a:latin typeface="Calibri" panose="020F0502020204030204" pitchFamily="34" charset="0"/>
                        </a:rPr>
                        <a:t>Yes</a:t>
                      </a:r>
                      <a:endParaRPr lang="en-US" sz="1600" b="0" i="0" u="none" strike="noStrike" dirty="0">
                        <a:solidFill>
                          <a:schemeClr val="accent1">
                            <a:lumMod val="50000"/>
                          </a:schemeClr>
                        </a:solidFill>
                        <a:effectLst/>
                        <a:latin typeface="Calibri" panose="020F0502020204030204" pitchFamily="34" charset="0"/>
                      </a:endParaRP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9F8"/>
                    </a:solidFill>
                  </a:tcPr>
                </a:tc>
                <a:extLst>
                  <a:ext uri="{0D108BD9-81ED-4DB2-BD59-A6C34878D82A}">
                    <a16:rowId xmlns:a16="http://schemas.microsoft.com/office/drawing/2014/main" val="2263144630"/>
                  </a:ext>
                </a:extLst>
              </a:tr>
              <a:tr h="240178">
                <a:tc>
                  <a:txBody>
                    <a:bodyPr/>
                    <a:lstStyle/>
                    <a:p>
                      <a:pPr algn="l" fontAlgn="b"/>
                      <a:r>
                        <a:rPr lang="en-US" sz="1600" b="1" i="0" u="none" strike="noStrike" dirty="0">
                          <a:solidFill>
                            <a:schemeClr val="accent1">
                              <a:lumMod val="50000"/>
                            </a:schemeClr>
                          </a:solidFill>
                          <a:effectLst/>
                          <a:latin typeface="Calibri" panose="020F0502020204030204" pitchFamily="34" charset="0"/>
                        </a:rPr>
                        <a:t>Parcels</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600" b="0" i="0" u="none" strike="noStrike" dirty="0">
                          <a:solidFill>
                            <a:srgbClr val="000000"/>
                          </a:solidFill>
                          <a:effectLst/>
                          <a:latin typeface="Calibri" panose="020F0502020204030204" pitchFamily="34" charset="0"/>
                        </a:rPr>
                        <a:t>275,000</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600" b="1"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600" b="0"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r>
                        <a:rPr lang="en-US" sz="1600" b="0"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r>
                        <a:rPr lang="en-US" sz="1600" b="1"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Calibri" panose="020F0502020204030204" pitchFamily="34" charset="0"/>
                        </a:rPr>
                        <a:t> Yes </a:t>
                      </a:r>
                      <a:endParaRPr lang="en-US" sz="1600" dirty="0"/>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a:r>
                        <a:rPr lang="en-US" sz="1600" b="0" i="0" u="none" strike="noStrike" dirty="0">
                          <a:solidFill>
                            <a:srgbClr val="000000"/>
                          </a:solidFill>
                          <a:effectLst/>
                          <a:latin typeface="Calibri" panose="020F0502020204030204" pitchFamily="34" charset="0"/>
                        </a:rPr>
                        <a:t> </a:t>
                      </a:r>
                      <a:endParaRPr lang="en-US" sz="1600" dirty="0"/>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9F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Calibri" panose="020F0502020204030204" pitchFamily="34" charset="0"/>
                        </a:rPr>
                        <a:t>Yes</a:t>
                      </a:r>
                      <a:endParaRPr lang="en-US" sz="1600" dirty="0"/>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9F8"/>
                    </a:solidFill>
                  </a:tcPr>
                </a:tc>
                <a:extLst>
                  <a:ext uri="{0D108BD9-81ED-4DB2-BD59-A6C34878D82A}">
                    <a16:rowId xmlns:a16="http://schemas.microsoft.com/office/drawing/2014/main" val="3206583005"/>
                  </a:ext>
                </a:extLst>
              </a:tr>
              <a:tr h="0">
                <a:tc>
                  <a:txBody>
                    <a:bodyPr/>
                    <a:lstStyle/>
                    <a:p>
                      <a:pPr algn="l" fontAlgn="b"/>
                      <a:r>
                        <a:rPr lang="en-US" sz="1600" b="1" i="0" u="none" strike="noStrike" dirty="0">
                          <a:solidFill>
                            <a:schemeClr val="accent1">
                              <a:lumMod val="50000"/>
                            </a:schemeClr>
                          </a:solidFill>
                          <a:effectLst/>
                          <a:latin typeface="Calibri" panose="020F0502020204030204" pitchFamily="34" charset="0"/>
                        </a:rPr>
                        <a:t>Other Features</a:t>
                      </a:r>
                      <a:r>
                        <a:rPr lang="en-US" sz="1600" b="0" i="0" u="none" strike="noStrike" baseline="30000" dirty="0">
                          <a:solidFill>
                            <a:schemeClr val="accent1">
                              <a:lumMod val="50000"/>
                            </a:schemeClr>
                          </a:solidFill>
                          <a:effectLst/>
                          <a:latin typeface="Calibri" panose="020F0502020204030204" pitchFamily="34" charset="0"/>
                        </a:rPr>
                        <a:t>2</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600" b="0" i="0" u="none" strike="noStrike" dirty="0">
                          <a:solidFill>
                            <a:srgbClr val="000000"/>
                          </a:solidFill>
                          <a:effectLst/>
                          <a:latin typeface="Calibri" panose="020F0502020204030204" pitchFamily="34" charset="0"/>
                        </a:rPr>
                        <a:t> </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600" b="0"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r>
                        <a:rPr lang="en-US" sz="1600" b="1"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600" b="0"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r>
                        <a:rPr lang="en-US" sz="1600" b="1"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600" b="0" i="0" u="none" strike="noStrike" dirty="0">
                          <a:solidFill>
                            <a:srgbClr val="000000"/>
                          </a:solidFill>
                          <a:effectLst/>
                          <a:latin typeface="Calibri" panose="020F0502020204030204" pitchFamily="34" charset="0"/>
                        </a:rPr>
                        <a:t> Yes</a:t>
                      </a:r>
                      <a:endParaRPr lang="en-US" sz="1600" dirty="0"/>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a:r>
                        <a:rPr lang="en-US" sz="1600" b="0" i="0" u="none" strike="noStrike" dirty="0">
                          <a:solidFill>
                            <a:srgbClr val="000000"/>
                          </a:solidFill>
                          <a:effectLst/>
                          <a:latin typeface="Calibri" panose="020F0502020204030204" pitchFamily="34" charset="0"/>
                        </a:rPr>
                        <a:t> </a:t>
                      </a:r>
                      <a:endParaRPr lang="en-US" sz="1600" dirty="0"/>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9F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Calibri" panose="020F0502020204030204" pitchFamily="34" charset="0"/>
                        </a:rPr>
                        <a:t> Yes</a:t>
                      </a:r>
                      <a:endParaRPr lang="en-US" sz="1600" dirty="0"/>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9F8"/>
                    </a:solidFill>
                  </a:tcPr>
                </a:tc>
                <a:extLst>
                  <a:ext uri="{0D108BD9-81ED-4DB2-BD59-A6C34878D82A}">
                    <a16:rowId xmlns:a16="http://schemas.microsoft.com/office/drawing/2014/main" val="4074284108"/>
                  </a:ext>
                </a:extLst>
              </a:tr>
              <a:tr h="240178">
                <a:tc gridSpan="9">
                  <a:txBody>
                    <a:bodyPr/>
                    <a:lstStyle/>
                    <a:p>
                      <a:pPr algn="ctr" fontAlgn="b"/>
                      <a:r>
                        <a:rPr lang="en-US" sz="1600" b="0" i="1" u="none" strike="noStrike" dirty="0">
                          <a:solidFill>
                            <a:srgbClr val="000000"/>
                          </a:solidFill>
                          <a:effectLst/>
                          <a:latin typeface="Calibri" panose="020F0502020204030204" pitchFamily="34" charset="0"/>
                        </a:rPr>
                        <a:t>COMMUNITY LEVEL</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8091955"/>
                  </a:ext>
                </a:extLst>
              </a:tr>
              <a:tr h="240178">
                <a:tc>
                  <a:txBody>
                    <a:bodyPr/>
                    <a:lstStyle/>
                    <a:p>
                      <a:pPr algn="l" fontAlgn="b"/>
                      <a:r>
                        <a:rPr lang="en-US" sz="1600" b="1" i="0" u="none" strike="noStrike" dirty="0">
                          <a:solidFill>
                            <a:schemeClr val="accent1">
                              <a:lumMod val="50000"/>
                            </a:schemeClr>
                          </a:solidFill>
                          <a:effectLst/>
                          <a:latin typeface="Calibri" panose="020F0502020204030204" pitchFamily="34" charset="0"/>
                        </a:rPr>
                        <a:t>Incorporated Places</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600" b="0" i="0" u="none" strike="noStrike" dirty="0">
                          <a:solidFill>
                            <a:srgbClr val="000000"/>
                          </a:solidFill>
                          <a:effectLst/>
                          <a:latin typeface="Calibri" panose="020F0502020204030204" pitchFamily="34" charset="0"/>
                        </a:rPr>
                        <a:t>211</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600" b="0"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r>
                        <a:rPr lang="en-US" sz="1600" b="0"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r>
                        <a:rPr lang="en-US" sz="1600" b="0"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r>
                        <a:rPr lang="en-US" sz="1600" b="0"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ctr"/>
                      <a:r>
                        <a:rPr lang="en-US" sz="1600" b="0" i="0" u="none" strike="noStrike" dirty="0">
                          <a:solidFill>
                            <a:srgbClr val="000000"/>
                          </a:solidFill>
                          <a:effectLst/>
                          <a:latin typeface="Calibri" panose="020F0502020204030204" pitchFamily="34" charset="0"/>
                        </a:rPr>
                        <a:t>Yes</a:t>
                      </a:r>
                      <a:endParaRPr lang="en-US" sz="1600" b="0" i="0" u="none" strike="noStrike" dirty="0">
                        <a:solidFill>
                          <a:schemeClr val="accent1">
                            <a:lumMod val="50000"/>
                          </a:schemeClr>
                        </a:solidFill>
                        <a:effectLst/>
                        <a:latin typeface="Calibri" panose="020F0502020204030204" pitchFamily="34" charset="0"/>
                      </a:endParaRP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fontAlgn="ctr"/>
                      <a:r>
                        <a:rPr lang="en-US" sz="1600" b="0" i="0" u="none" strike="noStrike" dirty="0">
                          <a:solidFill>
                            <a:srgbClr val="000000"/>
                          </a:solidFill>
                          <a:effectLst/>
                          <a:latin typeface="Calibri" panose="020F0502020204030204" pitchFamily="34" charset="0"/>
                        </a:rPr>
                        <a:t>Yes</a:t>
                      </a:r>
                      <a:endParaRPr lang="en-US" sz="1600" b="0" i="0" u="none" strike="noStrike" dirty="0">
                        <a:solidFill>
                          <a:schemeClr val="accent1">
                            <a:lumMod val="50000"/>
                          </a:schemeClr>
                        </a:solidFill>
                        <a:effectLst/>
                        <a:latin typeface="Calibri" panose="020F0502020204030204" pitchFamily="34" charset="0"/>
                      </a:endParaRP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9F8"/>
                    </a:solidFill>
                  </a:tcPr>
                </a:tc>
                <a:tc>
                  <a:txBody>
                    <a:bodyPr/>
                    <a:lstStyle/>
                    <a:p>
                      <a:pPr algn="ctr" fontAlgn="ctr"/>
                      <a:r>
                        <a:rPr lang="en-US" sz="1600" b="0" i="0" u="none" strike="noStrike" dirty="0">
                          <a:solidFill>
                            <a:srgbClr val="000000"/>
                          </a:solidFill>
                          <a:effectLst/>
                          <a:latin typeface="Calibri" panose="020F0502020204030204" pitchFamily="34" charset="0"/>
                        </a:rPr>
                        <a:t>Yes</a:t>
                      </a:r>
                      <a:endParaRPr lang="en-US" sz="1600" b="0" i="0" u="none" strike="noStrike" dirty="0">
                        <a:solidFill>
                          <a:schemeClr val="accent1">
                            <a:lumMod val="50000"/>
                          </a:schemeClr>
                        </a:solidFill>
                        <a:effectLst/>
                        <a:latin typeface="Calibri" panose="020F0502020204030204" pitchFamily="34" charset="0"/>
                      </a:endParaRP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9F8"/>
                    </a:solidFill>
                  </a:tcPr>
                </a:tc>
                <a:extLst>
                  <a:ext uri="{0D108BD9-81ED-4DB2-BD59-A6C34878D82A}">
                    <a16:rowId xmlns:a16="http://schemas.microsoft.com/office/drawing/2014/main" val="3568926832"/>
                  </a:ext>
                </a:extLst>
              </a:tr>
              <a:tr h="240178">
                <a:tc>
                  <a:txBody>
                    <a:bodyPr/>
                    <a:lstStyle/>
                    <a:p>
                      <a:pPr algn="l" fontAlgn="b"/>
                      <a:r>
                        <a:rPr lang="en-US" sz="1600" b="1" i="0" u="none" strike="noStrike" dirty="0">
                          <a:solidFill>
                            <a:schemeClr val="accent1">
                              <a:lumMod val="50000"/>
                            </a:schemeClr>
                          </a:solidFill>
                          <a:effectLst/>
                          <a:latin typeface="Calibri" panose="020F0502020204030204" pitchFamily="34" charset="0"/>
                        </a:rPr>
                        <a:t>Unincorporated Areas</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600" b="0" i="0" u="none" strike="noStrike" dirty="0">
                          <a:solidFill>
                            <a:srgbClr val="000000"/>
                          </a:solidFill>
                          <a:effectLst/>
                          <a:latin typeface="Calibri" panose="020F0502020204030204" pitchFamily="34" charset="0"/>
                        </a:rPr>
                        <a:t>55</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600" b="0"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r>
                        <a:rPr lang="en-US" sz="1600" b="0"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r>
                        <a:rPr lang="en-US" sz="1600" b="0"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r>
                        <a:rPr lang="en-US" sz="1600" b="0"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Calibri" panose="020F0502020204030204" pitchFamily="34" charset="0"/>
                        </a:rPr>
                        <a:t>Yes</a:t>
                      </a:r>
                      <a:endParaRPr lang="en-US" sz="1600" b="0" i="0" u="none" strike="noStrike" dirty="0">
                        <a:solidFill>
                          <a:schemeClr val="accent1">
                            <a:lumMod val="50000"/>
                          </a:schemeClr>
                        </a:solidFill>
                        <a:effectLst/>
                        <a:latin typeface="Calibri" panose="020F0502020204030204" pitchFamily="34" charset="0"/>
                      </a:endParaRPr>
                    </a:p>
                    <a:p>
                      <a:pPr algn="ctr"/>
                      <a:endParaRPr lang="en-US" sz="1600" dirty="0"/>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Calibri" panose="020F0502020204030204" pitchFamily="34" charset="0"/>
                        </a:rPr>
                        <a:t>Yes</a:t>
                      </a:r>
                      <a:endParaRPr lang="en-US" sz="1600" b="0" i="0" u="none" strike="noStrike" dirty="0">
                        <a:solidFill>
                          <a:schemeClr val="accent1">
                            <a:lumMod val="50000"/>
                          </a:schemeClr>
                        </a:solidFill>
                        <a:effectLst/>
                        <a:latin typeface="Calibri" panose="020F0502020204030204" pitchFamily="34" charset="0"/>
                      </a:endParaRPr>
                    </a:p>
                    <a:p>
                      <a:pPr algn="ctr"/>
                      <a:r>
                        <a:rPr lang="en-US" sz="1600" b="0" i="0" u="none" strike="noStrike" dirty="0">
                          <a:solidFill>
                            <a:srgbClr val="000000"/>
                          </a:solidFill>
                          <a:effectLst/>
                          <a:latin typeface="Calibri" panose="020F0502020204030204" pitchFamily="34" charset="0"/>
                        </a:rPr>
                        <a:t> </a:t>
                      </a:r>
                      <a:endParaRPr lang="en-US" sz="1600" dirty="0"/>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9F8"/>
                    </a:solidFill>
                  </a:tcPr>
                </a:tc>
                <a:tc>
                  <a:txBody>
                    <a:bodyPr/>
                    <a:lstStyle/>
                    <a:p>
                      <a:pPr algn="ctr"/>
                      <a:r>
                        <a:rPr lang="en-US" sz="1600" b="0" i="0" u="none" strike="noStrike" dirty="0">
                          <a:solidFill>
                            <a:srgbClr val="000000"/>
                          </a:solidFill>
                          <a:effectLst/>
                          <a:latin typeface="Calibri" panose="020F0502020204030204" pitchFamily="34" charset="0"/>
                        </a:rPr>
                        <a:t>Yes</a:t>
                      </a:r>
                      <a:endParaRPr lang="en-US" sz="1600" dirty="0"/>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9F8"/>
                    </a:solidFill>
                  </a:tcPr>
                </a:tc>
                <a:extLst>
                  <a:ext uri="{0D108BD9-81ED-4DB2-BD59-A6C34878D82A}">
                    <a16:rowId xmlns:a16="http://schemas.microsoft.com/office/drawing/2014/main" val="3251726093"/>
                  </a:ext>
                </a:extLst>
              </a:tr>
              <a:tr h="240178">
                <a:tc>
                  <a:txBody>
                    <a:bodyPr/>
                    <a:lstStyle/>
                    <a:p>
                      <a:pPr algn="l" fontAlgn="b"/>
                      <a:r>
                        <a:rPr lang="en-US" sz="1600" b="1" i="0" u="none" strike="noStrike" dirty="0">
                          <a:solidFill>
                            <a:schemeClr val="accent1">
                              <a:lumMod val="50000"/>
                            </a:schemeClr>
                          </a:solidFill>
                          <a:effectLst/>
                          <a:latin typeface="Calibri" panose="020F0502020204030204" pitchFamily="34" charset="0"/>
                        </a:rPr>
                        <a:t>Communities</a:t>
                      </a:r>
                      <a:r>
                        <a:rPr lang="en-US" sz="1600" b="1" i="0" u="none" strike="noStrike" dirty="0">
                          <a:solidFill>
                            <a:srgbClr val="000000"/>
                          </a:solidFill>
                          <a:effectLst/>
                          <a:latin typeface="Calibri" panose="020F0502020204030204" pitchFamily="34" charset="0"/>
                        </a:rPr>
                        <a:t> </a:t>
                      </a:r>
                      <a:r>
                        <a:rPr lang="en-US" sz="1600" b="0" i="0" u="none" strike="noStrike" dirty="0">
                          <a:solidFill>
                            <a:schemeClr val="accent1">
                              <a:lumMod val="50000"/>
                            </a:schemeClr>
                          </a:solidFill>
                          <a:effectLst/>
                          <a:latin typeface="Calibri" panose="020F0502020204030204" pitchFamily="34" charset="0"/>
                        </a:rPr>
                        <a:t>(NFIP)</a:t>
                      </a:r>
                      <a:r>
                        <a:rPr lang="en-US" sz="1600" b="0" i="0" u="none" strike="noStrike" baseline="30000" dirty="0">
                          <a:solidFill>
                            <a:schemeClr val="accent1">
                              <a:lumMod val="50000"/>
                            </a:schemeClr>
                          </a:solidFill>
                          <a:effectLst/>
                          <a:latin typeface="Calibri" panose="020F0502020204030204" pitchFamily="34" charset="0"/>
                        </a:rPr>
                        <a:t>3</a:t>
                      </a:r>
                      <a:endParaRPr lang="en-US" sz="1600" b="1" i="0" u="none" strike="noStrike" baseline="30000" dirty="0">
                        <a:solidFill>
                          <a:schemeClr val="accent1">
                            <a:lumMod val="50000"/>
                          </a:schemeClr>
                        </a:solidFill>
                        <a:effectLst/>
                        <a:latin typeface="Calibri" panose="020F0502020204030204" pitchFamily="34" charset="0"/>
                      </a:endParaRP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600" b="0" i="0" u="none" strike="noStrike" dirty="0">
                          <a:solidFill>
                            <a:srgbClr val="000000"/>
                          </a:solidFill>
                          <a:effectLst/>
                          <a:latin typeface="Calibri" panose="020F0502020204030204" pitchFamily="34" charset="0"/>
                        </a:rPr>
                        <a:t>266</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600" b="1"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600" b="1"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600" b="1"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600" b="1"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Calibri" panose="020F0502020204030204" pitchFamily="34" charset="0"/>
                        </a:rPr>
                        <a:t> Yes</a:t>
                      </a:r>
                      <a:endParaRPr lang="en-US" sz="1600" dirty="0"/>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a:r>
                        <a:rPr lang="en-US" sz="1600" b="0" i="0" u="none" strike="noStrike" dirty="0">
                          <a:solidFill>
                            <a:srgbClr val="000000"/>
                          </a:solidFill>
                          <a:effectLst/>
                          <a:latin typeface="Calibri" panose="020F0502020204030204" pitchFamily="34" charset="0"/>
                        </a:rPr>
                        <a:t>Yes</a:t>
                      </a:r>
                      <a:endParaRPr lang="en-US" sz="1600" dirty="0"/>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9F8"/>
                    </a:solidFill>
                  </a:tcPr>
                </a:tc>
                <a:tc>
                  <a:txBody>
                    <a:bodyPr/>
                    <a:lstStyle/>
                    <a:p>
                      <a:pPr algn="ctr"/>
                      <a:r>
                        <a:rPr lang="en-US" sz="1600" b="0" i="0" u="none" strike="noStrike" dirty="0">
                          <a:solidFill>
                            <a:srgbClr val="000000"/>
                          </a:solidFill>
                          <a:effectLst/>
                          <a:latin typeface="Calibri" panose="020F0502020204030204" pitchFamily="34" charset="0"/>
                        </a:rPr>
                        <a:t>Yes</a:t>
                      </a:r>
                      <a:endParaRPr lang="en-US" sz="1600" dirty="0"/>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9F8"/>
                    </a:solidFill>
                  </a:tcPr>
                </a:tc>
                <a:extLst>
                  <a:ext uri="{0D108BD9-81ED-4DB2-BD59-A6C34878D82A}">
                    <a16:rowId xmlns:a16="http://schemas.microsoft.com/office/drawing/2014/main" val="3724996624"/>
                  </a:ext>
                </a:extLst>
              </a:tr>
              <a:tr h="240178">
                <a:tc gridSpan="9">
                  <a:txBody>
                    <a:bodyPr/>
                    <a:lstStyle/>
                    <a:p>
                      <a:pPr algn="ctr" fontAlgn="b"/>
                      <a:r>
                        <a:rPr lang="en-US" sz="1600" b="0" i="1" u="none" strike="noStrike" dirty="0">
                          <a:solidFill>
                            <a:srgbClr val="000000"/>
                          </a:solidFill>
                          <a:effectLst/>
                          <a:latin typeface="Calibri" panose="020F0502020204030204" pitchFamily="34" charset="0"/>
                        </a:rPr>
                        <a:t>COUNTY-REGION-STATE LEVEL</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28296204"/>
                  </a:ext>
                </a:extLst>
              </a:tr>
              <a:tr h="240178">
                <a:tc>
                  <a:txBody>
                    <a:bodyPr/>
                    <a:lstStyle/>
                    <a:p>
                      <a:pPr algn="l" fontAlgn="b"/>
                      <a:r>
                        <a:rPr lang="en-US" sz="1600" b="1" i="0" u="none" strike="noStrike" dirty="0">
                          <a:solidFill>
                            <a:schemeClr val="accent1">
                              <a:lumMod val="50000"/>
                            </a:schemeClr>
                          </a:solidFill>
                          <a:effectLst/>
                          <a:latin typeface="Calibri" panose="020F0502020204030204" pitchFamily="34" charset="0"/>
                        </a:rPr>
                        <a:t>Counties</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600" b="0" i="0" u="none" strike="noStrike" dirty="0">
                          <a:solidFill>
                            <a:srgbClr val="000000"/>
                          </a:solidFill>
                          <a:effectLst/>
                          <a:latin typeface="Calibri" panose="020F0502020204030204" pitchFamily="34" charset="0"/>
                        </a:rPr>
                        <a:t>55</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600" b="0"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600" b="0"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r>
                        <a:rPr lang="en-US" sz="1600" b="1"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600" b="1"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600" b="0" i="0" u="none" strike="noStrike" dirty="0">
                          <a:solidFill>
                            <a:srgbClr val="000000"/>
                          </a:solidFill>
                          <a:effectLst/>
                          <a:latin typeface="Calibri" panose="020F0502020204030204" pitchFamily="34" charset="0"/>
                        </a:rPr>
                        <a:t>Yes</a:t>
                      </a:r>
                      <a:endParaRPr lang="en-US" sz="1600" b="0" i="0" u="none" strike="noStrike" dirty="0">
                        <a:solidFill>
                          <a:schemeClr val="accent1">
                            <a:lumMod val="50000"/>
                          </a:schemeClr>
                        </a:solidFill>
                        <a:effectLst/>
                        <a:latin typeface="Calibri" panose="020F0502020204030204" pitchFamily="34" charset="0"/>
                      </a:endParaRP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fontAlgn="ctr"/>
                      <a:r>
                        <a:rPr lang="en-US" sz="1600" b="0" i="0" u="none" strike="noStrike">
                          <a:solidFill>
                            <a:srgbClr val="000000"/>
                          </a:solidFill>
                          <a:effectLst/>
                          <a:latin typeface="Calibri" panose="020F0502020204030204" pitchFamily="34" charset="0"/>
                        </a:rPr>
                        <a:t>Yes</a:t>
                      </a:r>
                      <a:endParaRPr lang="en-US" sz="1600" b="0" i="0" u="none" strike="noStrike" dirty="0">
                        <a:solidFill>
                          <a:schemeClr val="accent1">
                            <a:lumMod val="50000"/>
                          </a:schemeClr>
                        </a:solidFill>
                        <a:effectLst/>
                        <a:latin typeface="Calibri" panose="020F0502020204030204" pitchFamily="34" charset="0"/>
                      </a:endParaRP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9F8"/>
                    </a:solidFill>
                  </a:tcPr>
                </a:tc>
                <a:tc>
                  <a:txBody>
                    <a:bodyPr/>
                    <a:lstStyle/>
                    <a:p>
                      <a:pPr algn="ctr" fontAlgn="ctr"/>
                      <a:r>
                        <a:rPr lang="en-US" sz="1600" b="0" i="0" u="none" strike="noStrike" dirty="0">
                          <a:solidFill>
                            <a:srgbClr val="000000"/>
                          </a:solidFill>
                          <a:effectLst/>
                          <a:latin typeface="Calibri" panose="020F0502020204030204" pitchFamily="34" charset="0"/>
                        </a:rPr>
                        <a:t>Yes</a:t>
                      </a:r>
                      <a:endParaRPr lang="en-US" sz="1600" b="0" i="0" u="none" strike="noStrike" dirty="0">
                        <a:solidFill>
                          <a:schemeClr val="accent1">
                            <a:lumMod val="50000"/>
                          </a:schemeClr>
                        </a:solidFill>
                        <a:effectLst/>
                        <a:latin typeface="Calibri" panose="020F0502020204030204" pitchFamily="34" charset="0"/>
                      </a:endParaRP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9F8"/>
                    </a:solidFill>
                  </a:tcPr>
                </a:tc>
                <a:extLst>
                  <a:ext uri="{0D108BD9-81ED-4DB2-BD59-A6C34878D82A}">
                    <a16:rowId xmlns:a16="http://schemas.microsoft.com/office/drawing/2014/main" val="2285568290"/>
                  </a:ext>
                </a:extLst>
              </a:tr>
              <a:tr h="240178">
                <a:tc>
                  <a:txBody>
                    <a:bodyPr/>
                    <a:lstStyle/>
                    <a:p>
                      <a:pPr algn="l" fontAlgn="b"/>
                      <a:r>
                        <a:rPr lang="en-US" sz="1600" b="1" i="0" u="none" strike="noStrike" dirty="0">
                          <a:solidFill>
                            <a:schemeClr val="accent1">
                              <a:lumMod val="50000"/>
                            </a:schemeClr>
                          </a:solidFill>
                          <a:effectLst/>
                          <a:latin typeface="Calibri" panose="020F0502020204030204" pitchFamily="34" charset="0"/>
                        </a:rPr>
                        <a:t>Regions </a:t>
                      </a:r>
                      <a:r>
                        <a:rPr lang="en-US" sz="1600" b="0" i="0" u="none" strike="noStrike" dirty="0">
                          <a:solidFill>
                            <a:schemeClr val="accent1">
                              <a:lumMod val="50000"/>
                            </a:schemeClr>
                          </a:solidFill>
                          <a:effectLst/>
                          <a:latin typeface="Calibri" panose="020F0502020204030204" pitchFamily="34" charset="0"/>
                        </a:rPr>
                        <a:t>(RPDCs)</a:t>
                      </a:r>
                      <a:endParaRPr lang="en-US" sz="1600" b="1" i="0" u="none" strike="noStrike" dirty="0">
                        <a:solidFill>
                          <a:schemeClr val="accent1">
                            <a:lumMod val="50000"/>
                          </a:schemeClr>
                        </a:solidFill>
                        <a:effectLst/>
                        <a:latin typeface="Calibri" panose="020F0502020204030204" pitchFamily="34" charset="0"/>
                      </a:endParaRP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600" b="0" i="0" u="none" strike="noStrike" dirty="0">
                          <a:solidFill>
                            <a:srgbClr val="000000"/>
                          </a:solidFill>
                          <a:effectLst/>
                          <a:latin typeface="Calibri" panose="020F0502020204030204" pitchFamily="34" charset="0"/>
                        </a:rPr>
                        <a:t>11</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600" b="0"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r>
                        <a:rPr lang="en-US" sz="1600" b="0"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r>
                        <a:rPr lang="en-US" sz="1600" b="1"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600" b="0"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Calibri" panose="020F0502020204030204" pitchFamily="34" charset="0"/>
                        </a:rPr>
                        <a:t> Yes </a:t>
                      </a:r>
                      <a:endParaRPr lang="en-US" sz="1600" dirty="0"/>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a:r>
                        <a:rPr lang="en-US" sz="1600" b="0" i="0" u="none" strike="noStrike">
                          <a:solidFill>
                            <a:srgbClr val="000000"/>
                          </a:solidFill>
                          <a:effectLst/>
                          <a:latin typeface="Calibri" panose="020F0502020204030204" pitchFamily="34" charset="0"/>
                        </a:rPr>
                        <a:t> </a:t>
                      </a:r>
                      <a:endParaRPr lang="en-US" sz="1600"/>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9F8"/>
                    </a:solidFill>
                  </a:tcPr>
                </a:tc>
                <a:tc>
                  <a:txBody>
                    <a:bodyPr/>
                    <a:lstStyle/>
                    <a:p>
                      <a:pPr algn="ctr"/>
                      <a:r>
                        <a:rPr lang="en-US" sz="1600" b="0" i="0" u="none" strike="noStrike" dirty="0">
                          <a:solidFill>
                            <a:srgbClr val="000000"/>
                          </a:solidFill>
                          <a:effectLst/>
                          <a:latin typeface="Calibri" panose="020F0502020204030204" pitchFamily="34" charset="0"/>
                        </a:rPr>
                        <a:t>Yes</a:t>
                      </a:r>
                      <a:endParaRPr lang="en-US" sz="1600" dirty="0"/>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9F8"/>
                    </a:solidFill>
                  </a:tcPr>
                </a:tc>
                <a:extLst>
                  <a:ext uri="{0D108BD9-81ED-4DB2-BD59-A6C34878D82A}">
                    <a16:rowId xmlns:a16="http://schemas.microsoft.com/office/drawing/2014/main" val="966044262"/>
                  </a:ext>
                </a:extLst>
              </a:tr>
              <a:tr h="240178">
                <a:tc>
                  <a:txBody>
                    <a:bodyPr/>
                    <a:lstStyle/>
                    <a:p>
                      <a:pPr algn="l" fontAlgn="b"/>
                      <a:r>
                        <a:rPr lang="en-US" sz="1600" b="1" i="0" u="none" strike="noStrike" dirty="0">
                          <a:solidFill>
                            <a:schemeClr val="accent1">
                              <a:lumMod val="50000"/>
                            </a:schemeClr>
                          </a:solidFill>
                          <a:effectLst/>
                          <a:latin typeface="Calibri" panose="020F0502020204030204" pitchFamily="34" charset="0"/>
                        </a:rPr>
                        <a:t>State</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600" b="0" i="0" u="none" strike="noStrike" dirty="0">
                          <a:solidFill>
                            <a:srgbClr val="000000"/>
                          </a:solidFill>
                          <a:effectLst/>
                          <a:latin typeface="Calibri" panose="020F0502020204030204" pitchFamily="34" charset="0"/>
                        </a:rPr>
                        <a:t>1</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600" b="1"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600" b="0"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r>
                        <a:rPr lang="en-US" sz="1600" b="1"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600" b="1"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Calibri" panose="020F0502020204030204" pitchFamily="34" charset="0"/>
                        </a:rPr>
                        <a:t> Yes </a:t>
                      </a:r>
                      <a:endParaRPr lang="en-US" sz="1600" dirty="0"/>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a:r>
                        <a:rPr lang="en-US" sz="1600" b="0" i="0" u="none" strike="noStrike" dirty="0">
                          <a:solidFill>
                            <a:srgbClr val="000000"/>
                          </a:solidFill>
                          <a:effectLst/>
                          <a:latin typeface="Calibri" panose="020F0502020204030204" pitchFamily="34" charset="0"/>
                        </a:rPr>
                        <a:t> </a:t>
                      </a:r>
                      <a:endParaRPr lang="en-US" sz="1600" dirty="0"/>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9F8"/>
                    </a:solidFill>
                  </a:tcPr>
                </a:tc>
                <a:tc>
                  <a:txBody>
                    <a:bodyPr/>
                    <a:lstStyle/>
                    <a:p>
                      <a:pPr algn="ctr"/>
                      <a:r>
                        <a:rPr lang="en-US" sz="1600" b="0" i="0" u="none" strike="noStrike" dirty="0">
                          <a:solidFill>
                            <a:srgbClr val="000000"/>
                          </a:solidFill>
                          <a:effectLst/>
                          <a:latin typeface="Calibri" panose="020F0502020204030204" pitchFamily="34" charset="0"/>
                        </a:rPr>
                        <a:t>Yes</a:t>
                      </a:r>
                      <a:endParaRPr lang="en-US" sz="1600" dirty="0"/>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9F8"/>
                    </a:solidFill>
                  </a:tcPr>
                </a:tc>
                <a:extLst>
                  <a:ext uri="{0D108BD9-81ED-4DB2-BD59-A6C34878D82A}">
                    <a16:rowId xmlns:a16="http://schemas.microsoft.com/office/drawing/2014/main" val="2454948640"/>
                  </a:ext>
                </a:extLst>
              </a:tr>
              <a:tr h="240178">
                <a:tc gridSpan="9">
                  <a:txBody>
                    <a:bodyPr/>
                    <a:lstStyle/>
                    <a:p>
                      <a:pPr algn="ctr" fontAlgn="b"/>
                      <a:r>
                        <a:rPr lang="en-US" sz="1600" b="0" i="1" u="none" strike="noStrike" dirty="0">
                          <a:solidFill>
                            <a:srgbClr val="000000"/>
                          </a:solidFill>
                          <a:effectLst/>
                          <a:latin typeface="Calibri" panose="020F0502020204030204" pitchFamily="34" charset="0"/>
                        </a:rPr>
                        <a:t>DRAINAGE LEVEL</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74617046"/>
                  </a:ext>
                </a:extLst>
              </a:tr>
              <a:tr h="240178">
                <a:tc>
                  <a:txBody>
                    <a:bodyPr/>
                    <a:lstStyle/>
                    <a:p>
                      <a:pPr algn="l" fontAlgn="b"/>
                      <a:r>
                        <a:rPr lang="en-US" sz="1600" b="1" i="0" u="none" strike="noStrike" dirty="0">
                          <a:solidFill>
                            <a:schemeClr val="accent1">
                              <a:lumMod val="50000"/>
                            </a:schemeClr>
                          </a:solidFill>
                          <a:effectLst/>
                          <a:latin typeface="Calibri" panose="020F0502020204030204" pitchFamily="34" charset="0"/>
                        </a:rPr>
                        <a:t>Watersheds</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600" b="0" i="0" u="none" strike="noStrike" dirty="0">
                          <a:solidFill>
                            <a:srgbClr val="000000"/>
                          </a:solidFill>
                          <a:effectLst/>
                          <a:latin typeface="Calibri" panose="020F0502020204030204" pitchFamily="34" charset="0"/>
                        </a:rPr>
                        <a:t>32</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600" b="0"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r>
                        <a:rPr lang="en-US" sz="1600" b="1"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600" b="0"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r>
                        <a:rPr lang="en-US" sz="1600" b="0"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ctr"/>
                      <a:r>
                        <a:rPr lang="en-US" sz="1600" b="0" i="0" u="none" strike="noStrike" dirty="0">
                          <a:solidFill>
                            <a:srgbClr val="000000"/>
                          </a:solidFill>
                          <a:effectLst/>
                          <a:latin typeface="Calibri" panose="020F0502020204030204" pitchFamily="34" charset="0"/>
                        </a:rPr>
                        <a:t>Yes</a:t>
                      </a:r>
                      <a:endParaRPr lang="en-US" sz="1600" b="0" i="0" u="none" strike="noStrike" dirty="0">
                        <a:solidFill>
                          <a:schemeClr val="accent1">
                            <a:lumMod val="50000"/>
                          </a:schemeClr>
                        </a:solidFill>
                        <a:effectLst/>
                        <a:latin typeface="Calibri" panose="020F0502020204030204" pitchFamily="34" charset="0"/>
                      </a:endParaRP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fontAlgn="ctr"/>
                      <a:r>
                        <a:rPr lang="en-US" sz="1600" b="0" i="0" u="none" strike="noStrike" dirty="0">
                          <a:solidFill>
                            <a:srgbClr val="000000"/>
                          </a:solidFill>
                          <a:effectLst/>
                          <a:latin typeface="Calibri" panose="020F0502020204030204" pitchFamily="34" charset="0"/>
                        </a:rPr>
                        <a:t> </a:t>
                      </a:r>
                      <a:endParaRPr lang="en-US" sz="1600" b="0" i="0" u="none" strike="noStrike" dirty="0">
                        <a:solidFill>
                          <a:schemeClr val="accent1">
                            <a:lumMod val="50000"/>
                          </a:schemeClr>
                        </a:solidFill>
                        <a:effectLst/>
                        <a:latin typeface="Calibri" panose="020F0502020204030204" pitchFamily="34" charset="0"/>
                      </a:endParaRP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9F8"/>
                    </a:solidFill>
                  </a:tcPr>
                </a:tc>
                <a:tc>
                  <a:txBody>
                    <a:bodyPr/>
                    <a:lstStyle/>
                    <a:p>
                      <a:pPr algn="ctr" fontAlgn="ctr"/>
                      <a:r>
                        <a:rPr lang="en-US" sz="1600" b="0" i="0" u="none" strike="noStrike" dirty="0">
                          <a:solidFill>
                            <a:srgbClr val="000000"/>
                          </a:solidFill>
                          <a:effectLst/>
                          <a:latin typeface="Calibri" panose="020F0502020204030204" pitchFamily="34" charset="0"/>
                        </a:rPr>
                        <a:t>Yes</a:t>
                      </a:r>
                      <a:endParaRPr lang="en-US" sz="1600" b="0" i="0" u="none" strike="noStrike" dirty="0">
                        <a:solidFill>
                          <a:schemeClr val="accent1">
                            <a:lumMod val="50000"/>
                          </a:schemeClr>
                        </a:solidFill>
                        <a:effectLst/>
                        <a:latin typeface="Calibri" panose="020F0502020204030204" pitchFamily="34" charset="0"/>
                      </a:endParaRP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9F8"/>
                    </a:solidFill>
                  </a:tcPr>
                </a:tc>
                <a:extLst>
                  <a:ext uri="{0D108BD9-81ED-4DB2-BD59-A6C34878D82A}">
                    <a16:rowId xmlns:a16="http://schemas.microsoft.com/office/drawing/2014/main" val="1989351748"/>
                  </a:ext>
                </a:extLst>
              </a:tr>
              <a:tr h="240178">
                <a:tc>
                  <a:txBody>
                    <a:bodyPr/>
                    <a:lstStyle/>
                    <a:p>
                      <a:pPr algn="l" fontAlgn="b"/>
                      <a:r>
                        <a:rPr lang="en-US" sz="1600" b="1" i="0" u="none" strike="noStrike" dirty="0">
                          <a:solidFill>
                            <a:schemeClr val="accent1">
                              <a:lumMod val="50000"/>
                            </a:schemeClr>
                          </a:solidFill>
                          <a:effectLst/>
                          <a:latin typeface="Calibri" panose="020F0502020204030204" pitchFamily="34" charset="0"/>
                        </a:rPr>
                        <a:t>Streams </a:t>
                      </a:r>
                      <a:r>
                        <a:rPr lang="en-US" sz="1600" b="0" i="0" u="none" strike="noStrike" dirty="0">
                          <a:solidFill>
                            <a:schemeClr val="accent1">
                              <a:lumMod val="50000"/>
                            </a:schemeClr>
                          </a:solidFill>
                          <a:effectLst/>
                          <a:latin typeface="Calibri" panose="020F0502020204030204" pitchFamily="34" charset="0"/>
                        </a:rPr>
                        <a:t>(named)</a:t>
                      </a:r>
                      <a:endParaRPr lang="en-US" sz="1600" b="1" i="0" u="none" strike="noStrike" dirty="0">
                        <a:solidFill>
                          <a:schemeClr val="accent1">
                            <a:lumMod val="50000"/>
                          </a:schemeClr>
                        </a:solidFill>
                        <a:effectLst/>
                        <a:latin typeface="Calibri" panose="020F0502020204030204" pitchFamily="34" charset="0"/>
                      </a:endParaRP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600" b="0" i="0" u="none" strike="noStrike" dirty="0">
                          <a:solidFill>
                            <a:srgbClr val="000000"/>
                          </a:solidFill>
                          <a:effectLst/>
                          <a:latin typeface="Calibri" panose="020F0502020204030204" pitchFamily="34" charset="0"/>
                        </a:rPr>
                        <a:t>6,748</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600" b="0"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r>
                        <a:rPr lang="en-US" sz="1600" b="1"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600" b="0"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r>
                        <a:rPr lang="en-US" sz="1600" b="0"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Calibri" panose="020F0502020204030204" pitchFamily="34" charset="0"/>
                        </a:rPr>
                        <a:t> Yes</a:t>
                      </a:r>
                      <a:endParaRPr lang="en-US" sz="1600" dirty="0"/>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Calibri" panose="020F0502020204030204" pitchFamily="34" charset="0"/>
                        </a:rPr>
                        <a:t> Yes</a:t>
                      </a:r>
                      <a:endParaRPr lang="en-US" sz="1600" dirty="0"/>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9F8"/>
                    </a:solidFill>
                  </a:tcPr>
                </a:tc>
                <a:tc>
                  <a:txBody>
                    <a:bodyPr/>
                    <a:lstStyle/>
                    <a:p>
                      <a:pPr algn="ctr"/>
                      <a:r>
                        <a:rPr lang="en-US" sz="1600" b="0" i="0" u="none" strike="noStrike" dirty="0">
                          <a:solidFill>
                            <a:srgbClr val="000000"/>
                          </a:solidFill>
                          <a:effectLst/>
                          <a:latin typeface="Calibri" panose="020F0502020204030204" pitchFamily="34" charset="0"/>
                        </a:rPr>
                        <a:t>Yes</a:t>
                      </a:r>
                      <a:endParaRPr lang="en-US" sz="1600" dirty="0"/>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9F8"/>
                    </a:solidFill>
                  </a:tcPr>
                </a:tc>
                <a:extLst>
                  <a:ext uri="{0D108BD9-81ED-4DB2-BD59-A6C34878D82A}">
                    <a16:rowId xmlns:a16="http://schemas.microsoft.com/office/drawing/2014/main" val="3510501390"/>
                  </a:ext>
                </a:extLst>
              </a:tr>
            </a:tbl>
          </a:graphicData>
        </a:graphic>
      </p:graphicFrame>
      <p:graphicFrame>
        <p:nvGraphicFramePr>
          <p:cNvPr id="3" name="Table 2">
            <a:extLst>
              <a:ext uri="{FF2B5EF4-FFF2-40B4-BE49-F238E27FC236}">
                <a16:creationId xmlns:a16="http://schemas.microsoft.com/office/drawing/2014/main" id="{6AC8AF37-799A-4AC5-EE49-EDF1B4E53312}"/>
              </a:ext>
            </a:extLst>
          </p:cNvPr>
          <p:cNvGraphicFramePr>
            <a:graphicFrameLocks noGrp="1"/>
          </p:cNvGraphicFramePr>
          <p:nvPr/>
        </p:nvGraphicFramePr>
        <p:xfrm>
          <a:off x="178377" y="5914123"/>
          <a:ext cx="7950199" cy="862590"/>
        </p:xfrm>
        <a:graphic>
          <a:graphicData uri="http://schemas.openxmlformats.org/drawingml/2006/table">
            <a:tbl>
              <a:tblPr/>
              <a:tblGrid>
                <a:gridCol w="1383195">
                  <a:extLst>
                    <a:ext uri="{9D8B030D-6E8A-4147-A177-3AD203B41FA5}">
                      <a16:colId xmlns:a16="http://schemas.microsoft.com/office/drawing/2014/main" val="1915689436"/>
                    </a:ext>
                  </a:extLst>
                </a:gridCol>
                <a:gridCol w="828014">
                  <a:extLst>
                    <a:ext uri="{9D8B030D-6E8A-4147-A177-3AD203B41FA5}">
                      <a16:colId xmlns:a16="http://schemas.microsoft.com/office/drawing/2014/main" val="2749419911"/>
                    </a:ext>
                  </a:extLst>
                </a:gridCol>
                <a:gridCol w="837531">
                  <a:extLst>
                    <a:ext uri="{9D8B030D-6E8A-4147-A177-3AD203B41FA5}">
                      <a16:colId xmlns:a16="http://schemas.microsoft.com/office/drawing/2014/main" val="2759312931"/>
                    </a:ext>
                  </a:extLst>
                </a:gridCol>
                <a:gridCol w="609113">
                  <a:extLst>
                    <a:ext uri="{9D8B030D-6E8A-4147-A177-3AD203B41FA5}">
                      <a16:colId xmlns:a16="http://schemas.microsoft.com/office/drawing/2014/main" val="55193453"/>
                    </a:ext>
                  </a:extLst>
                </a:gridCol>
                <a:gridCol w="609113">
                  <a:extLst>
                    <a:ext uri="{9D8B030D-6E8A-4147-A177-3AD203B41FA5}">
                      <a16:colId xmlns:a16="http://schemas.microsoft.com/office/drawing/2014/main" val="2085079137"/>
                    </a:ext>
                  </a:extLst>
                </a:gridCol>
                <a:gridCol w="888291">
                  <a:extLst>
                    <a:ext uri="{9D8B030D-6E8A-4147-A177-3AD203B41FA5}">
                      <a16:colId xmlns:a16="http://schemas.microsoft.com/office/drawing/2014/main" val="489206481"/>
                    </a:ext>
                  </a:extLst>
                </a:gridCol>
                <a:gridCol w="1205537">
                  <a:extLst>
                    <a:ext uri="{9D8B030D-6E8A-4147-A177-3AD203B41FA5}">
                      <a16:colId xmlns:a16="http://schemas.microsoft.com/office/drawing/2014/main" val="3996400106"/>
                    </a:ext>
                  </a:extLst>
                </a:gridCol>
                <a:gridCol w="799461">
                  <a:extLst>
                    <a:ext uri="{9D8B030D-6E8A-4147-A177-3AD203B41FA5}">
                      <a16:colId xmlns:a16="http://schemas.microsoft.com/office/drawing/2014/main" val="2030957078"/>
                    </a:ext>
                  </a:extLst>
                </a:gridCol>
                <a:gridCol w="789944">
                  <a:extLst>
                    <a:ext uri="{9D8B030D-6E8A-4147-A177-3AD203B41FA5}">
                      <a16:colId xmlns:a16="http://schemas.microsoft.com/office/drawing/2014/main" val="2910418749"/>
                    </a:ext>
                  </a:extLst>
                </a:gridCol>
              </a:tblGrid>
              <a:tr h="0">
                <a:tc>
                  <a:txBody>
                    <a:bodyPr/>
                    <a:lstStyle/>
                    <a:p>
                      <a:pPr algn="l" fontAlgn="b"/>
                      <a:r>
                        <a:rPr lang="en-US" sz="1100" b="0" i="0" u="none" strike="noStrike" dirty="0">
                          <a:solidFill>
                            <a:srgbClr val="000000"/>
                          </a:solidFill>
                          <a:effectLst/>
                          <a:latin typeface="Aptos Narrow" panose="020B0004020202020204" pitchFamily="34" charset="0"/>
                        </a:rPr>
                        <a:t>NOTES: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endParaRPr lang="en-US" sz="1100" b="0" i="0" u="none" strike="noStrike" dirty="0">
                        <a:solidFill>
                          <a:srgbClr val="000000"/>
                        </a:solidFill>
                        <a:effectLst/>
                        <a:latin typeface="Aptos Narrow" panose="020B000402020202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endParaRPr lang="en-US" sz="1100" b="0" i="0" u="none" strike="noStrike" dirty="0">
                        <a:solidFill>
                          <a:srgbClr val="000000"/>
                        </a:solidFill>
                        <a:effectLst/>
                        <a:latin typeface="Aptos Narrow" panose="020B000402020202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endParaRPr lang="en-US" sz="1100" b="0" i="0" u="none" strike="noStrike" dirty="0">
                        <a:solidFill>
                          <a:srgbClr val="000000"/>
                        </a:solidFill>
                        <a:effectLst/>
                        <a:latin typeface="Aptos Narrow" panose="020B000402020202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endParaRPr lang="en-US" sz="1100" b="0" i="0" u="none" strike="noStrike" dirty="0">
                        <a:solidFill>
                          <a:srgbClr val="000000"/>
                        </a:solidFill>
                        <a:effectLst/>
                        <a:latin typeface="Aptos Narrow" panose="020B000402020202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endParaRPr lang="en-US" sz="1100" b="0" i="0" u="none" strike="noStrike" dirty="0">
                        <a:solidFill>
                          <a:srgbClr val="000000"/>
                        </a:solidFill>
                        <a:effectLst/>
                        <a:latin typeface="Aptos Narrow" panose="020B000402020202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endParaRPr lang="en-US" sz="1100" b="0" i="0" u="none" strike="noStrike" dirty="0">
                        <a:solidFill>
                          <a:srgbClr val="000000"/>
                        </a:solidFill>
                        <a:effectLst/>
                        <a:latin typeface="Aptos Narrow" panose="020B000402020202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85437954"/>
                  </a:ext>
                </a:extLst>
              </a:tr>
              <a:tr h="209550">
                <a:tc gridSpan="7">
                  <a:txBody>
                    <a:bodyPr/>
                    <a:lstStyle/>
                    <a:p>
                      <a:pPr algn="l" fontAlgn="b"/>
                      <a:r>
                        <a:rPr lang="en-US" sz="1100" b="0" i="0" u="none" strike="noStrike" baseline="30000" dirty="0">
                          <a:solidFill>
                            <a:srgbClr val="000000"/>
                          </a:solidFill>
                          <a:effectLst/>
                          <a:latin typeface="Aptos Narrow" panose="020B0004020202020204" pitchFamily="34" charset="0"/>
                        </a:rPr>
                        <a:t>1</a:t>
                      </a:r>
                      <a:r>
                        <a:rPr lang="en-US" sz="1100" b="0" i="0" u="none" strike="noStrike" dirty="0">
                          <a:solidFill>
                            <a:srgbClr val="000000"/>
                          </a:solidFill>
                          <a:effectLst/>
                          <a:latin typeface="Aptos Narrow" panose="020B0004020202020204" pitchFamily="34" charset="0"/>
                        </a:rPr>
                        <a:t>  Primary structures located in high-risk effective and advisory floodplains (1%-annual-chance flood)</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100" b="0" i="0" u="none" strike="noStrike" dirty="0">
                          <a:solidFill>
                            <a:srgbClr val="000000"/>
                          </a:solidFill>
                          <a:effectLst/>
                          <a:latin typeface="Aptos Narrow" panose="020B0004020202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en-US" sz="1100" b="0" i="0" u="none" strike="noStrike" dirty="0">
                          <a:solidFill>
                            <a:srgbClr val="000000"/>
                          </a:solidFill>
                          <a:effectLst/>
                          <a:latin typeface="Aptos Narrow" panose="020B000402020202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689795178"/>
                  </a:ext>
                </a:extLst>
              </a:tr>
              <a:tr h="266325">
                <a:tc gridSpan="8">
                  <a:txBody>
                    <a:bodyPr/>
                    <a:lstStyle/>
                    <a:p>
                      <a:pPr algn="l" fontAlgn="b"/>
                      <a:r>
                        <a:rPr lang="en-US" sz="1100" b="0" i="0" u="none" strike="noStrike" baseline="30000" dirty="0">
                          <a:solidFill>
                            <a:srgbClr val="000000"/>
                          </a:solidFill>
                          <a:effectLst/>
                          <a:latin typeface="Aptos Narrow" panose="020B0004020202020204" pitchFamily="34" charset="0"/>
                        </a:rPr>
                        <a:t>2</a:t>
                      </a:r>
                      <a:r>
                        <a:rPr lang="en-US" sz="1100" b="0" i="0" u="none" strike="noStrike" dirty="0">
                          <a:solidFill>
                            <a:srgbClr val="000000"/>
                          </a:solidFill>
                          <a:effectLst/>
                          <a:latin typeface="Aptos Narrow" panose="020B0004020202020204" pitchFamily="34" charset="0"/>
                        </a:rPr>
                        <a:t> Other Features include roads, bridges, National Register Areas, flood mitigation structures (dams, levees, floodwalls)</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100" b="0" i="0" u="none" strike="noStrike" dirty="0">
                          <a:solidFill>
                            <a:srgbClr val="000000"/>
                          </a:solidFill>
                          <a:effectLst/>
                          <a:latin typeface="Aptos Narrow" panose="020B000402020202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094202227"/>
                  </a:ext>
                </a:extLst>
              </a:tr>
              <a:tr h="209550">
                <a:tc gridSpan="6">
                  <a:txBody>
                    <a:bodyPr/>
                    <a:lstStyle/>
                    <a:p>
                      <a:pPr algn="l" fontAlgn="b"/>
                      <a:r>
                        <a:rPr lang="en-US" sz="1100" b="0" i="0" u="none" strike="noStrike" baseline="30000" dirty="0">
                          <a:solidFill>
                            <a:srgbClr val="000000"/>
                          </a:solidFill>
                          <a:effectLst/>
                          <a:latin typeface="Aptos Narrow" panose="020B0004020202020204" pitchFamily="34" charset="0"/>
                        </a:rPr>
                        <a:t>3</a:t>
                      </a:r>
                      <a:r>
                        <a:rPr lang="en-US" sz="1100" b="0" i="0" u="none" strike="noStrike" dirty="0">
                          <a:solidFill>
                            <a:srgbClr val="000000"/>
                          </a:solidFill>
                          <a:effectLst/>
                          <a:latin typeface="Aptos Narrow" panose="020B0004020202020204" pitchFamily="34" charset="0"/>
                        </a:rPr>
                        <a:t>  Total 284 communities in state:  266 NFIP; 18 incorporated places not in NFIP</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100" b="0" i="0" u="none" strike="noStrike" dirty="0">
                          <a:solidFill>
                            <a:srgbClr val="000000"/>
                          </a:solidFill>
                          <a:effectLst/>
                          <a:latin typeface="Aptos Narrow" panose="020B000402020202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Aptos Narrow" panose="020B000402020202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dirty="0">
                          <a:solidFill>
                            <a:srgbClr val="000000"/>
                          </a:solidFill>
                          <a:effectLst/>
                          <a:latin typeface="Aptos Narrow" panose="020B000402020202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02131362"/>
                  </a:ext>
                </a:extLst>
              </a:tr>
            </a:tbl>
          </a:graphicData>
        </a:graphic>
      </p:graphicFrame>
      <p:pic>
        <p:nvPicPr>
          <p:cNvPr id="4" name="Picture 3" descr="A hexagon with a yellow house and a river&#10;&#10;Description automatically generated">
            <a:extLst>
              <a:ext uri="{FF2B5EF4-FFF2-40B4-BE49-F238E27FC236}">
                <a16:creationId xmlns:a16="http://schemas.microsoft.com/office/drawing/2014/main" id="{7D2FD137-E38A-9B7D-E109-04CBCF8713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09" y="73408"/>
            <a:ext cx="619664" cy="565400"/>
          </a:xfrm>
          <a:prstGeom prst="rect">
            <a:avLst/>
          </a:prstGeom>
        </p:spPr>
      </p:pic>
    </p:spTree>
    <p:extLst>
      <p:ext uri="{BB962C8B-B14F-4D97-AF65-F5344CB8AC3E}">
        <p14:creationId xmlns:p14="http://schemas.microsoft.com/office/powerpoint/2010/main" val="416947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01DF90-CE1C-B070-BF2E-35331C2C2FD9}"/>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39E9D6C8-75BE-D274-8F65-C1EDD83E8339}"/>
              </a:ext>
            </a:extLst>
          </p:cNvPr>
          <p:cNvSpPr txBox="1">
            <a:spLocks/>
          </p:cNvSpPr>
          <p:nvPr/>
        </p:nvSpPr>
        <p:spPr>
          <a:xfrm>
            <a:off x="0" y="2"/>
            <a:ext cx="12192000" cy="677730"/>
          </a:xfrm>
          <a:prstGeom prst="rect">
            <a:avLst/>
          </a:prstGeom>
          <a:solidFill>
            <a:schemeClr val="tx2">
              <a:lumMod val="90000"/>
              <a:lumOff val="10000"/>
            </a:schemeClr>
          </a:solid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Risk Assessments at Multiple Scales</a:t>
            </a:r>
          </a:p>
        </p:txBody>
      </p:sp>
      <p:graphicFrame>
        <p:nvGraphicFramePr>
          <p:cNvPr id="6" name="Table 5">
            <a:extLst>
              <a:ext uri="{FF2B5EF4-FFF2-40B4-BE49-F238E27FC236}">
                <a16:creationId xmlns:a16="http://schemas.microsoft.com/office/drawing/2014/main" id="{07AA0650-FE6B-F075-617C-295E80147898}"/>
              </a:ext>
            </a:extLst>
          </p:cNvPr>
          <p:cNvGraphicFramePr>
            <a:graphicFrameLocks noGrp="1"/>
          </p:cNvGraphicFramePr>
          <p:nvPr>
            <p:extLst>
              <p:ext uri="{D42A27DB-BD31-4B8C-83A1-F6EECF244321}">
                <p14:modId xmlns:p14="http://schemas.microsoft.com/office/powerpoint/2010/main" val="2109947367"/>
              </p:ext>
            </p:extLst>
          </p:nvPr>
        </p:nvGraphicFramePr>
        <p:xfrm>
          <a:off x="178376" y="793669"/>
          <a:ext cx="10648120" cy="5121557"/>
        </p:xfrm>
        <a:graphic>
          <a:graphicData uri="http://schemas.openxmlformats.org/drawingml/2006/table">
            <a:tbl>
              <a:tblPr/>
              <a:tblGrid>
                <a:gridCol w="2067962">
                  <a:extLst>
                    <a:ext uri="{9D8B030D-6E8A-4147-A177-3AD203B41FA5}">
                      <a16:colId xmlns:a16="http://schemas.microsoft.com/office/drawing/2014/main" val="975404614"/>
                    </a:ext>
                  </a:extLst>
                </a:gridCol>
                <a:gridCol w="1252164">
                  <a:extLst>
                    <a:ext uri="{9D8B030D-6E8A-4147-A177-3AD203B41FA5}">
                      <a16:colId xmlns:a16="http://schemas.microsoft.com/office/drawing/2014/main" val="1081294687"/>
                    </a:ext>
                  </a:extLst>
                </a:gridCol>
                <a:gridCol w="910662">
                  <a:extLst>
                    <a:ext uri="{9D8B030D-6E8A-4147-A177-3AD203B41FA5}">
                      <a16:colId xmlns:a16="http://schemas.microsoft.com/office/drawing/2014/main" val="1479206486"/>
                    </a:ext>
                  </a:extLst>
                </a:gridCol>
                <a:gridCol w="910662">
                  <a:extLst>
                    <a:ext uri="{9D8B030D-6E8A-4147-A177-3AD203B41FA5}">
                      <a16:colId xmlns:a16="http://schemas.microsoft.com/office/drawing/2014/main" val="1678233427"/>
                    </a:ext>
                  </a:extLst>
                </a:gridCol>
                <a:gridCol w="1328053">
                  <a:extLst>
                    <a:ext uri="{9D8B030D-6E8A-4147-A177-3AD203B41FA5}">
                      <a16:colId xmlns:a16="http://schemas.microsoft.com/office/drawing/2014/main" val="325354967"/>
                    </a:ext>
                  </a:extLst>
                </a:gridCol>
                <a:gridCol w="1632352">
                  <a:extLst>
                    <a:ext uri="{9D8B030D-6E8A-4147-A177-3AD203B41FA5}">
                      <a16:colId xmlns:a16="http://schemas.microsoft.com/office/drawing/2014/main" val="259160900"/>
                    </a:ext>
                  </a:extLst>
                </a:gridCol>
                <a:gridCol w="1252262">
                  <a:extLst>
                    <a:ext uri="{9D8B030D-6E8A-4147-A177-3AD203B41FA5}">
                      <a16:colId xmlns:a16="http://schemas.microsoft.com/office/drawing/2014/main" val="1721048016"/>
                    </a:ext>
                  </a:extLst>
                </a:gridCol>
                <a:gridCol w="1294003">
                  <a:extLst>
                    <a:ext uri="{9D8B030D-6E8A-4147-A177-3AD203B41FA5}">
                      <a16:colId xmlns:a16="http://schemas.microsoft.com/office/drawing/2014/main" val="2312694918"/>
                    </a:ext>
                  </a:extLst>
                </a:gridCol>
              </a:tblGrid>
              <a:tr h="223934">
                <a:tc>
                  <a:txBody>
                    <a:bodyPr/>
                    <a:lstStyle/>
                    <a:p>
                      <a:pPr algn="ctr" fontAlgn="b"/>
                      <a:r>
                        <a:rPr lang="en-US" sz="2000" b="1" i="0" u="none" strike="noStrike" dirty="0">
                          <a:solidFill>
                            <a:srgbClr val="FFFFFF"/>
                          </a:solidFill>
                          <a:effectLst/>
                          <a:latin typeface="Calibri" panose="020F0502020204030204" pitchFamily="34" charset="0"/>
                        </a:rPr>
                        <a:t>GEOGRAPHIC SCALES</a:t>
                      </a:r>
                    </a:p>
                  </a:txBody>
                  <a:tcPr marL="9449" marR="9449" marT="94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gridSpan="4">
                  <a:txBody>
                    <a:bodyPr/>
                    <a:lstStyle/>
                    <a:p>
                      <a:pPr algn="ctr" fontAlgn="b"/>
                      <a:r>
                        <a:rPr lang="en-US" sz="2000" b="1" i="0" u="none" strike="noStrike" dirty="0">
                          <a:solidFill>
                            <a:srgbClr val="000000"/>
                          </a:solidFill>
                          <a:effectLst/>
                          <a:latin typeface="Calibri" panose="020F0502020204030204" pitchFamily="34" charset="0"/>
                        </a:rPr>
                        <a:t>MITIGATION APPLICATIONS</a:t>
                      </a:r>
                    </a:p>
                  </a:txBody>
                  <a:tcPr marL="9449" marR="9449" marT="94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tc gridSpan="3">
                  <a:txBody>
                    <a:bodyPr/>
                    <a:lstStyle/>
                    <a:p>
                      <a:pPr algn="ctr" fontAlgn="b"/>
                      <a:r>
                        <a:rPr lang="en-US" sz="2000" b="1" i="0" u="none" strike="noStrike" dirty="0">
                          <a:solidFill>
                            <a:srgbClr val="FFFFFF"/>
                          </a:solidFill>
                          <a:effectLst/>
                          <a:latin typeface="Calibri" panose="020F0502020204030204" pitchFamily="34" charset="0"/>
                        </a:rPr>
                        <a:t>WVFRF TOOLS</a:t>
                      </a:r>
                    </a:p>
                  </a:txBody>
                  <a:tcPr marL="9449" marR="9449" marT="94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15C98"/>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84606553"/>
                  </a:ext>
                </a:extLst>
              </a:tr>
              <a:tr h="702615">
                <a:tc>
                  <a:txBody>
                    <a:bodyPr/>
                    <a:lstStyle/>
                    <a:p>
                      <a:pPr algn="ctr" fontAlgn="t"/>
                      <a:r>
                        <a:rPr lang="en-US" sz="1600" b="1" i="0" u="none" strike="noStrike" dirty="0">
                          <a:solidFill>
                            <a:srgbClr val="000000"/>
                          </a:solidFill>
                          <a:effectLst/>
                          <a:latin typeface="Calibri" panose="020F0502020204030204" pitchFamily="34" charset="0"/>
                        </a:rPr>
                        <a:t>Geographic Unit</a:t>
                      </a:r>
                    </a:p>
                  </a:txBody>
                  <a:tcPr marL="9449" marR="9449" marT="9449"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t"/>
                      <a:r>
                        <a:rPr lang="en-US" sz="1600" b="1" i="0" u="none" strike="noStrike" dirty="0">
                          <a:solidFill>
                            <a:srgbClr val="000000"/>
                          </a:solidFill>
                          <a:effectLst/>
                          <a:latin typeface="Calibri" panose="020F0502020204030204" pitchFamily="34" charset="0"/>
                        </a:rPr>
                        <a:t>Floodplain Management</a:t>
                      </a:r>
                    </a:p>
                  </a:txBody>
                  <a:tcPr marL="9449" marR="9449" marT="94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t"/>
                      <a:r>
                        <a:rPr lang="en-US" sz="1600" b="1" i="0" u="none" strike="noStrike" dirty="0">
                          <a:solidFill>
                            <a:srgbClr val="000000"/>
                          </a:solidFill>
                          <a:effectLst/>
                          <a:latin typeface="Calibri" panose="020F0502020204030204" pitchFamily="34" charset="0"/>
                        </a:rPr>
                        <a:t>FEMA Mapping</a:t>
                      </a:r>
                    </a:p>
                  </a:txBody>
                  <a:tcPr marL="9449" marR="9449" marT="94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FFFCC"/>
                    </a:solidFill>
                  </a:tcPr>
                </a:tc>
                <a:tc>
                  <a:txBody>
                    <a:bodyPr/>
                    <a:lstStyle/>
                    <a:p>
                      <a:pPr algn="ctr" fontAlgn="t"/>
                      <a:r>
                        <a:rPr lang="en-US" sz="1600" b="1" i="0" u="none" strike="noStrike" dirty="0">
                          <a:solidFill>
                            <a:srgbClr val="000000"/>
                          </a:solidFill>
                          <a:effectLst/>
                          <a:latin typeface="Calibri" panose="020F0502020204030204" pitchFamily="34" charset="0"/>
                        </a:rPr>
                        <a:t>Risk Planning</a:t>
                      </a:r>
                    </a:p>
                  </a:txBody>
                  <a:tcPr marL="9449" marR="9449" marT="94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t"/>
                      <a:r>
                        <a:rPr lang="en-US" sz="1600" b="1" i="0" u="none" strike="noStrike" dirty="0">
                          <a:solidFill>
                            <a:srgbClr val="000000"/>
                          </a:solidFill>
                          <a:effectLst/>
                          <a:latin typeface="Calibri" panose="020F0502020204030204" pitchFamily="34" charset="0"/>
                        </a:rPr>
                        <a:t>Disaster Management</a:t>
                      </a:r>
                    </a:p>
                  </a:txBody>
                  <a:tcPr marL="9449" marR="9449" marT="9449"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FFFCC"/>
                    </a:solidFill>
                  </a:tcPr>
                </a:tc>
                <a:tc>
                  <a:txBody>
                    <a:bodyPr/>
                    <a:lstStyle/>
                    <a:p>
                      <a:pPr algn="ctr" fontAlgn="t"/>
                      <a:r>
                        <a:rPr lang="en-US" sz="1600" b="1" i="0" u="none" strike="noStrike" dirty="0">
                          <a:solidFill>
                            <a:srgbClr val="000000"/>
                          </a:solidFill>
                          <a:effectLst/>
                          <a:latin typeface="Calibri" panose="020F0502020204030204" pitchFamily="34" charset="0"/>
                        </a:rPr>
                        <a:t>WV Property Advanced Search Tool</a:t>
                      </a:r>
                      <a:endParaRPr lang="en-US" sz="1600" b="0" i="0" u="none" strike="noStrike" dirty="0">
                        <a:solidFill>
                          <a:srgbClr val="000000"/>
                        </a:solidFill>
                        <a:effectLst/>
                        <a:latin typeface="Calibri" panose="020F0502020204030204" pitchFamily="34" charset="0"/>
                      </a:endParaRPr>
                    </a:p>
                  </a:txBody>
                  <a:tcPr marL="9449" marR="9449" marT="9449"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8"/>
                    </a:solidFill>
                  </a:tcPr>
                </a:tc>
                <a:tc>
                  <a:txBody>
                    <a:bodyPr/>
                    <a:lstStyle/>
                    <a:p>
                      <a:pPr algn="ctr" fontAlgn="t"/>
                      <a:r>
                        <a:rPr lang="en-US" sz="1600" b="1" i="0" u="none" strike="noStrike" dirty="0">
                          <a:solidFill>
                            <a:srgbClr val="000000"/>
                          </a:solidFill>
                          <a:effectLst/>
                          <a:latin typeface="Calibri" panose="020F0502020204030204" pitchFamily="34" charset="0"/>
                        </a:rPr>
                        <a:t>Risk Communications &amp; Community Engagement</a:t>
                      </a:r>
                    </a:p>
                  </a:txBody>
                  <a:tcPr marL="9449" marR="9449" marT="94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8"/>
                    </a:solidFill>
                  </a:tcPr>
                </a:tc>
                <a:tc>
                  <a:txBody>
                    <a:bodyPr/>
                    <a:lstStyle/>
                    <a:p>
                      <a:pPr algn="ctr" fontAlgn="t"/>
                      <a:r>
                        <a:rPr lang="en-US" sz="1600" b="1" i="0" u="none" strike="noStrike" dirty="0">
                          <a:solidFill>
                            <a:srgbClr val="000000"/>
                          </a:solidFill>
                          <a:effectLst/>
                          <a:latin typeface="Calibri" panose="020F0502020204030204" pitchFamily="34" charset="0"/>
                        </a:rPr>
                        <a:t>Hazard Library </a:t>
                      </a:r>
                      <a:r>
                        <a:rPr lang="en-US" sz="1600" b="0" i="0" u="none" strike="noStrike" dirty="0">
                          <a:solidFill>
                            <a:srgbClr val="000000"/>
                          </a:solidFill>
                          <a:effectLst/>
                          <a:latin typeface="Calibri" panose="020F0502020204030204" pitchFamily="34" charset="0"/>
                        </a:rPr>
                        <a:t>(Document Center Tool)</a:t>
                      </a:r>
                    </a:p>
                  </a:txBody>
                  <a:tcPr marL="9449" marR="9449" marT="9449"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8"/>
                    </a:solidFill>
                  </a:tcPr>
                </a:tc>
                <a:extLst>
                  <a:ext uri="{0D108BD9-81ED-4DB2-BD59-A6C34878D82A}">
                    <a16:rowId xmlns:a16="http://schemas.microsoft.com/office/drawing/2014/main" val="3992683012"/>
                  </a:ext>
                </a:extLst>
              </a:tr>
              <a:tr h="221355">
                <a:tc>
                  <a:txBody>
                    <a:bodyPr/>
                    <a:lstStyle/>
                    <a:p>
                      <a:pPr algn="l" fontAlgn="b"/>
                      <a:r>
                        <a:rPr lang="en-US" sz="1600" b="1" i="0" u="none" strike="noStrike" dirty="0">
                          <a:solidFill>
                            <a:schemeClr val="accent1">
                              <a:lumMod val="50000"/>
                            </a:schemeClr>
                          </a:solidFill>
                          <a:effectLst/>
                          <a:latin typeface="Calibri" panose="020F0502020204030204" pitchFamily="34" charset="0"/>
                        </a:rPr>
                        <a:t>WV Property Viewer</a:t>
                      </a:r>
                      <a:endParaRPr lang="en-US" sz="1600" b="0" i="0" u="none" strike="noStrike" dirty="0">
                        <a:solidFill>
                          <a:schemeClr val="accent1">
                            <a:lumMod val="50000"/>
                          </a:schemeClr>
                        </a:solidFill>
                        <a:effectLst/>
                        <a:latin typeface="Calibri" panose="020F0502020204030204" pitchFamily="34" charset="0"/>
                      </a:endParaRP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600" b="1" i="0" u="none" strike="noStrike" dirty="0">
                          <a:solidFill>
                            <a:srgbClr val="000000"/>
                          </a:solidFill>
                          <a:effectLst/>
                          <a:latin typeface="Calibri" panose="020F0502020204030204" pitchFamily="34" charset="0"/>
                        </a:rPr>
                        <a:t>Yes</a:t>
                      </a:r>
                      <a:endParaRPr lang="en-US" sz="1600" b="1" i="0" u="none" strike="noStrike" dirty="0">
                        <a:solidFill>
                          <a:schemeClr val="accent1">
                            <a:lumMod val="50000"/>
                          </a:schemeClr>
                        </a:solidFill>
                        <a:effectLst/>
                        <a:latin typeface="Calibri" panose="020F0502020204030204" pitchFamily="34" charset="0"/>
                      </a:endParaRP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fontAlgn="ctr"/>
                      <a:r>
                        <a:rPr lang="en-US" sz="1600" b="0" i="0" u="none" strike="noStrike" dirty="0">
                          <a:solidFill>
                            <a:srgbClr val="000000"/>
                          </a:solidFill>
                          <a:effectLst/>
                          <a:latin typeface="Calibri" panose="020F0502020204030204" pitchFamily="34" charset="0"/>
                        </a:rPr>
                        <a:t>Yes</a:t>
                      </a:r>
                      <a:endParaRPr lang="en-US" sz="1600" b="0" i="0" u="none" strike="noStrike" dirty="0">
                        <a:solidFill>
                          <a:schemeClr val="accent1">
                            <a:lumMod val="50000"/>
                          </a:schemeClr>
                        </a:solidFill>
                        <a:effectLst/>
                        <a:latin typeface="Calibri" panose="020F0502020204030204" pitchFamily="34" charset="0"/>
                      </a:endParaRP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9F8"/>
                    </a:solidFill>
                  </a:tcPr>
                </a:tc>
                <a:tc>
                  <a:txBody>
                    <a:bodyPr/>
                    <a:lstStyle/>
                    <a:p>
                      <a:pPr algn="ctr" fontAlgn="ctr"/>
                      <a:r>
                        <a:rPr lang="en-US" sz="1600" b="0" i="0" u="none" strike="noStrike" dirty="0">
                          <a:solidFill>
                            <a:srgbClr val="000000"/>
                          </a:solidFill>
                          <a:effectLst/>
                          <a:latin typeface="Calibri" panose="020F0502020204030204" pitchFamily="34" charset="0"/>
                        </a:rPr>
                        <a:t>Yes</a:t>
                      </a:r>
                      <a:endParaRPr lang="en-US" sz="1600" b="0" i="0" u="none" strike="noStrike" dirty="0">
                        <a:solidFill>
                          <a:schemeClr val="accent1">
                            <a:lumMod val="50000"/>
                          </a:schemeClr>
                        </a:solidFill>
                        <a:effectLst/>
                        <a:latin typeface="Calibri" panose="020F0502020204030204" pitchFamily="34" charset="0"/>
                      </a:endParaRP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9F8"/>
                    </a:solidFill>
                  </a:tcPr>
                </a:tc>
                <a:extLst>
                  <a:ext uri="{0D108BD9-81ED-4DB2-BD59-A6C34878D82A}">
                    <a16:rowId xmlns:a16="http://schemas.microsoft.com/office/drawing/2014/main" val="2263144630"/>
                  </a:ext>
                </a:extLst>
              </a:tr>
              <a:tr h="240178">
                <a:tc>
                  <a:txBody>
                    <a:bodyPr/>
                    <a:lstStyle/>
                    <a:p>
                      <a:pPr algn="l" fontAlgn="b"/>
                      <a:r>
                        <a:rPr lang="en-US" sz="1600" b="1" i="0" u="none" strike="noStrike" dirty="0">
                          <a:solidFill>
                            <a:schemeClr val="accent1">
                              <a:lumMod val="50000"/>
                            </a:schemeClr>
                          </a:solidFill>
                          <a:effectLst/>
                          <a:latin typeface="Calibri" panose="020F0502020204030204" pitchFamily="34" charset="0"/>
                        </a:rPr>
                        <a:t>WV Flood Tool</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600" b="1"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600" b="0"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r>
                        <a:rPr lang="en-US" sz="1600" b="0"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r>
                        <a:rPr lang="en-US" sz="1600" b="1"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u="none" strike="noStrike" dirty="0">
                          <a:solidFill>
                            <a:srgbClr val="000000"/>
                          </a:solidFill>
                          <a:effectLst/>
                          <a:latin typeface="Calibri" panose="020F0502020204030204" pitchFamily="34" charset="0"/>
                        </a:rPr>
                        <a:t> Yes </a:t>
                      </a:r>
                      <a:endParaRPr lang="en-US" sz="1600" b="1" dirty="0"/>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a:r>
                        <a:rPr lang="en-US" sz="1600" b="0" i="0" u="none" strike="noStrike" dirty="0">
                          <a:solidFill>
                            <a:srgbClr val="000000"/>
                          </a:solidFill>
                          <a:effectLst/>
                          <a:latin typeface="Calibri" panose="020F0502020204030204" pitchFamily="34" charset="0"/>
                        </a:rPr>
                        <a:t> Yes</a:t>
                      </a:r>
                      <a:endParaRPr lang="en-US" sz="1600" dirty="0"/>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9F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Calibri" panose="020F0502020204030204" pitchFamily="34" charset="0"/>
                        </a:rPr>
                        <a:t>Yes</a:t>
                      </a:r>
                      <a:endParaRPr lang="en-US" sz="1600" dirty="0"/>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9F8"/>
                    </a:solidFill>
                  </a:tcPr>
                </a:tc>
                <a:extLst>
                  <a:ext uri="{0D108BD9-81ED-4DB2-BD59-A6C34878D82A}">
                    <a16:rowId xmlns:a16="http://schemas.microsoft.com/office/drawing/2014/main" val="3206583005"/>
                  </a:ext>
                </a:extLst>
              </a:tr>
              <a:tr h="0">
                <a:tc>
                  <a:txBody>
                    <a:bodyPr/>
                    <a:lstStyle/>
                    <a:p>
                      <a:pPr algn="l" fontAlgn="b"/>
                      <a:r>
                        <a:rPr lang="en-US" sz="1600" b="1" i="0" u="none" strike="noStrike" dirty="0">
                          <a:solidFill>
                            <a:schemeClr val="accent1">
                              <a:lumMod val="50000"/>
                            </a:schemeClr>
                          </a:solidFill>
                          <a:effectLst/>
                          <a:latin typeface="Calibri" panose="020F0502020204030204" pitchFamily="34" charset="0"/>
                        </a:rPr>
                        <a:t>WV Risk Explorer</a:t>
                      </a:r>
                      <a:endParaRPr lang="en-US" sz="1600" b="0" i="0" u="none" strike="noStrike" baseline="30000" dirty="0">
                        <a:solidFill>
                          <a:schemeClr val="accent1">
                            <a:lumMod val="50000"/>
                          </a:schemeClr>
                        </a:solidFill>
                        <a:effectLst/>
                        <a:latin typeface="Calibri" panose="020F0502020204030204" pitchFamily="34" charset="0"/>
                      </a:endParaRP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600" b="0"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600" b="0"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600" b="0" i="0" u="none" strike="noStrike" dirty="0">
                          <a:solidFill>
                            <a:srgbClr val="000000"/>
                          </a:solidFill>
                          <a:effectLst/>
                          <a:latin typeface="Calibri" panose="020F0502020204030204" pitchFamily="34" charset="0"/>
                        </a:rPr>
                        <a:t> Yes</a:t>
                      </a:r>
                      <a:endParaRPr lang="en-US" sz="1600" dirty="0"/>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a:r>
                        <a:rPr lang="en-US" sz="1600" b="0" i="0" u="none" strike="noStrike" dirty="0">
                          <a:solidFill>
                            <a:srgbClr val="000000"/>
                          </a:solidFill>
                          <a:effectLst/>
                          <a:latin typeface="Calibri" panose="020F0502020204030204" pitchFamily="34" charset="0"/>
                        </a:rPr>
                        <a:t> Yes</a:t>
                      </a:r>
                      <a:endParaRPr lang="en-US" sz="1600" dirty="0"/>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9F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Calibri" panose="020F0502020204030204" pitchFamily="34" charset="0"/>
                        </a:rPr>
                        <a:t> Yes</a:t>
                      </a:r>
                      <a:endParaRPr lang="en-US" sz="1600" dirty="0"/>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9F8"/>
                    </a:solidFill>
                  </a:tcPr>
                </a:tc>
                <a:extLst>
                  <a:ext uri="{0D108BD9-81ED-4DB2-BD59-A6C34878D82A}">
                    <a16:rowId xmlns:a16="http://schemas.microsoft.com/office/drawing/2014/main" val="4074284108"/>
                  </a:ext>
                </a:extLst>
              </a:tr>
              <a:tr h="240178">
                <a:tc>
                  <a:txBody>
                    <a:bodyPr/>
                    <a:lstStyle/>
                    <a:p>
                      <a:pPr algn="l" fontAlgn="b"/>
                      <a:r>
                        <a:rPr lang="en-US" sz="1600" b="1" i="0" u="none" strike="noStrike" dirty="0">
                          <a:solidFill>
                            <a:schemeClr val="accent1">
                              <a:lumMod val="50000"/>
                            </a:schemeClr>
                          </a:solidFill>
                          <a:effectLst/>
                          <a:latin typeface="Calibri" panose="020F0502020204030204" pitchFamily="34" charset="0"/>
                        </a:rPr>
                        <a:t>WV Hazard Library</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600" b="0"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r>
                        <a:rPr lang="en-US" sz="1600" b="0"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r>
                        <a:rPr lang="en-US" sz="1600" b="0"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r>
                        <a:rPr lang="en-US" sz="1600" b="0"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ctr"/>
                      <a:r>
                        <a:rPr lang="en-US" sz="1600" b="0" i="0" u="none" strike="noStrike" dirty="0">
                          <a:solidFill>
                            <a:srgbClr val="000000"/>
                          </a:solidFill>
                          <a:effectLst/>
                          <a:latin typeface="Calibri" panose="020F0502020204030204" pitchFamily="34" charset="0"/>
                        </a:rPr>
                        <a:t>Yes</a:t>
                      </a:r>
                      <a:endParaRPr lang="en-US" sz="1600" b="0" i="0" u="none" strike="noStrike" dirty="0">
                        <a:solidFill>
                          <a:schemeClr val="accent1">
                            <a:lumMod val="50000"/>
                          </a:schemeClr>
                        </a:solidFill>
                        <a:effectLst/>
                        <a:latin typeface="Calibri" panose="020F0502020204030204" pitchFamily="34" charset="0"/>
                      </a:endParaRP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fontAlgn="ctr"/>
                      <a:r>
                        <a:rPr lang="en-US" sz="1600" b="0" i="0" u="none" strike="noStrike" dirty="0">
                          <a:solidFill>
                            <a:srgbClr val="000000"/>
                          </a:solidFill>
                          <a:effectLst/>
                          <a:latin typeface="Calibri" panose="020F0502020204030204" pitchFamily="34" charset="0"/>
                        </a:rPr>
                        <a:t>Yes</a:t>
                      </a:r>
                      <a:endParaRPr lang="en-US" sz="1600" b="0" i="0" u="none" strike="noStrike" dirty="0">
                        <a:solidFill>
                          <a:schemeClr val="accent1">
                            <a:lumMod val="50000"/>
                          </a:schemeClr>
                        </a:solidFill>
                        <a:effectLst/>
                        <a:latin typeface="Calibri" panose="020F0502020204030204" pitchFamily="34" charset="0"/>
                      </a:endParaRP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9F8"/>
                    </a:solidFill>
                  </a:tcPr>
                </a:tc>
                <a:tc>
                  <a:txBody>
                    <a:bodyPr/>
                    <a:lstStyle/>
                    <a:p>
                      <a:pPr algn="ctr" fontAlgn="ctr"/>
                      <a:r>
                        <a:rPr lang="en-US" sz="1600" b="0" i="0" u="none" strike="noStrike" dirty="0">
                          <a:solidFill>
                            <a:srgbClr val="000000"/>
                          </a:solidFill>
                          <a:effectLst/>
                          <a:latin typeface="Calibri" panose="020F0502020204030204" pitchFamily="34" charset="0"/>
                        </a:rPr>
                        <a:t>Yes</a:t>
                      </a:r>
                      <a:endParaRPr lang="en-US" sz="1600" b="0" i="0" u="none" strike="noStrike" dirty="0">
                        <a:solidFill>
                          <a:schemeClr val="accent1">
                            <a:lumMod val="50000"/>
                          </a:schemeClr>
                        </a:solidFill>
                        <a:effectLst/>
                        <a:latin typeface="Calibri" panose="020F0502020204030204" pitchFamily="34" charset="0"/>
                      </a:endParaRP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9F8"/>
                    </a:solidFill>
                  </a:tcPr>
                </a:tc>
                <a:extLst>
                  <a:ext uri="{0D108BD9-81ED-4DB2-BD59-A6C34878D82A}">
                    <a16:rowId xmlns:a16="http://schemas.microsoft.com/office/drawing/2014/main" val="3568926832"/>
                  </a:ext>
                </a:extLst>
              </a:tr>
              <a:tr h="240178">
                <a:tc>
                  <a:txBody>
                    <a:bodyPr/>
                    <a:lstStyle/>
                    <a:p>
                      <a:pPr algn="l" fontAlgn="b"/>
                      <a:endParaRPr lang="en-US" sz="1600" b="1" i="0" u="none" strike="noStrike" dirty="0">
                        <a:solidFill>
                          <a:schemeClr val="accent1">
                            <a:lumMod val="50000"/>
                          </a:schemeClr>
                        </a:solidFill>
                        <a:effectLst/>
                        <a:latin typeface="Calibri" panose="020F0502020204030204" pitchFamily="34" charset="0"/>
                      </a:endParaRP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600" b="0"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r>
                        <a:rPr lang="en-US" sz="1600" b="0"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r>
                        <a:rPr lang="en-US" sz="1600" b="0"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r>
                        <a:rPr lang="en-US" sz="1600" b="0"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Calibri" panose="020F0502020204030204" pitchFamily="34" charset="0"/>
                        </a:rPr>
                        <a:t>Yes</a:t>
                      </a:r>
                      <a:endParaRPr lang="en-US" sz="1600" b="0" i="0" u="none" strike="noStrike" dirty="0">
                        <a:solidFill>
                          <a:schemeClr val="accent1">
                            <a:lumMod val="50000"/>
                          </a:schemeClr>
                        </a:solidFill>
                        <a:effectLst/>
                        <a:latin typeface="Calibri" panose="020F0502020204030204" pitchFamily="34" charset="0"/>
                      </a:endParaRPr>
                    </a:p>
                    <a:p>
                      <a:pPr algn="ctr"/>
                      <a:endParaRPr lang="en-US" sz="1600" dirty="0"/>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Calibri" panose="020F0502020204030204" pitchFamily="34" charset="0"/>
                        </a:rPr>
                        <a:t>Yes</a:t>
                      </a:r>
                      <a:endParaRPr lang="en-US" sz="1600" b="0" i="0" u="none" strike="noStrike" dirty="0">
                        <a:solidFill>
                          <a:schemeClr val="accent1">
                            <a:lumMod val="50000"/>
                          </a:schemeClr>
                        </a:solidFill>
                        <a:effectLst/>
                        <a:latin typeface="Calibri" panose="020F0502020204030204" pitchFamily="34" charset="0"/>
                      </a:endParaRPr>
                    </a:p>
                    <a:p>
                      <a:pPr algn="ctr"/>
                      <a:r>
                        <a:rPr lang="en-US" sz="1600" b="0" i="0" u="none" strike="noStrike" dirty="0">
                          <a:solidFill>
                            <a:srgbClr val="000000"/>
                          </a:solidFill>
                          <a:effectLst/>
                          <a:latin typeface="Calibri" panose="020F0502020204030204" pitchFamily="34" charset="0"/>
                        </a:rPr>
                        <a:t> </a:t>
                      </a:r>
                      <a:endParaRPr lang="en-US" sz="1600" dirty="0"/>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9F8"/>
                    </a:solidFill>
                  </a:tcPr>
                </a:tc>
                <a:tc>
                  <a:txBody>
                    <a:bodyPr/>
                    <a:lstStyle/>
                    <a:p>
                      <a:pPr algn="ctr"/>
                      <a:r>
                        <a:rPr lang="en-US" sz="1600" b="0" i="0" u="none" strike="noStrike" dirty="0">
                          <a:solidFill>
                            <a:srgbClr val="000000"/>
                          </a:solidFill>
                          <a:effectLst/>
                          <a:latin typeface="Calibri" panose="020F0502020204030204" pitchFamily="34" charset="0"/>
                        </a:rPr>
                        <a:t>Yes</a:t>
                      </a:r>
                      <a:endParaRPr lang="en-US" sz="1600" dirty="0"/>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9F8"/>
                    </a:solidFill>
                  </a:tcPr>
                </a:tc>
                <a:extLst>
                  <a:ext uri="{0D108BD9-81ED-4DB2-BD59-A6C34878D82A}">
                    <a16:rowId xmlns:a16="http://schemas.microsoft.com/office/drawing/2014/main" val="3251726093"/>
                  </a:ext>
                </a:extLst>
              </a:tr>
              <a:tr h="240178">
                <a:tc>
                  <a:txBody>
                    <a:bodyPr/>
                    <a:lstStyle/>
                    <a:p>
                      <a:pPr algn="l" fontAlgn="b"/>
                      <a:r>
                        <a:rPr lang="en-US" sz="1600" b="1" i="0" u="none" strike="noStrike" baseline="30000" dirty="0">
                          <a:solidFill>
                            <a:schemeClr val="accent1">
                              <a:lumMod val="50000"/>
                            </a:schemeClr>
                          </a:solidFill>
                          <a:effectLst/>
                          <a:latin typeface="Calibri" panose="020F0502020204030204" pitchFamily="34" charset="0"/>
                        </a:rPr>
                        <a:t>FEMA Risk MAP</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600" b="1"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600" b="1"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600" b="1"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600" b="1"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Calibri" panose="020F0502020204030204" pitchFamily="34" charset="0"/>
                        </a:rPr>
                        <a:t> Yes</a:t>
                      </a:r>
                      <a:endParaRPr lang="en-US" sz="1600" dirty="0"/>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a:r>
                        <a:rPr lang="en-US" sz="1600" b="0" i="0" u="none" strike="noStrike" dirty="0">
                          <a:solidFill>
                            <a:srgbClr val="000000"/>
                          </a:solidFill>
                          <a:effectLst/>
                          <a:latin typeface="Calibri" panose="020F0502020204030204" pitchFamily="34" charset="0"/>
                        </a:rPr>
                        <a:t>Yes</a:t>
                      </a:r>
                      <a:endParaRPr lang="en-US" sz="1600" dirty="0"/>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9F8"/>
                    </a:solidFill>
                  </a:tcPr>
                </a:tc>
                <a:tc>
                  <a:txBody>
                    <a:bodyPr/>
                    <a:lstStyle/>
                    <a:p>
                      <a:pPr algn="ctr"/>
                      <a:r>
                        <a:rPr lang="en-US" sz="1600" b="0" i="0" u="none" strike="noStrike" dirty="0">
                          <a:solidFill>
                            <a:srgbClr val="000000"/>
                          </a:solidFill>
                          <a:effectLst/>
                          <a:latin typeface="Calibri" panose="020F0502020204030204" pitchFamily="34" charset="0"/>
                        </a:rPr>
                        <a:t>Yes</a:t>
                      </a:r>
                      <a:endParaRPr lang="en-US" sz="1600" dirty="0"/>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9F8"/>
                    </a:solidFill>
                  </a:tcPr>
                </a:tc>
                <a:extLst>
                  <a:ext uri="{0D108BD9-81ED-4DB2-BD59-A6C34878D82A}">
                    <a16:rowId xmlns:a16="http://schemas.microsoft.com/office/drawing/2014/main" val="3724996624"/>
                  </a:ext>
                </a:extLst>
              </a:tr>
              <a:tr h="240178">
                <a:tc>
                  <a:txBody>
                    <a:bodyPr/>
                    <a:lstStyle/>
                    <a:p>
                      <a:pPr algn="l" fontAlgn="b"/>
                      <a:r>
                        <a:rPr lang="en-US" sz="1600" b="1" i="0" u="none" strike="noStrike" dirty="0">
                          <a:solidFill>
                            <a:schemeClr val="accent1">
                              <a:lumMod val="50000"/>
                            </a:schemeClr>
                          </a:solidFill>
                          <a:effectLst/>
                          <a:latin typeface="Calibri" panose="020F0502020204030204" pitchFamily="34" charset="0"/>
                        </a:rPr>
                        <a:t>Risk </a:t>
                      </a:r>
                      <a:r>
                        <a:rPr lang="en-US" sz="1600" b="1" i="0" u="none" strike="noStrike" dirty="0" err="1">
                          <a:solidFill>
                            <a:schemeClr val="accent1">
                              <a:lumMod val="50000"/>
                            </a:schemeClr>
                          </a:solidFill>
                          <a:effectLst/>
                          <a:latin typeface="Calibri" panose="020F0502020204030204" pitchFamily="34" charset="0"/>
                        </a:rPr>
                        <a:t>Recuction</a:t>
                      </a:r>
                      <a:r>
                        <a:rPr lang="en-US" sz="1600" b="1" i="0" u="none" strike="noStrike" dirty="0">
                          <a:solidFill>
                            <a:schemeClr val="accent1">
                              <a:lumMod val="50000"/>
                            </a:schemeClr>
                          </a:solidFill>
                          <a:effectLst/>
                          <a:latin typeface="Calibri" panose="020F0502020204030204" pitchFamily="34" charset="0"/>
                        </a:rPr>
                        <a:t> Consultations</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600" b="0"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600" b="0"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r>
                        <a:rPr lang="en-US" sz="1600" b="1"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600" b="1"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600" b="0" i="0" u="none" strike="noStrike" dirty="0">
                          <a:solidFill>
                            <a:srgbClr val="000000"/>
                          </a:solidFill>
                          <a:effectLst/>
                          <a:latin typeface="Calibri" panose="020F0502020204030204" pitchFamily="34" charset="0"/>
                        </a:rPr>
                        <a:t>Yes</a:t>
                      </a:r>
                      <a:endParaRPr lang="en-US" sz="1600" b="0" i="0" u="none" strike="noStrike" dirty="0">
                        <a:solidFill>
                          <a:schemeClr val="accent1">
                            <a:lumMod val="50000"/>
                          </a:schemeClr>
                        </a:solidFill>
                        <a:effectLst/>
                        <a:latin typeface="Calibri" panose="020F0502020204030204" pitchFamily="34" charset="0"/>
                      </a:endParaRP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fontAlgn="ctr"/>
                      <a:r>
                        <a:rPr lang="en-US" sz="1600" b="0" i="0" u="none" strike="noStrike">
                          <a:solidFill>
                            <a:srgbClr val="000000"/>
                          </a:solidFill>
                          <a:effectLst/>
                          <a:latin typeface="Calibri" panose="020F0502020204030204" pitchFamily="34" charset="0"/>
                        </a:rPr>
                        <a:t>Yes</a:t>
                      </a:r>
                      <a:endParaRPr lang="en-US" sz="1600" b="0" i="0" u="none" strike="noStrike" dirty="0">
                        <a:solidFill>
                          <a:schemeClr val="accent1">
                            <a:lumMod val="50000"/>
                          </a:schemeClr>
                        </a:solidFill>
                        <a:effectLst/>
                        <a:latin typeface="Calibri" panose="020F0502020204030204" pitchFamily="34" charset="0"/>
                      </a:endParaRP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9F8"/>
                    </a:solidFill>
                  </a:tcPr>
                </a:tc>
                <a:tc>
                  <a:txBody>
                    <a:bodyPr/>
                    <a:lstStyle/>
                    <a:p>
                      <a:pPr algn="ctr" fontAlgn="ctr"/>
                      <a:r>
                        <a:rPr lang="en-US" sz="1600" b="0" i="0" u="none" strike="noStrike" dirty="0">
                          <a:solidFill>
                            <a:srgbClr val="000000"/>
                          </a:solidFill>
                          <a:effectLst/>
                          <a:latin typeface="Calibri" panose="020F0502020204030204" pitchFamily="34" charset="0"/>
                        </a:rPr>
                        <a:t>Yes</a:t>
                      </a:r>
                      <a:endParaRPr lang="en-US" sz="1600" b="0" i="0" u="none" strike="noStrike" dirty="0">
                        <a:solidFill>
                          <a:schemeClr val="accent1">
                            <a:lumMod val="50000"/>
                          </a:schemeClr>
                        </a:solidFill>
                        <a:effectLst/>
                        <a:latin typeface="Calibri" panose="020F0502020204030204" pitchFamily="34" charset="0"/>
                      </a:endParaRP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9F8"/>
                    </a:solidFill>
                  </a:tcPr>
                </a:tc>
                <a:extLst>
                  <a:ext uri="{0D108BD9-81ED-4DB2-BD59-A6C34878D82A}">
                    <a16:rowId xmlns:a16="http://schemas.microsoft.com/office/drawing/2014/main" val="2285568290"/>
                  </a:ext>
                </a:extLst>
              </a:tr>
              <a:tr h="240178">
                <a:tc>
                  <a:txBody>
                    <a:bodyPr/>
                    <a:lstStyle/>
                    <a:p>
                      <a:pPr algn="l" fontAlgn="b"/>
                      <a:r>
                        <a:rPr lang="en-US" sz="1600" b="1" i="0" u="none" strike="noStrike" dirty="0">
                          <a:solidFill>
                            <a:schemeClr val="accent1">
                              <a:lumMod val="50000"/>
                            </a:schemeClr>
                          </a:solidFill>
                          <a:effectLst/>
                          <a:latin typeface="Calibri" panose="020F0502020204030204" pitchFamily="34" charset="0"/>
                        </a:rPr>
                        <a:t>Emergency Operations</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600" b="0"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r>
                        <a:rPr lang="en-US" sz="1600" b="0"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r>
                        <a:rPr lang="en-US" sz="1600" b="1"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600" b="0"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Calibri" panose="020F0502020204030204" pitchFamily="34" charset="0"/>
                        </a:rPr>
                        <a:t> Yes </a:t>
                      </a:r>
                      <a:endParaRPr lang="en-US" sz="1600" dirty="0"/>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a:r>
                        <a:rPr lang="en-US" sz="1600" b="0" i="0" u="none" strike="noStrike">
                          <a:solidFill>
                            <a:srgbClr val="000000"/>
                          </a:solidFill>
                          <a:effectLst/>
                          <a:latin typeface="Calibri" panose="020F0502020204030204" pitchFamily="34" charset="0"/>
                        </a:rPr>
                        <a:t> </a:t>
                      </a:r>
                      <a:endParaRPr lang="en-US" sz="1600"/>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9F8"/>
                    </a:solidFill>
                  </a:tcPr>
                </a:tc>
                <a:tc>
                  <a:txBody>
                    <a:bodyPr/>
                    <a:lstStyle/>
                    <a:p>
                      <a:pPr algn="ctr"/>
                      <a:r>
                        <a:rPr lang="en-US" sz="1600" b="0" i="0" u="none" strike="noStrike" dirty="0">
                          <a:solidFill>
                            <a:srgbClr val="000000"/>
                          </a:solidFill>
                          <a:effectLst/>
                          <a:latin typeface="Calibri" panose="020F0502020204030204" pitchFamily="34" charset="0"/>
                        </a:rPr>
                        <a:t>Yes</a:t>
                      </a:r>
                      <a:endParaRPr lang="en-US" sz="1600" dirty="0"/>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9F8"/>
                    </a:solidFill>
                  </a:tcPr>
                </a:tc>
                <a:extLst>
                  <a:ext uri="{0D108BD9-81ED-4DB2-BD59-A6C34878D82A}">
                    <a16:rowId xmlns:a16="http://schemas.microsoft.com/office/drawing/2014/main" val="966044262"/>
                  </a:ext>
                </a:extLst>
              </a:tr>
              <a:tr h="240178">
                <a:tc>
                  <a:txBody>
                    <a:bodyPr/>
                    <a:lstStyle/>
                    <a:p>
                      <a:pPr algn="l" fontAlgn="b"/>
                      <a:endParaRPr lang="en-US" sz="1600" b="1" i="0" u="none" strike="noStrike" dirty="0">
                        <a:solidFill>
                          <a:schemeClr val="accent1">
                            <a:lumMod val="50000"/>
                          </a:schemeClr>
                        </a:solidFill>
                        <a:effectLst/>
                        <a:latin typeface="Calibri" panose="020F0502020204030204" pitchFamily="34" charset="0"/>
                      </a:endParaRP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600" b="1"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600" b="0"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r>
                        <a:rPr lang="en-US" sz="1600" b="1"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600" b="1"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Calibri" panose="020F0502020204030204" pitchFamily="34" charset="0"/>
                        </a:rPr>
                        <a:t> Yes </a:t>
                      </a:r>
                      <a:endParaRPr lang="en-US" sz="1600" dirty="0"/>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a:r>
                        <a:rPr lang="en-US" sz="1600" b="0" i="0" u="none" strike="noStrike" dirty="0">
                          <a:solidFill>
                            <a:srgbClr val="000000"/>
                          </a:solidFill>
                          <a:effectLst/>
                          <a:latin typeface="Calibri" panose="020F0502020204030204" pitchFamily="34" charset="0"/>
                        </a:rPr>
                        <a:t> </a:t>
                      </a:r>
                      <a:endParaRPr lang="en-US" sz="1600" dirty="0"/>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9F8"/>
                    </a:solidFill>
                  </a:tcPr>
                </a:tc>
                <a:tc>
                  <a:txBody>
                    <a:bodyPr/>
                    <a:lstStyle/>
                    <a:p>
                      <a:pPr algn="ctr"/>
                      <a:r>
                        <a:rPr lang="en-US" sz="1600" b="0" i="0" u="none" strike="noStrike" dirty="0">
                          <a:solidFill>
                            <a:srgbClr val="000000"/>
                          </a:solidFill>
                          <a:effectLst/>
                          <a:latin typeface="Calibri" panose="020F0502020204030204" pitchFamily="34" charset="0"/>
                        </a:rPr>
                        <a:t>Yes</a:t>
                      </a:r>
                      <a:endParaRPr lang="en-US" sz="1600" dirty="0"/>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9F8"/>
                    </a:solidFill>
                  </a:tcPr>
                </a:tc>
                <a:extLst>
                  <a:ext uri="{0D108BD9-81ED-4DB2-BD59-A6C34878D82A}">
                    <a16:rowId xmlns:a16="http://schemas.microsoft.com/office/drawing/2014/main" val="2454948640"/>
                  </a:ext>
                </a:extLst>
              </a:tr>
              <a:tr h="240178">
                <a:tc>
                  <a:txBody>
                    <a:bodyPr/>
                    <a:lstStyle/>
                    <a:p>
                      <a:pPr algn="l" fontAlgn="b"/>
                      <a:endParaRPr lang="en-US" sz="1600" b="1" i="0" u="none" strike="noStrike" dirty="0">
                        <a:solidFill>
                          <a:schemeClr val="accent1">
                            <a:lumMod val="50000"/>
                          </a:schemeClr>
                        </a:solidFill>
                        <a:effectLst/>
                        <a:latin typeface="Calibri" panose="020F0502020204030204" pitchFamily="34" charset="0"/>
                      </a:endParaRP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600" b="0"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r>
                        <a:rPr lang="en-US" sz="1600" b="1"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600" b="0"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r>
                        <a:rPr lang="en-US" sz="1600" b="0"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ctr"/>
                      <a:r>
                        <a:rPr lang="en-US" sz="1600" b="0" i="0" u="none" strike="noStrike" dirty="0">
                          <a:solidFill>
                            <a:srgbClr val="000000"/>
                          </a:solidFill>
                          <a:effectLst/>
                          <a:latin typeface="Calibri" panose="020F0502020204030204" pitchFamily="34" charset="0"/>
                        </a:rPr>
                        <a:t>Yes</a:t>
                      </a:r>
                      <a:endParaRPr lang="en-US" sz="1600" b="0" i="0" u="none" strike="noStrike" dirty="0">
                        <a:solidFill>
                          <a:schemeClr val="accent1">
                            <a:lumMod val="50000"/>
                          </a:schemeClr>
                        </a:solidFill>
                        <a:effectLst/>
                        <a:latin typeface="Calibri" panose="020F0502020204030204" pitchFamily="34" charset="0"/>
                      </a:endParaRP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fontAlgn="ctr"/>
                      <a:r>
                        <a:rPr lang="en-US" sz="1600" b="0" i="0" u="none" strike="noStrike" dirty="0">
                          <a:solidFill>
                            <a:srgbClr val="000000"/>
                          </a:solidFill>
                          <a:effectLst/>
                          <a:latin typeface="Calibri" panose="020F0502020204030204" pitchFamily="34" charset="0"/>
                        </a:rPr>
                        <a:t> </a:t>
                      </a:r>
                      <a:endParaRPr lang="en-US" sz="1600" b="0" i="0" u="none" strike="noStrike" dirty="0">
                        <a:solidFill>
                          <a:schemeClr val="accent1">
                            <a:lumMod val="50000"/>
                          </a:schemeClr>
                        </a:solidFill>
                        <a:effectLst/>
                        <a:latin typeface="Calibri" panose="020F0502020204030204" pitchFamily="34" charset="0"/>
                      </a:endParaRP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9F8"/>
                    </a:solidFill>
                  </a:tcPr>
                </a:tc>
                <a:tc>
                  <a:txBody>
                    <a:bodyPr/>
                    <a:lstStyle/>
                    <a:p>
                      <a:pPr algn="ctr" fontAlgn="ctr"/>
                      <a:r>
                        <a:rPr lang="en-US" sz="1600" b="0" i="0" u="none" strike="noStrike" dirty="0">
                          <a:solidFill>
                            <a:srgbClr val="000000"/>
                          </a:solidFill>
                          <a:effectLst/>
                          <a:latin typeface="Calibri" panose="020F0502020204030204" pitchFamily="34" charset="0"/>
                        </a:rPr>
                        <a:t>Yes</a:t>
                      </a:r>
                      <a:endParaRPr lang="en-US" sz="1600" b="0" i="0" u="none" strike="noStrike" dirty="0">
                        <a:solidFill>
                          <a:schemeClr val="accent1">
                            <a:lumMod val="50000"/>
                          </a:schemeClr>
                        </a:solidFill>
                        <a:effectLst/>
                        <a:latin typeface="Calibri" panose="020F0502020204030204" pitchFamily="34" charset="0"/>
                      </a:endParaRP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9F8"/>
                    </a:solidFill>
                  </a:tcPr>
                </a:tc>
                <a:extLst>
                  <a:ext uri="{0D108BD9-81ED-4DB2-BD59-A6C34878D82A}">
                    <a16:rowId xmlns:a16="http://schemas.microsoft.com/office/drawing/2014/main" val="1989351748"/>
                  </a:ext>
                </a:extLst>
              </a:tr>
              <a:tr h="240178">
                <a:tc>
                  <a:txBody>
                    <a:bodyPr/>
                    <a:lstStyle/>
                    <a:p>
                      <a:pPr algn="l" fontAlgn="b"/>
                      <a:endParaRPr lang="en-US" sz="1600" b="1" i="0" u="none" strike="noStrike" dirty="0">
                        <a:solidFill>
                          <a:schemeClr val="accent1">
                            <a:lumMod val="50000"/>
                          </a:schemeClr>
                        </a:solidFill>
                        <a:effectLst/>
                        <a:latin typeface="Calibri" panose="020F0502020204030204" pitchFamily="34" charset="0"/>
                      </a:endParaRP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600" b="0"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r>
                        <a:rPr lang="en-US" sz="1600" b="1"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600" b="0"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r>
                        <a:rPr lang="en-US" sz="1600" b="0" i="0" u="none" strike="noStrike" dirty="0">
                          <a:solidFill>
                            <a:srgbClr val="000000"/>
                          </a:solidFill>
                          <a:effectLst/>
                          <a:latin typeface="Calibri" panose="020F0502020204030204" pitchFamily="34" charset="0"/>
                        </a:rPr>
                        <a:t>X</a:t>
                      </a:r>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Calibri" panose="020F0502020204030204" pitchFamily="34" charset="0"/>
                        </a:rPr>
                        <a:t> Yes</a:t>
                      </a:r>
                      <a:endParaRPr lang="en-US" sz="1600" dirty="0"/>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Calibri" panose="020F0502020204030204" pitchFamily="34" charset="0"/>
                        </a:rPr>
                        <a:t> Yes</a:t>
                      </a:r>
                      <a:endParaRPr lang="en-US" sz="1600" dirty="0"/>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9F8"/>
                    </a:solidFill>
                  </a:tcPr>
                </a:tc>
                <a:tc>
                  <a:txBody>
                    <a:bodyPr/>
                    <a:lstStyle/>
                    <a:p>
                      <a:pPr algn="ctr"/>
                      <a:r>
                        <a:rPr lang="en-US" sz="1600" b="0" i="0" u="none" strike="noStrike" dirty="0">
                          <a:solidFill>
                            <a:srgbClr val="000000"/>
                          </a:solidFill>
                          <a:effectLst/>
                          <a:latin typeface="Calibri" panose="020F0502020204030204" pitchFamily="34" charset="0"/>
                        </a:rPr>
                        <a:t>Yes</a:t>
                      </a:r>
                      <a:endParaRPr lang="en-US" sz="1600" dirty="0"/>
                    </a:p>
                  </a:txBody>
                  <a:tcPr marL="9449" marR="9449" marT="94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9F8"/>
                    </a:solidFill>
                  </a:tcPr>
                </a:tc>
                <a:extLst>
                  <a:ext uri="{0D108BD9-81ED-4DB2-BD59-A6C34878D82A}">
                    <a16:rowId xmlns:a16="http://schemas.microsoft.com/office/drawing/2014/main" val="3510501390"/>
                  </a:ext>
                </a:extLst>
              </a:tr>
            </a:tbl>
          </a:graphicData>
        </a:graphic>
      </p:graphicFrame>
      <p:pic>
        <p:nvPicPr>
          <p:cNvPr id="4" name="Picture 3" descr="A hexagon with a yellow house and a river&#10;&#10;Description automatically generated">
            <a:extLst>
              <a:ext uri="{FF2B5EF4-FFF2-40B4-BE49-F238E27FC236}">
                <a16:creationId xmlns:a16="http://schemas.microsoft.com/office/drawing/2014/main" id="{7D2FD137-E38A-9B7D-E109-04CBCF8713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09" y="73408"/>
            <a:ext cx="619664" cy="565400"/>
          </a:xfrm>
          <a:prstGeom prst="rect">
            <a:avLst/>
          </a:prstGeom>
        </p:spPr>
      </p:pic>
    </p:spTree>
    <p:extLst>
      <p:ext uri="{BB962C8B-B14F-4D97-AF65-F5344CB8AC3E}">
        <p14:creationId xmlns:p14="http://schemas.microsoft.com/office/powerpoint/2010/main" val="2809380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DCAE2A-DF85-C603-919E-8A26E54056BB}"/>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BD860A66-1DA0-C7AE-9370-D3346D2F25C6}"/>
              </a:ext>
            </a:extLst>
          </p:cNvPr>
          <p:cNvSpPr txBox="1">
            <a:spLocks/>
          </p:cNvSpPr>
          <p:nvPr/>
        </p:nvSpPr>
        <p:spPr>
          <a:xfrm>
            <a:off x="-10160" y="4"/>
            <a:ext cx="12192000" cy="623784"/>
          </a:xfrm>
          <a:prstGeom prst="rect">
            <a:avLst/>
          </a:prstGeom>
          <a:solidFill>
            <a:srgbClr val="192CC3"/>
          </a:solidFill>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Tools for Stakeholders</a:t>
            </a:r>
          </a:p>
        </p:txBody>
      </p:sp>
      <p:pic>
        <p:nvPicPr>
          <p:cNvPr id="8" name="Picture 7" descr="A hexagon with a yellow house and a river&#10;&#10;Description automatically generated">
            <a:extLst>
              <a:ext uri="{FF2B5EF4-FFF2-40B4-BE49-F238E27FC236}">
                <a16:creationId xmlns:a16="http://schemas.microsoft.com/office/drawing/2014/main" id="{29CA9047-4DAF-4A43-3F05-E0C6EB2365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09" y="32768"/>
            <a:ext cx="619664" cy="565400"/>
          </a:xfrm>
          <a:prstGeom prst="rect">
            <a:avLst/>
          </a:prstGeom>
        </p:spPr>
      </p:pic>
      <p:graphicFrame>
        <p:nvGraphicFramePr>
          <p:cNvPr id="5" name="Table 4">
            <a:extLst>
              <a:ext uri="{FF2B5EF4-FFF2-40B4-BE49-F238E27FC236}">
                <a16:creationId xmlns:a16="http://schemas.microsoft.com/office/drawing/2014/main" id="{166C067F-5F9A-3E25-5CEB-674693943F73}"/>
              </a:ext>
            </a:extLst>
          </p:cNvPr>
          <p:cNvGraphicFramePr>
            <a:graphicFrameLocks noGrp="1"/>
          </p:cNvGraphicFramePr>
          <p:nvPr>
            <p:extLst>
              <p:ext uri="{D42A27DB-BD31-4B8C-83A1-F6EECF244321}">
                <p14:modId xmlns:p14="http://schemas.microsoft.com/office/powerpoint/2010/main" val="1783236648"/>
              </p:ext>
            </p:extLst>
          </p:nvPr>
        </p:nvGraphicFramePr>
        <p:xfrm>
          <a:off x="332741" y="1618121"/>
          <a:ext cx="11505915" cy="3543851"/>
        </p:xfrm>
        <a:graphic>
          <a:graphicData uri="http://schemas.openxmlformats.org/drawingml/2006/table">
            <a:tbl>
              <a:tblPr/>
              <a:tblGrid>
                <a:gridCol w="2923025">
                  <a:extLst>
                    <a:ext uri="{9D8B030D-6E8A-4147-A177-3AD203B41FA5}">
                      <a16:colId xmlns:a16="http://schemas.microsoft.com/office/drawing/2014/main" val="4221394758"/>
                    </a:ext>
                  </a:extLst>
                </a:gridCol>
                <a:gridCol w="2763981">
                  <a:extLst>
                    <a:ext uri="{9D8B030D-6E8A-4147-A177-3AD203B41FA5}">
                      <a16:colId xmlns:a16="http://schemas.microsoft.com/office/drawing/2014/main" val="4164805090"/>
                    </a:ext>
                  </a:extLst>
                </a:gridCol>
                <a:gridCol w="277144">
                  <a:extLst>
                    <a:ext uri="{9D8B030D-6E8A-4147-A177-3AD203B41FA5}">
                      <a16:colId xmlns:a16="http://schemas.microsoft.com/office/drawing/2014/main" val="3123075036"/>
                    </a:ext>
                  </a:extLst>
                </a:gridCol>
                <a:gridCol w="904009">
                  <a:extLst>
                    <a:ext uri="{9D8B030D-6E8A-4147-A177-3AD203B41FA5}">
                      <a16:colId xmlns:a16="http://schemas.microsoft.com/office/drawing/2014/main" val="3458790008"/>
                    </a:ext>
                  </a:extLst>
                </a:gridCol>
                <a:gridCol w="800100">
                  <a:extLst>
                    <a:ext uri="{9D8B030D-6E8A-4147-A177-3AD203B41FA5}">
                      <a16:colId xmlns:a16="http://schemas.microsoft.com/office/drawing/2014/main" val="3371405091"/>
                    </a:ext>
                  </a:extLst>
                </a:gridCol>
                <a:gridCol w="935182">
                  <a:extLst>
                    <a:ext uri="{9D8B030D-6E8A-4147-A177-3AD203B41FA5}">
                      <a16:colId xmlns:a16="http://schemas.microsoft.com/office/drawing/2014/main" val="4069123213"/>
                    </a:ext>
                  </a:extLst>
                </a:gridCol>
                <a:gridCol w="917811">
                  <a:extLst>
                    <a:ext uri="{9D8B030D-6E8A-4147-A177-3AD203B41FA5}">
                      <a16:colId xmlns:a16="http://schemas.microsoft.com/office/drawing/2014/main" val="1576555886"/>
                    </a:ext>
                  </a:extLst>
                </a:gridCol>
                <a:gridCol w="838252">
                  <a:extLst>
                    <a:ext uri="{9D8B030D-6E8A-4147-A177-3AD203B41FA5}">
                      <a16:colId xmlns:a16="http://schemas.microsoft.com/office/drawing/2014/main" val="3700001377"/>
                    </a:ext>
                  </a:extLst>
                </a:gridCol>
                <a:gridCol w="1146411">
                  <a:extLst>
                    <a:ext uri="{9D8B030D-6E8A-4147-A177-3AD203B41FA5}">
                      <a16:colId xmlns:a16="http://schemas.microsoft.com/office/drawing/2014/main" val="3502782115"/>
                    </a:ext>
                  </a:extLst>
                </a:gridCol>
              </a:tblGrid>
              <a:tr h="273024">
                <a:tc>
                  <a:txBody>
                    <a:bodyPr/>
                    <a:lstStyle/>
                    <a:p>
                      <a:pPr algn="l" fontAlgn="t"/>
                      <a:endParaRPr lang="en-US" sz="1600" b="1" i="0" u="none" strike="noStrike" dirty="0">
                        <a:solidFill>
                          <a:srgbClr val="000000"/>
                        </a:solidFill>
                        <a:effectLst/>
                        <a:latin typeface="Aptos Narrow" panose="020B0004020202020204" pitchFamily="34" charset="0"/>
                      </a:endParaRP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endParaRPr lang="en-US" sz="1600" b="1" i="0" u="none" strike="noStrike" dirty="0">
                        <a:solidFill>
                          <a:srgbClr val="FF0000"/>
                        </a:solidFill>
                        <a:effectLst/>
                        <a:latin typeface="Aptos Narrow" panose="020B000402020202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t"/>
                      <a:endParaRPr lang="en-US" sz="1600" b="1" i="0" u="none" strike="noStrike">
                        <a:solidFill>
                          <a:srgbClr val="000000"/>
                        </a:solidFill>
                        <a:effectLst/>
                        <a:latin typeface="Aptos Narrow" panose="020B0004020202020204" pitchFamily="34" charset="0"/>
                      </a:endParaRP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gridSpan="4">
                  <a:txBody>
                    <a:bodyPr/>
                    <a:lstStyle/>
                    <a:p>
                      <a:pPr algn="ctr" fontAlgn="t"/>
                      <a:r>
                        <a:rPr lang="en-US" sz="1200" b="0" i="1" u="none" strike="noStrike" dirty="0">
                          <a:solidFill>
                            <a:srgbClr val="000000"/>
                          </a:solidFill>
                          <a:effectLst/>
                          <a:latin typeface="Aptos Narrow" panose="020B0004020202020204" pitchFamily="34" charset="0"/>
                        </a:rPr>
                        <a:t>Property-Level Scale</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hMerge="1">
                  <a:txBody>
                    <a:bodyPr/>
                    <a:lstStyle/>
                    <a:p>
                      <a:pPr algn="ctr" fontAlgn="t"/>
                      <a:endParaRPr lang="en-US" sz="1600" b="1" i="0" u="none" strike="noStrike" dirty="0">
                        <a:solidFill>
                          <a:srgbClr val="000000"/>
                        </a:solidFill>
                        <a:effectLst/>
                        <a:latin typeface="Aptos Narrow" panose="020B00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gridSpan="2">
                  <a:txBody>
                    <a:bodyPr/>
                    <a:lstStyle/>
                    <a:p>
                      <a:pPr algn="ctr" fontAlgn="t"/>
                      <a:r>
                        <a:rPr lang="en-US" sz="1200" b="0" i="1" u="none" strike="noStrike" dirty="0">
                          <a:solidFill>
                            <a:srgbClr val="000000"/>
                          </a:solidFill>
                          <a:effectLst/>
                          <a:latin typeface="Aptos Narrow" panose="020B0004020202020204" pitchFamily="34" charset="0"/>
                        </a:rPr>
                        <a:t>All Geographic Scales</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pPr algn="ctr" fontAlgn="t"/>
                      <a:endParaRPr lang="en-US" sz="1600" b="1" i="0" u="none" strike="noStrike" dirty="0">
                        <a:solidFill>
                          <a:srgbClr val="000000"/>
                        </a:solidFill>
                        <a:effectLst/>
                        <a:latin typeface="Aptos Narrow" panose="020B00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664359135"/>
                  </a:ext>
                </a:extLst>
              </a:tr>
              <a:tr h="737755">
                <a:tc>
                  <a:txBody>
                    <a:bodyPr/>
                    <a:lstStyle/>
                    <a:p>
                      <a:pPr algn="l" fontAlgn="t"/>
                      <a:r>
                        <a:rPr lang="en-US" sz="1600" b="1" i="0" u="none" strike="noStrike" dirty="0">
                          <a:solidFill>
                            <a:srgbClr val="000000"/>
                          </a:solidFill>
                          <a:effectLst/>
                          <a:latin typeface="Aptos Narrow" panose="020B0004020202020204" pitchFamily="34" charset="0"/>
                        </a:rPr>
                        <a:t>Stakeholders</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US" sz="1600" b="1" i="0" u="none" strike="noStrike" dirty="0">
                          <a:solidFill>
                            <a:srgbClr val="FF0000"/>
                          </a:solidFill>
                          <a:effectLst/>
                          <a:latin typeface="Aptos Narrow" panose="020B0004020202020204" pitchFamily="34" charset="0"/>
                        </a:rPr>
                        <a:t>Label in Hazard Library</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t"/>
                      <a:r>
                        <a:rPr lang="en-US" sz="1600" b="1" i="0" u="none" strike="noStrike">
                          <a:solidFill>
                            <a:srgbClr val="000000"/>
                          </a:solidFill>
                          <a:effectLst/>
                          <a:latin typeface="Aptos Narrow" panose="020B0004020202020204" pitchFamily="34" charset="0"/>
                        </a:rPr>
                        <a:t> </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gridSpan="3">
                  <a:txBody>
                    <a:bodyPr/>
                    <a:lstStyle/>
                    <a:p>
                      <a:pPr algn="ctr" fontAlgn="t"/>
                      <a:r>
                        <a:rPr lang="en-US" sz="1600" b="1" i="0" u="none" strike="noStrike" dirty="0">
                          <a:solidFill>
                            <a:srgbClr val="000000"/>
                          </a:solidFill>
                          <a:effectLst/>
                          <a:latin typeface="Aptos Narrow" panose="020B0004020202020204" pitchFamily="34" charset="0"/>
                        </a:rPr>
                        <a:t>Flood Tool</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a:txBody>
                    <a:bodyPr/>
                    <a:lstStyle/>
                    <a:p>
                      <a:pPr algn="ctr" fontAlgn="t"/>
                      <a:r>
                        <a:rPr lang="en-US" sz="1600" b="1" i="0" u="none" strike="noStrike" dirty="0">
                          <a:solidFill>
                            <a:srgbClr val="000000"/>
                          </a:solidFill>
                          <a:effectLst/>
                          <a:latin typeface="Aptos Narrow" panose="020B0004020202020204" pitchFamily="34" charset="0"/>
                        </a:rPr>
                        <a:t>Property Viewer</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US" sz="1600" b="1" i="0" u="none" strike="noStrike" dirty="0">
                          <a:solidFill>
                            <a:srgbClr val="000000"/>
                          </a:solidFill>
                          <a:effectLst/>
                          <a:latin typeface="Aptos Narrow" panose="020B0004020202020204" pitchFamily="34" charset="0"/>
                        </a:rPr>
                        <a:t>Risk Explorer</a:t>
                      </a:r>
                    </a:p>
                    <a:p>
                      <a:pPr algn="ctr" fontAlgn="t"/>
                      <a:r>
                        <a:rPr lang="en-US" sz="1600" b="1" i="0" u="none" strike="noStrike" dirty="0">
                          <a:solidFill>
                            <a:srgbClr val="000000"/>
                          </a:solidFill>
                          <a:effectLst/>
                          <a:latin typeface="Aptos Narrow" panose="020B0004020202020204" pitchFamily="34" charset="0"/>
                        </a:rPr>
                        <a:t>Tools</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US" sz="1600" b="1" i="0" u="none" strike="noStrike" dirty="0">
                          <a:solidFill>
                            <a:srgbClr val="000000"/>
                          </a:solidFill>
                          <a:effectLst/>
                          <a:latin typeface="Aptos Narrow" panose="020B0004020202020204" pitchFamily="34" charset="0"/>
                        </a:rPr>
                        <a:t>Hazard Library</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651242163"/>
                  </a:ext>
                </a:extLst>
              </a:tr>
              <a:tr h="255213">
                <a:tc>
                  <a:txBody>
                    <a:bodyPr/>
                    <a:lstStyle/>
                    <a:p>
                      <a:pPr algn="l" fontAlgn="b"/>
                      <a:r>
                        <a:rPr lang="en-US" sz="1600" b="0" i="0" u="none" strike="noStrike">
                          <a:solidFill>
                            <a:srgbClr val="000000"/>
                          </a:solidFill>
                          <a:effectLst/>
                          <a:latin typeface="Aptos Narrow" panose="020B00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6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600" b="0" i="1" u="none" strike="noStrike">
                          <a:solidFill>
                            <a:srgbClr val="000000"/>
                          </a:solidFill>
                          <a:effectLst/>
                          <a:latin typeface="Aptos Narrow" panose="020B0004020202020204" pitchFamily="34" charset="0"/>
                        </a:rPr>
                        <a:t>Public</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600" b="0" i="1" u="none" strike="noStrike">
                          <a:solidFill>
                            <a:srgbClr val="000000"/>
                          </a:solidFill>
                          <a:effectLst/>
                          <a:latin typeface="Aptos Narrow" panose="020B0004020202020204" pitchFamily="34" charset="0"/>
                        </a:rPr>
                        <a:t>Expert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600" b="0" i="1" u="none" strike="noStrike" dirty="0">
                          <a:solidFill>
                            <a:srgbClr val="000000"/>
                          </a:solidFill>
                          <a:effectLst/>
                          <a:latin typeface="Aptos Narrow" panose="020B0004020202020204" pitchFamily="34" charset="0"/>
                        </a:rPr>
                        <a:t>RiskMAP</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Aptos Narrow" panose="020B00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Aptos Narrow" panose="020B00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Aptos Narrow" panose="020B00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49117506"/>
                  </a:ext>
                </a:extLst>
              </a:tr>
              <a:tr h="259307">
                <a:tc>
                  <a:txBody>
                    <a:bodyPr/>
                    <a:lstStyle/>
                    <a:p>
                      <a:pPr algn="l" fontAlgn="b"/>
                      <a:r>
                        <a:rPr lang="en-US" sz="1600" b="0" i="0" u="none" strike="noStrike" dirty="0">
                          <a:solidFill>
                            <a:srgbClr val="000000"/>
                          </a:solidFill>
                          <a:effectLst/>
                          <a:latin typeface="Aptos Narrow" panose="020B0004020202020204" pitchFamily="34" charset="0"/>
                        </a:rPr>
                        <a:t>Emergency Responders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algn="ctr" fontAlgn="b"/>
                      <a:r>
                        <a:rPr lang="en-US" sz="1600" b="1" i="0" u="none" strike="noStrike" dirty="0">
                          <a:solidFill>
                            <a:srgbClr val="FF0000"/>
                          </a:solidFill>
                          <a:effectLst/>
                          <a:latin typeface="Aptos Narrow" panose="020B0004020202020204" pitchFamily="34" charset="0"/>
                        </a:rPr>
                        <a:t>Emergency Responders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algn="l" fontAlgn="b"/>
                      <a:r>
                        <a:rPr lang="en-US" sz="1600" b="0" i="0" u="none" strike="noStrike" dirty="0">
                          <a:solidFill>
                            <a:srgbClr val="000000"/>
                          </a:solidFill>
                          <a:effectLst/>
                          <a:latin typeface="Aptos Narrow" panose="020B0004020202020204" pitchFamily="34" charset="0"/>
                        </a:rPr>
                        <a:t> 3</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Aptos Narrow" panose="020B00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600" b="0" i="0" u="none" strike="noStrike" dirty="0">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600" b="0" i="0" u="none" strike="noStrike" dirty="0">
                          <a:solidFill>
                            <a:srgbClr val="000000"/>
                          </a:solidFill>
                          <a:effectLst/>
                          <a:latin typeface="Aptos Narrow" panose="020B0004020202020204" pitchFamily="34" charset="0"/>
                        </a:rPr>
                        <a:t> ER</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600" b="0" i="0" u="none" strike="noStrike" dirty="0">
                          <a:solidFill>
                            <a:srgbClr val="000000"/>
                          </a:solidFill>
                          <a:effectLst/>
                          <a:latin typeface="Aptos Narrow" panose="020B0004020202020204" pitchFamily="34" charset="0"/>
                        </a:rPr>
                        <a:t>ER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600" b="0" i="0" u="none" strike="noStrike" dirty="0">
                          <a:solidFill>
                            <a:srgbClr val="000000"/>
                          </a:solidFill>
                          <a:effectLst/>
                          <a:latin typeface="Aptos Narrow" panose="020B0004020202020204" pitchFamily="34" charset="0"/>
                        </a:rPr>
                        <a:t>ER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600" b="0" i="0" u="none" strike="noStrike" dirty="0">
                          <a:solidFill>
                            <a:srgbClr val="000000"/>
                          </a:solidFill>
                          <a:effectLst/>
                          <a:latin typeface="Aptos Narrow" panose="020B0004020202020204" pitchFamily="34" charset="0"/>
                        </a:rPr>
                        <a:t>ALL-Learning</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135685641"/>
                  </a:ext>
                </a:extLst>
              </a:tr>
              <a:tr h="255213">
                <a:tc>
                  <a:txBody>
                    <a:bodyPr/>
                    <a:lstStyle/>
                    <a:p>
                      <a:pPr algn="l" fontAlgn="b"/>
                      <a:r>
                        <a:rPr lang="en-US" sz="1600" b="0" i="0" u="none" strike="noStrike" dirty="0">
                          <a:solidFill>
                            <a:srgbClr val="000000"/>
                          </a:solidFill>
                          <a:effectLst/>
                          <a:latin typeface="Aptos Narrow" panose="020B0004020202020204" pitchFamily="34" charset="0"/>
                        </a:rPr>
                        <a:t>Floodplain Managers (&amp; Surveyors)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algn="ctr" fontAlgn="b"/>
                      <a:r>
                        <a:rPr lang="en-US" sz="1600" b="1" i="0" u="none" strike="noStrike" dirty="0">
                          <a:solidFill>
                            <a:srgbClr val="FF0000"/>
                          </a:solidFill>
                          <a:effectLst/>
                          <a:latin typeface="Aptos Narrow" panose="020B0004020202020204" pitchFamily="34" charset="0"/>
                        </a:rPr>
                        <a:t>Floodplain Managers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algn="l" fontAlgn="b"/>
                      <a:r>
                        <a:rPr lang="en-US" sz="1600" b="0" i="0" u="none" strike="noStrike" dirty="0">
                          <a:solidFill>
                            <a:srgbClr val="000000"/>
                          </a:solidFill>
                          <a:effectLst/>
                          <a:latin typeface="Aptos Narrow" panose="020B0004020202020204" pitchFamily="34" charset="0"/>
                        </a:rPr>
                        <a:t> 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Aptos Narrow" panose="020B00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600" b="0" i="0" u="none" strike="noStrike" dirty="0">
                          <a:solidFill>
                            <a:srgbClr val="000000"/>
                          </a:solidFill>
                          <a:effectLst/>
                          <a:latin typeface="Aptos Narrow" panose="020B0004020202020204" pitchFamily="34" charset="0"/>
                        </a:rPr>
                        <a:t> FM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600" b="0" i="0" u="none" strike="noStrike" dirty="0">
                          <a:solidFill>
                            <a:srgbClr val="000000"/>
                          </a:solidFill>
                          <a:effectLst/>
                          <a:latin typeface="Aptos Narrow" panose="020B0004020202020204" pitchFamily="34" charset="0"/>
                        </a:rPr>
                        <a:t>FM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600" b="0" i="0" u="none" strike="noStrike" dirty="0">
                          <a:solidFill>
                            <a:srgbClr val="000000"/>
                          </a:solidFill>
                          <a:effectLst/>
                          <a:latin typeface="Aptos Narrow" panose="020B0004020202020204" pitchFamily="34" charset="0"/>
                        </a:rPr>
                        <a:t>FM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600" b="0" i="0" u="none" strike="noStrike" dirty="0">
                          <a:solidFill>
                            <a:srgbClr val="000000"/>
                          </a:solidFill>
                          <a:effectLst/>
                          <a:latin typeface="Aptos Narrow" panose="020B0004020202020204" pitchFamily="34" charset="0"/>
                        </a:rPr>
                        <a:t>FM</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600" b="0" i="0" u="none" strike="noStrike" dirty="0">
                          <a:solidFill>
                            <a:srgbClr val="000000"/>
                          </a:solidFill>
                          <a:effectLst/>
                          <a:latin typeface="Aptos Narrow" panose="020B0004020202020204" pitchFamily="34" charset="0"/>
                        </a:rPr>
                        <a:t>ALL-Learning</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327834095"/>
                  </a:ext>
                </a:extLst>
              </a:tr>
              <a:tr h="255213">
                <a:tc>
                  <a:txBody>
                    <a:bodyPr/>
                    <a:lstStyle/>
                    <a:p>
                      <a:pPr algn="l" fontAlgn="b"/>
                      <a:r>
                        <a:rPr lang="en-US" sz="1600" b="0" i="0" u="none" strike="noStrike">
                          <a:solidFill>
                            <a:srgbClr val="000000"/>
                          </a:solidFill>
                          <a:effectLst/>
                          <a:latin typeface="Aptos Narrow" panose="020B0004020202020204" pitchFamily="34" charset="0"/>
                        </a:rPr>
                        <a:t>Local Officials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algn="ctr" fontAlgn="b"/>
                      <a:r>
                        <a:rPr lang="en-US" sz="1600" b="1" i="0" u="none" strike="noStrike" dirty="0">
                          <a:solidFill>
                            <a:srgbClr val="FF0000"/>
                          </a:solidFill>
                          <a:effectLst/>
                          <a:latin typeface="Aptos Narrow" panose="020B0004020202020204" pitchFamily="34" charset="0"/>
                        </a:rPr>
                        <a:t>Local Officials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algn="l" fontAlgn="b"/>
                      <a:r>
                        <a:rPr lang="en-US" sz="1600" b="0" i="0" u="none" strike="noStrike" dirty="0">
                          <a:solidFill>
                            <a:srgbClr val="000000"/>
                          </a:solidFill>
                          <a:effectLst/>
                          <a:latin typeface="Aptos Narrow" panose="020B0004020202020204" pitchFamily="34" charset="0"/>
                        </a:rPr>
                        <a:t> 4</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Aptos Narrow" panose="020B00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600" b="0" i="0" u="none" strike="noStrike" dirty="0">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600" b="0" i="0" u="none" strike="noStrike" dirty="0">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600" b="0" i="0" u="none" strike="noStrike" dirty="0">
                          <a:solidFill>
                            <a:srgbClr val="000000"/>
                          </a:solidFill>
                          <a:effectLst/>
                          <a:latin typeface="Aptos Narrow" panose="020B0004020202020204" pitchFamily="34" charset="0"/>
                        </a:rPr>
                        <a:t>LO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600" b="0" i="0" u="none" strike="noStrike" dirty="0">
                          <a:solidFill>
                            <a:srgbClr val="000000"/>
                          </a:solidFill>
                          <a:effectLst/>
                          <a:latin typeface="Aptos Narrow" panose="020B0004020202020204" pitchFamily="34" charset="0"/>
                        </a:rPr>
                        <a:t>LO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600" b="0" i="0" u="none" strike="noStrike" dirty="0">
                          <a:solidFill>
                            <a:srgbClr val="000000"/>
                          </a:solidFill>
                          <a:effectLst/>
                          <a:latin typeface="Aptos Narrow" panose="020B0004020202020204" pitchFamily="34" charset="0"/>
                        </a:rPr>
                        <a:t>ALL-Learning</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399614005"/>
                  </a:ext>
                </a:extLst>
              </a:tr>
              <a:tr h="510426">
                <a:tc>
                  <a:txBody>
                    <a:bodyPr/>
                    <a:lstStyle/>
                    <a:p>
                      <a:pPr algn="l" fontAlgn="b"/>
                      <a:r>
                        <a:rPr lang="en-US" sz="1600" b="0" i="0" u="none" strike="noStrike" dirty="0">
                          <a:solidFill>
                            <a:srgbClr val="000000"/>
                          </a:solidFill>
                          <a:effectLst/>
                          <a:latin typeface="Aptos Narrow" panose="020B0004020202020204" pitchFamily="34" charset="0"/>
                        </a:rPr>
                        <a:t>Public (including realtors and insurance officials)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algn="ctr" fontAlgn="b"/>
                      <a:r>
                        <a:rPr lang="en-US" sz="1600" b="1" i="0" u="none" strike="noStrike" dirty="0">
                          <a:solidFill>
                            <a:srgbClr val="FF0000"/>
                          </a:solidFill>
                          <a:effectLst/>
                          <a:latin typeface="Aptos Narrow" panose="020B0004020202020204" pitchFamily="34" charset="0"/>
                        </a:rPr>
                        <a:t>Public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algn="l" fontAlgn="b"/>
                      <a:r>
                        <a:rPr lang="en-US" sz="1600" b="0" i="0" u="none" strike="noStrike" dirty="0">
                          <a:solidFill>
                            <a:srgbClr val="000000"/>
                          </a:solidFill>
                          <a:effectLst/>
                          <a:latin typeface="Aptos Narrow" panose="020B0004020202020204" pitchFamily="34" charset="0"/>
                        </a:rPr>
                        <a:t> 5</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Aptos Narrow" panose="020B0004020202020204" pitchFamily="34" charset="0"/>
                        </a:rPr>
                        <a:t>Public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600" b="0" i="0" u="none" strike="noStrike" dirty="0">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600" b="0" i="0" u="none" strike="noStrike" dirty="0">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600" b="0" i="0" u="none" strike="noStrike" dirty="0">
                          <a:solidFill>
                            <a:srgbClr val="000000"/>
                          </a:solidFill>
                          <a:effectLst/>
                          <a:latin typeface="Aptos Narrow" panose="020B0004020202020204" pitchFamily="34" charset="0"/>
                        </a:rPr>
                        <a:t> Public</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600" b="0" i="0" u="none" strike="noStrike" dirty="0">
                          <a:solidFill>
                            <a:srgbClr val="000000"/>
                          </a:solidFill>
                          <a:effectLst/>
                          <a:latin typeface="Aptos Narrow" panose="020B00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600" b="0" i="0" u="none" strike="noStrike" dirty="0">
                          <a:solidFill>
                            <a:srgbClr val="000000"/>
                          </a:solidFill>
                          <a:effectLst/>
                          <a:latin typeface="Aptos Narrow" panose="020B0004020202020204" pitchFamily="34" charset="0"/>
                        </a:rPr>
                        <a:t>ALL-Learning</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422878298"/>
                  </a:ext>
                </a:extLst>
              </a:tr>
              <a:tr h="586990">
                <a:tc>
                  <a:txBody>
                    <a:bodyPr/>
                    <a:lstStyle/>
                    <a:p>
                      <a:pPr algn="l" fontAlgn="b"/>
                      <a:r>
                        <a:rPr lang="en-US" sz="1600" b="0" i="0" u="none" strike="noStrike" dirty="0">
                          <a:solidFill>
                            <a:srgbClr val="000000"/>
                          </a:solidFill>
                          <a:effectLst/>
                          <a:latin typeface="Aptos Narrow" panose="020B0004020202020204" pitchFamily="34" charset="0"/>
                        </a:rPr>
                        <a:t>Risk Reduction Associates (Planners, Researchers, Mitigation Specialists, etc.)</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algn="ctr" fontAlgn="b"/>
                      <a:r>
                        <a:rPr lang="en-US" sz="1600" b="1" i="0" u="none" strike="noStrike" dirty="0">
                          <a:solidFill>
                            <a:srgbClr val="FF0000"/>
                          </a:solidFill>
                          <a:effectLst/>
                          <a:latin typeface="Aptos Narrow" panose="020B0004020202020204" pitchFamily="34" charset="0"/>
                        </a:rPr>
                        <a:t>Risk Reduction Associates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algn="l" fontAlgn="b"/>
                      <a:r>
                        <a:rPr lang="en-US" sz="1600" b="0" i="0" u="none" strike="noStrike" dirty="0">
                          <a:solidFill>
                            <a:srgbClr val="000000"/>
                          </a:solidFill>
                          <a:effectLst/>
                          <a:latin typeface="Aptos Narrow" panose="020B0004020202020204" pitchFamily="34" charset="0"/>
                        </a:rPr>
                        <a:t> 2</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Aptos Narrow" panose="020B00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600" b="0" i="0" u="none" strike="noStrike" dirty="0">
                          <a:solidFill>
                            <a:srgbClr val="000000"/>
                          </a:solidFill>
                          <a:effectLst/>
                          <a:latin typeface="Aptos Narrow" panose="020B0004020202020204" pitchFamily="34" charset="0"/>
                        </a:rPr>
                        <a:t>RRA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600" b="0" i="0" u="none" strike="noStrike" dirty="0">
                          <a:solidFill>
                            <a:srgbClr val="000000"/>
                          </a:solidFill>
                          <a:effectLst/>
                          <a:latin typeface="Aptos Narrow" panose="020B0004020202020204" pitchFamily="34" charset="0"/>
                        </a:rPr>
                        <a:t>RRA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600" b="0" i="0" u="none" strike="noStrike" dirty="0">
                          <a:solidFill>
                            <a:srgbClr val="000000"/>
                          </a:solidFill>
                          <a:effectLst/>
                          <a:latin typeface="Aptos Narrow" panose="020B0004020202020204" pitchFamily="34" charset="0"/>
                        </a:rPr>
                        <a:t>RRA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600" b="0" i="0" u="none" strike="noStrike" dirty="0">
                          <a:solidFill>
                            <a:srgbClr val="000000"/>
                          </a:solidFill>
                          <a:effectLst/>
                          <a:latin typeface="Aptos Narrow" panose="020B0004020202020204" pitchFamily="34" charset="0"/>
                        </a:rPr>
                        <a:t>RRA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600" b="0" i="0" u="none" strike="noStrike" dirty="0">
                          <a:solidFill>
                            <a:srgbClr val="000000"/>
                          </a:solidFill>
                          <a:effectLst/>
                          <a:latin typeface="Aptos Narrow" panose="020B0004020202020204" pitchFamily="34" charset="0"/>
                        </a:rPr>
                        <a:t>ALL-Studies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33758223"/>
                  </a:ext>
                </a:extLst>
              </a:tr>
              <a:tr h="0">
                <a:tc>
                  <a:txBody>
                    <a:bodyPr/>
                    <a:lstStyle/>
                    <a:p>
                      <a:pPr algn="l" fontAlgn="b"/>
                      <a:r>
                        <a:rPr lang="en-US" sz="1600" b="0" i="0" u="none" strike="noStrike">
                          <a:solidFill>
                            <a:srgbClr val="000000"/>
                          </a:solidFill>
                          <a:effectLst/>
                          <a:latin typeface="Aptos Narrow" panose="020B0004020202020204" pitchFamily="34" charset="0"/>
                        </a:rPr>
                        <a:t>Volunteers (VOAD, Charities, etc.)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8"/>
                    </a:solidFill>
                  </a:tcPr>
                </a:tc>
                <a:tc>
                  <a:txBody>
                    <a:bodyPr/>
                    <a:lstStyle/>
                    <a:p>
                      <a:pPr algn="ctr" fontAlgn="b"/>
                      <a:r>
                        <a:rPr lang="en-US" sz="1600" b="1" i="0" u="none" strike="noStrike" dirty="0">
                          <a:solidFill>
                            <a:srgbClr val="FF0000"/>
                          </a:solidFill>
                          <a:effectLst/>
                          <a:latin typeface="Aptos Narrow" panose="020B0004020202020204" pitchFamily="34" charset="0"/>
                        </a:rPr>
                        <a:t>Volunteers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8"/>
                    </a:solidFill>
                  </a:tcPr>
                </a:tc>
                <a:tc>
                  <a:txBody>
                    <a:bodyPr/>
                    <a:lstStyle/>
                    <a:p>
                      <a:pPr algn="l" fontAlgn="b"/>
                      <a:r>
                        <a:rPr lang="en-US" sz="1600" b="0" i="0" u="none" strike="noStrike" dirty="0">
                          <a:solidFill>
                            <a:srgbClr val="000000"/>
                          </a:solidFill>
                          <a:effectLst/>
                          <a:latin typeface="Aptos Narrow" panose="020B0004020202020204" pitchFamily="34" charset="0"/>
                        </a:rPr>
                        <a:t> 6</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Aptos Narrow" panose="020B00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600" b="0" i="0" u="none" strike="noStrike" dirty="0">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600" b="0" i="0" u="none" strike="noStrike" dirty="0">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600" b="0" i="0" u="none" strike="noStrike" dirty="0">
                          <a:solidFill>
                            <a:srgbClr val="000000"/>
                          </a:solidFill>
                          <a:effectLst/>
                          <a:latin typeface="Aptos Narrow" panose="020B00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600" b="0" i="0" u="none" strike="noStrike" dirty="0">
                          <a:solidFill>
                            <a:srgbClr val="000000"/>
                          </a:solidFill>
                          <a:effectLst/>
                          <a:latin typeface="Aptos Narrow" panose="020B00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600" b="0" i="0" u="none" strike="noStrike" dirty="0">
                          <a:solidFill>
                            <a:srgbClr val="000000"/>
                          </a:solidFill>
                          <a:effectLst/>
                          <a:latin typeface="Aptos Narrow" panose="020B0004020202020204" pitchFamily="34" charset="0"/>
                        </a:rPr>
                        <a:t>ALL-Learning</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397358049"/>
                  </a:ext>
                </a:extLst>
              </a:tr>
            </a:tbl>
          </a:graphicData>
        </a:graphic>
      </p:graphicFrame>
    </p:spTree>
    <p:extLst>
      <p:ext uri="{BB962C8B-B14F-4D97-AF65-F5344CB8AC3E}">
        <p14:creationId xmlns:p14="http://schemas.microsoft.com/office/powerpoint/2010/main" val="3382434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Rounded Corners 37">
            <a:extLst>
              <a:ext uri="{FF2B5EF4-FFF2-40B4-BE49-F238E27FC236}">
                <a16:creationId xmlns:a16="http://schemas.microsoft.com/office/drawing/2014/main" id="{DFEF4A9F-C91C-CFC7-CEDF-28043D7777F4}"/>
              </a:ext>
            </a:extLst>
          </p:cNvPr>
          <p:cNvSpPr/>
          <p:nvPr/>
        </p:nvSpPr>
        <p:spPr>
          <a:xfrm>
            <a:off x="172720" y="1347216"/>
            <a:ext cx="3911600" cy="2763520"/>
          </a:xfrm>
          <a:prstGeom prst="roundRect">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p:cNvSpPr txBox="1">
            <a:spLocks/>
          </p:cNvSpPr>
          <p:nvPr/>
        </p:nvSpPr>
        <p:spPr>
          <a:xfrm>
            <a:off x="-17268" y="2"/>
            <a:ext cx="12209268" cy="720233"/>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FFC000"/>
                </a:solidFill>
                <a:latin typeface="Arial" panose="020B0604020202020204" pitchFamily="34" charset="0"/>
                <a:cs typeface="Arial" panose="020B0604020202020204" pitchFamily="34" charset="0"/>
              </a:rPr>
              <a:t>WV Flood Resiliency Framework</a:t>
            </a:r>
            <a:endParaRPr lang="en-US" sz="5400" dirty="0">
              <a:solidFill>
                <a:srgbClr val="FFC000"/>
              </a:solidFill>
              <a:latin typeface="Arial" panose="020B0604020202020204" pitchFamily="34" charset="0"/>
              <a:cs typeface="Arial" panose="020B0604020202020204" pitchFamily="34" charset="0"/>
            </a:endParaRPr>
          </a:p>
        </p:txBody>
      </p:sp>
      <p:graphicFrame>
        <p:nvGraphicFramePr>
          <p:cNvPr id="2" name="Diagram 1"/>
          <p:cNvGraphicFramePr/>
          <p:nvPr>
            <p:extLst>
              <p:ext uri="{D42A27DB-BD31-4B8C-83A1-F6EECF244321}">
                <p14:modId xmlns:p14="http://schemas.microsoft.com/office/powerpoint/2010/main" val="1142633756"/>
              </p:ext>
            </p:extLst>
          </p:nvPr>
        </p:nvGraphicFramePr>
        <p:xfrm>
          <a:off x="2621825" y="1143019"/>
          <a:ext cx="8298102" cy="57291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438815E4-ECE6-429B-A2D8-02B4A6FB213A}"/>
              </a:ext>
            </a:extLst>
          </p:cNvPr>
          <p:cNvPicPr>
            <a:picLocks noChangeAspect="1"/>
          </p:cNvPicPr>
          <p:nvPr/>
        </p:nvPicPr>
        <p:blipFill rotWithShape="1">
          <a:blip r:embed="rId8"/>
          <a:srcRect l="1965" t="5238" r="9886" b="3882"/>
          <a:stretch/>
        </p:blipFill>
        <p:spPr>
          <a:xfrm>
            <a:off x="2384697" y="1600266"/>
            <a:ext cx="1217849" cy="799239"/>
          </a:xfrm>
          <a:prstGeom prst="rect">
            <a:avLst/>
          </a:prstGeom>
          <a:ln>
            <a:noFill/>
          </a:ln>
          <a:effectLst>
            <a:outerShdw blurRad="190500" algn="tl" rotWithShape="0">
              <a:srgbClr val="000000">
                <a:alpha val="70000"/>
              </a:srgbClr>
            </a:outerShdw>
          </a:effectLst>
        </p:spPr>
      </p:pic>
      <p:pic>
        <p:nvPicPr>
          <p:cNvPr id="8" name="Google Shape;79;p1">
            <a:extLst>
              <a:ext uri="{FF2B5EF4-FFF2-40B4-BE49-F238E27FC236}">
                <a16:creationId xmlns:a16="http://schemas.microsoft.com/office/drawing/2014/main" id="{949CD16C-6086-57CE-08EC-874E4FF89CBF}"/>
              </a:ext>
            </a:extLst>
          </p:cNvPr>
          <p:cNvPicPr preferRelativeResize="0"/>
          <p:nvPr/>
        </p:nvPicPr>
        <p:blipFill>
          <a:blip r:embed="rId9">
            <a:alphaModFix/>
          </a:blip>
          <a:stretch>
            <a:fillRect/>
          </a:stretch>
        </p:blipFill>
        <p:spPr>
          <a:xfrm>
            <a:off x="9446106" y="4376928"/>
            <a:ext cx="2472142" cy="1934951"/>
          </a:xfrm>
          <a:prstGeom prst="rect">
            <a:avLst/>
          </a:prstGeom>
          <a:ln>
            <a:noFill/>
          </a:ln>
          <a:effectLst>
            <a:outerShdw blurRad="190500" algn="tl" rotWithShape="0">
              <a:srgbClr val="000000">
                <a:alpha val="70000"/>
              </a:srgbClr>
            </a:outerShdw>
          </a:effectLst>
        </p:spPr>
      </p:pic>
      <p:sp>
        <p:nvSpPr>
          <p:cNvPr id="10" name="Google Shape;68;p1">
            <a:extLst>
              <a:ext uri="{FF2B5EF4-FFF2-40B4-BE49-F238E27FC236}">
                <a16:creationId xmlns:a16="http://schemas.microsoft.com/office/drawing/2014/main" id="{0756F751-9BE1-0723-EE72-7424F30CB225}"/>
              </a:ext>
            </a:extLst>
          </p:cNvPr>
          <p:cNvSpPr txBox="1"/>
          <p:nvPr/>
        </p:nvSpPr>
        <p:spPr>
          <a:xfrm>
            <a:off x="9446106" y="6335613"/>
            <a:ext cx="2589086" cy="291706"/>
          </a:xfrm>
          <a:prstGeom prst="rect">
            <a:avLst/>
          </a:prstGeom>
          <a:noFill/>
          <a:ln>
            <a:noFill/>
          </a:ln>
        </p:spPr>
        <p:txBody>
          <a:bodyPr spcFirstLastPara="1" wrap="square" lIns="91425" tIns="45700" rIns="91425" bIns="45700" anchor="t" anchorCtr="0">
            <a:spAutoFit/>
          </a:bodyPr>
          <a:lstStyle/>
          <a:p>
            <a:pPr marL="0" lvl="0" indent="0" algn="ctr" rtl="0">
              <a:lnSpc>
                <a:spcPct val="107916"/>
              </a:lnSpc>
              <a:spcBef>
                <a:spcPts val="0"/>
              </a:spcBef>
              <a:spcAft>
                <a:spcPts val="0"/>
              </a:spcAft>
              <a:buClr>
                <a:schemeClr val="dk1"/>
              </a:buClr>
              <a:buSzPts val="1100"/>
              <a:buFont typeface="Arial"/>
              <a:buNone/>
            </a:pPr>
            <a:r>
              <a:rPr lang="en-US" sz="1200" dirty="0">
                <a:solidFill>
                  <a:schemeClr val="dk1"/>
                </a:solidFill>
              </a:rPr>
              <a:t>Flood Symposium </a:t>
            </a:r>
            <a:r>
              <a:rPr lang="en-US" sz="1200" b="1" dirty="0">
                <a:solidFill>
                  <a:schemeClr val="dk1"/>
                </a:solidFill>
              </a:rPr>
              <a:t>Stakeholders</a:t>
            </a:r>
            <a:endParaRPr sz="1200" b="1" dirty="0"/>
          </a:p>
        </p:txBody>
      </p:sp>
      <p:pic>
        <p:nvPicPr>
          <p:cNvPr id="17" name="Google Shape;78;p1">
            <a:extLst>
              <a:ext uri="{FF2B5EF4-FFF2-40B4-BE49-F238E27FC236}">
                <a16:creationId xmlns:a16="http://schemas.microsoft.com/office/drawing/2014/main" id="{2C24BF6F-624E-D506-7908-A188AB5902AD}"/>
              </a:ext>
            </a:extLst>
          </p:cNvPr>
          <p:cNvPicPr preferRelativeResize="0"/>
          <p:nvPr/>
        </p:nvPicPr>
        <p:blipFill>
          <a:blip r:embed="rId10">
            <a:alphaModFix/>
          </a:blip>
          <a:srcRect l="-998"/>
          <a:stretch/>
        </p:blipFill>
        <p:spPr>
          <a:xfrm>
            <a:off x="431613" y="1600266"/>
            <a:ext cx="1639328" cy="822369"/>
          </a:xfrm>
          <a:prstGeom prst="rect">
            <a:avLst/>
          </a:prstGeom>
          <a:ln>
            <a:noFill/>
          </a:ln>
          <a:effectLst>
            <a:outerShdw blurRad="190500" algn="tl" rotWithShape="0">
              <a:srgbClr val="000000">
                <a:alpha val="70000"/>
              </a:srgbClr>
            </a:outerShdw>
          </a:effectLst>
        </p:spPr>
      </p:pic>
      <p:sp>
        <p:nvSpPr>
          <p:cNvPr id="21" name="Google Shape;69;p1">
            <a:extLst>
              <a:ext uri="{FF2B5EF4-FFF2-40B4-BE49-F238E27FC236}">
                <a16:creationId xmlns:a16="http://schemas.microsoft.com/office/drawing/2014/main" id="{B9BD89E5-480C-0E3F-64F5-A63890DCCB08}"/>
              </a:ext>
            </a:extLst>
          </p:cNvPr>
          <p:cNvSpPr txBox="1"/>
          <p:nvPr/>
        </p:nvSpPr>
        <p:spPr>
          <a:xfrm>
            <a:off x="393519" y="1350267"/>
            <a:ext cx="1812811" cy="275100"/>
          </a:xfrm>
          <a:prstGeom prst="rect">
            <a:avLst/>
          </a:prstGeom>
          <a:noFill/>
          <a:ln>
            <a:noFill/>
          </a:ln>
        </p:spPr>
        <p:txBody>
          <a:bodyPr spcFirstLastPara="1" wrap="square" lIns="91425" tIns="45700" rIns="91425" bIns="45700" anchor="t" anchorCtr="0">
            <a:spAutoFit/>
          </a:bodyPr>
          <a:lstStyle/>
          <a:p>
            <a:pPr marL="0" lvl="0" indent="0" algn="ctr" rtl="0">
              <a:lnSpc>
                <a:spcPct val="107916"/>
              </a:lnSpc>
              <a:spcBef>
                <a:spcPts val="0"/>
              </a:spcBef>
              <a:spcAft>
                <a:spcPts val="0"/>
              </a:spcAft>
              <a:buClr>
                <a:schemeClr val="dk1"/>
              </a:buClr>
              <a:buSzPts val="1100"/>
              <a:buFont typeface="Arial"/>
              <a:buNone/>
            </a:pPr>
            <a:r>
              <a:rPr lang="en-US" sz="1100" dirty="0">
                <a:solidFill>
                  <a:schemeClr val="dk1"/>
                </a:solidFill>
              </a:rPr>
              <a:t>Visualization Tool</a:t>
            </a:r>
            <a:endParaRPr sz="1100" i="0" u="none" strike="noStrike" cap="none" dirty="0">
              <a:solidFill>
                <a:srgbClr val="000000"/>
              </a:solidFill>
            </a:endParaRPr>
          </a:p>
        </p:txBody>
      </p:sp>
      <p:pic>
        <p:nvPicPr>
          <p:cNvPr id="23" name="Picture 22">
            <a:extLst>
              <a:ext uri="{FF2B5EF4-FFF2-40B4-BE49-F238E27FC236}">
                <a16:creationId xmlns:a16="http://schemas.microsoft.com/office/drawing/2014/main" id="{025A8CAC-4495-B131-3F56-FAF292142F89}"/>
              </a:ext>
            </a:extLst>
          </p:cNvPr>
          <p:cNvPicPr>
            <a:picLocks noChangeAspect="1"/>
          </p:cNvPicPr>
          <p:nvPr/>
        </p:nvPicPr>
        <p:blipFill rotWithShape="1">
          <a:blip r:embed="rId11"/>
          <a:srcRect b="12104"/>
          <a:stretch/>
        </p:blipFill>
        <p:spPr>
          <a:xfrm>
            <a:off x="9200334" y="1646996"/>
            <a:ext cx="2656904" cy="1741100"/>
          </a:xfrm>
          <a:prstGeom prst="rect">
            <a:avLst/>
          </a:prstGeom>
          <a:ln>
            <a:noFill/>
          </a:ln>
          <a:effectLst>
            <a:outerShdw blurRad="190500" algn="tl" rotWithShape="0">
              <a:srgbClr val="000000">
                <a:alpha val="70000"/>
              </a:srgbClr>
            </a:outerShdw>
          </a:effectLst>
        </p:spPr>
      </p:pic>
      <p:sp>
        <p:nvSpPr>
          <p:cNvPr id="24" name="TextBox 23">
            <a:extLst>
              <a:ext uri="{FF2B5EF4-FFF2-40B4-BE49-F238E27FC236}">
                <a16:creationId xmlns:a16="http://schemas.microsoft.com/office/drawing/2014/main" id="{476A03CF-CB3A-B589-BB1D-AE674195B2C0}"/>
              </a:ext>
            </a:extLst>
          </p:cNvPr>
          <p:cNvSpPr txBox="1"/>
          <p:nvPr/>
        </p:nvSpPr>
        <p:spPr>
          <a:xfrm>
            <a:off x="9353080" y="3418077"/>
            <a:ext cx="2472142" cy="276999"/>
          </a:xfrm>
          <a:prstGeom prst="rect">
            <a:avLst/>
          </a:prstGeom>
          <a:noFill/>
        </p:spPr>
        <p:txBody>
          <a:bodyPr wrap="square" rtlCol="0">
            <a:spAutoFit/>
          </a:bodyPr>
          <a:lstStyle/>
          <a:p>
            <a:r>
              <a:rPr lang="en-US" sz="1200" b="1" dirty="0"/>
              <a:t>Community Engagement </a:t>
            </a:r>
            <a:r>
              <a:rPr lang="en-US" sz="1200" dirty="0"/>
              <a:t>Meeting</a:t>
            </a:r>
          </a:p>
        </p:txBody>
      </p:sp>
      <p:pic>
        <p:nvPicPr>
          <p:cNvPr id="25" name="Picture 24" descr="A hexagon with a yellow house and a river&#10;&#10;Description automatically generated">
            <a:extLst>
              <a:ext uri="{FF2B5EF4-FFF2-40B4-BE49-F238E27FC236}">
                <a16:creationId xmlns:a16="http://schemas.microsoft.com/office/drawing/2014/main" id="{D444A976-FAA0-25D3-53F0-1DC96AC3F0A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6719" y="73408"/>
            <a:ext cx="619664" cy="565400"/>
          </a:xfrm>
          <a:prstGeom prst="rect">
            <a:avLst/>
          </a:prstGeom>
        </p:spPr>
      </p:pic>
      <p:pic>
        <p:nvPicPr>
          <p:cNvPr id="29" name="Picture 28">
            <a:extLst>
              <a:ext uri="{FF2B5EF4-FFF2-40B4-BE49-F238E27FC236}">
                <a16:creationId xmlns:a16="http://schemas.microsoft.com/office/drawing/2014/main" id="{FECC44CB-B514-2E19-E4DE-086595D1B5A9}"/>
              </a:ext>
            </a:extLst>
          </p:cNvPr>
          <p:cNvPicPr>
            <a:picLocks noChangeAspect="1"/>
          </p:cNvPicPr>
          <p:nvPr/>
        </p:nvPicPr>
        <p:blipFill>
          <a:blip r:embed="rId13"/>
          <a:stretch>
            <a:fillRect/>
          </a:stretch>
        </p:blipFill>
        <p:spPr>
          <a:xfrm>
            <a:off x="499386" y="2919780"/>
            <a:ext cx="1555890" cy="860744"/>
          </a:xfrm>
          <a:prstGeom prst="rect">
            <a:avLst/>
          </a:prstGeom>
          <a:ln>
            <a:noFill/>
          </a:ln>
          <a:effectLst>
            <a:outerShdw blurRad="190500" algn="tl" rotWithShape="0">
              <a:srgbClr val="000000">
                <a:alpha val="70000"/>
              </a:srgbClr>
            </a:outerShdw>
          </a:effectLst>
        </p:spPr>
      </p:pic>
      <p:sp>
        <p:nvSpPr>
          <p:cNvPr id="30" name="Google Shape;69;p1">
            <a:extLst>
              <a:ext uri="{FF2B5EF4-FFF2-40B4-BE49-F238E27FC236}">
                <a16:creationId xmlns:a16="http://schemas.microsoft.com/office/drawing/2014/main" id="{AB875CA8-92D2-F423-35B7-B0E1C9B73851}"/>
              </a:ext>
            </a:extLst>
          </p:cNvPr>
          <p:cNvSpPr txBox="1"/>
          <p:nvPr/>
        </p:nvSpPr>
        <p:spPr>
          <a:xfrm>
            <a:off x="341706" y="2672634"/>
            <a:ext cx="1812811" cy="275100"/>
          </a:xfrm>
          <a:prstGeom prst="rect">
            <a:avLst/>
          </a:prstGeom>
          <a:noFill/>
          <a:ln>
            <a:noFill/>
          </a:ln>
        </p:spPr>
        <p:txBody>
          <a:bodyPr spcFirstLastPara="1" wrap="square" lIns="91425" tIns="45700" rIns="91425" bIns="45700" anchor="t" anchorCtr="0">
            <a:spAutoFit/>
          </a:bodyPr>
          <a:lstStyle/>
          <a:p>
            <a:pPr marL="0" lvl="0" indent="0" algn="ctr" rtl="0">
              <a:lnSpc>
                <a:spcPct val="107916"/>
              </a:lnSpc>
              <a:spcBef>
                <a:spcPts val="0"/>
              </a:spcBef>
              <a:spcAft>
                <a:spcPts val="0"/>
              </a:spcAft>
              <a:buClr>
                <a:schemeClr val="dk1"/>
              </a:buClr>
              <a:buSzPts val="1100"/>
              <a:buFont typeface="Arial"/>
              <a:buNone/>
            </a:pPr>
            <a:r>
              <a:rPr lang="en-US" sz="1100" dirty="0">
                <a:solidFill>
                  <a:schemeClr val="dk1"/>
                </a:solidFill>
              </a:rPr>
              <a:t>Dashboard Tool</a:t>
            </a:r>
            <a:endParaRPr sz="1100" i="0" u="none" strike="noStrike" cap="none" dirty="0">
              <a:solidFill>
                <a:srgbClr val="000000"/>
              </a:solidFill>
            </a:endParaRPr>
          </a:p>
        </p:txBody>
      </p:sp>
      <p:pic>
        <p:nvPicPr>
          <p:cNvPr id="32" name="Picture 31">
            <a:extLst>
              <a:ext uri="{FF2B5EF4-FFF2-40B4-BE49-F238E27FC236}">
                <a16:creationId xmlns:a16="http://schemas.microsoft.com/office/drawing/2014/main" id="{5EEA97D5-E127-7B56-1AD9-56D0C966E120}"/>
              </a:ext>
            </a:extLst>
          </p:cNvPr>
          <p:cNvPicPr>
            <a:picLocks noChangeAspect="1"/>
          </p:cNvPicPr>
          <p:nvPr/>
        </p:nvPicPr>
        <p:blipFill>
          <a:blip r:embed="rId14"/>
          <a:stretch>
            <a:fillRect/>
          </a:stretch>
        </p:blipFill>
        <p:spPr>
          <a:xfrm>
            <a:off x="2213771" y="2932399"/>
            <a:ext cx="1559164" cy="848126"/>
          </a:xfrm>
          <a:prstGeom prst="rect">
            <a:avLst/>
          </a:prstGeom>
          <a:ln>
            <a:noFill/>
          </a:ln>
          <a:effectLst>
            <a:outerShdw blurRad="190500" algn="tl" rotWithShape="0">
              <a:srgbClr val="000000">
                <a:alpha val="70000"/>
              </a:srgbClr>
            </a:outerShdw>
          </a:effectLst>
        </p:spPr>
      </p:pic>
      <p:sp>
        <p:nvSpPr>
          <p:cNvPr id="33" name="TextBox 32">
            <a:extLst>
              <a:ext uri="{FF2B5EF4-FFF2-40B4-BE49-F238E27FC236}">
                <a16:creationId xmlns:a16="http://schemas.microsoft.com/office/drawing/2014/main" id="{7329F667-38D1-5389-6A24-92528A682404}"/>
              </a:ext>
            </a:extLst>
          </p:cNvPr>
          <p:cNvSpPr txBox="1"/>
          <p:nvPr/>
        </p:nvSpPr>
        <p:spPr>
          <a:xfrm>
            <a:off x="1446773" y="6311879"/>
            <a:ext cx="1546580" cy="276999"/>
          </a:xfrm>
          <a:prstGeom prst="rect">
            <a:avLst/>
          </a:prstGeom>
          <a:noFill/>
        </p:spPr>
        <p:txBody>
          <a:bodyPr wrap="square" rtlCol="0">
            <a:spAutoFit/>
          </a:bodyPr>
          <a:lstStyle/>
          <a:p>
            <a:r>
              <a:rPr lang="en-US" sz="1200" b="1" dirty="0"/>
              <a:t>Hazard Library</a:t>
            </a:r>
          </a:p>
        </p:txBody>
      </p:sp>
      <p:sp>
        <p:nvSpPr>
          <p:cNvPr id="34" name="TextBox 33">
            <a:extLst>
              <a:ext uri="{FF2B5EF4-FFF2-40B4-BE49-F238E27FC236}">
                <a16:creationId xmlns:a16="http://schemas.microsoft.com/office/drawing/2014/main" id="{EC5C79A5-83F7-A652-7937-E8B042493DD7}"/>
              </a:ext>
            </a:extLst>
          </p:cNvPr>
          <p:cNvSpPr txBox="1"/>
          <p:nvPr/>
        </p:nvSpPr>
        <p:spPr>
          <a:xfrm>
            <a:off x="2452014" y="1350267"/>
            <a:ext cx="1147864" cy="261610"/>
          </a:xfrm>
          <a:prstGeom prst="rect">
            <a:avLst/>
          </a:prstGeom>
          <a:noFill/>
        </p:spPr>
        <p:txBody>
          <a:bodyPr wrap="square" rtlCol="0">
            <a:spAutoFit/>
          </a:bodyPr>
          <a:lstStyle/>
          <a:p>
            <a:r>
              <a:rPr lang="en-US" sz="1100" dirty="0"/>
              <a:t>WV Flood Tool</a:t>
            </a:r>
          </a:p>
        </p:txBody>
      </p:sp>
      <p:sp>
        <p:nvSpPr>
          <p:cNvPr id="35" name="Google Shape;69;p1">
            <a:extLst>
              <a:ext uri="{FF2B5EF4-FFF2-40B4-BE49-F238E27FC236}">
                <a16:creationId xmlns:a16="http://schemas.microsoft.com/office/drawing/2014/main" id="{633B6B22-849E-8A69-B694-6423E13CEAC0}"/>
              </a:ext>
            </a:extLst>
          </p:cNvPr>
          <p:cNvSpPr txBox="1"/>
          <p:nvPr/>
        </p:nvSpPr>
        <p:spPr>
          <a:xfrm>
            <a:off x="2025184" y="2672634"/>
            <a:ext cx="1812811" cy="275100"/>
          </a:xfrm>
          <a:prstGeom prst="rect">
            <a:avLst/>
          </a:prstGeom>
          <a:noFill/>
          <a:ln>
            <a:noFill/>
          </a:ln>
        </p:spPr>
        <p:txBody>
          <a:bodyPr spcFirstLastPara="1" wrap="square" lIns="91425" tIns="45700" rIns="91425" bIns="45700" anchor="t" anchorCtr="0">
            <a:spAutoFit/>
          </a:bodyPr>
          <a:lstStyle/>
          <a:p>
            <a:pPr marL="0" lvl="0" indent="0" algn="ctr" rtl="0">
              <a:lnSpc>
                <a:spcPct val="107916"/>
              </a:lnSpc>
              <a:spcBef>
                <a:spcPts val="0"/>
              </a:spcBef>
              <a:spcAft>
                <a:spcPts val="0"/>
              </a:spcAft>
              <a:buClr>
                <a:schemeClr val="dk1"/>
              </a:buClr>
              <a:buSzPts val="1100"/>
              <a:buFont typeface="Arial"/>
              <a:buNone/>
            </a:pPr>
            <a:r>
              <a:rPr lang="en-US" sz="1100" dirty="0">
                <a:solidFill>
                  <a:schemeClr val="dk1"/>
                </a:solidFill>
              </a:rPr>
              <a:t>Risk Explorer Tool</a:t>
            </a:r>
            <a:endParaRPr sz="1100" i="0" u="none" strike="noStrike" cap="none" dirty="0">
              <a:solidFill>
                <a:srgbClr val="000000"/>
              </a:solidFill>
            </a:endParaRPr>
          </a:p>
        </p:txBody>
      </p:sp>
      <p:pic>
        <p:nvPicPr>
          <p:cNvPr id="37" name="Picture 36">
            <a:extLst>
              <a:ext uri="{FF2B5EF4-FFF2-40B4-BE49-F238E27FC236}">
                <a16:creationId xmlns:a16="http://schemas.microsoft.com/office/drawing/2014/main" id="{2D160D2A-0E24-3F01-B4F3-0ED10360BC95}"/>
              </a:ext>
            </a:extLst>
          </p:cNvPr>
          <p:cNvPicPr>
            <a:picLocks noChangeAspect="1"/>
          </p:cNvPicPr>
          <p:nvPr/>
        </p:nvPicPr>
        <p:blipFill>
          <a:blip r:embed="rId15"/>
          <a:stretch>
            <a:fillRect/>
          </a:stretch>
        </p:blipFill>
        <p:spPr>
          <a:xfrm>
            <a:off x="743712" y="4548032"/>
            <a:ext cx="3029223" cy="1703397"/>
          </a:xfrm>
          <a:prstGeom prst="rect">
            <a:avLst/>
          </a:prstGeom>
          <a:ln>
            <a:noFill/>
          </a:ln>
          <a:effectLst>
            <a:outerShdw blurRad="190500" algn="tl" rotWithShape="0">
              <a:srgbClr val="000000">
                <a:alpha val="70000"/>
              </a:srgbClr>
            </a:outerShdw>
          </a:effectLst>
        </p:spPr>
      </p:pic>
      <p:sp>
        <p:nvSpPr>
          <p:cNvPr id="39" name="Google Shape;69;p1">
            <a:extLst>
              <a:ext uri="{FF2B5EF4-FFF2-40B4-BE49-F238E27FC236}">
                <a16:creationId xmlns:a16="http://schemas.microsoft.com/office/drawing/2014/main" id="{D2AA853E-8F4A-DB3C-BABD-2B244E79253A}"/>
              </a:ext>
            </a:extLst>
          </p:cNvPr>
          <p:cNvSpPr txBox="1"/>
          <p:nvPr/>
        </p:nvSpPr>
        <p:spPr>
          <a:xfrm>
            <a:off x="1180542" y="3826584"/>
            <a:ext cx="1812811" cy="291706"/>
          </a:xfrm>
          <a:prstGeom prst="rect">
            <a:avLst/>
          </a:prstGeom>
          <a:noFill/>
          <a:ln>
            <a:noFill/>
          </a:ln>
        </p:spPr>
        <p:txBody>
          <a:bodyPr spcFirstLastPara="1" wrap="square" lIns="91425" tIns="45700" rIns="91425" bIns="45700" anchor="t" anchorCtr="0">
            <a:spAutoFit/>
          </a:bodyPr>
          <a:lstStyle/>
          <a:p>
            <a:pPr marL="0" lvl="0" indent="0" algn="ctr" rtl="0">
              <a:lnSpc>
                <a:spcPct val="107916"/>
              </a:lnSpc>
              <a:spcBef>
                <a:spcPts val="0"/>
              </a:spcBef>
              <a:spcAft>
                <a:spcPts val="0"/>
              </a:spcAft>
              <a:buClr>
                <a:schemeClr val="dk1"/>
              </a:buClr>
              <a:buSzPts val="1100"/>
              <a:buFont typeface="Arial"/>
              <a:buNone/>
            </a:pPr>
            <a:r>
              <a:rPr lang="en-US" sz="1200" b="1" dirty="0">
                <a:solidFill>
                  <a:schemeClr val="dk1"/>
                </a:solidFill>
              </a:rPr>
              <a:t>Risk Tools</a:t>
            </a:r>
            <a:endParaRPr sz="1200" b="1" i="0" u="none" strike="noStrike" cap="none" dirty="0">
              <a:solidFill>
                <a:srgbClr val="000000"/>
              </a:solidFill>
            </a:endParaRPr>
          </a:p>
        </p:txBody>
      </p:sp>
      <p:sp>
        <p:nvSpPr>
          <p:cNvPr id="40" name="TextBox 39">
            <a:extLst>
              <a:ext uri="{FF2B5EF4-FFF2-40B4-BE49-F238E27FC236}">
                <a16:creationId xmlns:a16="http://schemas.microsoft.com/office/drawing/2014/main" id="{807CAE5F-1716-983F-C96B-E859956975CC}"/>
              </a:ext>
            </a:extLst>
          </p:cNvPr>
          <p:cNvSpPr txBox="1"/>
          <p:nvPr/>
        </p:nvSpPr>
        <p:spPr>
          <a:xfrm>
            <a:off x="172720" y="847084"/>
            <a:ext cx="11745528" cy="353943"/>
          </a:xfrm>
          <a:prstGeom prst="rect">
            <a:avLst/>
          </a:prstGeom>
          <a:noFill/>
        </p:spPr>
        <p:txBody>
          <a:bodyPr wrap="square">
            <a:spAutoFit/>
          </a:bodyPr>
          <a:lstStyle/>
          <a:p>
            <a:r>
              <a:rPr lang="en-US" sz="1700" i="1" dirty="0">
                <a:solidFill>
                  <a:schemeClr val="tx2"/>
                </a:solidFill>
              </a:rPr>
              <a:t>A virtual hub of risk assessment, visualization, planning, and training resources for building community flood resiliency in WV</a:t>
            </a:r>
          </a:p>
        </p:txBody>
      </p:sp>
    </p:spTree>
    <p:extLst>
      <p:ext uri="{BB962C8B-B14F-4D97-AF65-F5344CB8AC3E}">
        <p14:creationId xmlns:p14="http://schemas.microsoft.com/office/powerpoint/2010/main" val="1073428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654A62-E305-7358-38FB-8E31087E0D84}"/>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CBB12842-E4E2-26A4-2F99-FBCD4BFD3E56}"/>
              </a:ext>
            </a:extLst>
          </p:cNvPr>
          <p:cNvSpPr txBox="1"/>
          <p:nvPr/>
        </p:nvSpPr>
        <p:spPr>
          <a:xfrm>
            <a:off x="455644" y="6374926"/>
            <a:ext cx="5344307" cy="369332"/>
          </a:xfrm>
          <a:prstGeom prst="rect">
            <a:avLst/>
          </a:prstGeom>
          <a:noFill/>
        </p:spPr>
        <p:txBody>
          <a:bodyPr wrap="square" rtlCol="0">
            <a:spAutoFit/>
          </a:bodyPr>
          <a:lstStyle/>
          <a:p>
            <a:r>
              <a:rPr lang="en-US" b="1" i="1" dirty="0"/>
              <a:t>Analytical &amp; Visualization Tools </a:t>
            </a:r>
            <a:r>
              <a:rPr lang="en-US" b="1" i="1" dirty="0">
                <a:solidFill>
                  <a:schemeClr val="tx1">
                    <a:lumMod val="50000"/>
                    <a:lumOff val="50000"/>
                  </a:schemeClr>
                </a:solidFill>
              </a:rPr>
              <a:t>at multiple scales</a:t>
            </a:r>
          </a:p>
        </p:txBody>
      </p:sp>
      <p:sp>
        <p:nvSpPr>
          <p:cNvPr id="15" name="TextBox 14">
            <a:extLst>
              <a:ext uri="{FF2B5EF4-FFF2-40B4-BE49-F238E27FC236}">
                <a16:creationId xmlns:a16="http://schemas.microsoft.com/office/drawing/2014/main" id="{331B957C-90A5-9D8C-2446-BA7CDC07351B}"/>
              </a:ext>
            </a:extLst>
          </p:cNvPr>
          <p:cNvSpPr txBox="1"/>
          <p:nvPr/>
        </p:nvSpPr>
        <p:spPr>
          <a:xfrm>
            <a:off x="6753318" y="6374926"/>
            <a:ext cx="4852555" cy="369332"/>
          </a:xfrm>
          <a:prstGeom prst="rect">
            <a:avLst/>
          </a:prstGeom>
          <a:noFill/>
        </p:spPr>
        <p:txBody>
          <a:bodyPr wrap="square" rtlCol="0">
            <a:spAutoFit/>
          </a:bodyPr>
          <a:lstStyle/>
          <a:p>
            <a:r>
              <a:rPr lang="en-US" b="1" i="1" dirty="0"/>
              <a:t>Risk Factors </a:t>
            </a:r>
            <a:r>
              <a:rPr lang="en-US" b="1" i="1" dirty="0">
                <a:solidFill>
                  <a:schemeClr val="tx1">
                    <a:lumMod val="50000"/>
                    <a:lumOff val="50000"/>
                  </a:schemeClr>
                </a:solidFill>
              </a:rPr>
              <a:t>for riverine hazard assessments</a:t>
            </a:r>
          </a:p>
        </p:txBody>
      </p:sp>
      <p:graphicFrame>
        <p:nvGraphicFramePr>
          <p:cNvPr id="2" name="Table 1">
            <a:extLst>
              <a:ext uri="{FF2B5EF4-FFF2-40B4-BE49-F238E27FC236}">
                <a16:creationId xmlns:a16="http://schemas.microsoft.com/office/drawing/2014/main" id="{BDDD0339-836E-1B18-C760-D2A00CBB6F02}"/>
              </a:ext>
            </a:extLst>
          </p:cNvPr>
          <p:cNvGraphicFramePr>
            <a:graphicFrameLocks noGrp="1"/>
          </p:cNvGraphicFramePr>
          <p:nvPr>
            <p:extLst>
              <p:ext uri="{D42A27DB-BD31-4B8C-83A1-F6EECF244321}">
                <p14:modId xmlns:p14="http://schemas.microsoft.com/office/powerpoint/2010/main" val="1879351065"/>
              </p:ext>
            </p:extLst>
          </p:nvPr>
        </p:nvGraphicFramePr>
        <p:xfrm>
          <a:off x="259050" y="1512487"/>
          <a:ext cx="5836950" cy="4968240"/>
        </p:xfrm>
        <a:graphic>
          <a:graphicData uri="http://schemas.openxmlformats.org/drawingml/2006/table">
            <a:tbl>
              <a:tblPr firstRow="1" bandRow="1">
                <a:tableStyleId>{5940675A-B579-460E-94D1-54222C63F5DA}</a:tableStyleId>
              </a:tblPr>
              <a:tblGrid>
                <a:gridCol w="2907323">
                  <a:extLst>
                    <a:ext uri="{9D8B030D-6E8A-4147-A177-3AD203B41FA5}">
                      <a16:colId xmlns:a16="http://schemas.microsoft.com/office/drawing/2014/main" val="405092063"/>
                    </a:ext>
                  </a:extLst>
                </a:gridCol>
                <a:gridCol w="2929627">
                  <a:extLst>
                    <a:ext uri="{9D8B030D-6E8A-4147-A177-3AD203B41FA5}">
                      <a16:colId xmlns:a16="http://schemas.microsoft.com/office/drawing/2014/main" val="324988300"/>
                    </a:ext>
                  </a:extLst>
                </a:gridCol>
              </a:tblGrid>
              <a:tr h="368394">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bg1"/>
                          </a:solidFill>
                        </a:rPr>
                        <a:t>WV RISK TOOLS</a:t>
                      </a:r>
                    </a:p>
                  </a:txBody>
                  <a:tcPr>
                    <a:solidFill>
                      <a:schemeClr val="accent1">
                        <a:lumMod val="75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val="1160667806"/>
                  </a:ext>
                </a:extLst>
              </a:tr>
              <a:tr h="3433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t>2 KEY FLOOD RISK TOOLS</a:t>
                      </a:r>
                      <a:endParaRPr lang="en-US" dirty="0"/>
                    </a:p>
                  </a:txBody>
                  <a:tcPr>
                    <a:solidFill>
                      <a:schemeClr val="tx2">
                        <a:lumMod val="25000"/>
                        <a:lumOff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t>10 GEOGRAPHIC SCALES</a:t>
                      </a:r>
                      <a:endParaRPr lang="en-US" dirty="0"/>
                    </a:p>
                  </a:txBody>
                  <a:tcPr>
                    <a:solidFill>
                      <a:schemeClr val="tx2">
                        <a:lumMod val="10000"/>
                        <a:lumOff val="90000"/>
                      </a:schemeClr>
                    </a:solidFill>
                  </a:tcPr>
                </a:tc>
                <a:extLst>
                  <a:ext uri="{0D108BD9-81ED-4DB2-BD59-A6C34878D82A}">
                    <a16:rowId xmlns:a16="http://schemas.microsoft.com/office/drawing/2014/main" val="871934397"/>
                  </a:ext>
                </a:extLst>
              </a:tr>
              <a:tr h="3921674">
                <a:tc>
                  <a:txBody>
                    <a:bodyPr/>
                    <a:lstStyle/>
                    <a:p>
                      <a:pPr algn="ctr"/>
                      <a:r>
                        <a:rPr lang="en-US" sz="1600" b="0" i="1" dirty="0">
                          <a:solidFill>
                            <a:schemeClr val="accent1">
                              <a:lumMod val="50000"/>
                            </a:schemeClr>
                          </a:solidFill>
                        </a:rPr>
                        <a:t>&lt;&lt; Aggregate &amp; Property</a:t>
                      </a:r>
                    </a:p>
                    <a:p>
                      <a:pPr algn="ctr"/>
                      <a:r>
                        <a:rPr lang="en-US" sz="1600" b="0" i="1" dirty="0">
                          <a:solidFill>
                            <a:schemeClr val="accent1">
                              <a:lumMod val="50000"/>
                            </a:schemeClr>
                          </a:solidFill>
                        </a:rPr>
                        <a:t>Levels &gt;&gt;</a:t>
                      </a:r>
                    </a:p>
                    <a:p>
                      <a:pPr algn="ctr"/>
                      <a:endParaRPr lang="en-US" b="1" dirty="0"/>
                    </a:p>
                    <a:p>
                      <a:pPr marL="285750" indent="-285750">
                        <a:buFont typeface="Arial" panose="020B0604020202020204" pitchFamily="34" charset="0"/>
                        <a:buChar char="•"/>
                      </a:pPr>
                      <a:r>
                        <a:rPr lang="en-US" b="1" dirty="0">
                          <a:solidFill>
                            <a:schemeClr val="tx1"/>
                          </a:solidFill>
                        </a:rPr>
                        <a:t>WV Risk Explorer</a:t>
                      </a:r>
                    </a:p>
                    <a:p>
                      <a:pPr marL="742950" lvl="1" indent="-285750">
                        <a:buFont typeface="Courier New" panose="02070309020205020404" pitchFamily="49" charset="0"/>
                        <a:buChar char="o"/>
                      </a:pPr>
                      <a:r>
                        <a:rPr lang="en-US" sz="1600" dirty="0">
                          <a:solidFill>
                            <a:schemeClr val="tx1"/>
                          </a:solidFill>
                        </a:rPr>
                        <a:t>Risk Maps</a:t>
                      </a:r>
                    </a:p>
                    <a:p>
                      <a:pPr marL="742950" lvl="1" indent="-285750">
                        <a:buFont typeface="Courier New" panose="02070309020205020404" pitchFamily="49" charset="0"/>
                        <a:buChar char="o"/>
                      </a:pPr>
                      <a:r>
                        <a:rPr lang="en-US" sz="1600" dirty="0">
                          <a:solidFill>
                            <a:schemeClr val="tx1"/>
                          </a:solidFill>
                        </a:rPr>
                        <a:t>Risk Reports</a:t>
                      </a:r>
                    </a:p>
                    <a:p>
                      <a:pPr marL="742950" lvl="1" indent="-285750">
                        <a:buFont typeface="Courier New" panose="02070309020205020404" pitchFamily="49" charset="0"/>
                        <a:buChar char="o"/>
                      </a:pPr>
                      <a:r>
                        <a:rPr lang="en-US" sz="1600" dirty="0">
                          <a:solidFill>
                            <a:schemeClr val="tx1"/>
                          </a:solidFill>
                        </a:rPr>
                        <a:t>Dashboards</a:t>
                      </a:r>
                    </a:p>
                    <a:p>
                      <a:pPr marL="742950" lvl="1" indent="-285750">
                        <a:buFont typeface="Courier New" panose="02070309020205020404" pitchFamily="49" charset="0"/>
                        <a:buChar char="o"/>
                      </a:pPr>
                      <a:r>
                        <a:rPr lang="en-US" sz="1600" dirty="0">
                          <a:solidFill>
                            <a:schemeClr val="tx1"/>
                          </a:solidFill>
                        </a:rPr>
                        <a:t>Visualizations</a:t>
                      </a:r>
                    </a:p>
                    <a:p>
                      <a:pPr marL="742950" lvl="1" indent="-285750">
                        <a:buFont typeface="Courier New" panose="02070309020205020404" pitchFamily="49" charset="0"/>
                        <a:buChar char="o"/>
                      </a:pPr>
                      <a:r>
                        <a:rPr lang="en-US" sz="1600" dirty="0">
                          <a:solidFill>
                            <a:schemeClr val="tx1"/>
                          </a:solidFill>
                        </a:rPr>
                        <a:t>Building Risk Tool</a:t>
                      </a:r>
                    </a:p>
                    <a:p>
                      <a:pPr marL="742950" lvl="1" indent="-285750">
                        <a:buFont typeface="Courier New" panose="02070309020205020404" pitchFamily="49" charset="0"/>
                        <a:buChar char="o"/>
                      </a:pPr>
                      <a:r>
                        <a:rPr lang="en-US" sz="1600" dirty="0">
                          <a:solidFill>
                            <a:schemeClr val="tx1"/>
                          </a:solidFill>
                        </a:rPr>
                        <a:t>Data Access</a:t>
                      </a:r>
                    </a:p>
                    <a:p>
                      <a:pPr marL="0" indent="0">
                        <a:buFont typeface="Arial" panose="020B0604020202020204" pitchFamily="34" charset="0"/>
                        <a:buNone/>
                      </a:pPr>
                      <a:r>
                        <a:rPr lang="en-US" dirty="0">
                          <a:solidFill>
                            <a:schemeClr val="tx1"/>
                          </a:solidFill>
                        </a:rPr>
                        <a:t>-----------------------------------</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1" dirty="0">
                          <a:solidFill>
                            <a:schemeClr val="tx1"/>
                          </a:solidFill>
                        </a:rPr>
                        <a:t>&lt;&lt; Property Level &gt;&gt;</a:t>
                      </a:r>
                      <a:br>
                        <a:rPr lang="en-US" b="0" i="1" dirty="0">
                          <a:solidFill>
                            <a:schemeClr val="tx1"/>
                          </a:solidFill>
                        </a:rPr>
                      </a:br>
                      <a:endParaRPr lang="en-US" b="0" i="1" dirty="0">
                        <a:solidFill>
                          <a:schemeClr val="tx1"/>
                        </a:solidFill>
                      </a:endParaRPr>
                    </a:p>
                    <a:p>
                      <a:pPr marL="285750" indent="-285750">
                        <a:buFont typeface="Arial" panose="020B0604020202020204" pitchFamily="34" charset="0"/>
                        <a:buChar char="•"/>
                      </a:pPr>
                      <a:r>
                        <a:rPr lang="en-US" sz="1800" b="1" dirty="0">
                          <a:solidFill>
                            <a:schemeClr val="tx1"/>
                          </a:solidFill>
                        </a:rPr>
                        <a:t>WV Flood Tool</a:t>
                      </a:r>
                    </a:p>
                    <a:p>
                      <a:pPr marL="742950" lvl="1" indent="-285750">
                        <a:buFont typeface="Courier New" panose="02070309020205020404" pitchFamily="49" charset="0"/>
                        <a:buChar char="o"/>
                      </a:pPr>
                      <a:r>
                        <a:rPr lang="en-US" sz="1600" dirty="0">
                          <a:solidFill>
                            <a:schemeClr val="tx1"/>
                          </a:solidFill>
                        </a:rPr>
                        <a:t>WV Property Viewer</a:t>
                      </a:r>
                    </a:p>
                    <a:p>
                      <a:endParaRPr lang="en-US" dirty="0"/>
                    </a:p>
                  </a:txBody>
                  <a:tcPr>
                    <a:solidFill>
                      <a:schemeClr val="tx2">
                        <a:lumMod val="25000"/>
                        <a:lumOff val="75000"/>
                      </a:schemeClr>
                    </a:solidFill>
                  </a:tcPr>
                </a:tc>
                <a:tc>
                  <a:txBody>
                    <a:bodyPr/>
                    <a:lstStyle/>
                    <a:p>
                      <a:pPr algn="ctr"/>
                      <a:r>
                        <a:rPr lang="en-US" sz="1600" b="0" i="1" dirty="0">
                          <a:solidFill>
                            <a:schemeClr val="accent1">
                              <a:lumMod val="50000"/>
                            </a:schemeClr>
                          </a:solidFill>
                        </a:rPr>
                        <a:t>&lt;&lt; Political Boundaries &gt;&gt;</a:t>
                      </a:r>
                    </a:p>
                    <a:p>
                      <a:pPr marL="0" indent="0">
                        <a:buFontTx/>
                        <a:buNone/>
                      </a:pPr>
                      <a:r>
                        <a:rPr lang="en-US" sz="1600" dirty="0"/>
                        <a:t>1)  State</a:t>
                      </a:r>
                    </a:p>
                    <a:p>
                      <a:pPr marL="0" indent="0">
                        <a:buFontTx/>
                        <a:buNone/>
                      </a:pPr>
                      <a:r>
                        <a:rPr lang="en-US" sz="1600" dirty="0"/>
                        <a:t>2)  Region</a:t>
                      </a:r>
                    </a:p>
                    <a:p>
                      <a:pPr marL="0" indent="0">
                        <a:buFontTx/>
                        <a:buNone/>
                      </a:pPr>
                      <a:r>
                        <a:rPr lang="en-US" sz="1600" dirty="0"/>
                        <a:t>3)  County</a:t>
                      </a:r>
                    </a:p>
                    <a:p>
                      <a:pPr marL="0" indent="0">
                        <a:buFontTx/>
                        <a:buNone/>
                      </a:pPr>
                      <a:r>
                        <a:rPr lang="en-US" sz="1600" dirty="0"/>
                        <a:t>4)  Community</a:t>
                      </a:r>
                    </a:p>
                    <a:p>
                      <a:pPr marL="0" indent="0">
                        <a:buFontTx/>
                        <a:buNone/>
                      </a:pPr>
                      <a:r>
                        <a:rPr lang="en-US" sz="1600" dirty="0"/>
                        <a:t>      5)  Incorporated Place</a:t>
                      </a:r>
                    </a:p>
                    <a:p>
                      <a:pPr marL="0" indent="0">
                        <a:buFontTx/>
                        <a:buNone/>
                      </a:pPr>
                      <a:r>
                        <a:rPr lang="en-US" sz="1600" dirty="0"/>
                        <a:t>       6)  Unincorporated Area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a:t>
                      </a:r>
                    </a:p>
                    <a:p>
                      <a:pPr marL="0" indent="0" algn="ctr">
                        <a:buFontTx/>
                        <a:buNone/>
                      </a:pPr>
                      <a:r>
                        <a:rPr lang="en-US" sz="1600" i="1" dirty="0"/>
                        <a:t>&lt;&lt; Drainage Areas / Streams &gt;&gt;</a:t>
                      </a:r>
                      <a:r>
                        <a:rPr lang="en-US" sz="1600" dirty="0"/>
                        <a:t> </a:t>
                      </a:r>
                    </a:p>
                    <a:p>
                      <a:pPr marL="0" indent="0">
                        <a:buFontTx/>
                        <a:buNone/>
                      </a:pPr>
                      <a:r>
                        <a:rPr lang="en-US" sz="1600" dirty="0"/>
                        <a:t>7)  Watershed</a:t>
                      </a:r>
                    </a:p>
                    <a:p>
                      <a:pPr marL="0" indent="0">
                        <a:buFontTx/>
                        <a:buNone/>
                      </a:pPr>
                      <a:r>
                        <a:rPr lang="en-US" sz="1600" dirty="0"/>
                        <a:t>8)  Stream/River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a:t>
                      </a:r>
                    </a:p>
                    <a:p>
                      <a:pPr algn="ctr">
                        <a:buFontTx/>
                        <a:buNone/>
                      </a:pPr>
                      <a:r>
                        <a:rPr lang="en-US" sz="1600" b="0" i="1" dirty="0">
                          <a:solidFill>
                            <a:schemeClr val="accent1">
                              <a:lumMod val="50000"/>
                            </a:schemeClr>
                          </a:solidFill>
                        </a:rPr>
                        <a:t>&lt;&lt; Property Levels &gt;&gt;</a:t>
                      </a:r>
                    </a:p>
                    <a:p>
                      <a:pPr marL="0" indent="0">
                        <a:buFontTx/>
                        <a:buNone/>
                      </a:pPr>
                      <a:r>
                        <a:rPr lang="en-US" sz="1600" dirty="0"/>
                        <a:t>9A) Parcel</a:t>
                      </a:r>
                    </a:p>
                    <a:p>
                      <a:pPr marL="0" indent="0">
                        <a:buFontTx/>
                        <a:buNone/>
                      </a:pPr>
                      <a:r>
                        <a:rPr lang="en-US" sz="1600" dirty="0"/>
                        <a:t>9B) Building</a:t>
                      </a:r>
                    </a:p>
                  </a:txBody>
                  <a:tcPr>
                    <a:solidFill>
                      <a:schemeClr val="tx2">
                        <a:lumMod val="10000"/>
                        <a:lumOff val="90000"/>
                      </a:schemeClr>
                    </a:solidFill>
                  </a:tcPr>
                </a:tc>
                <a:extLst>
                  <a:ext uri="{0D108BD9-81ED-4DB2-BD59-A6C34878D82A}">
                    <a16:rowId xmlns:a16="http://schemas.microsoft.com/office/drawing/2014/main" val="45435842"/>
                  </a:ext>
                </a:extLst>
              </a:tr>
            </a:tbl>
          </a:graphicData>
        </a:graphic>
      </p:graphicFrame>
      <p:graphicFrame>
        <p:nvGraphicFramePr>
          <p:cNvPr id="3" name="Table 2">
            <a:extLst>
              <a:ext uri="{FF2B5EF4-FFF2-40B4-BE49-F238E27FC236}">
                <a16:creationId xmlns:a16="http://schemas.microsoft.com/office/drawing/2014/main" id="{32EA2053-6DF6-F7D2-AE3B-8B4F316DFBBF}"/>
              </a:ext>
            </a:extLst>
          </p:cNvPr>
          <p:cNvGraphicFramePr>
            <a:graphicFrameLocks noGrp="1"/>
          </p:cNvGraphicFramePr>
          <p:nvPr>
            <p:extLst>
              <p:ext uri="{D42A27DB-BD31-4B8C-83A1-F6EECF244321}">
                <p14:modId xmlns:p14="http://schemas.microsoft.com/office/powerpoint/2010/main" val="2717071031"/>
              </p:ext>
            </p:extLst>
          </p:nvPr>
        </p:nvGraphicFramePr>
        <p:xfrm>
          <a:off x="6513157" y="1634839"/>
          <a:ext cx="5204218" cy="4769656"/>
        </p:xfrm>
        <a:graphic>
          <a:graphicData uri="http://schemas.openxmlformats.org/drawingml/2006/table">
            <a:tbl>
              <a:tblPr firstRow="1" bandRow="1">
                <a:tableStyleId>{5940675A-B579-460E-94D1-54222C63F5DA}</a:tableStyleId>
              </a:tblPr>
              <a:tblGrid>
                <a:gridCol w="3292290">
                  <a:extLst>
                    <a:ext uri="{9D8B030D-6E8A-4147-A177-3AD203B41FA5}">
                      <a16:colId xmlns:a16="http://schemas.microsoft.com/office/drawing/2014/main" val="405092063"/>
                    </a:ext>
                  </a:extLst>
                </a:gridCol>
                <a:gridCol w="1911928">
                  <a:extLst>
                    <a:ext uri="{9D8B030D-6E8A-4147-A177-3AD203B41FA5}">
                      <a16:colId xmlns:a16="http://schemas.microsoft.com/office/drawing/2014/main" val="324988300"/>
                    </a:ext>
                  </a:extLst>
                </a:gridCol>
              </a:tblGrid>
              <a:tr h="372707">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bg1"/>
                          </a:solidFill>
                        </a:rPr>
                        <a:t>WV RISK FACTORS</a:t>
                      </a:r>
                    </a:p>
                  </a:txBody>
                  <a:tcPr>
                    <a:solidFill>
                      <a:schemeClr val="accent2">
                        <a:lumMod val="75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val="1160667806"/>
                  </a:ext>
                </a:extLst>
              </a:tr>
              <a:tr h="344037">
                <a:tc>
                  <a:txBody>
                    <a:bodyPr/>
                    <a:lstStyle/>
                    <a:p>
                      <a:pPr algn="ctr"/>
                      <a:r>
                        <a:rPr lang="en-US" b="1" dirty="0"/>
                        <a:t>RISK INDICATORS</a:t>
                      </a:r>
                    </a:p>
                  </a:txBody>
                  <a:tcPr>
                    <a:solidFill>
                      <a:schemeClr val="accent2">
                        <a:lumMod val="60000"/>
                        <a:lumOff val="40000"/>
                      </a:schemeClr>
                    </a:solidFill>
                  </a:tcPr>
                </a:tc>
                <a:tc>
                  <a:txBody>
                    <a:bodyPr/>
                    <a:lstStyle/>
                    <a:p>
                      <a:pPr algn="ctr"/>
                      <a:r>
                        <a:rPr lang="en-US" b="1" dirty="0"/>
                        <a:t>ENVIRONMENTS</a:t>
                      </a:r>
                    </a:p>
                  </a:txBody>
                  <a:tcPr>
                    <a:solidFill>
                      <a:schemeClr val="accent2">
                        <a:lumMod val="20000"/>
                        <a:lumOff val="80000"/>
                      </a:schemeClr>
                    </a:solidFill>
                  </a:tcPr>
                </a:tc>
                <a:extLst>
                  <a:ext uri="{0D108BD9-81ED-4DB2-BD59-A6C34878D82A}">
                    <a16:rowId xmlns:a16="http://schemas.microsoft.com/office/drawing/2014/main" val="871934397"/>
                  </a:ext>
                </a:extLst>
              </a:tr>
              <a:tr h="4007656">
                <a:tc>
                  <a:txBody>
                    <a:bodyPr/>
                    <a:lstStyle/>
                    <a:p>
                      <a:pPr marL="285750" indent="-285750">
                        <a:buFont typeface="Arial" panose="020B0604020202020204" pitchFamily="34" charset="0"/>
                        <a:buChar char="•"/>
                      </a:pPr>
                      <a:r>
                        <a:rPr lang="en-US" sz="1600" b="0" dirty="0"/>
                        <a:t>Floodplain Characteristics</a:t>
                      </a:r>
                      <a:br>
                        <a:rPr lang="en-US" sz="1600" b="0" dirty="0"/>
                      </a:br>
                      <a:endParaRPr lang="en-US" sz="1600" b="0" dirty="0"/>
                    </a:p>
                    <a:p>
                      <a:pPr marL="285750" indent="-285750">
                        <a:buFont typeface="Arial" panose="020B0604020202020204" pitchFamily="34" charset="0"/>
                        <a:buChar char="•"/>
                      </a:pPr>
                      <a:r>
                        <a:rPr lang="en-US" sz="1600" b="0" dirty="0"/>
                        <a:t>Building Exposure</a:t>
                      </a:r>
                      <a:br>
                        <a:rPr lang="en-US" sz="1600" b="0" dirty="0"/>
                      </a:br>
                      <a:endParaRPr lang="en-US" sz="1600" b="0" dirty="0"/>
                    </a:p>
                    <a:p>
                      <a:pPr marL="285750" indent="-285750">
                        <a:buFont typeface="Arial" panose="020B0604020202020204" pitchFamily="34" charset="0"/>
                        <a:buChar char="•"/>
                      </a:pPr>
                      <a:r>
                        <a:rPr lang="en-US" sz="1600" b="0" dirty="0"/>
                        <a:t>Building Characteristics</a:t>
                      </a:r>
                      <a:br>
                        <a:rPr lang="en-US" sz="1600" b="0" dirty="0"/>
                      </a:br>
                      <a:endParaRPr lang="en-US" sz="1600" b="0" dirty="0"/>
                    </a:p>
                    <a:p>
                      <a:pPr marL="285750" indent="-285750">
                        <a:buFont typeface="Arial" panose="020B0604020202020204" pitchFamily="34" charset="0"/>
                        <a:buChar char="•"/>
                      </a:pPr>
                      <a:r>
                        <a:rPr lang="en-US" sz="1600" b="0" dirty="0"/>
                        <a:t>Critical Infrastructure</a:t>
                      </a:r>
                      <a:br>
                        <a:rPr lang="en-US" sz="1600" b="0" dirty="0"/>
                      </a:br>
                      <a:endParaRPr lang="en-US" sz="1600" b="0" dirty="0"/>
                    </a:p>
                    <a:p>
                      <a:pPr marL="285750" indent="-285750">
                        <a:buFont typeface="Arial" panose="020B0604020202020204" pitchFamily="34" charset="0"/>
                        <a:buChar char="•"/>
                      </a:pPr>
                      <a:r>
                        <a:rPr lang="en-US" sz="1600" b="0" dirty="0"/>
                        <a:t>Community Assets</a:t>
                      </a:r>
                      <a:br>
                        <a:rPr lang="en-US" sz="1600" b="0" dirty="0"/>
                      </a:br>
                      <a:endParaRPr lang="en-US" sz="1600" b="0" dirty="0"/>
                    </a:p>
                    <a:p>
                      <a:pPr marL="285750" indent="-285750">
                        <a:buFont typeface="Arial" panose="020B0604020202020204" pitchFamily="34" charset="0"/>
                        <a:buChar char="•"/>
                      </a:pPr>
                      <a:r>
                        <a:rPr lang="en-US" sz="1600" b="0" dirty="0"/>
                        <a:t>People/Social Vulnerabilities</a:t>
                      </a:r>
                      <a:br>
                        <a:rPr lang="en-US" sz="1600" b="0" dirty="0"/>
                      </a:br>
                      <a:endParaRPr lang="en-US" sz="1600" b="0" dirty="0"/>
                    </a:p>
                    <a:p>
                      <a:pPr marL="285750" indent="-285750">
                        <a:buFont typeface="Arial" panose="020B0604020202020204" pitchFamily="34" charset="0"/>
                        <a:buChar char="•"/>
                      </a:pPr>
                      <a:r>
                        <a:rPr lang="en-US" sz="1600" b="0" dirty="0"/>
                        <a:t>Other Hazards</a:t>
                      </a:r>
                      <a:br>
                        <a:rPr lang="en-US" dirty="0"/>
                      </a:br>
                      <a:endParaRPr lang="en-US" dirty="0"/>
                    </a:p>
                  </a:txBody>
                  <a:tcPr>
                    <a:solidFill>
                      <a:schemeClr val="accent2">
                        <a:lumMod val="60000"/>
                        <a:lumOff val="40000"/>
                      </a:schemeClr>
                    </a:solidFill>
                  </a:tcPr>
                </a:tc>
                <a:tc>
                  <a:txBody>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1600" dirty="0"/>
                        <a:t>Physical</a:t>
                      </a:r>
                    </a:p>
                    <a:p>
                      <a:pPr marL="285750" indent="-285750">
                        <a:buFont typeface="Arial" panose="020B0604020202020204" pitchFamily="34" charset="0"/>
                        <a:buChar char="•"/>
                      </a:pPr>
                      <a:r>
                        <a:rPr lang="en-US" sz="1600" dirty="0"/>
                        <a:t>Human</a:t>
                      </a:r>
                    </a:p>
                    <a:p>
                      <a:pPr marL="285750" indent="-285750">
                        <a:buFont typeface="Arial" panose="020B0604020202020204" pitchFamily="34" charset="0"/>
                        <a:buChar char="•"/>
                      </a:pPr>
                      <a:r>
                        <a:rPr lang="en-US" sz="1600" dirty="0"/>
                        <a:t>Social</a:t>
                      </a:r>
                    </a:p>
                    <a:p>
                      <a:pPr marL="285750" indent="-285750">
                        <a:buFont typeface="Arial" panose="020B0604020202020204" pitchFamily="34" charset="0"/>
                        <a:buChar char="•"/>
                      </a:pPr>
                      <a:r>
                        <a:rPr lang="en-US" sz="1600" dirty="0"/>
                        <a:t>Economic</a:t>
                      </a:r>
                    </a:p>
                    <a:p>
                      <a:pPr marL="285750" indent="-285750">
                        <a:buFont typeface="Arial" panose="020B0604020202020204" pitchFamily="34" charset="0"/>
                        <a:buChar char="•"/>
                      </a:pPr>
                      <a:r>
                        <a:rPr lang="en-US" sz="1600" dirty="0"/>
                        <a:t>Institutional</a:t>
                      </a:r>
                    </a:p>
                    <a:p>
                      <a:pPr marL="285750" indent="-285750">
                        <a:buFont typeface="Arial" panose="020B0604020202020204" pitchFamily="34" charset="0"/>
                        <a:buChar char="•"/>
                      </a:pPr>
                      <a:r>
                        <a:rPr lang="en-US" sz="1600" dirty="0"/>
                        <a:t>Manmade</a:t>
                      </a:r>
                    </a:p>
                    <a:p>
                      <a:endParaRPr lang="en-US" dirty="0"/>
                    </a:p>
                  </a:txBody>
                  <a:tcPr>
                    <a:solidFill>
                      <a:schemeClr val="accent2">
                        <a:lumMod val="20000"/>
                        <a:lumOff val="80000"/>
                      </a:schemeClr>
                    </a:solidFill>
                  </a:tcPr>
                </a:tc>
                <a:extLst>
                  <a:ext uri="{0D108BD9-81ED-4DB2-BD59-A6C34878D82A}">
                    <a16:rowId xmlns:a16="http://schemas.microsoft.com/office/drawing/2014/main" val="45435842"/>
                  </a:ext>
                </a:extLst>
              </a:tr>
            </a:tbl>
          </a:graphicData>
        </a:graphic>
      </p:graphicFrame>
      <p:sp>
        <p:nvSpPr>
          <p:cNvPr id="6" name="TextBox 5">
            <a:extLst>
              <a:ext uri="{FF2B5EF4-FFF2-40B4-BE49-F238E27FC236}">
                <a16:creationId xmlns:a16="http://schemas.microsoft.com/office/drawing/2014/main" id="{DB6BF194-7117-A005-F929-84438F4E6D59}"/>
              </a:ext>
            </a:extLst>
          </p:cNvPr>
          <p:cNvSpPr txBox="1"/>
          <p:nvPr/>
        </p:nvSpPr>
        <p:spPr>
          <a:xfrm>
            <a:off x="223236" y="1002735"/>
            <a:ext cx="11745528" cy="615553"/>
          </a:xfrm>
          <a:prstGeom prst="rect">
            <a:avLst/>
          </a:prstGeom>
          <a:noFill/>
        </p:spPr>
        <p:txBody>
          <a:bodyPr wrap="square">
            <a:spAutoFit/>
          </a:bodyPr>
          <a:lstStyle/>
          <a:p>
            <a:r>
              <a:rPr lang="en-US" sz="1700" i="1" dirty="0">
                <a:solidFill>
                  <a:schemeClr val="tx2"/>
                </a:solidFill>
              </a:rPr>
              <a:t>UPDATE__A virtual hub of risk assessment, visualization, planning, and training resources for building community flood resiliency in WV</a:t>
            </a:r>
          </a:p>
        </p:txBody>
      </p:sp>
      <p:sp>
        <p:nvSpPr>
          <p:cNvPr id="8" name="Title 1">
            <a:extLst>
              <a:ext uri="{FF2B5EF4-FFF2-40B4-BE49-F238E27FC236}">
                <a16:creationId xmlns:a16="http://schemas.microsoft.com/office/drawing/2014/main" id="{1F3B82AB-D45A-9A28-6D13-42A6313A2C2F}"/>
              </a:ext>
            </a:extLst>
          </p:cNvPr>
          <p:cNvSpPr txBox="1">
            <a:spLocks/>
          </p:cNvSpPr>
          <p:nvPr/>
        </p:nvSpPr>
        <p:spPr>
          <a:xfrm>
            <a:off x="0" y="3"/>
            <a:ext cx="12192000" cy="712210"/>
          </a:xfrm>
          <a:prstGeom prst="rect">
            <a:avLst/>
          </a:prstGeom>
          <a:solidFill>
            <a:srgbClr val="A02B9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WV Risk Tools</a:t>
            </a:r>
          </a:p>
        </p:txBody>
      </p:sp>
      <p:pic>
        <p:nvPicPr>
          <p:cNvPr id="10" name="Picture 9" descr="A hexagon with a yellow house and a river&#10;&#10;Description automatically generated">
            <a:extLst>
              <a:ext uri="{FF2B5EF4-FFF2-40B4-BE49-F238E27FC236}">
                <a16:creationId xmlns:a16="http://schemas.microsoft.com/office/drawing/2014/main" id="{E79C1CEF-1B5E-17B0-C9BD-DE4620C43B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19" y="73408"/>
            <a:ext cx="619664" cy="565400"/>
          </a:xfrm>
          <a:prstGeom prst="rect">
            <a:avLst/>
          </a:prstGeom>
        </p:spPr>
      </p:pic>
    </p:spTree>
    <p:extLst>
      <p:ext uri="{BB962C8B-B14F-4D97-AF65-F5344CB8AC3E}">
        <p14:creationId xmlns:p14="http://schemas.microsoft.com/office/powerpoint/2010/main" val="2649725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DCAE2A-DF85-C603-919E-8A26E54056BB}"/>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65F81806-D596-8BCA-4603-52BAD3EE3F86}"/>
              </a:ext>
            </a:extLst>
          </p:cNvPr>
          <p:cNvSpPr txBox="1"/>
          <p:nvPr/>
        </p:nvSpPr>
        <p:spPr>
          <a:xfrm>
            <a:off x="2053084" y="6488668"/>
            <a:ext cx="8892501" cy="369332"/>
          </a:xfrm>
          <a:prstGeom prst="rect">
            <a:avLst/>
          </a:prstGeom>
          <a:noFill/>
        </p:spPr>
        <p:txBody>
          <a:bodyPr wrap="square" rtlCol="0">
            <a:spAutoFit/>
          </a:bodyPr>
          <a:lstStyle/>
          <a:p>
            <a:r>
              <a:rPr lang="en-US" b="1" i="1" dirty="0"/>
              <a:t>Hazard Library </a:t>
            </a:r>
            <a:r>
              <a:rPr lang="en-US" b="1" i="1" dirty="0">
                <a:solidFill>
                  <a:schemeClr val="tx1">
                    <a:lumMod val="50000"/>
                    <a:lumOff val="50000"/>
                  </a:schemeClr>
                </a:solidFill>
              </a:rPr>
              <a:t>of documents and visual media relevant to West Virginia</a:t>
            </a:r>
          </a:p>
        </p:txBody>
      </p:sp>
      <p:graphicFrame>
        <p:nvGraphicFramePr>
          <p:cNvPr id="2" name="Table 1">
            <a:extLst>
              <a:ext uri="{FF2B5EF4-FFF2-40B4-BE49-F238E27FC236}">
                <a16:creationId xmlns:a16="http://schemas.microsoft.com/office/drawing/2014/main" id="{C93B5253-78A2-CCAE-E9C8-7C7ED2982BA3}"/>
              </a:ext>
            </a:extLst>
          </p:cNvPr>
          <p:cNvGraphicFramePr>
            <a:graphicFrameLocks noGrp="1"/>
          </p:cNvGraphicFramePr>
          <p:nvPr>
            <p:extLst>
              <p:ext uri="{D42A27DB-BD31-4B8C-83A1-F6EECF244321}">
                <p14:modId xmlns:p14="http://schemas.microsoft.com/office/powerpoint/2010/main" val="2664950213"/>
              </p:ext>
            </p:extLst>
          </p:nvPr>
        </p:nvGraphicFramePr>
        <p:xfrm>
          <a:off x="642573" y="937398"/>
          <a:ext cx="10991410" cy="5326084"/>
        </p:xfrm>
        <a:graphic>
          <a:graphicData uri="http://schemas.openxmlformats.org/drawingml/2006/table">
            <a:tbl>
              <a:tblPr firstRow="1" bandRow="1">
                <a:tableStyleId>{5940675A-B579-460E-94D1-54222C63F5DA}</a:tableStyleId>
              </a:tblPr>
              <a:tblGrid>
                <a:gridCol w="3053337">
                  <a:extLst>
                    <a:ext uri="{9D8B030D-6E8A-4147-A177-3AD203B41FA5}">
                      <a16:colId xmlns:a16="http://schemas.microsoft.com/office/drawing/2014/main" val="405092063"/>
                    </a:ext>
                  </a:extLst>
                </a:gridCol>
                <a:gridCol w="1903032">
                  <a:extLst>
                    <a:ext uri="{9D8B030D-6E8A-4147-A177-3AD203B41FA5}">
                      <a16:colId xmlns:a16="http://schemas.microsoft.com/office/drawing/2014/main" val="324988300"/>
                    </a:ext>
                  </a:extLst>
                </a:gridCol>
                <a:gridCol w="1772529">
                  <a:extLst>
                    <a:ext uri="{9D8B030D-6E8A-4147-A177-3AD203B41FA5}">
                      <a16:colId xmlns:a16="http://schemas.microsoft.com/office/drawing/2014/main" val="3166695765"/>
                    </a:ext>
                  </a:extLst>
                </a:gridCol>
                <a:gridCol w="4262512">
                  <a:extLst>
                    <a:ext uri="{9D8B030D-6E8A-4147-A177-3AD203B41FA5}">
                      <a16:colId xmlns:a16="http://schemas.microsoft.com/office/drawing/2014/main" val="2372685965"/>
                    </a:ext>
                  </a:extLst>
                </a:gridCol>
              </a:tblGrid>
              <a:tr h="387798">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bg1"/>
                          </a:solidFill>
                        </a:rPr>
                        <a:t>WV HAZARD LIBRARY</a:t>
                      </a:r>
                    </a:p>
                  </a:txBody>
                  <a:tcPr>
                    <a:solidFill>
                      <a:schemeClr val="accent5">
                        <a:lumMod val="75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hMerge="1">
                  <a:txBody>
                    <a:bodyPr/>
                    <a:lstStyle/>
                    <a:p>
                      <a:endParaRPr lang="en-US"/>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1" dirty="0">
                        <a:solidFill>
                          <a:schemeClr val="bg1"/>
                        </a:solidFill>
                      </a:endParaRPr>
                    </a:p>
                  </a:txBody>
                  <a:tcPr>
                    <a:solidFill>
                      <a:schemeClr val="accent5">
                        <a:lumMod val="75000"/>
                      </a:schemeClr>
                    </a:solidFill>
                  </a:tcPr>
                </a:tc>
                <a:extLst>
                  <a:ext uri="{0D108BD9-81ED-4DB2-BD59-A6C34878D82A}">
                    <a16:rowId xmlns:a16="http://schemas.microsoft.com/office/drawing/2014/main" val="1160667806"/>
                  </a:ext>
                </a:extLst>
              </a:tr>
              <a:tr h="35796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t>TOPICS</a:t>
                      </a:r>
                      <a:endParaRPr lang="en-US" dirty="0"/>
                    </a:p>
                  </a:txBody>
                  <a:tcPr>
                    <a:lnR w="12700" cap="flat" cmpd="sng" algn="ctr">
                      <a:solidFill>
                        <a:schemeClr val="tx1"/>
                      </a:solidFill>
                      <a:prstDash val="solid"/>
                      <a:round/>
                      <a:headEnd type="none" w="med" len="med"/>
                      <a:tailEnd type="none" w="med" len="med"/>
                    </a:lnR>
                    <a:solidFill>
                      <a:schemeClr val="accent5">
                        <a:lumMod val="40000"/>
                        <a:lumOff val="60000"/>
                      </a:schemeClr>
                    </a:solidFill>
                  </a:tcPr>
                </a:tc>
                <a:tc gridSpan="2">
                  <a:txBody>
                    <a:bodyPr/>
                    <a:lstStyle/>
                    <a:p>
                      <a:pPr algn="ctr"/>
                      <a:r>
                        <a:rPr lang="en-US" b="1" dirty="0"/>
                        <a:t>MEDIA TYPES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lang="en-US" b="1" dirty="0"/>
                    </a:p>
                  </a:txBody>
                  <a:tcPr>
                    <a:solidFill>
                      <a:schemeClr val="accent5">
                        <a:lumMod val="20000"/>
                        <a:lumOff val="80000"/>
                      </a:schemeClr>
                    </a:solidFill>
                  </a:tcPr>
                </a:tc>
                <a:tc>
                  <a:txBody>
                    <a:bodyPr/>
                    <a:lstStyle/>
                    <a:p>
                      <a:pPr algn="ctr"/>
                      <a:r>
                        <a:rPr lang="en-US" b="1" dirty="0"/>
                        <a:t>SEARCH TYPES</a:t>
                      </a:r>
                    </a:p>
                  </a:txBody>
                  <a:tcPr>
                    <a:lnL w="12700" cap="flat" cmpd="sng" algn="ctr">
                      <a:solidFill>
                        <a:schemeClr val="tx1"/>
                      </a:solidFill>
                      <a:prstDash val="solid"/>
                      <a:round/>
                      <a:headEnd type="none" w="med" len="med"/>
                      <a:tailEnd type="none" w="med" len="med"/>
                    </a:lnL>
                    <a:solidFill>
                      <a:schemeClr val="accent5">
                        <a:lumMod val="20000"/>
                        <a:lumOff val="80000"/>
                      </a:schemeClr>
                    </a:solidFill>
                  </a:tcPr>
                </a:tc>
                <a:extLst>
                  <a:ext uri="{0D108BD9-81ED-4DB2-BD59-A6C34878D82A}">
                    <a16:rowId xmlns:a16="http://schemas.microsoft.com/office/drawing/2014/main" val="871934397"/>
                  </a:ext>
                </a:extLst>
              </a:tr>
              <a:tr h="4564084">
                <a:tc>
                  <a:txBody>
                    <a:bodyPr/>
                    <a:lstStyle/>
                    <a:p>
                      <a:pPr marL="285750" indent="-285750">
                        <a:buFont typeface="Arial" panose="020B0604020202020204" pitchFamily="34" charset="0"/>
                        <a:buChar char="•"/>
                      </a:pPr>
                      <a:r>
                        <a:rPr lang="en-US" b="1" dirty="0"/>
                        <a:t>Risk  Assessment &amp; Planning</a:t>
                      </a:r>
                    </a:p>
                    <a:p>
                      <a:pPr marL="742950" lvl="1" indent="-285750">
                        <a:buFont typeface="Courier New" panose="02070309020205020404" pitchFamily="49" charset="0"/>
                        <a:buChar char="o"/>
                      </a:pPr>
                      <a:r>
                        <a:rPr lang="en-US" sz="1600" dirty="0"/>
                        <a:t>State Risk Assessments</a:t>
                      </a:r>
                    </a:p>
                    <a:p>
                      <a:pPr marL="742950" lvl="1" indent="-285750">
                        <a:buFont typeface="Courier New" panose="02070309020205020404" pitchFamily="49" charset="0"/>
                        <a:buChar char="o"/>
                      </a:pPr>
                      <a:r>
                        <a:rPr lang="en-US" sz="1600" dirty="0"/>
                        <a:t>Local Risk Assessments</a:t>
                      </a:r>
                    </a:p>
                    <a:p>
                      <a:pPr marL="742950" lvl="1" indent="-285750">
                        <a:buFont typeface="Courier New" panose="02070309020205020404" pitchFamily="49" charset="0"/>
                        <a:buChar char="o"/>
                      </a:pPr>
                      <a:r>
                        <a:rPr lang="en-US" sz="1600" dirty="0"/>
                        <a:t>Planning Resources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dirty="0"/>
                        <a:t>Web Tools</a:t>
                      </a:r>
                    </a:p>
                    <a:p>
                      <a:pPr marL="742950" lvl="1" indent="-285750">
                        <a:buFont typeface="Courier New" panose="02070309020205020404" pitchFamily="49" charset="0"/>
                        <a:buChar char="o"/>
                      </a:pPr>
                      <a:endParaRPr lang="en-US" sz="1600" dirty="0"/>
                    </a:p>
                    <a:p>
                      <a:pPr marL="285750" indent="-285750">
                        <a:buFont typeface="Arial" panose="020B0604020202020204" pitchFamily="34" charset="0"/>
                        <a:buChar char="•"/>
                      </a:pPr>
                      <a:r>
                        <a:rPr lang="en-US" b="1" dirty="0"/>
                        <a:t>Mitigation</a:t>
                      </a:r>
                    </a:p>
                    <a:p>
                      <a:pPr marL="742950" lvl="1" indent="-285750">
                        <a:buFont typeface="Courier New" panose="02070309020205020404" pitchFamily="49" charset="0"/>
                        <a:buChar char="o"/>
                      </a:pPr>
                      <a:r>
                        <a:rPr lang="en-US" sz="1600" dirty="0"/>
                        <a:t>Mitigation Measures</a:t>
                      </a:r>
                    </a:p>
                    <a:p>
                      <a:pPr marL="742950" lvl="1" indent="-285750">
                        <a:buFont typeface="Courier New" panose="02070309020205020404" pitchFamily="49" charset="0"/>
                        <a:buChar char="o"/>
                      </a:pPr>
                      <a:r>
                        <a:rPr lang="en-US" sz="1600" dirty="0"/>
                        <a:t>Floodplain Mapping</a:t>
                      </a:r>
                    </a:p>
                    <a:p>
                      <a:pPr marL="742950" lvl="1" indent="-285750">
                        <a:buFont typeface="Courier New" panose="02070309020205020404" pitchFamily="49" charset="0"/>
                        <a:buChar char="o"/>
                      </a:pPr>
                      <a:r>
                        <a:rPr lang="en-US" sz="1600" dirty="0"/>
                        <a:t>Floodplain Management</a:t>
                      </a:r>
                    </a:p>
                    <a:p>
                      <a:pPr marL="742950" lvl="1" indent="-285750">
                        <a:buFont typeface="Courier New" panose="02070309020205020404" pitchFamily="49" charset="0"/>
                        <a:buChar char="o"/>
                      </a:pPr>
                      <a:r>
                        <a:rPr lang="en-US" sz="1600" dirty="0"/>
                        <a:t>Flood Insurance</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Flood Disaster</a:t>
                      </a:r>
                    </a:p>
                    <a:p>
                      <a:pPr marL="742950" lvl="1" indent="-285750">
                        <a:buFont typeface="Courier New" panose="02070309020205020404" pitchFamily="49" charset="0"/>
                        <a:buChar char="o"/>
                      </a:pPr>
                      <a:r>
                        <a:rPr lang="en-US" sz="1600" dirty="0"/>
                        <a:t>Flood Event</a:t>
                      </a:r>
                    </a:p>
                    <a:p>
                      <a:pPr marL="742950" lvl="1" indent="-285750">
                        <a:buFont typeface="Courier New" panose="02070309020205020404" pitchFamily="49" charset="0"/>
                        <a:buChar char="o"/>
                      </a:pPr>
                      <a:r>
                        <a:rPr lang="en-US" sz="1600" dirty="0"/>
                        <a:t>Flood Research</a:t>
                      </a:r>
                    </a:p>
                    <a:p>
                      <a:pPr marL="742950" lvl="1" indent="-285750">
                        <a:buFont typeface="Courier New" panose="02070309020205020404" pitchFamily="49" charset="0"/>
                        <a:buChar char="o"/>
                      </a:pPr>
                      <a:r>
                        <a:rPr lang="en-US" sz="1600" dirty="0"/>
                        <a:t>Flood Forecast</a:t>
                      </a:r>
                      <a:endParaRPr lang="en-US" dirty="0"/>
                    </a:p>
                  </a:txBody>
                  <a:tcPr>
                    <a:lnR w="12700" cap="flat" cmpd="sng" algn="ctr">
                      <a:solidFill>
                        <a:schemeClr val="tx1"/>
                      </a:solidFill>
                      <a:prstDash val="solid"/>
                      <a:round/>
                      <a:headEnd type="none" w="med" len="med"/>
                      <a:tailEnd type="none" w="med" len="med"/>
                    </a:lnR>
                    <a:solidFill>
                      <a:schemeClr val="accent5">
                        <a:lumMod val="40000"/>
                        <a:lumOff val="60000"/>
                      </a:schemeClr>
                    </a:solidFill>
                  </a:tcPr>
                </a:tc>
                <a:tc>
                  <a:txBody>
                    <a:bodyPr/>
                    <a:lstStyle/>
                    <a:p>
                      <a:pPr marL="285750" indent="-285750">
                        <a:buFont typeface="Arial" panose="020B0604020202020204" pitchFamily="34" charset="0"/>
                        <a:buChar char="•"/>
                      </a:pPr>
                      <a:r>
                        <a:rPr lang="en-US" sz="1600" dirty="0">
                          <a:solidFill>
                            <a:schemeClr val="tx1"/>
                          </a:solidFill>
                        </a:rPr>
                        <a:t>3D Movie</a:t>
                      </a:r>
                    </a:p>
                    <a:p>
                      <a:pPr marL="285750" indent="-285750">
                        <a:buFont typeface="Arial" panose="020B0604020202020204" pitchFamily="34" charset="0"/>
                        <a:buChar char="•"/>
                      </a:pPr>
                      <a:r>
                        <a:rPr lang="en-US" sz="1600" dirty="0">
                          <a:solidFill>
                            <a:schemeClr val="tx1"/>
                          </a:solidFill>
                        </a:rPr>
                        <a:t>Bldg. Profile</a:t>
                      </a:r>
                    </a:p>
                    <a:p>
                      <a:pPr marL="285750" indent="-285750">
                        <a:buFont typeface="Arial" panose="020B0604020202020204" pitchFamily="34" charset="0"/>
                        <a:buChar char="•"/>
                      </a:pPr>
                      <a:r>
                        <a:rPr lang="en-US" sz="1600" dirty="0">
                          <a:solidFill>
                            <a:schemeClr val="tx1"/>
                          </a:solidFill>
                        </a:rPr>
                        <a:t>Dashboard</a:t>
                      </a:r>
                    </a:p>
                    <a:p>
                      <a:pPr marL="285750" indent="-285750">
                        <a:buFont typeface="Arial" panose="020B0604020202020204" pitchFamily="34" charset="0"/>
                        <a:buChar char="•"/>
                      </a:pPr>
                      <a:r>
                        <a:rPr lang="en-US" sz="1600" dirty="0">
                          <a:solidFill>
                            <a:srgbClr val="FF0000"/>
                          </a:solidFill>
                        </a:rPr>
                        <a:t>Data Download</a:t>
                      </a:r>
                    </a:p>
                    <a:p>
                      <a:pPr marL="285750" indent="-285750">
                        <a:buFont typeface="Arial" panose="020B0604020202020204" pitchFamily="34" charset="0"/>
                        <a:buChar char="•"/>
                      </a:pPr>
                      <a:r>
                        <a:rPr lang="en-US" sz="1600" dirty="0">
                          <a:solidFill>
                            <a:schemeClr val="tx1"/>
                          </a:solidFill>
                        </a:rPr>
                        <a:t>Flyer</a:t>
                      </a:r>
                    </a:p>
                    <a:p>
                      <a:pPr marL="285750" indent="-285750">
                        <a:buFont typeface="Arial" panose="020B0604020202020204" pitchFamily="34" charset="0"/>
                        <a:buChar char="•"/>
                      </a:pPr>
                      <a:r>
                        <a:rPr lang="en-US" sz="1600" dirty="0">
                          <a:solidFill>
                            <a:schemeClr val="tx1"/>
                          </a:solidFill>
                        </a:rPr>
                        <a:t>Graphic</a:t>
                      </a:r>
                    </a:p>
                    <a:p>
                      <a:pPr marL="285750" indent="-285750">
                        <a:buFont typeface="Arial" panose="020B0604020202020204" pitchFamily="34" charset="0"/>
                        <a:buChar char="•"/>
                      </a:pPr>
                      <a:r>
                        <a:rPr lang="en-US" sz="1600" dirty="0">
                          <a:solidFill>
                            <a:schemeClr val="tx1"/>
                          </a:solidFill>
                        </a:rPr>
                        <a:t>Guide</a:t>
                      </a:r>
                    </a:p>
                    <a:p>
                      <a:pPr marL="285750" indent="-285750">
                        <a:buFont typeface="Arial" panose="020B0604020202020204" pitchFamily="34" charset="0"/>
                        <a:buChar char="•"/>
                      </a:pPr>
                      <a:r>
                        <a:rPr lang="en-US" sz="1600" dirty="0">
                          <a:solidFill>
                            <a:schemeClr val="tx1"/>
                          </a:solidFill>
                        </a:rPr>
                        <a:t>Letter</a:t>
                      </a:r>
                    </a:p>
                    <a:p>
                      <a:pPr marL="285750" indent="-285750">
                        <a:buFont typeface="Arial" panose="020B0604020202020204" pitchFamily="34" charset="0"/>
                        <a:buChar char="•"/>
                      </a:pPr>
                      <a:r>
                        <a:rPr lang="en-US" sz="1600" dirty="0">
                          <a:solidFill>
                            <a:srgbClr val="FF0000"/>
                          </a:solidFill>
                        </a:rPr>
                        <a:t>Multiple/Media</a:t>
                      </a:r>
                    </a:p>
                    <a:p>
                      <a:pPr marL="285750" indent="-285750">
                        <a:buFont typeface="Arial" panose="020B0604020202020204" pitchFamily="34" charset="0"/>
                        <a:buChar char="•"/>
                      </a:pPr>
                      <a:r>
                        <a:rPr lang="en-US" sz="1600" dirty="0">
                          <a:solidFill>
                            <a:schemeClr val="tx1"/>
                          </a:solidFill>
                        </a:rPr>
                        <a:t>Map</a:t>
                      </a:r>
                    </a:p>
                    <a:p>
                      <a:pPr marL="285750" indent="-285750">
                        <a:buFont typeface="Arial" panose="020B0604020202020204" pitchFamily="34" charset="0"/>
                        <a:buChar char="•"/>
                      </a:pPr>
                      <a:r>
                        <a:rPr lang="en-US" sz="1600" dirty="0">
                          <a:solidFill>
                            <a:schemeClr val="tx1"/>
                          </a:solidFill>
                        </a:rPr>
                        <a:t>Metadata</a:t>
                      </a:r>
                    </a:p>
                    <a:p>
                      <a:pPr marL="285750" indent="-285750">
                        <a:buFont typeface="Arial" panose="020B0604020202020204" pitchFamily="34" charset="0"/>
                        <a:buChar char="•"/>
                      </a:pPr>
                      <a:r>
                        <a:rPr lang="en-US" sz="1600" dirty="0">
                          <a:solidFill>
                            <a:schemeClr val="tx1"/>
                          </a:solidFill>
                        </a:rPr>
                        <a:t>Plan</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285750" indent="-285750">
                        <a:buFont typeface="Arial" panose="020B0604020202020204" pitchFamily="34" charset="0"/>
                        <a:buChar char="•"/>
                      </a:pPr>
                      <a:r>
                        <a:rPr lang="en-US" sz="1600" dirty="0">
                          <a:solidFill>
                            <a:schemeClr val="tx1"/>
                          </a:solidFill>
                        </a:rPr>
                        <a:t>Poster</a:t>
                      </a:r>
                    </a:p>
                    <a:p>
                      <a:pPr marL="285750" indent="-285750">
                        <a:buFont typeface="Arial" panose="020B0604020202020204" pitchFamily="34" charset="0"/>
                        <a:buChar char="•"/>
                      </a:pPr>
                      <a:r>
                        <a:rPr lang="en-US" sz="1600" dirty="0">
                          <a:solidFill>
                            <a:schemeClr val="tx1"/>
                          </a:solidFill>
                        </a:rPr>
                        <a:t>Report</a:t>
                      </a:r>
                    </a:p>
                    <a:p>
                      <a:pPr marL="285750" indent="-285750">
                        <a:buFont typeface="Arial" panose="020B0604020202020204" pitchFamily="34" charset="0"/>
                        <a:buChar char="•"/>
                      </a:pPr>
                      <a:r>
                        <a:rPr lang="en-US" sz="1600" dirty="0">
                          <a:solidFill>
                            <a:schemeClr val="tx1"/>
                          </a:solidFill>
                        </a:rPr>
                        <a:t>Slides</a:t>
                      </a:r>
                    </a:p>
                    <a:p>
                      <a:pPr marL="285750" indent="-285750">
                        <a:buFont typeface="Arial" panose="020B0604020202020204" pitchFamily="34" charset="0"/>
                        <a:buChar char="•"/>
                      </a:pPr>
                      <a:r>
                        <a:rPr lang="en-US" sz="1600" dirty="0">
                          <a:solidFill>
                            <a:schemeClr val="tx1"/>
                          </a:solidFill>
                        </a:rPr>
                        <a:t>Story Map</a:t>
                      </a:r>
                    </a:p>
                    <a:p>
                      <a:pPr marL="285750" indent="-285750">
                        <a:buFont typeface="Arial" panose="020B0604020202020204" pitchFamily="34" charset="0"/>
                        <a:buChar char="•"/>
                      </a:pPr>
                      <a:r>
                        <a:rPr lang="en-US" sz="1600" dirty="0">
                          <a:solidFill>
                            <a:schemeClr val="tx1"/>
                          </a:solidFill>
                        </a:rPr>
                        <a:t>Study</a:t>
                      </a:r>
                    </a:p>
                    <a:p>
                      <a:pPr marL="285750" indent="-285750">
                        <a:buFont typeface="Arial" panose="020B0604020202020204" pitchFamily="34" charset="0"/>
                        <a:buChar char="•"/>
                      </a:pPr>
                      <a:r>
                        <a:rPr lang="en-US" sz="1600" dirty="0">
                          <a:solidFill>
                            <a:schemeClr val="tx1"/>
                          </a:solidFill>
                        </a:rPr>
                        <a:t>Survey</a:t>
                      </a:r>
                    </a:p>
                    <a:p>
                      <a:pPr marL="285750" indent="-285750">
                        <a:buFont typeface="Arial" panose="020B0604020202020204" pitchFamily="34" charset="0"/>
                        <a:buChar char="•"/>
                      </a:pPr>
                      <a:r>
                        <a:rPr lang="en-US" sz="1600" dirty="0">
                          <a:solidFill>
                            <a:schemeClr val="tx1"/>
                          </a:solidFill>
                        </a:rPr>
                        <a:t>Table</a:t>
                      </a:r>
                    </a:p>
                    <a:p>
                      <a:pPr marL="285750" indent="-285750">
                        <a:buFont typeface="Arial" panose="020B0604020202020204" pitchFamily="34" charset="0"/>
                        <a:buChar char="•"/>
                      </a:pPr>
                      <a:r>
                        <a:rPr lang="en-US" sz="1600" dirty="0">
                          <a:solidFill>
                            <a:srgbClr val="FF0000"/>
                          </a:solidFill>
                        </a:rPr>
                        <a:t>Video</a:t>
                      </a:r>
                    </a:p>
                    <a:p>
                      <a:pPr marL="285750" indent="-285750">
                        <a:buFont typeface="Arial" panose="020B0604020202020204" pitchFamily="34" charset="0"/>
                        <a:buChar char="•"/>
                      </a:pPr>
                      <a:r>
                        <a:rPr lang="en-US" sz="1600" dirty="0">
                          <a:solidFill>
                            <a:schemeClr val="tx1"/>
                          </a:solidFill>
                        </a:rPr>
                        <a:t>Viewshed</a:t>
                      </a:r>
                    </a:p>
                    <a:p>
                      <a:pPr marL="285750" indent="-285750">
                        <a:buFont typeface="Arial" panose="020B0604020202020204" pitchFamily="34" charset="0"/>
                        <a:buChar char="•"/>
                      </a:pPr>
                      <a:r>
                        <a:rPr lang="en-US" sz="1600" dirty="0">
                          <a:solidFill>
                            <a:schemeClr val="tx1"/>
                          </a:solidFill>
                        </a:rPr>
                        <a:t>Web App</a:t>
                      </a:r>
                    </a:p>
                    <a:p>
                      <a:pPr marL="285750" indent="-285750">
                        <a:buFont typeface="Arial" panose="020B0604020202020204" pitchFamily="34" charset="0"/>
                        <a:buChar char="•"/>
                      </a:pPr>
                      <a:r>
                        <a:rPr lang="en-US" sz="1600" dirty="0">
                          <a:solidFill>
                            <a:schemeClr val="tx1"/>
                          </a:solidFill>
                        </a:rPr>
                        <a:t>Website</a:t>
                      </a:r>
                    </a:p>
                    <a:p>
                      <a:pPr marL="0" indent="0">
                        <a:buFont typeface="Arial" panose="020B0604020202020204" pitchFamily="34" charset="0"/>
                        <a:buNone/>
                      </a:pPr>
                      <a:endParaRPr lang="en-US" sz="1600"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285750" indent="-285750" algn="l">
                        <a:buFont typeface="Arial" panose="020B0604020202020204" pitchFamily="34" charset="0"/>
                        <a:buChar char="•"/>
                      </a:pPr>
                      <a:r>
                        <a:rPr lang="en-US" sz="1600" b="0" i="0" dirty="0"/>
                        <a:t>Agency</a:t>
                      </a:r>
                    </a:p>
                    <a:p>
                      <a:pPr marL="285750" indent="-285750" algn="l">
                        <a:buFont typeface="Arial" panose="020B0604020202020204" pitchFamily="34" charset="0"/>
                        <a:buChar char="•"/>
                      </a:pPr>
                      <a:r>
                        <a:rPr lang="en-US" sz="1600" b="0" i="0" dirty="0"/>
                        <a:t>Downloadable Data</a:t>
                      </a:r>
                    </a:p>
                    <a:p>
                      <a:pPr marL="285750" indent="-285750" algn="l">
                        <a:buFont typeface="Arial" panose="020B0604020202020204" pitchFamily="34" charset="0"/>
                        <a:buChar char="•"/>
                      </a:pPr>
                      <a:r>
                        <a:rPr lang="en-US" sz="1600" b="0" i="0" dirty="0"/>
                        <a:t>Event Disaster</a:t>
                      </a:r>
                    </a:p>
                    <a:p>
                      <a:pPr marL="285750" indent="-285750" algn="l">
                        <a:buFont typeface="Arial" panose="020B0604020202020204" pitchFamily="34" charset="0"/>
                        <a:buChar char="•"/>
                      </a:pPr>
                      <a:r>
                        <a:rPr lang="en-US" sz="1600" b="0" i="0" dirty="0"/>
                        <a:t>Event Meeting</a:t>
                      </a:r>
                    </a:p>
                    <a:p>
                      <a:pPr marL="285750" indent="-285750" algn="l">
                        <a:buFont typeface="Arial" panose="020B0604020202020204" pitchFamily="34" charset="0"/>
                        <a:buChar char="•"/>
                      </a:pPr>
                      <a:r>
                        <a:rPr lang="en-US" sz="1600" i="0" dirty="0"/>
                        <a:t>Geographic Scale</a:t>
                      </a:r>
                    </a:p>
                    <a:p>
                      <a:pPr marL="742950" lvl="1" indent="-285750" algn="l">
                        <a:buFont typeface="Courier New" panose="02070309020205020404" pitchFamily="49" charset="0"/>
                        <a:buChar char="o"/>
                      </a:pPr>
                      <a:r>
                        <a:rPr lang="en-US" sz="1600" i="0" dirty="0"/>
                        <a:t> </a:t>
                      </a:r>
                      <a:r>
                        <a:rPr lang="en-US" sz="1600" b="0" i="0" dirty="0"/>
                        <a:t>Entity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i="0" dirty="0"/>
                        <a:t>Media Type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i="0" dirty="0"/>
                        <a:t>Publication Date</a:t>
                      </a:r>
                    </a:p>
                    <a:p>
                      <a:pPr marL="285750" indent="-285750" algn="l">
                        <a:buFont typeface="Arial" panose="020B0604020202020204" pitchFamily="34" charset="0"/>
                        <a:buChar char="•"/>
                      </a:pPr>
                      <a:r>
                        <a:rPr lang="en-US" sz="1600" b="0" i="0" dirty="0"/>
                        <a:t>Subject</a:t>
                      </a:r>
                    </a:p>
                    <a:p>
                      <a:pPr marL="742950" lvl="1" indent="-285750" algn="l">
                        <a:buFont typeface="Courier New" panose="02070309020205020404" pitchFamily="49" charset="0"/>
                        <a:buChar char="o"/>
                      </a:pPr>
                      <a:r>
                        <a:rPr lang="en-US" sz="1600" b="0" i="0" dirty="0"/>
                        <a:t>Major Group</a:t>
                      </a:r>
                    </a:p>
                    <a:p>
                      <a:pPr marL="742950" lvl="1" indent="-285750" algn="l">
                        <a:buFont typeface="Courier New" panose="02070309020205020404" pitchFamily="49" charset="0"/>
                        <a:buChar char="o"/>
                      </a:pPr>
                      <a:r>
                        <a:rPr lang="en-US" sz="1600" b="0" i="0" dirty="0"/>
                        <a:t>Category</a:t>
                      </a:r>
                    </a:p>
                    <a:p>
                      <a:pPr marL="742950" lvl="1" indent="-285750" algn="l">
                        <a:buFont typeface="Courier New" panose="02070309020205020404" pitchFamily="49" charset="0"/>
                        <a:buChar char="o"/>
                      </a:pPr>
                      <a:r>
                        <a:rPr lang="en-US" sz="1600" b="0" i="0" dirty="0"/>
                        <a:t>Subcategory</a:t>
                      </a:r>
                    </a:p>
                    <a:p>
                      <a:pPr marL="742950" lvl="1" indent="-285750" algn="l">
                        <a:buFont typeface="Courier New" panose="02070309020205020404" pitchFamily="49" charset="0"/>
                        <a:buChar char="o"/>
                      </a:pPr>
                      <a:r>
                        <a:rPr lang="en-US" sz="1600" b="0" i="1" dirty="0"/>
                        <a:t>cross-indexing</a:t>
                      </a:r>
                    </a:p>
                    <a:p>
                      <a:pPr marL="285750" indent="-285750" algn="l">
                        <a:buFont typeface="Arial" panose="020B0604020202020204" pitchFamily="34" charset="0"/>
                        <a:buChar char="•"/>
                      </a:pPr>
                      <a:r>
                        <a:rPr lang="en-US" sz="1600" b="0" i="0" dirty="0"/>
                        <a:t>Stakeholder Type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dirty="0"/>
                        <a:t>Title (free text search)</a:t>
                      </a:r>
                      <a:endParaRPr lang="en-US" sz="1600" dirty="0"/>
                    </a:p>
                  </a:txBody>
                  <a:tcPr>
                    <a:lnL w="12700" cap="flat" cmpd="sng" algn="ctr">
                      <a:solidFill>
                        <a:schemeClr val="tx1"/>
                      </a:solidFill>
                      <a:prstDash val="solid"/>
                      <a:round/>
                      <a:headEnd type="none" w="med" len="med"/>
                      <a:tailEnd type="none" w="med" len="med"/>
                    </a:lnL>
                    <a:solidFill>
                      <a:schemeClr val="accent5">
                        <a:lumMod val="20000"/>
                        <a:lumOff val="80000"/>
                      </a:schemeClr>
                    </a:solidFill>
                  </a:tcPr>
                </a:tc>
                <a:extLst>
                  <a:ext uri="{0D108BD9-81ED-4DB2-BD59-A6C34878D82A}">
                    <a16:rowId xmlns:a16="http://schemas.microsoft.com/office/drawing/2014/main" val="45435842"/>
                  </a:ext>
                </a:extLst>
              </a:tr>
            </a:tbl>
          </a:graphicData>
        </a:graphic>
      </p:graphicFrame>
      <p:sp>
        <p:nvSpPr>
          <p:cNvPr id="7" name="Title 1">
            <a:extLst>
              <a:ext uri="{FF2B5EF4-FFF2-40B4-BE49-F238E27FC236}">
                <a16:creationId xmlns:a16="http://schemas.microsoft.com/office/drawing/2014/main" id="{BD860A66-1DA0-C7AE-9370-D3346D2F25C6}"/>
              </a:ext>
            </a:extLst>
          </p:cNvPr>
          <p:cNvSpPr txBox="1">
            <a:spLocks/>
          </p:cNvSpPr>
          <p:nvPr/>
        </p:nvSpPr>
        <p:spPr>
          <a:xfrm>
            <a:off x="0" y="3"/>
            <a:ext cx="12192000" cy="712210"/>
          </a:xfrm>
          <a:prstGeom prst="rect">
            <a:avLst/>
          </a:prstGeom>
          <a:solidFill>
            <a:srgbClr val="6A22B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WV Hazard Library</a:t>
            </a:r>
          </a:p>
        </p:txBody>
      </p:sp>
      <p:pic>
        <p:nvPicPr>
          <p:cNvPr id="8" name="Picture 7" descr="A hexagon with a yellow house and a river&#10;&#10;Description automatically generated">
            <a:extLst>
              <a:ext uri="{FF2B5EF4-FFF2-40B4-BE49-F238E27FC236}">
                <a16:creationId xmlns:a16="http://schemas.microsoft.com/office/drawing/2014/main" id="{29CA9047-4DAF-4A43-3F05-E0C6EB2365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09" y="73408"/>
            <a:ext cx="619664" cy="565400"/>
          </a:xfrm>
          <a:prstGeom prst="rect">
            <a:avLst/>
          </a:prstGeom>
        </p:spPr>
      </p:pic>
    </p:spTree>
    <p:extLst>
      <p:ext uri="{BB962C8B-B14F-4D97-AF65-F5344CB8AC3E}">
        <p14:creationId xmlns:p14="http://schemas.microsoft.com/office/powerpoint/2010/main" val="3030610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DCAE2A-DF85-C603-919E-8A26E54056BB}"/>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50E09825-A9E5-E516-0E95-222C29F43AA9}"/>
              </a:ext>
            </a:extLst>
          </p:cNvPr>
          <p:cNvSpPr txBox="1">
            <a:spLocks/>
          </p:cNvSpPr>
          <p:nvPr/>
        </p:nvSpPr>
        <p:spPr>
          <a:xfrm>
            <a:off x="0" y="1"/>
            <a:ext cx="12192000" cy="628647"/>
          </a:xfrm>
          <a:prstGeom prst="rect">
            <a:avLst/>
          </a:prstGeom>
          <a:solidFill>
            <a:srgbClr val="0F9ED5"/>
          </a:solid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Community Engagement</a:t>
            </a:r>
          </a:p>
        </p:txBody>
      </p:sp>
      <p:graphicFrame>
        <p:nvGraphicFramePr>
          <p:cNvPr id="3" name="Table 2">
            <a:extLst>
              <a:ext uri="{FF2B5EF4-FFF2-40B4-BE49-F238E27FC236}">
                <a16:creationId xmlns:a16="http://schemas.microsoft.com/office/drawing/2014/main" id="{B5D17A18-92D4-EEA2-A276-AACA5BEE996E}"/>
              </a:ext>
            </a:extLst>
          </p:cNvPr>
          <p:cNvGraphicFramePr>
            <a:graphicFrameLocks noGrp="1"/>
          </p:cNvGraphicFramePr>
          <p:nvPr>
            <p:extLst>
              <p:ext uri="{D42A27DB-BD31-4B8C-83A1-F6EECF244321}">
                <p14:modId xmlns:p14="http://schemas.microsoft.com/office/powerpoint/2010/main" val="2514261997"/>
              </p:ext>
            </p:extLst>
          </p:nvPr>
        </p:nvGraphicFramePr>
        <p:xfrm>
          <a:off x="642573" y="1088612"/>
          <a:ext cx="5106496" cy="5090160"/>
        </p:xfrm>
        <a:graphic>
          <a:graphicData uri="http://schemas.openxmlformats.org/drawingml/2006/table">
            <a:tbl>
              <a:tblPr firstRow="1" bandRow="1">
                <a:tableStyleId>{5940675A-B579-460E-94D1-54222C63F5DA}</a:tableStyleId>
              </a:tblPr>
              <a:tblGrid>
                <a:gridCol w="5106496">
                  <a:extLst>
                    <a:ext uri="{9D8B030D-6E8A-4147-A177-3AD203B41FA5}">
                      <a16:colId xmlns:a16="http://schemas.microsoft.com/office/drawing/2014/main" val="405092063"/>
                    </a:ext>
                  </a:extLst>
                </a:gridCol>
              </a:tblGrid>
              <a:tr h="265708">
                <a:tc>
                  <a:txBody>
                    <a:bodyPr/>
                    <a:lstStyle/>
                    <a:p>
                      <a:pPr algn="ctr"/>
                      <a:r>
                        <a:rPr lang="en-US" sz="2000" b="1" dirty="0">
                          <a:solidFill>
                            <a:schemeClr val="bg1">
                              <a:lumMod val="95000"/>
                            </a:schemeClr>
                          </a:solidFill>
                        </a:rPr>
                        <a:t>COMMUNITY ENGAGEMENT METHODS</a:t>
                      </a:r>
                    </a:p>
                  </a:txBody>
                  <a:tcPr>
                    <a:solidFill>
                      <a:schemeClr val="accent6">
                        <a:lumMod val="50000"/>
                      </a:schemeClr>
                    </a:solidFill>
                  </a:tcPr>
                </a:tc>
                <a:extLst>
                  <a:ext uri="{0D108BD9-81ED-4DB2-BD59-A6C34878D82A}">
                    <a16:rowId xmlns:a16="http://schemas.microsoft.com/office/drawing/2014/main" val="1160667806"/>
                  </a:ext>
                </a:extLst>
              </a:tr>
              <a:tr h="3278459">
                <a:tc>
                  <a:txBody>
                    <a:bodyPr/>
                    <a:lstStyle/>
                    <a:p>
                      <a:pPr algn="ctr"/>
                      <a:endParaRPr lang="en-US" b="0" dirty="0"/>
                    </a:p>
                    <a:p>
                      <a:r>
                        <a:rPr lang="en-US" b="1" u="sng" dirty="0"/>
                        <a:t>Focused Outreach Meetings</a:t>
                      </a:r>
                    </a:p>
                    <a:p>
                      <a:pPr marL="285750" indent="-285750">
                        <a:buFont typeface="Arial" panose="020B0604020202020204" pitchFamily="34" charset="0"/>
                        <a:buChar char="•"/>
                      </a:pPr>
                      <a:r>
                        <a:rPr lang="en-US" sz="1600" dirty="0"/>
                        <a:t>Risk Communications</a:t>
                      </a:r>
                    </a:p>
                    <a:p>
                      <a:pPr marL="285750" indent="-285750">
                        <a:buFont typeface="Arial" panose="020B0604020202020204" pitchFamily="34" charset="0"/>
                        <a:buChar char="•"/>
                      </a:pPr>
                      <a:r>
                        <a:rPr lang="en-US" sz="1600" dirty="0"/>
                        <a:t>Risk Reduction Meetings</a:t>
                      </a:r>
                    </a:p>
                    <a:p>
                      <a:endParaRPr lang="en-US" dirty="0">
                        <a:solidFill>
                          <a:srgbClr val="FF0000"/>
                        </a:solidFill>
                      </a:endParaRPr>
                    </a:p>
                    <a:p>
                      <a:r>
                        <a:rPr lang="en-US" b="1" u="sng" dirty="0"/>
                        <a:t>Resiliency Tools &amp; Products</a:t>
                      </a:r>
                      <a:endParaRPr lang="en-US" b="1" dirty="0">
                        <a:solidFill>
                          <a:srgbClr val="FF0000"/>
                        </a:solidFill>
                      </a:endParaRPr>
                    </a:p>
                    <a:p>
                      <a:pPr marL="285750" indent="-285750">
                        <a:buFont typeface="Arial" panose="020B0604020202020204" pitchFamily="34" charset="0"/>
                        <a:buChar char="•"/>
                      </a:pPr>
                      <a:r>
                        <a:rPr lang="en-US" sz="1600" dirty="0"/>
                        <a:t>Risk Assessments (Detailed or Summarized)</a:t>
                      </a:r>
                    </a:p>
                    <a:p>
                      <a:pPr marL="285750" indent="-285750">
                        <a:buFont typeface="Arial" panose="020B0604020202020204" pitchFamily="34" charset="0"/>
                        <a:buChar char="•"/>
                      </a:pPr>
                      <a:r>
                        <a:rPr lang="en-US" sz="1600" dirty="0"/>
                        <a:t>Mitigation Measures (Planned or Implemented)</a:t>
                      </a:r>
                    </a:p>
                    <a:p>
                      <a:pPr marL="285750" indent="-285750">
                        <a:buFont typeface="Arial" panose="020B0604020202020204" pitchFamily="34" charset="0"/>
                        <a:buChar char="•"/>
                      </a:pPr>
                      <a:r>
                        <a:rPr lang="en-US" sz="1600" dirty="0"/>
                        <a:t>Flood Visualizations</a:t>
                      </a:r>
                    </a:p>
                    <a:p>
                      <a:pPr marL="285750" indent="-285750">
                        <a:buFont typeface="Arial" panose="020B0604020202020204" pitchFamily="34" charset="0"/>
                        <a:buChar char="•"/>
                      </a:pPr>
                      <a:endParaRPr lang="en-US" dirty="0"/>
                    </a:p>
                    <a:p>
                      <a:r>
                        <a:rPr lang="en-US" b="1" u="sng" dirty="0"/>
                        <a:t>Learning Resources &amp; Published Reports</a:t>
                      </a:r>
                    </a:p>
                    <a:p>
                      <a:pPr marL="285750" indent="-285750">
                        <a:buFont typeface="Arial" panose="020B0604020202020204" pitchFamily="34" charset="0"/>
                        <a:buChar char="•"/>
                      </a:pPr>
                      <a:r>
                        <a:rPr lang="en-US" sz="1600" dirty="0"/>
                        <a:t>Best Practice Guides and Training Materials</a:t>
                      </a:r>
                    </a:p>
                    <a:p>
                      <a:pPr marL="285750" indent="-285750">
                        <a:buFont typeface="Arial" panose="020B0604020202020204" pitchFamily="34" charset="0"/>
                        <a:buChar char="•"/>
                      </a:pPr>
                      <a:r>
                        <a:rPr lang="en-US" sz="1600" dirty="0"/>
                        <a:t>Lessons Learned </a:t>
                      </a:r>
                    </a:p>
                    <a:p>
                      <a:pPr marL="285750" indent="-285750">
                        <a:buFont typeface="Arial" panose="020B0604020202020204" pitchFamily="34" charset="0"/>
                        <a:buChar char="•"/>
                      </a:pPr>
                      <a:r>
                        <a:rPr lang="en-US" sz="1600" dirty="0"/>
                        <a:t>Planning Documents</a:t>
                      </a:r>
                    </a:p>
                    <a:p>
                      <a:pPr marL="285750" indent="-285750">
                        <a:buFont typeface="Arial" panose="020B0604020202020204" pitchFamily="34" charset="0"/>
                        <a:buChar char="•"/>
                      </a:pPr>
                      <a:r>
                        <a:rPr lang="en-US" sz="1600" dirty="0"/>
                        <a:t>Research and Policy Papers</a:t>
                      </a:r>
                    </a:p>
                    <a:p>
                      <a:pPr marL="0" indent="0">
                        <a:buFont typeface="Arial" panose="020B0604020202020204" pitchFamily="34" charset="0"/>
                        <a:buNone/>
                      </a:pPr>
                      <a:br>
                        <a:rPr lang="en-US" dirty="0"/>
                      </a:br>
                      <a:r>
                        <a:rPr lang="en-US" sz="1600" i="1" dirty="0"/>
                        <a:t>Risk information communicated via WV Risk Tools, WV Hazard Library, and other resources.</a:t>
                      </a:r>
                      <a:endParaRPr lang="en-US" i="1" dirty="0"/>
                    </a:p>
                  </a:txBody>
                  <a:tcPr>
                    <a:solidFill>
                      <a:schemeClr val="accent6">
                        <a:lumMod val="20000"/>
                        <a:lumOff val="80000"/>
                      </a:schemeClr>
                    </a:solidFill>
                  </a:tcPr>
                </a:tc>
                <a:extLst>
                  <a:ext uri="{0D108BD9-81ED-4DB2-BD59-A6C34878D82A}">
                    <a16:rowId xmlns:a16="http://schemas.microsoft.com/office/drawing/2014/main" val="45435842"/>
                  </a:ext>
                </a:extLst>
              </a:tr>
            </a:tbl>
          </a:graphicData>
        </a:graphic>
      </p:graphicFrame>
      <p:sp>
        <p:nvSpPr>
          <p:cNvPr id="4" name="TextBox 3">
            <a:extLst>
              <a:ext uri="{FF2B5EF4-FFF2-40B4-BE49-F238E27FC236}">
                <a16:creationId xmlns:a16="http://schemas.microsoft.com/office/drawing/2014/main" id="{0A0F2605-BC10-0138-BDC5-FC75B8B78907}"/>
              </a:ext>
            </a:extLst>
          </p:cNvPr>
          <p:cNvSpPr txBox="1"/>
          <p:nvPr/>
        </p:nvSpPr>
        <p:spPr>
          <a:xfrm>
            <a:off x="642574" y="6357940"/>
            <a:ext cx="5106495" cy="369332"/>
          </a:xfrm>
          <a:prstGeom prst="rect">
            <a:avLst/>
          </a:prstGeom>
          <a:noFill/>
        </p:spPr>
        <p:txBody>
          <a:bodyPr wrap="square" rtlCol="0">
            <a:spAutoFit/>
          </a:bodyPr>
          <a:lstStyle/>
          <a:p>
            <a:r>
              <a:rPr lang="en-US" b="1" i="1" dirty="0"/>
              <a:t>Community Engagement </a:t>
            </a:r>
            <a:r>
              <a:rPr lang="en-US" b="1" i="1" dirty="0">
                <a:solidFill>
                  <a:schemeClr val="tx1">
                    <a:lumMod val="50000"/>
                    <a:lumOff val="50000"/>
                  </a:schemeClr>
                </a:solidFill>
              </a:rPr>
              <a:t>modes to convey risk</a:t>
            </a:r>
          </a:p>
        </p:txBody>
      </p:sp>
      <p:pic>
        <p:nvPicPr>
          <p:cNvPr id="8" name="Picture 7" descr="A hexagon with a yellow house and a river&#10;&#10;Description automatically generated">
            <a:extLst>
              <a:ext uri="{FF2B5EF4-FFF2-40B4-BE49-F238E27FC236}">
                <a16:creationId xmlns:a16="http://schemas.microsoft.com/office/drawing/2014/main" id="{29CA9047-4DAF-4A43-3F05-E0C6EB2365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09" y="49024"/>
            <a:ext cx="619664" cy="565400"/>
          </a:xfrm>
          <a:prstGeom prst="rect">
            <a:avLst/>
          </a:prstGeom>
        </p:spPr>
      </p:pic>
      <p:sp>
        <p:nvSpPr>
          <p:cNvPr id="12" name="TextBox 11">
            <a:extLst>
              <a:ext uri="{FF2B5EF4-FFF2-40B4-BE49-F238E27FC236}">
                <a16:creationId xmlns:a16="http://schemas.microsoft.com/office/drawing/2014/main" id="{3A863DBC-39C6-D683-8AEB-1D77DB19533B}"/>
              </a:ext>
            </a:extLst>
          </p:cNvPr>
          <p:cNvSpPr txBox="1"/>
          <p:nvPr/>
        </p:nvSpPr>
        <p:spPr>
          <a:xfrm>
            <a:off x="223236" y="679228"/>
            <a:ext cx="11745528" cy="353943"/>
          </a:xfrm>
          <a:prstGeom prst="rect">
            <a:avLst/>
          </a:prstGeom>
          <a:noFill/>
        </p:spPr>
        <p:txBody>
          <a:bodyPr wrap="square">
            <a:spAutoFit/>
          </a:bodyPr>
          <a:lstStyle/>
          <a:p>
            <a:r>
              <a:rPr lang="en-US" sz="1700" i="1" dirty="0">
                <a:solidFill>
                  <a:schemeClr val="tx2"/>
                </a:solidFill>
              </a:rPr>
              <a:t>A virtual hub of risk assessment, visualization, planning, and training resources for building community flood resiliency in WV</a:t>
            </a:r>
          </a:p>
        </p:txBody>
      </p:sp>
      <p:pic>
        <p:nvPicPr>
          <p:cNvPr id="6" name="Google Shape;79;p1">
            <a:extLst>
              <a:ext uri="{FF2B5EF4-FFF2-40B4-BE49-F238E27FC236}">
                <a16:creationId xmlns:a16="http://schemas.microsoft.com/office/drawing/2014/main" id="{6DAD94AA-1D78-B6EE-5296-4A4FB375ACFA}"/>
              </a:ext>
            </a:extLst>
          </p:cNvPr>
          <p:cNvPicPr preferRelativeResize="0"/>
          <p:nvPr/>
        </p:nvPicPr>
        <p:blipFill>
          <a:blip r:embed="rId4">
            <a:alphaModFix/>
          </a:blip>
          <a:stretch>
            <a:fillRect/>
          </a:stretch>
        </p:blipFill>
        <p:spPr>
          <a:xfrm>
            <a:off x="6972392" y="1519311"/>
            <a:ext cx="3170413" cy="2753265"/>
          </a:xfrm>
          <a:prstGeom prst="rect">
            <a:avLst/>
          </a:prstGeom>
          <a:ln>
            <a:noFill/>
          </a:ln>
          <a:effectLst>
            <a:outerShdw blurRad="190500" algn="tl" rotWithShape="0">
              <a:srgbClr val="000000">
                <a:alpha val="70000"/>
              </a:srgbClr>
            </a:outerShdw>
          </a:effectLst>
        </p:spPr>
      </p:pic>
      <p:sp>
        <p:nvSpPr>
          <p:cNvPr id="10" name="Google Shape;68;p1">
            <a:extLst>
              <a:ext uri="{FF2B5EF4-FFF2-40B4-BE49-F238E27FC236}">
                <a16:creationId xmlns:a16="http://schemas.microsoft.com/office/drawing/2014/main" id="{8F36197A-F1B5-00B4-DB0B-035FFAB6B82A}"/>
              </a:ext>
            </a:extLst>
          </p:cNvPr>
          <p:cNvSpPr txBox="1"/>
          <p:nvPr/>
        </p:nvSpPr>
        <p:spPr>
          <a:xfrm>
            <a:off x="7223410" y="4380204"/>
            <a:ext cx="2589086" cy="291706"/>
          </a:xfrm>
          <a:prstGeom prst="rect">
            <a:avLst/>
          </a:prstGeom>
          <a:noFill/>
          <a:ln>
            <a:noFill/>
          </a:ln>
        </p:spPr>
        <p:txBody>
          <a:bodyPr spcFirstLastPara="1" wrap="square" lIns="91425" tIns="45700" rIns="91425" bIns="45700" anchor="t" anchorCtr="0">
            <a:spAutoFit/>
          </a:bodyPr>
          <a:lstStyle/>
          <a:p>
            <a:pPr marL="0" lvl="0" indent="0" algn="ctr" rtl="0">
              <a:lnSpc>
                <a:spcPct val="107916"/>
              </a:lnSpc>
              <a:spcBef>
                <a:spcPts val="0"/>
              </a:spcBef>
              <a:spcAft>
                <a:spcPts val="0"/>
              </a:spcAft>
              <a:buClr>
                <a:schemeClr val="dk1"/>
              </a:buClr>
              <a:buSzPts val="1100"/>
              <a:buFont typeface="Arial"/>
              <a:buNone/>
            </a:pPr>
            <a:r>
              <a:rPr lang="en-US" sz="1200" dirty="0">
                <a:solidFill>
                  <a:schemeClr val="dk1"/>
                </a:solidFill>
              </a:rPr>
              <a:t>Flood Symposium </a:t>
            </a:r>
            <a:r>
              <a:rPr lang="en-US" sz="1200" b="1" dirty="0">
                <a:solidFill>
                  <a:schemeClr val="dk1"/>
                </a:solidFill>
              </a:rPr>
              <a:t>Stakeholders</a:t>
            </a:r>
            <a:endParaRPr sz="1200" b="1" dirty="0"/>
          </a:p>
        </p:txBody>
      </p:sp>
    </p:spTree>
    <p:extLst>
      <p:ext uri="{BB962C8B-B14F-4D97-AF65-F5344CB8AC3E}">
        <p14:creationId xmlns:p14="http://schemas.microsoft.com/office/powerpoint/2010/main" val="37598742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20935</TotalTime>
  <Words>2416</Words>
  <Application>Microsoft Office PowerPoint</Application>
  <PresentationFormat>Widescreen</PresentationFormat>
  <Paragraphs>685</Paragraphs>
  <Slides>14</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Aptos</vt:lpstr>
      <vt:lpstr>Aptos Display</vt:lpstr>
      <vt:lpstr>Aptos Narrow</vt:lpstr>
      <vt:lpstr>Arial</vt:lpstr>
      <vt:lpstr>Calibri</vt:lpstr>
      <vt:lpstr>Courier New</vt:lpstr>
      <vt:lpstr>Poppins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Kurt Donaldson</dc:creator>
  <cp:lastModifiedBy>Kurt Donaldson</cp:lastModifiedBy>
  <cp:revision>47</cp:revision>
  <dcterms:created xsi:type="dcterms:W3CDTF">2024-11-08T20:12:22Z</dcterms:created>
  <dcterms:modified xsi:type="dcterms:W3CDTF">2024-12-16T15:44:59Z</dcterms:modified>
</cp:coreProperties>
</file>