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145706433" r:id="rId2"/>
    <p:sldId id="214570643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ED5"/>
    <a:srgbClr val="192CC3"/>
    <a:srgbClr val="A02B93"/>
    <a:srgbClr val="6A2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7A22C-EABB-4005-A41D-6327DA17D59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E18AD-1A84-405F-B46B-1164BA0A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9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E18AD-1A84-405F-B46B-1164BA0AC8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37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18ED6-8A85-8716-E676-DB49E1EF9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B95144-B41B-3613-0ED4-7C29842602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ABB7D1-A28E-C7F1-A5E6-AC92554682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0745E-5BE7-74AF-814D-646BF2A312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90809-ACCC-A227-C0D3-E75375E5C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22480-582E-484B-40B8-E269B6B53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694D5-F06E-4A36-D668-4A33FD95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D084B-FB97-8B11-67E8-1CCDA6AA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B5CBC-D6B5-C359-BB33-D5C9DD9B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7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F85E-F798-1392-CCD8-2761548E8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F4ABE-4AC4-64C7-E9A5-62A6E913A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8576F-8AE2-13E4-1786-4D4AE35D4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603AB-2761-4441-1726-E6B97A157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0444F-9537-F418-E93A-5BDB4560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1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90EA2B-4D71-E217-D3F1-5E5537F35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5BD27-9A13-FB2B-4A48-B45AFE9A7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59354-2090-3956-0604-C584948FE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DC1FB-3784-3E14-D8FF-5FDC9230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1A321-E859-03D0-B615-3AA39F986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4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D83A3-D2CA-418F-CBE4-7E08EB94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D92CA-BBCA-7D03-FB23-9657023AB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587D2-E04C-B90F-10FF-0D13E6B9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21529-DF6B-08B3-2602-14AF9757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BD14E-167F-7B3C-1E32-A8B3C00E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2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5F0CF-B6DB-6BC6-413D-71864A0AC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90FED-B49D-E535-A45A-DC9C3F366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D1C4D-67A0-B068-6B01-BBF14E3C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971C8-2986-062B-4C86-CAF352381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D24E7-E287-B18C-0222-37129D97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7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3052F-9781-1F92-D277-5522CAD2D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1D5E9-F9EB-3AAD-917F-03474C315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703B7-8581-876F-320B-394CC06F1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09E7B-9180-9174-600B-87DFD48B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2CA60-58A4-6C93-A773-D6DEB9256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22C6D-D560-FE17-FAA7-7348D0044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0FB32-FB68-FAA2-9A98-17E6A21C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CA33F-5986-BD38-FAB2-5B9026F03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B13A9A-74C3-9944-D76E-0AFE22CE5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8569EA-6F09-8489-64A2-4A86164657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2C8F0-1587-C728-A1A8-99C6466D6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9CA1A2-95A0-A4A3-F6E5-D60684466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F26866-4FBF-9868-49BC-855978FB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053547-E0EE-B54B-BADF-FF8A89C30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0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A66D8-78F4-4F4E-796B-9FE75096B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7D5FE-AD00-D9A6-BF17-63E6A333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7D831-CD6B-21C0-CEAC-BB8A5E81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B54B9-12AB-C307-A1A4-B47B68511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5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E6AC4-37BE-7558-9BA9-481CDC2C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C6ED45-1D6B-96A1-FC2A-30EA1F35B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038D2-16CA-4CEA-2E45-50018DCC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8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C95AB-8189-D258-943B-3ED79701D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CE93F-D224-A9CF-890E-3DD402268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EAC7F-89EF-B092-C957-2BB681018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5C40B-A8E9-FB5E-E4FD-10448E88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EC013-68E9-20B9-E63B-8F12C0F72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8EBC5-DB9C-807C-86C9-CE046760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4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4270-D01F-8CD2-62E0-C3E73AAA5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67213-4EA5-40A4-E6A4-14DDBDAFB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0C84B-A487-5BFC-0C89-D0B7F3524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83939-96D8-7BED-A578-CDB3E1BA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AC21E-6BD6-AE48-812C-CA5328B9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91C01-9B96-1FBA-D1A2-AD846978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5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87A5AD-A031-7224-F9D1-4F7318D72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D3F34-130A-323C-3FD7-C95EF3757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B4690-B780-97DD-D306-85070B3FDF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2A10CB-10F7-46A9-A2AA-B33818AA283E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780C5-4995-4099-27E0-5217A71857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2884D-7F1F-4FA1-E5B8-A075226EE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463B6-E722-499A-BF39-2540BB68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1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DCAE2A-DF85-C603-919E-8A26E54056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D860A66-1DA0-C7AE-9370-D3346D2F25C6}"/>
              </a:ext>
            </a:extLst>
          </p:cNvPr>
          <p:cNvSpPr txBox="1">
            <a:spLocks/>
          </p:cNvSpPr>
          <p:nvPr/>
        </p:nvSpPr>
        <p:spPr>
          <a:xfrm>
            <a:off x="-10160" y="4"/>
            <a:ext cx="12192000" cy="623784"/>
          </a:xfrm>
          <a:prstGeom prst="rect">
            <a:avLst/>
          </a:prstGeom>
          <a:solidFill>
            <a:srgbClr val="192CC3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 Usage by Stakeholder Groups</a:t>
            </a:r>
          </a:p>
        </p:txBody>
      </p:sp>
      <p:pic>
        <p:nvPicPr>
          <p:cNvPr id="8" name="Picture 7" descr="A hexagon with a yellow house and a river&#10;&#10;Description automatically generated">
            <a:extLst>
              <a:ext uri="{FF2B5EF4-FFF2-40B4-BE49-F238E27FC236}">
                <a16:creationId xmlns:a16="http://schemas.microsoft.com/office/drawing/2014/main" id="{29CA9047-4DAF-4A43-3F05-E0C6EB2365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9" y="32768"/>
            <a:ext cx="619664" cy="565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66C067F-5F9A-3E25-5CEB-674693943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204078"/>
              </p:ext>
            </p:extLst>
          </p:nvPr>
        </p:nvGraphicFramePr>
        <p:xfrm>
          <a:off x="304800" y="1737975"/>
          <a:ext cx="9903507" cy="3347237"/>
        </p:xfrm>
        <a:graphic>
          <a:graphicData uri="http://schemas.openxmlformats.org/drawingml/2006/table">
            <a:tbl>
              <a:tblPr/>
              <a:tblGrid>
                <a:gridCol w="357171">
                  <a:extLst>
                    <a:ext uri="{9D8B030D-6E8A-4147-A177-3AD203B41FA5}">
                      <a16:colId xmlns:a16="http://schemas.microsoft.com/office/drawing/2014/main" val="3984783521"/>
                    </a:ext>
                  </a:extLst>
                </a:gridCol>
                <a:gridCol w="4263597">
                  <a:extLst>
                    <a:ext uri="{9D8B030D-6E8A-4147-A177-3AD203B41FA5}">
                      <a16:colId xmlns:a16="http://schemas.microsoft.com/office/drawing/2014/main" val="4221394758"/>
                    </a:ext>
                  </a:extLst>
                </a:gridCol>
                <a:gridCol w="890016">
                  <a:extLst>
                    <a:ext uri="{9D8B030D-6E8A-4147-A177-3AD203B41FA5}">
                      <a16:colId xmlns:a16="http://schemas.microsoft.com/office/drawing/2014/main" val="677080797"/>
                    </a:ext>
                  </a:extLst>
                </a:gridCol>
                <a:gridCol w="780288">
                  <a:extLst>
                    <a:ext uri="{9D8B030D-6E8A-4147-A177-3AD203B41FA5}">
                      <a16:colId xmlns:a16="http://schemas.microsoft.com/office/drawing/2014/main" val="3458790008"/>
                    </a:ext>
                  </a:extLst>
                </a:gridCol>
                <a:gridCol w="768096">
                  <a:extLst>
                    <a:ext uri="{9D8B030D-6E8A-4147-A177-3AD203B41FA5}">
                      <a16:colId xmlns:a16="http://schemas.microsoft.com/office/drawing/2014/main" val="3371405091"/>
                    </a:ext>
                  </a:extLst>
                </a:gridCol>
                <a:gridCol w="780288">
                  <a:extLst>
                    <a:ext uri="{9D8B030D-6E8A-4147-A177-3AD203B41FA5}">
                      <a16:colId xmlns:a16="http://schemas.microsoft.com/office/drawing/2014/main" val="4069123213"/>
                    </a:ext>
                  </a:extLst>
                </a:gridCol>
                <a:gridCol w="874267">
                  <a:extLst>
                    <a:ext uri="{9D8B030D-6E8A-4147-A177-3AD203B41FA5}">
                      <a16:colId xmlns:a16="http://schemas.microsoft.com/office/drawing/2014/main" val="3700001377"/>
                    </a:ext>
                  </a:extLst>
                </a:gridCol>
                <a:gridCol w="1189784">
                  <a:extLst>
                    <a:ext uri="{9D8B030D-6E8A-4147-A177-3AD203B41FA5}">
                      <a16:colId xmlns:a16="http://schemas.microsoft.com/office/drawing/2014/main" val="3502782115"/>
                    </a:ext>
                  </a:extLst>
                </a:gridCol>
              </a:tblGrid>
              <a:tr h="328573">
                <a:tc>
                  <a:txBody>
                    <a:bodyPr/>
                    <a:lstStyle/>
                    <a:p>
                      <a:pPr algn="l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Property-Level Scale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All Geographic Scales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359135"/>
                  </a:ext>
                </a:extLst>
              </a:tr>
              <a:tr h="73775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#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Stakeholders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Property Viewer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Flood Tool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Risk Explorer</a:t>
                      </a: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Tools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Hazard Library</a:t>
                      </a:r>
                      <a:r>
                        <a:rPr lang="en-US" sz="16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242163"/>
                  </a:ext>
                </a:extLst>
              </a:tr>
              <a:tr h="255213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Public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Expert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RiskMAP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117506"/>
                  </a:ext>
                </a:extLst>
              </a:tr>
              <a:tr h="3902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Floodplain Managers </a:t>
                      </a:r>
                      <a:r>
                        <a:rPr lang="en-US" sz="16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– FM</a:t>
                      </a:r>
                      <a:b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(includes surveyors and engineers)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FM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FM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FM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FM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FM-Learning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108785"/>
                  </a:ext>
                </a:extLst>
              </a:tr>
              <a:tr h="259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Risk Reduction Associates - RRA </a:t>
                      </a:r>
                      <a:b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(planners, researchers, mitigation specialists, etc.)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RRA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RRA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RRA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RRA-Studies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661634"/>
                  </a:ext>
                </a:extLst>
              </a:tr>
              <a:tr h="259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Emergency Responders – 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ER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ER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ER-Learning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164445"/>
                  </a:ext>
                </a:extLst>
              </a:tr>
              <a:tr h="259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Local Officials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Officials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Officials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Officials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Off-Learning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737887"/>
                  </a:ext>
                </a:extLst>
              </a:tr>
              <a:tr h="259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Public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(includes realtors and insurance officials)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Public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Public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Pub-Learning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119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 Volunteers – Vols.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(VOAD, Charities, etc.)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Vols.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Vols.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Vol-Learning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40524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A048F28-56D6-314B-E738-CE79F5A33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5225" y="3227407"/>
            <a:ext cx="1527022" cy="12244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BE0178-E665-79E5-9762-B527ADFE2C3E}"/>
              </a:ext>
            </a:extLst>
          </p:cNvPr>
          <p:cNvSpPr txBox="1"/>
          <p:nvPr/>
        </p:nvSpPr>
        <p:spPr>
          <a:xfrm>
            <a:off x="10208307" y="4561992"/>
            <a:ext cx="1910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Popularity of Tools </a:t>
            </a:r>
            <a:r>
              <a:rPr lang="en-US" sz="1400" i="1" baseline="30000" dirty="0"/>
              <a:t>2</a:t>
            </a:r>
            <a:r>
              <a:rPr lang="en-US" sz="1400" i="1" dirty="0"/>
              <a:t> by </a:t>
            </a:r>
            <a:br>
              <a:rPr lang="en-US" sz="1400" i="1" dirty="0"/>
            </a:br>
            <a:r>
              <a:rPr lang="en-US" sz="1400" i="1" dirty="0"/>
              <a:t>Stakeholder Group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695B4-985C-E54D-7C77-0F9CDCC964BC}"/>
              </a:ext>
            </a:extLst>
          </p:cNvPr>
          <p:cNvSpPr txBox="1"/>
          <p:nvPr/>
        </p:nvSpPr>
        <p:spPr>
          <a:xfrm>
            <a:off x="304800" y="5138856"/>
            <a:ext cx="94961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baseline="30000" dirty="0"/>
              <a:t>1</a:t>
            </a:r>
            <a:r>
              <a:rPr lang="en-US" sz="1400" b="1" dirty="0"/>
              <a:t> Floodplain Managers </a:t>
            </a:r>
            <a:r>
              <a:rPr lang="en-US" sz="1400" dirty="0"/>
              <a:t>may be representatives of other stakeholder groups such as  E-911 Directors or Mayors.</a:t>
            </a:r>
          </a:p>
          <a:p>
            <a:r>
              <a:rPr lang="en-US" sz="1400" b="1" baseline="30000" dirty="0"/>
              <a:t>2</a:t>
            </a:r>
            <a:r>
              <a:rPr lang="en-US" sz="1400" b="1" dirty="0"/>
              <a:t> Floodplain Managers</a:t>
            </a:r>
            <a:r>
              <a:rPr lang="en-US" sz="1400" dirty="0"/>
              <a:t> and </a:t>
            </a:r>
            <a:r>
              <a:rPr lang="en-US" sz="1400" b="1" dirty="0"/>
              <a:t>Risk Reduction Associates </a:t>
            </a:r>
            <a:r>
              <a:rPr lang="en-US" sz="1400" dirty="0"/>
              <a:t>stakeholders have the highest demand for flood resiliency tools.</a:t>
            </a:r>
          </a:p>
          <a:p>
            <a:r>
              <a:rPr lang="en-US" sz="1400" b="1" baseline="30000" dirty="0"/>
              <a:t>3</a:t>
            </a:r>
            <a:r>
              <a:rPr lang="en-US" sz="1400" b="1" dirty="0"/>
              <a:t> All Stakeholders </a:t>
            </a:r>
            <a:r>
              <a:rPr lang="en-US" sz="1400" dirty="0"/>
              <a:t>benefit by using the Hazard Library which is broadly categorized into learning, study, and reference resources.  The primary stakeholder group for the WV Property Viewer is the </a:t>
            </a:r>
            <a:r>
              <a:rPr lang="en-US" sz="1400" b="1" dirty="0"/>
              <a:t>Public</a:t>
            </a:r>
            <a:r>
              <a:rPr lang="en-US" sz="1400" dirty="0"/>
              <a:t>, while the main stakeholder group for WV Flood Tool is the </a:t>
            </a:r>
            <a:r>
              <a:rPr lang="en-US" sz="1400" b="1" dirty="0"/>
              <a:t>Floodplain Managers</a:t>
            </a:r>
            <a:r>
              <a:rPr lang="en-US" sz="1400" dirty="0"/>
              <a:t>, and for the WV Risk Explorer various </a:t>
            </a:r>
            <a:r>
              <a:rPr lang="en-US" sz="1400" b="1" dirty="0"/>
              <a:t>Risk Reduction Specialists</a:t>
            </a:r>
            <a:r>
              <a:rPr lang="en-US" sz="14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024297-0AEE-74D2-B2D5-3A9425519D25}"/>
              </a:ext>
            </a:extLst>
          </p:cNvPr>
          <p:cNvSpPr txBox="1"/>
          <p:nvPr/>
        </p:nvSpPr>
        <p:spPr>
          <a:xfrm>
            <a:off x="1759883" y="1047723"/>
            <a:ext cx="889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Stakeholder Groups 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anticipated usage of Risk Tools and Hazard Library</a:t>
            </a:r>
          </a:p>
        </p:txBody>
      </p:sp>
    </p:spTree>
    <p:extLst>
      <p:ext uri="{BB962C8B-B14F-4D97-AF65-F5344CB8AC3E}">
        <p14:creationId xmlns:p14="http://schemas.microsoft.com/office/powerpoint/2010/main" val="56472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1DF90-CE1C-B070-BF2E-35331C2C2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9E9D6C8-75BE-D274-8F65-C1EDD83E8339}"/>
              </a:ext>
            </a:extLst>
          </p:cNvPr>
          <p:cNvSpPr txBox="1">
            <a:spLocks/>
          </p:cNvSpPr>
          <p:nvPr/>
        </p:nvSpPr>
        <p:spPr>
          <a:xfrm>
            <a:off x="0" y="2"/>
            <a:ext cx="12192000" cy="67773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of Risk Tools</a:t>
            </a:r>
          </a:p>
        </p:txBody>
      </p:sp>
      <p:pic>
        <p:nvPicPr>
          <p:cNvPr id="4" name="Picture 3" descr="A hexagon with a yellow house and a river&#10;&#10;Description automatically generated">
            <a:extLst>
              <a:ext uri="{FF2B5EF4-FFF2-40B4-BE49-F238E27FC236}">
                <a16:creationId xmlns:a16="http://schemas.microsoft.com/office/drawing/2014/main" id="{7D2FD137-E38A-9B7D-E109-04CBCF8713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9" y="73408"/>
            <a:ext cx="619664" cy="5654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863F2A-1B08-9FC5-ABAD-CFAAC5D69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28485"/>
              </p:ext>
            </p:extLst>
          </p:nvPr>
        </p:nvGraphicFramePr>
        <p:xfrm>
          <a:off x="228600" y="712214"/>
          <a:ext cx="117221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5123">
                  <a:extLst>
                    <a:ext uri="{9D8B030D-6E8A-4147-A177-3AD203B41FA5}">
                      <a16:colId xmlns:a16="http://schemas.microsoft.com/office/drawing/2014/main" val="3334160799"/>
                    </a:ext>
                  </a:extLst>
                </a:gridCol>
                <a:gridCol w="6126977">
                  <a:extLst>
                    <a:ext uri="{9D8B030D-6E8A-4147-A177-3AD203B41FA5}">
                      <a16:colId xmlns:a16="http://schemas.microsoft.com/office/drawing/2014/main" val="105215941"/>
                    </a:ext>
                  </a:extLst>
                </a:gridCol>
              </a:tblGrid>
              <a:tr h="56966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WV Flood 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WV Risk Explorer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84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Determine the degree of flood risk for a </a:t>
                      </a:r>
                      <a:r>
                        <a:rPr lang="en-US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area or property 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the Public and Expert Views.  View building risk assessments and mitigation measures using the Risk Map View. 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and analyze riverine flood risk at the </a:t>
                      </a:r>
                      <a:r>
                        <a:rPr lang="en-US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aggregate level 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community, county, region, watershed, and stream scales. </a:t>
                      </a:r>
                      <a:r>
                        <a:rPr lang="en-US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risk 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among different geographic entities, complete with risk scores and rankings, from the building level to state scales.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395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Primary Components: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Public View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Expert View (Floodplain Management)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RiskMap View (Risk Reduction)</a:t>
                      </a:r>
                      <a:br>
                        <a:rPr lang="en-US" sz="1600" dirty="0"/>
                      </a:br>
                      <a:endParaRPr lang="en-US" sz="16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Reference Layers &amp; Basemaps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Property Search Tools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Links to External Viewers &amp;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Primary Components: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Risk Maps Tool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Risk Reports Tool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Risk &amp; Mitigation Dashboard Tools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Building Level Risk Tools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Flood Visualization Tools</a:t>
                      </a:r>
                      <a:br>
                        <a:rPr lang="en-US" sz="1600" dirty="0"/>
                      </a:br>
                      <a:endParaRPr lang="en-US" sz="16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Data linkages WV Flood Tool &amp; Hazard Library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996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Applications: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Flood Risk Determinations at Property Level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Floodplain 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Mitigation Measures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Damage Assessments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Property Identification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Flood Visualizations &amp; Risk Communications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CRS Map Credits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Other Hazards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Applications: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Plans (Resiliency, Emergency Operations, Hazard Mitigation)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Risk Studies (Risk MAP, Risk Reduction, Community Focused)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Mitigation Measures, Tracking &amp; Monitoring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Flood Visualizations &amp; Risk Communications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CRS Programming Variables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Other Hazards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956134"/>
                  </a:ext>
                </a:extLst>
              </a:tr>
            </a:tbl>
          </a:graphicData>
        </a:graphic>
      </p:graphicFrame>
      <p:pic>
        <p:nvPicPr>
          <p:cNvPr id="1026" name="Picture 2" descr="WV Risk Explorer">
            <a:extLst>
              <a:ext uri="{FF2B5EF4-FFF2-40B4-BE49-F238E27FC236}">
                <a16:creationId xmlns:a16="http://schemas.microsoft.com/office/drawing/2014/main" id="{BFD709DB-50D3-90B7-3D6A-9298D0299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450" y="2461008"/>
            <a:ext cx="1511550" cy="151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V Flood Tool">
            <a:extLst>
              <a:ext uri="{FF2B5EF4-FFF2-40B4-BE49-F238E27FC236}">
                <a16:creationId xmlns:a16="http://schemas.microsoft.com/office/drawing/2014/main" id="{1580440D-6865-F3A8-3A87-13DABF644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450" y="2461008"/>
            <a:ext cx="1511550" cy="151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856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20936</TotalTime>
  <Words>467</Words>
  <Application>Microsoft Office PowerPoint</Application>
  <PresentationFormat>Widescreen</PresentationFormat>
  <Paragraphs>108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Aptos Narrow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Kurt Donaldson</dc:creator>
  <cp:lastModifiedBy>Kurt Donaldson</cp:lastModifiedBy>
  <cp:revision>48</cp:revision>
  <dcterms:created xsi:type="dcterms:W3CDTF">2024-11-08T20:12:22Z</dcterms:created>
  <dcterms:modified xsi:type="dcterms:W3CDTF">2024-12-16T15:45:59Z</dcterms:modified>
</cp:coreProperties>
</file>