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7772400" cy="10058400"/>
  <p:notesSz cx="6881813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216" userDrawn="1">
          <p15:clr>
            <a:srgbClr val="A4A3A4"/>
          </p15:clr>
        </p15:guide>
        <p15:guide id="2" pos="244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4D8E8"/>
    <a:srgbClr val="D0DCEC"/>
    <a:srgbClr val="EBE2EE"/>
    <a:srgbClr val="E8E3E9"/>
    <a:srgbClr val="E8D1BE"/>
    <a:srgbClr val="EAD5C4"/>
    <a:srgbClr val="F8E6FE"/>
    <a:srgbClr val="FFEBFF"/>
    <a:srgbClr val="FFE7FF"/>
    <a:srgbClr val="FFDFA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4" autoAdjust="0"/>
    <p:restoredTop sz="94660"/>
  </p:normalViewPr>
  <p:slideViewPr>
    <p:cSldViewPr snapToGrid="0" showGuides="1">
      <p:cViewPr>
        <p:scale>
          <a:sx n="60" d="100"/>
          <a:sy n="60" d="100"/>
        </p:scale>
        <p:origin x="2222" y="34"/>
      </p:cViewPr>
      <p:guideLst>
        <p:guide orient="horz" pos="3216"/>
        <p:guide pos="244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1646133"/>
            <a:ext cx="6606540" cy="3501813"/>
          </a:xfrm>
        </p:spPr>
        <p:txBody>
          <a:bodyPr anchor="b"/>
          <a:lstStyle>
            <a:lvl1pPr algn="ctr"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550" y="5282989"/>
            <a:ext cx="5829300" cy="2428451"/>
          </a:xfrm>
        </p:spPr>
        <p:txBody>
          <a:bodyPr/>
          <a:lstStyle>
            <a:lvl1pPr marL="0" indent="0" algn="ctr">
              <a:buNone/>
              <a:defRPr sz="2040"/>
            </a:lvl1pPr>
            <a:lvl2pPr marL="388620" indent="0" algn="ctr">
              <a:buNone/>
              <a:defRPr sz="1700"/>
            </a:lvl2pPr>
            <a:lvl3pPr marL="777240" indent="0" algn="ctr">
              <a:buNone/>
              <a:defRPr sz="1530"/>
            </a:lvl3pPr>
            <a:lvl4pPr marL="1165860" indent="0" algn="ctr">
              <a:buNone/>
              <a:defRPr sz="1360"/>
            </a:lvl4pPr>
            <a:lvl5pPr marL="1554480" indent="0" algn="ctr">
              <a:buNone/>
              <a:defRPr sz="1360"/>
            </a:lvl5pPr>
            <a:lvl6pPr marL="1943100" indent="0" algn="ctr">
              <a:buNone/>
              <a:defRPr sz="1360"/>
            </a:lvl6pPr>
            <a:lvl7pPr marL="2331720" indent="0" algn="ctr">
              <a:buNone/>
              <a:defRPr sz="1360"/>
            </a:lvl7pPr>
            <a:lvl8pPr marL="2720340" indent="0" algn="ctr">
              <a:buNone/>
              <a:defRPr sz="1360"/>
            </a:lvl8pPr>
            <a:lvl9pPr marL="3108960" indent="0" algn="ctr">
              <a:buNone/>
              <a:defRPr sz="13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114B4-34AE-48A2-A3A2-6A7E37B72B92}" type="datetimeFigureOut">
              <a:rPr lang="en-US" smtClean="0"/>
              <a:t>2/16/2023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E70C2-AEC7-4DBC-98C9-E1FE3A8C3D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66151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114B4-34AE-48A2-A3A2-6A7E37B72B92}" type="datetimeFigureOut">
              <a:rPr lang="en-US" smtClean="0"/>
              <a:t>2/16/2023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E70C2-AEC7-4DBC-98C9-E1FE3A8C3D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19849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2124" y="535517"/>
            <a:ext cx="1675924" cy="852402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353" y="535517"/>
            <a:ext cx="4930616" cy="852402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114B4-34AE-48A2-A3A2-6A7E37B72B92}" type="datetimeFigureOut">
              <a:rPr lang="en-US" smtClean="0"/>
              <a:t>2/16/2023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E70C2-AEC7-4DBC-98C9-E1FE3A8C3D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80031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114B4-34AE-48A2-A3A2-6A7E37B72B92}" type="datetimeFigureOut">
              <a:rPr lang="en-US" smtClean="0"/>
              <a:t>2/16/2023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E70C2-AEC7-4DBC-98C9-E1FE3A8C3D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40975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05" y="2507618"/>
            <a:ext cx="6703695" cy="4184014"/>
          </a:xfrm>
        </p:spPr>
        <p:txBody>
          <a:bodyPr anchor="b"/>
          <a:lstStyle>
            <a:lvl1pPr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05" y="6731215"/>
            <a:ext cx="6703695" cy="2200274"/>
          </a:xfrm>
        </p:spPr>
        <p:txBody>
          <a:bodyPr/>
          <a:lstStyle>
            <a:lvl1pPr marL="0" indent="0">
              <a:buNone/>
              <a:defRPr sz="2040">
                <a:solidFill>
                  <a:schemeClr val="tx1"/>
                </a:solidFill>
              </a:defRPr>
            </a:lvl1pPr>
            <a:lvl2pPr marL="38862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777240" indent="0">
              <a:buNone/>
              <a:defRPr sz="1530">
                <a:solidFill>
                  <a:schemeClr val="tx1">
                    <a:tint val="75000"/>
                  </a:schemeClr>
                </a:solidFill>
              </a:defRPr>
            </a:lvl3pPr>
            <a:lvl4pPr marL="11658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4pPr>
            <a:lvl5pPr marL="155448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5pPr>
            <a:lvl6pPr marL="194310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6pPr>
            <a:lvl7pPr marL="233172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7pPr>
            <a:lvl8pPr marL="272034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8pPr>
            <a:lvl9pPr marL="31089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114B4-34AE-48A2-A3A2-6A7E37B72B92}" type="datetimeFigureOut">
              <a:rPr lang="en-US" smtClean="0"/>
              <a:t>2/16/2023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E70C2-AEC7-4DBC-98C9-E1FE3A8C3D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39639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353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4778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114B4-34AE-48A2-A3A2-6A7E37B72B92}" type="datetimeFigureOut">
              <a:rPr lang="en-US" smtClean="0"/>
              <a:t>2/16/2023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E70C2-AEC7-4DBC-98C9-E1FE3A8C3D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03002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535519"/>
            <a:ext cx="6703695" cy="194415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366" y="2465706"/>
            <a:ext cx="3288089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366" y="3674110"/>
            <a:ext cx="3288089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4778" y="2465706"/>
            <a:ext cx="3304282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4778" y="3674110"/>
            <a:ext cx="3304282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114B4-34AE-48A2-A3A2-6A7E37B72B92}" type="datetimeFigureOut">
              <a:rPr lang="en-US" smtClean="0"/>
              <a:t>2/16/2023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E70C2-AEC7-4DBC-98C9-E1FE3A8C3D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16872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114B4-34AE-48A2-A3A2-6A7E37B72B92}" type="datetimeFigureOut">
              <a:rPr lang="en-US" smtClean="0"/>
              <a:t>2/16/2023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E70C2-AEC7-4DBC-98C9-E1FE3A8C3D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80036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114B4-34AE-48A2-A3A2-6A7E37B72B92}" type="datetimeFigureOut">
              <a:rPr lang="en-US" smtClean="0"/>
              <a:t>2/16/2023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E70C2-AEC7-4DBC-98C9-E1FE3A8C3D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61372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4282" y="1448226"/>
            <a:ext cx="3934778" cy="7147983"/>
          </a:xfrm>
        </p:spPr>
        <p:txBody>
          <a:bodyPr/>
          <a:lstStyle>
            <a:lvl1pPr>
              <a:defRPr sz="2720"/>
            </a:lvl1pPr>
            <a:lvl2pPr>
              <a:defRPr sz="2380"/>
            </a:lvl2pPr>
            <a:lvl3pPr>
              <a:defRPr sz="204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114B4-34AE-48A2-A3A2-6A7E37B72B92}" type="datetimeFigureOut">
              <a:rPr lang="en-US" smtClean="0"/>
              <a:t>2/16/2023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E70C2-AEC7-4DBC-98C9-E1FE3A8C3D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03486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4282" y="1448226"/>
            <a:ext cx="3934778" cy="7147983"/>
          </a:xfrm>
        </p:spPr>
        <p:txBody>
          <a:bodyPr anchor="t"/>
          <a:lstStyle>
            <a:lvl1pPr marL="0" indent="0">
              <a:buNone/>
              <a:defRPr sz="2720"/>
            </a:lvl1pPr>
            <a:lvl2pPr marL="388620" indent="0">
              <a:buNone/>
              <a:defRPr sz="2380"/>
            </a:lvl2pPr>
            <a:lvl3pPr marL="777240" indent="0">
              <a:buNone/>
              <a:defRPr sz="2040"/>
            </a:lvl3pPr>
            <a:lvl4pPr marL="1165860" indent="0">
              <a:buNone/>
              <a:defRPr sz="1700"/>
            </a:lvl4pPr>
            <a:lvl5pPr marL="1554480" indent="0">
              <a:buNone/>
              <a:defRPr sz="1700"/>
            </a:lvl5pPr>
            <a:lvl6pPr marL="1943100" indent="0">
              <a:buNone/>
              <a:defRPr sz="1700"/>
            </a:lvl6pPr>
            <a:lvl7pPr marL="2331720" indent="0">
              <a:buNone/>
              <a:defRPr sz="1700"/>
            </a:lvl7pPr>
            <a:lvl8pPr marL="2720340" indent="0">
              <a:buNone/>
              <a:defRPr sz="1700"/>
            </a:lvl8pPr>
            <a:lvl9pPr marL="3108960" indent="0">
              <a:buNone/>
              <a:defRPr sz="17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114B4-34AE-48A2-A3A2-6A7E37B72B92}" type="datetimeFigureOut">
              <a:rPr lang="en-US" smtClean="0"/>
              <a:t>2/16/2023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E70C2-AEC7-4DBC-98C9-E1FE3A8C3D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53263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353" y="535519"/>
            <a:ext cx="6703695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353" y="2677584"/>
            <a:ext cx="6703695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1114B4-34AE-48A2-A3A2-6A7E37B72B92}" type="datetimeFigureOut">
              <a:rPr lang="en-US" smtClean="0"/>
              <a:t>2/16/2023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4E70C2-AEC7-4DBC-98C9-E1FE3A8C3D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76203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777240" rtl="0" eaLnBrk="1" latinLnBrk="0" hangingPunct="1">
        <a:lnSpc>
          <a:spcPct val="90000"/>
        </a:lnSpc>
        <a:spcBef>
          <a:spcPct val="0"/>
        </a:spcBef>
        <a:buNone/>
        <a:defRPr sz="37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10" indent="-194310" algn="l" defTabSz="77724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2380" kern="1200">
          <a:solidFill>
            <a:schemeClr val="tx1"/>
          </a:solidFill>
          <a:latin typeface="+mn-lt"/>
          <a:ea typeface="+mn-ea"/>
          <a:cs typeface="+mn-cs"/>
        </a:defRPr>
      </a:lvl1pPr>
      <a:lvl2pPr marL="5829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1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74879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>
            <a:extLst>
              <a:ext uri="{FF2B5EF4-FFF2-40B4-BE49-F238E27FC236}">
                <a16:creationId xmlns:a16="http://schemas.microsoft.com/office/drawing/2014/main" id="{81D558DF-1D3C-4A6E-9FE9-93019468C681}"/>
              </a:ext>
            </a:extLst>
          </p:cNvPr>
          <p:cNvGrpSpPr/>
          <p:nvPr/>
        </p:nvGrpSpPr>
        <p:grpSpPr>
          <a:xfrm>
            <a:off x="287750" y="106468"/>
            <a:ext cx="7181307" cy="9680999"/>
            <a:chOff x="287750" y="327448"/>
            <a:chExt cx="7181307" cy="9595752"/>
          </a:xfrm>
        </p:grpSpPr>
        <p:grpSp>
          <p:nvGrpSpPr>
            <p:cNvPr id="2" name="Group 1">
              <a:extLst>
                <a:ext uri="{FF2B5EF4-FFF2-40B4-BE49-F238E27FC236}">
                  <a16:creationId xmlns:a16="http://schemas.microsoft.com/office/drawing/2014/main" id="{9C7078FA-7D5B-42BE-B15C-5959CDD06FC4}"/>
                </a:ext>
              </a:extLst>
            </p:cNvPr>
            <p:cNvGrpSpPr/>
            <p:nvPr/>
          </p:nvGrpSpPr>
          <p:grpSpPr>
            <a:xfrm>
              <a:off x="287750" y="327448"/>
              <a:ext cx="7181307" cy="9595752"/>
              <a:chOff x="245415" y="1171796"/>
              <a:chExt cx="7181307" cy="9452122"/>
            </a:xfrm>
          </p:grpSpPr>
          <p:grpSp>
            <p:nvGrpSpPr>
              <p:cNvPr id="53" name="Group 52">
                <a:extLst>
                  <a:ext uri="{FF2B5EF4-FFF2-40B4-BE49-F238E27FC236}">
                    <a16:creationId xmlns:a16="http://schemas.microsoft.com/office/drawing/2014/main" id="{A2B45EAD-CC42-4EBC-8FBC-B65723022AC5}"/>
                  </a:ext>
                </a:extLst>
              </p:cNvPr>
              <p:cNvGrpSpPr/>
              <p:nvPr/>
            </p:nvGrpSpPr>
            <p:grpSpPr>
              <a:xfrm>
                <a:off x="245415" y="1171796"/>
                <a:ext cx="7181307" cy="9452122"/>
                <a:chOff x="332013" y="1154231"/>
                <a:chExt cx="7181307" cy="9308055"/>
              </a:xfrm>
            </p:grpSpPr>
            <p:grpSp>
              <p:nvGrpSpPr>
                <p:cNvPr id="49" name="Group 48">
                  <a:extLst>
                    <a:ext uri="{FF2B5EF4-FFF2-40B4-BE49-F238E27FC236}">
                      <a16:creationId xmlns:a16="http://schemas.microsoft.com/office/drawing/2014/main" id="{DFD8C627-DEC7-4935-BB3A-341CC46A8AA5}"/>
                    </a:ext>
                  </a:extLst>
                </p:cNvPr>
                <p:cNvGrpSpPr/>
                <p:nvPr/>
              </p:nvGrpSpPr>
              <p:grpSpPr>
                <a:xfrm>
                  <a:off x="332013" y="1154231"/>
                  <a:ext cx="7181307" cy="9308055"/>
                  <a:chOff x="332013" y="483671"/>
                  <a:chExt cx="7181307" cy="9308055"/>
                </a:xfrm>
                <a:solidFill>
                  <a:srgbClr val="FDF1E9"/>
                </a:solidFill>
              </p:grpSpPr>
              <p:sp>
                <p:nvSpPr>
                  <p:cNvPr id="47" name="Rectangle: Rounded Corners 46">
                    <a:extLst>
                      <a:ext uri="{FF2B5EF4-FFF2-40B4-BE49-F238E27FC236}">
                        <a16:creationId xmlns:a16="http://schemas.microsoft.com/office/drawing/2014/main" id="{26F68907-FD4A-43A3-95B4-6F990B522844}"/>
                      </a:ext>
                    </a:extLst>
                  </p:cNvPr>
                  <p:cNvSpPr/>
                  <p:nvPr/>
                </p:nvSpPr>
                <p:spPr>
                  <a:xfrm>
                    <a:off x="332013" y="483671"/>
                    <a:ext cx="7181307" cy="9308055"/>
                  </a:xfrm>
                  <a:prstGeom prst="roundRect">
                    <a:avLst/>
                  </a:prstGeom>
                  <a:grpFill/>
                  <a:ln w="38100">
                    <a:solidFill>
                      <a:schemeClr val="tx1"/>
                    </a:solidFill>
                    <a:prstDash val="dash"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48" name="Rectangle 40">
                    <a:extLst>
                      <a:ext uri="{FF2B5EF4-FFF2-40B4-BE49-F238E27FC236}">
                        <a16:creationId xmlns:a16="http://schemas.microsoft.com/office/drawing/2014/main" id="{7EABAEC2-61B2-4F43-854D-70491140BCF9}"/>
                      </a:ext>
                    </a:extLst>
                  </p:cNvPr>
                  <p:cNvSpPr/>
                  <p:nvPr/>
                </p:nvSpPr>
                <p:spPr>
                  <a:xfrm>
                    <a:off x="1037272" y="579399"/>
                    <a:ext cx="5819775" cy="371358"/>
                  </a:xfrm>
                  <a:prstGeom prst="round2SameRect">
                    <a:avLst/>
                  </a:prstGeom>
                  <a:grpFill/>
                  <a:ln>
                    <a:noFill/>
                    <a:round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07000"/>
                      </a:lnSpc>
                    </a:pPr>
                    <a:r>
                      <a:rPr lang="en-US" sz="24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a:t>West Virginia Flood Resilience Framework</a:t>
                    </a:r>
                    <a:endParaRPr lang="en-US" sz="2400" dirty="0">
                      <a:solidFill>
                        <a:schemeClr val="tx1"/>
                      </a:solidFill>
                      <a:latin typeface="Calibri" panose="020F0502020204030204" pitchFamily="34" charset="0"/>
                      <a:ea typeface="Calibri" panose="020F0502020204030204" pitchFamily="34" charset="0"/>
                      <a:cs typeface="Times New Roman" panose="02020603050405020304" pitchFamily="18" charset="0"/>
                    </a:endParaRPr>
                  </a:p>
                </p:txBody>
              </p:sp>
            </p:grpSp>
            <p:grpSp>
              <p:nvGrpSpPr>
                <p:cNvPr id="10" name="Group 9">
                  <a:extLst>
                    <a:ext uri="{FF2B5EF4-FFF2-40B4-BE49-F238E27FC236}">
                      <a16:creationId xmlns:a16="http://schemas.microsoft.com/office/drawing/2014/main" id="{FDBBA122-BAA4-49D0-B9EC-FE5CCE382F17}"/>
                    </a:ext>
                  </a:extLst>
                </p:cNvPr>
                <p:cNvGrpSpPr/>
                <p:nvPr/>
              </p:nvGrpSpPr>
              <p:grpSpPr>
                <a:xfrm>
                  <a:off x="4013178" y="1717915"/>
                  <a:ext cx="3336535" cy="4125175"/>
                  <a:chOff x="4648947" y="520721"/>
                  <a:chExt cx="4139619" cy="5118080"/>
                </a:xfrm>
              </p:grpSpPr>
              <p:sp>
                <p:nvSpPr>
                  <p:cNvPr id="19" name="Rectangle: Top Corners Rounded 18">
                    <a:extLst>
                      <a:ext uri="{FF2B5EF4-FFF2-40B4-BE49-F238E27FC236}">
                        <a16:creationId xmlns:a16="http://schemas.microsoft.com/office/drawing/2014/main" id="{AB8BBAB0-DD6E-45D7-8428-2D0D6BA0B980}"/>
                      </a:ext>
                    </a:extLst>
                  </p:cNvPr>
                  <p:cNvSpPr/>
                  <p:nvPr/>
                </p:nvSpPr>
                <p:spPr>
                  <a:xfrm>
                    <a:off x="4648947" y="520721"/>
                    <a:ext cx="4139619" cy="5118080"/>
                  </a:xfrm>
                  <a:prstGeom prst="round2SameRect">
                    <a:avLst/>
                  </a:prstGeom>
                  <a:solidFill>
                    <a:schemeClr val="bg1">
                      <a:lumMod val="95000"/>
                    </a:schemeClr>
                  </a:solidFill>
                  <a:ln w="19050"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350"/>
                  </a:p>
                </p:txBody>
              </p:sp>
              <p:sp>
                <p:nvSpPr>
                  <p:cNvPr id="17" name="Rectangle 16">
                    <a:extLst>
                      <a:ext uri="{FF2B5EF4-FFF2-40B4-BE49-F238E27FC236}">
                        <a16:creationId xmlns:a16="http://schemas.microsoft.com/office/drawing/2014/main" id="{B904F597-6895-468B-A72D-D463B2FF6BF5}"/>
                      </a:ext>
                    </a:extLst>
                  </p:cNvPr>
                  <p:cNvSpPr/>
                  <p:nvPr/>
                </p:nvSpPr>
                <p:spPr>
                  <a:xfrm>
                    <a:off x="4793154" y="571830"/>
                    <a:ext cx="3995412" cy="460743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07000"/>
                      </a:lnSpc>
                    </a:pPr>
                    <a:r>
                      <a:rPr lang="en-US" sz="20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a:t>Mitigation Measures</a:t>
                    </a:r>
                    <a:endParaRPr lang="en-US" sz="2000" dirty="0">
                      <a:solidFill>
                        <a:schemeClr val="tx1"/>
                      </a:solidFill>
                      <a:latin typeface="Calibri" panose="020F0502020204030204" pitchFamily="34" charset="0"/>
                      <a:ea typeface="Calibri" panose="020F0502020204030204" pitchFamily="34" charset="0"/>
                      <a:cs typeface="Times New Roman" panose="02020603050405020304" pitchFamily="18" charset="0"/>
                    </a:endParaRPr>
                  </a:p>
                </p:txBody>
              </p:sp>
              <p:sp>
                <p:nvSpPr>
                  <p:cNvPr id="18" name="Rectangle 17">
                    <a:extLst>
                      <a:ext uri="{FF2B5EF4-FFF2-40B4-BE49-F238E27FC236}">
                        <a16:creationId xmlns:a16="http://schemas.microsoft.com/office/drawing/2014/main" id="{18171299-1D43-40E0-A8F9-FF98040D5487}"/>
                      </a:ext>
                    </a:extLst>
                  </p:cNvPr>
                  <p:cNvSpPr/>
                  <p:nvPr/>
                </p:nvSpPr>
                <p:spPr>
                  <a:xfrm>
                    <a:off x="4789007" y="1122597"/>
                    <a:ext cx="3859495" cy="4390671"/>
                  </a:xfrm>
                  <a:prstGeom prst="rect">
                    <a:avLst/>
                  </a:prstGeom>
                  <a:solidFill>
                    <a:srgbClr val="D6E0CE"/>
                  </a:solidFill>
                  <a:ln>
                    <a:solidFill>
                      <a:srgbClr val="F1FCE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>
                      <a:spcAft>
                        <a:spcPts val="1200"/>
                      </a:spcAft>
                    </a:pPr>
                    <a:r>
                      <a:rPr lang="en-US" sz="15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a:t>Mitigated Structures</a:t>
                    </a:r>
                  </a:p>
                  <a:p>
                    <a:pPr>
                      <a:spcAft>
                        <a:spcPts val="1200"/>
                      </a:spcAft>
                    </a:pPr>
                    <a:r>
                      <a:rPr lang="en-US" sz="15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a:t>Open Space Preservation (OSP)</a:t>
                    </a:r>
                  </a:p>
                  <a:p>
                    <a:pPr>
                      <a:spcAft>
                        <a:spcPts val="1200"/>
                      </a:spcAft>
                    </a:pPr>
                    <a:r>
                      <a:rPr lang="en-US" sz="15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a:t>Loss Avoidance </a:t>
                    </a:r>
                  </a:p>
                  <a:p>
                    <a:pPr>
                      <a:spcAft>
                        <a:spcPts val="1200"/>
                      </a:spcAft>
                    </a:pPr>
                    <a:r>
                      <a:rPr lang="en-US" sz="15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a:t>Building Value Recovery Studies</a:t>
                    </a:r>
                  </a:p>
                  <a:p>
                    <a:pPr>
                      <a:spcAft>
                        <a:spcPts val="1200"/>
                      </a:spcAft>
                    </a:pPr>
                    <a:r>
                      <a:rPr lang="en-US" sz="15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a:t>Areas of Mitigation Interest (AoMI)</a:t>
                    </a:r>
                  </a:p>
                  <a:p>
                    <a:pPr>
                      <a:spcAft>
                        <a:spcPts val="1200"/>
                      </a:spcAft>
                    </a:pPr>
                    <a:r>
                      <a:rPr lang="en-US" sz="15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a:t>NFIP/CRS Participation</a:t>
                    </a:r>
                  </a:p>
                  <a:p>
                    <a:pPr>
                      <a:spcAft>
                        <a:spcPts val="1200"/>
                      </a:spcAft>
                    </a:pPr>
                    <a:r>
                      <a:rPr lang="en-US" sz="15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a:t>Disaster Planning</a:t>
                    </a:r>
                  </a:p>
                  <a:p>
                    <a:pPr>
                      <a:spcAft>
                        <a:spcPts val="1200"/>
                      </a:spcAft>
                    </a:pPr>
                    <a:r>
                      <a:rPr lang="en-US" sz="15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a:t>Risk Communications</a:t>
                    </a:r>
                  </a:p>
                  <a:p>
                    <a:pPr>
                      <a:spcAft>
                        <a:spcPts val="1200"/>
                      </a:spcAft>
                    </a:pPr>
                    <a:r>
                      <a:rPr lang="en-US" sz="15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a:t>Community Engagement</a:t>
                    </a:r>
                  </a:p>
                </p:txBody>
              </p:sp>
            </p:grpSp>
            <p:sp>
              <p:nvSpPr>
                <p:cNvPr id="29" name="Rectangle 28">
                  <a:extLst>
                    <a:ext uri="{FF2B5EF4-FFF2-40B4-BE49-F238E27FC236}">
                      <a16:creationId xmlns:a16="http://schemas.microsoft.com/office/drawing/2014/main" id="{240C3692-9395-4542-ACEB-CE74E49AB4BF}"/>
                    </a:ext>
                  </a:extLst>
                </p:cNvPr>
                <p:cNvSpPr/>
                <p:nvPr/>
              </p:nvSpPr>
              <p:spPr>
                <a:xfrm rot="10800000">
                  <a:off x="501003" y="7577613"/>
                  <a:ext cx="6852279" cy="2489855"/>
                </a:xfrm>
                <a:prstGeom prst="round2SameRect">
                  <a:avLst/>
                </a:prstGeom>
                <a:solidFill>
                  <a:schemeClr val="bg1">
                    <a:lumMod val="95000"/>
                  </a:schemeClr>
                </a:solidFill>
                <a:ln w="19050"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350"/>
                </a:p>
              </p:txBody>
            </p:sp>
            <p:grpSp>
              <p:nvGrpSpPr>
                <p:cNvPr id="50" name="Group 49">
                  <a:extLst>
                    <a:ext uri="{FF2B5EF4-FFF2-40B4-BE49-F238E27FC236}">
                      <a16:creationId xmlns:a16="http://schemas.microsoft.com/office/drawing/2014/main" id="{CA73A486-9447-4ADD-AFF4-FA4F99B3180C}"/>
                    </a:ext>
                  </a:extLst>
                </p:cNvPr>
                <p:cNvGrpSpPr/>
                <p:nvPr/>
              </p:nvGrpSpPr>
              <p:grpSpPr>
                <a:xfrm>
                  <a:off x="499532" y="5845695"/>
                  <a:ext cx="6853753" cy="327982"/>
                  <a:chOff x="499532" y="5175135"/>
                  <a:chExt cx="6853753" cy="327982"/>
                </a:xfrm>
              </p:grpSpPr>
              <p:sp>
                <p:nvSpPr>
                  <p:cNvPr id="40" name="Rectangle 39">
                    <a:extLst>
                      <a:ext uri="{FF2B5EF4-FFF2-40B4-BE49-F238E27FC236}">
                        <a16:creationId xmlns:a16="http://schemas.microsoft.com/office/drawing/2014/main" id="{C51F3C12-2B9A-44B4-90F0-00EF9554FC82}"/>
                      </a:ext>
                    </a:extLst>
                  </p:cNvPr>
                  <p:cNvSpPr/>
                  <p:nvPr/>
                </p:nvSpPr>
                <p:spPr>
                  <a:xfrm>
                    <a:off x="499532" y="5175135"/>
                    <a:ext cx="6853753" cy="74468"/>
                  </a:xfrm>
                  <a:prstGeom prst="rect">
                    <a:avLst/>
                  </a:prstGeom>
                  <a:solidFill>
                    <a:schemeClr val="bg1">
                      <a:lumMod val="65000"/>
                    </a:schemeClr>
                  </a:solidFill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350"/>
                  </a:p>
                </p:txBody>
              </p:sp>
              <p:sp>
                <p:nvSpPr>
                  <p:cNvPr id="46" name="Arrow: Pentagon 45">
                    <a:extLst>
                      <a:ext uri="{FF2B5EF4-FFF2-40B4-BE49-F238E27FC236}">
                        <a16:creationId xmlns:a16="http://schemas.microsoft.com/office/drawing/2014/main" id="{F3421BF5-6863-44FD-ADE1-257FB2E46A08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3804998" y="5056137"/>
                    <a:ext cx="227714" cy="666245"/>
                  </a:xfrm>
                  <a:prstGeom prst="homePlate">
                    <a:avLst/>
                  </a:prstGeom>
                  <a:solidFill>
                    <a:schemeClr val="bg1">
                      <a:lumMod val="65000"/>
                    </a:schemeClr>
                  </a:solidFill>
                  <a:ln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grpSp>
              <p:nvGrpSpPr>
                <p:cNvPr id="52" name="Group 51">
                  <a:extLst>
                    <a:ext uri="{FF2B5EF4-FFF2-40B4-BE49-F238E27FC236}">
                      <a16:creationId xmlns:a16="http://schemas.microsoft.com/office/drawing/2014/main" id="{C3AA1F98-1CAC-4915-8B41-D2D435DBBDF1}"/>
                    </a:ext>
                  </a:extLst>
                </p:cNvPr>
                <p:cNvGrpSpPr/>
                <p:nvPr/>
              </p:nvGrpSpPr>
              <p:grpSpPr>
                <a:xfrm>
                  <a:off x="501021" y="1717915"/>
                  <a:ext cx="3332425" cy="4125175"/>
                  <a:chOff x="501021" y="1717915"/>
                  <a:chExt cx="3332425" cy="4125175"/>
                </a:xfrm>
              </p:grpSpPr>
              <p:sp>
                <p:nvSpPr>
                  <p:cNvPr id="3" name="Rectangle: Top Corners Rounded 2">
                    <a:extLst>
                      <a:ext uri="{FF2B5EF4-FFF2-40B4-BE49-F238E27FC236}">
                        <a16:creationId xmlns:a16="http://schemas.microsoft.com/office/drawing/2014/main" id="{97317E0A-19FD-44AF-B5AB-8CD60603A66C}"/>
                      </a:ext>
                    </a:extLst>
                  </p:cNvPr>
                  <p:cNvSpPr/>
                  <p:nvPr/>
                </p:nvSpPr>
                <p:spPr>
                  <a:xfrm>
                    <a:off x="501021" y="1717915"/>
                    <a:ext cx="3332425" cy="4125175"/>
                  </a:xfrm>
                  <a:prstGeom prst="round2SameRect">
                    <a:avLst/>
                  </a:prstGeom>
                  <a:solidFill>
                    <a:schemeClr val="bg1">
                      <a:lumMod val="95000"/>
                    </a:schemeClr>
                  </a:solidFill>
                  <a:ln w="19050">
                    <a:solidFill>
                      <a:schemeClr val="bg1">
                        <a:lumMod val="6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350" dirty="0"/>
                  </a:p>
                </p:txBody>
              </p:sp>
              <p:sp>
                <p:nvSpPr>
                  <p:cNvPr id="4" name="Rectangle 3">
                    <a:extLst>
                      <a:ext uri="{FF2B5EF4-FFF2-40B4-BE49-F238E27FC236}">
                        <a16:creationId xmlns:a16="http://schemas.microsoft.com/office/drawing/2014/main" id="{86E1D2A6-B5D3-48EC-9E39-D0F9B9C17D6D}"/>
                      </a:ext>
                    </a:extLst>
                  </p:cNvPr>
                  <p:cNvSpPr/>
                  <p:nvPr/>
                </p:nvSpPr>
                <p:spPr>
                  <a:xfrm>
                    <a:off x="612689" y="2203027"/>
                    <a:ext cx="1850753" cy="1103330"/>
                  </a:xfrm>
                  <a:prstGeom prst="rect">
                    <a:avLst/>
                  </a:prstGeom>
                  <a:solidFill>
                    <a:srgbClr val="F2E5B4"/>
                  </a:solidFill>
                  <a:ln>
                    <a:solidFill>
                      <a:srgbClr val="F2E5B4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07000"/>
                      </a:lnSpc>
                    </a:pPr>
                    <a:r>
                      <a:rPr lang="en-US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a:t>Hazard</a:t>
                    </a:r>
                    <a:endParaRPr lang="en-US" dirty="0">
                      <a:solidFill>
                        <a:schemeClr val="tx1"/>
                      </a:solidFill>
                      <a:latin typeface="Calibri" panose="020F0502020204030204" pitchFamily="34" charset="0"/>
                      <a:ea typeface="Calibri" panose="020F0502020204030204" pitchFamily="34" charset="0"/>
                      <a:cs typeface="Times New Roman" panose="02020603050405020304" pitchFamily="18" charset="0"/>
                    </a:endParaRPr>
                  </a:p>
                  <a:p>
                    <a:pPr algn="ctr">
                      <a:lnSpc>
                        <a:spcPct val="107000"/>
                      </a:lnSpc>
                    </a:pPr>
                    <a:r>
                      <a:rPr lang="en-US" sz="14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a:t>(Flood Characteristics)</a:t>
                    </a:r>
                  </a:p>
                </p:txBody>
              </p:sp>
              <p:sp>
                <p:nvSpPr>
                  <p:cNvPr id="5" name="Rectangle 4">
                    <a:extLst>
                      <a:ext uri="{FF2B5EF4-FFF2-40B4-BE49-F238E27FC236}">
                        <a16:creationId xmlns:a16="http://schemas.microsoft.com/office/drawing/2014/main" id="{61B4F9A3-3948-476B-B86A-AD52A5245B8C}"/>
                      </a:ext>
                    </a:extLst>
                  </p:cNvPr>
                  <p:cNvSpPr/>
                  <p:nvPr/>
                </p:nvSpPr>
                <p:spPr>
                  <a:xfrm>
                    <a:off x="2660073" y="2203027"/>
                    <a:ext cx="1072587" cy="1103330"/>
                  </a:xfrm>
                  <a:prstGeom prst="rect">
                    <a:avLst/>
                  </a:prstGeom>
                  <a:solidFill>
                    <a:srgbClr val="F2E5B4"/>
                  </a:solidFill>
                  <a:ln>
                    <a:solidFill>
                      <a:srgbClr val="F2E5B4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>
                      <a:lnSpc>
                        <a:spcPct val="107000"/>
                      </a:lnSpc>
                    </a:pPr>
                    <a:r>
                      <a:rPr lang="en-US" sz="14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a:t>Frequency</a:t>
                    </a:r>
                  </a:p>
                  <a:p>
                    <a:pPr>
                      <a:lnSpc>
                        <a:spcPct val="107000"/>
                      </a:lnSpc>
                    </a:pPr>
                    <a:r>
                      <a:rPr lang="en-US" sz="14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a:t>Depth</a:t>
                    </a:r>
                  </a:p>
                  <a:p>
                    <a:pPr>
                      <a:lnSpc>
                        <a:spcPct val="107000"/>
                      </a:lnSpc>
                    </a:pPr>
                    <a:r>
                      <a:rPr lang="en-US" sz="14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a:t>Duration</a:t>
                    </a:r>
                  </a:p>
                  <a:p>
                    <a:pPr>
                      <a:lnSpc>
                        <a:spcPct val="107000"/>
                      </a:lnSpc>
                    </a:pPr>
                    <a:r>
                      <a:rPr lang="en-US" sz="14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a:t>Velocity</a:t>
                    </a:r>
                  </a:p>
                  <a:p>
                    <a:pPr>
                      <a:lnSpc>
                        <a:spcPct val="107000"/>
                      </a:lnSpc>
                    </a:pPr>
                    <a:r>
                      <a:rPr lang="en-US" sz="14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a:t>Rise/Fall</a:t>
                    </a:r>
                  </a:p>
                </p:txBody>
              </p:sp>
              <p:sp>
                <p:nvSpPr>
                  <p:cNvPr id="6" name="Rectangle 5">
                    <a:extLst>
                      <a:ext uri="{FF2B5EF4-FFF2-40B4-BE49-F238E27FC236}">
                        <a16:creationId xmlns:a16="http://schemas.microsoft.com/office/drawing/2014/main" id="{DC400EDF-D2F0-40E2-A3E2-316AA1A889E0}"/>
                      </a:ext>
                    </a:extLst>
                  </p:cNvPr>
                  <p:cNvSpPr/>
                  <p:nvPr/>
                </p:nvSpPr>
                <p:spPr>
                  <a:xfrm>
                    <a:off x="612689" y="3382605"/>
                    <a:ext cx="1850753" cy="942315"/>
                  </a:xfrm>
                  <a:prstGeom prst="rect">
                    <a:avLst/>
                  </a:prstGeom>
                  <a:solidFill>
                    <a:srgbClr val="ACC0BE"/>
                  </a:solidFill>
                  <a:ln>
                    <a:solidFill>
                      <a:srgbClr val="ACC0BE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07000"/>
                      </a:lnSpc>
                    </a:pPr>
                    <a:r>
                      <a:rPr lang="en-US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a:t>Exposure</a:t>
                    </a:r>
                    <a:endParaRPr lang="en-US" dirty="0">
                      <a:solidFill>
                        <a:schemeClr val="tx1"/>
                      </a:solidFill>
                      <a:latin typeface="Calibri" panose="020F0502020204030204" pitchFamily="34" charset="0"/>
                      <a:ea typeface="Calibri" panose="020F0502020204030204" pitchFamily="34" charset="0"/>
                      <a:cs typeface="Times New Roman" panose="02020603050405020304" pitchFamily="18" charset="0"/>
                    </a:endParaRPr>
                  </a:p>
                </p:txBody>
              </p:sp>
              <p:sp>
                <p:nvSpPr>
                  <p:cNvPr id="7" name="Rectangle 6">
                    <a:extLst>
                      <a:ext uri="{FF2B5EF4-FFF2-40B4-BE49-F238E27FC236}">
                        <a16:creationId xmlns:a16="http://schemas.microsoft.com/office/drawing/2014/main" id="{49BB6944-1AAB-4364-977B-81D118A2F514}"/>
                      </a:ext>
                    </a:extLst>
                  </p:cNvPr>
                  <p:cNvSpPr/>
                  <p:nvPr/>
                </p:nvSpPr>
                <p:spPr>
                  <a:xfrm>
                    <a:off x="2660073" y="3379097"/>
                    <a:ext cx="1072587" cy="424720"/>
                  </a:xfrm>
                  <a:prstGeom prst="rect">
                    <a:avLst/>
                  </a:prstGeom>
                  <a:solidFill>
                    <a:srgbClr val="ACC0BE"/>
                  </a:solidFill>
                  <a:ln>
                    <a:solidFill>
                      <a:srgbClr val="ACC0BE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>
                      <a:lnSpc>
                        <a:spcPct val="107000"/>
                      </a:lnSpc>
                    </a:pPr>
                    <a:r>
                      <a:rPr lang="en-US" sz="14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a:t>Human</a:t>
                    </a:r>
                  </a:p>
                </p:txBody>
              </p:sp>
              <p:sp>
                <p:nvSpPr>
                  <p:cNvPr id="9" name="Rectangle 8">
                    <a:extLst>
                      <a:ext uri="{FF2B5EF4-FFF2-40B4-BE49-F238E27FC236}">
                        <a16:creationId xmlns:a16="http://schemas.microsoft.com/office/drawing/2014/main" id="{5FF2218F-ADAB-42E0-9C2F-1BDAF27EEADF}"/>
                      </a:ext>
                    </a:extLst>
                  </p:cNvPr>
                  <p:cNvSpPr/>
                  <p:nvPr/>
                </p:nvSpPr>
                <p:spPr>
                  <a:xfrm>
                    <a:off x="612689" y="4401168"/>
                    <a:ext cx="1850753" cy="942315"/>
                  </a:xfrm>
                  <a:prstGeom prst="rect">
                    <a:avLst/>
                  </a:prstGeom>
                  <a:solidFill>
                    <a:srgbClr val="E1BC78"/>
                  </a:solidFill>
                  <a:ln>
                    <a:solidFill>
                      <a:srgbClr val="E1BC78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07000"/>
                      </a:lnSpc>
                    </a:pPr>
                    <a:r>
                      <a:rPr lang="en-US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a:t>Vulnerability</a:t>
                    </a:r>
                    <a:endParaRPr lang="en-US" dirty="0">
                      <a:solidFill>
                        <a:schemeClr val="tx1"/>
                      </a:solidFill>
                      <a:latin typeface="Calibri" panose="020F0502020204030204" pitchFamily="34" charset="0"/>
                      <a:ea typeface="Calibri" panose="020F0502020204030204" pitchFamily="34" charset="0"/>
                      <a:cs typeface="Times New Roman" panose="02020603050405020304" pitchFamily="18" charset="0"/>
                    </a:endParaRPr>
                  </a:p>
                </p:txBody>
              </p:sp>
              <p:sp>
                <p:nvSpPr>
                  <p:cNvPr id="12" name="Rectangle 11">
                    <a:extLst>
                      <a:ext uri="{FF2B5EF4-FFF2-40B4-BE49-F238E27FC236}">
                        <a16:creationId xmlns:a16="http://schemas.microsoft.com/office/drawing/2014/main" id="{2D6BAC9F-2A32-4CC3-9F35-1A47CC5108C6}"/>
                      </a:ext>
                    </a:extLst>
                  </p:cNvPr>
                  <p:cNvSpPr/>
                  <p:nvPr/>
                </p:nvSpPr>
                <p:spPr>
                  <a:xfrm>
                    <a:off x="2660073" y="3900200"/>
                    <a:ext cx="1072587" cy="424720"/>
                  </a:xfrm>
                  <a:prstGeom prst="rect">
                    <a:avLst/>
                  </a:prstGeom>
                  <a:solidFill>
                    <a:srgbClr val="ACC0BE"/>
                  </a:solidFill>
                  <a:ln>
                    <a:solidFill>
                      <a:srgbClr val="ACC0BE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>
                      <a:lnSpc>
                        <a:spcPct val="107000"/>
                      </a:lnSpc>
                    </a:pPr>
                    <a:r>
                      <a:rPr lang="en-US" sz="14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a:t>Physical</a:t>
                    </a:r>
                  </a:p>
                </p:txBody>
              </p:sp>
              <p:sp>
                <p:nvSpPr>
                  <p:cNvPr id="13" name="Rectangle 12">
                    <a:extLst>
                      <a:ext uri="{FF2B5EF4-FFF2-40B4-BE49-F238E27FC236}">
                        <a16:creationId xmlns:a16="http://schemas.microsoft.com/office/drawing/2014/main" id="{B9CB9873-6CCF-4BF2-9352-9D55B579698D}"/>
                      </a:ext>
                    </a:extLst>
                  </p:cNvPr>
                  <p:cNvSpPr/>
                  <p:nvPr/>
                </p:nvSpPr>
                <p:spPr>
                  <a:xfrm>
                    <a:off x="2660073" y="4397660"/>
                    <a:ext cx="1072587" cy="286479"/>
                  </a:xfrm>
                  <a:prstGeom prst="rect">
                    <a:avLst/>
                  </a:prstGeom>
                  <a:solidFill>
                    <a:srgbClr val="E1BC78"/>
                  </a:solidFill>
                  <a:ln>
                    <a:solidFill>
                      <a:srgbClr val="E1BC78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>
                      <a:lnSpc>
                        <a:spcPct val="107000"/>
                      </a:lnSpc>
                    </a:pPr>
                    <a:r>
                      <a:rPr lang="en-US" sz="14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a:t>Institutional</a:t>
                    </a:r>
                  </a:p>
                </p:txBody>
              </p:sp>
              <p:sp>
                <p:nvSpPr>
                  <p:cNvPr id="14" name="Rectangle 13">
                    <a:extLst>
                      <a:ext uri="{FF2B5EF4-FFF2-40B4-BE49-F238E27FC236}">
                        <a16:creationId xmlns:a16="http://schemas.microsoft.com/office/drawing/2014/main" id="{A32F2D77-6FE5-40F7-9468-4D63DD9B3BBB}"/>
                      </a:ext>
                    </a:extLst>
                  </p:cNvPr>
                  <p:cNvSpPr/>
                  <p:nvPr/>
                </p:nvSpPr>
                <p:spPr>
                  <a:xfrm>
                    <a:off x="2660073" y="4729086"/>
                    <a:ext cx="1072587" cy="286479"/>
                  </a:xfrm>
                  <a:prstGeom prst="rect">
                    <a:avLst/>
                  </a:prstGeom>
                  <a:solidFill>
                    <a:srgbClr val="E1BC78"/>
                  </a:solidFill>
                  <a:ln>
                    <a:solidFill>
                      <a:srgbClr val="E1BC78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>
                      <a:lnSpc>
                        <a:spcPct val="107000"/>
                      </a:lnSpc>
                    </a:pPr>
                    <a:r>
                      <a:rPr lang="en-US" sz="14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a:t>Social</a:t>
                    </a:r>
                  </a:p>
                </p:txBody>
              </p:sp>
              <p:sp>
                <p:nvSpPr>
                  <p:cNvPr id="15" name="Rectangle 14">
                    <a:extLst>
                      <a:ext uri="{FF2B5EF4-FFF2-40B4-BE49-F238E27FC236}">
                        <a16:creationId xmlns:a16="http://schemas.microsoft.com/office/drawing/2014/main" id="{1C34B81F-E4A3-46C8-BBB0-5D58D4D31A2E}"/>
                      </a:ext>
                    </a:extLst>
                  </p:cNvPr>
                  <p:cNvSpPr/>
                  <p:nvPr/>
                </p:nvSpPr>
                <p:spPr>
                  <a:xfrm>
                    <a:off x="2660072" y="5054744"/>
                    <a:ext cx="1072587" cy="286479"/>
                  </a:xfrm>
                  <a:prstGeom prst="rect">
                    <a:avLst/>
                  </a:prstGeom>
                  <a:solidFill>
                    <a:srgbClr val="E1BC78"/>
                  </a:solidFill>
                  <a:ln>
                    <a:solidFill>
                      <a:srgbClr val="E1BC78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>
                      <a:lnSpc>
                        <a:spcPct val="107000"/>
                      </a:lnSpc>
                    </a:pPr>
                    <a:r>
                      <a:rPr lang="en-US" sz="14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a:t>Physical</a:t>
                    </a:r>
                  </a:p>
                </p:txBody>
              </p:sp>
              <p:sp>
                <p:nvSpPr>
                  <p:cNvPr id="16" name="Rectangle 15">
                    <a:extLst>
                      <a:ext uri="{FF2B5EF4-FFF2-40B4-BE49-F238E27FC236}">
                        <a16:creationId xmlns:a16="http://schemas.microsoft.com/office/drawing/2014/main" id="{6ADBB6E6-EC25-4BEE-AD61-A7B8C4ABE35B}"/>
                      </a:ext>
                    </a:extLst>
                  </p:cNvPr>
                  <p:cNvSpPr/>
                  <p:nvPr/>
                </p:nvSpPr>
                <p:spPr>
                  <a:xfrm>
                    <a:off x="557081" y="1759110"/>
                    <a:ext cx="3220305" cy="371358"/>
                  </a:xfrm>
                  <a:prstGeom prst="rect">
                    <a:avLst/>
                  </a:prstGeom>
                  <a:noFill/>
                  <a:ln>
                    <a:noFill/>
                    <a:round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07000"/>
                      </a:lnSpc>
                    </a:pPr>
                    <a:r>
                      <a:rPr lang="en-US" sz="20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a:t>Risk Indicators</a:t>
                    </a:r>
                    <a:endParaRPr lang="en-US" sz="2000" dirty="0">
                      <a:solidFill>
                        <a:schemeClr val="tx1"/>
                      </a:solidFill>
                      <a:latin typeface="Calibri" panose="020F0502020204030204" pitchFamily="34" charset="0"/>
                      <a:ea typeface="Calibri" panose="020F0502020204030204" pitchFamily="34" charset="0"/>
                      <a:cs typeface="Times New Roman" panose="02020603050405020304" pitchFamily="18" charset="0"/>
                    </a:endParaRPr>
                  </a:p>
                </p:txBody>
              </p:sp>
              <p:sp>
                <p:nvSpPr>
                  <p:cNvPr id="31" name="Arrow: Pentagon 30">
                    <a:extLst>
                      <a:ext uri="{FF2B5EF4-FFF2-40B4-BE49-F238E27FC236}">
                        <a16:creationId xmlns:a16="http://schemas.microsoft.com/office/drawing/2014/main" id="{B26D6F36-2974-4359-9377-17E3A0F1AABD}"/>
                      </a:ext>
                    </a:extLst>
                  </p:cNvPr>
                  <p:cNvSpPr/>
                  <p:nvPr/>
                </p:nvSpPr>
                <p:spPr>
                  <a:xfrm>
                    <a:off x="2492826" y="2688663"/>
                    <a:ext cx="144106" cy="142107"/>
                  </a:xfrm>
                  <a:prstGeom prst="homePlate">
                    <a:avLst/>
                  </a:prstGeom>
                  <a:solidFill>
                    <a:srgbClr val="F2E5B4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07000"/>
                      </a:lnSpc>
                    </a:pPr>
                    <a:endParaRPr lang="en-US" sz="1500" b="1">
                      <a:solidFill>
                        <a:schemeClr val="tx1"/>
                      </a:solidFill>
                      <a:latin typeface="Calibri" panose="020F0502020204030204" pitchFamily="34" charset="0"/>
                      <a:cs typeface="Times New Roman" panose="02020603050405020304" pitchFamily="18" charset="0"/>
                    </a:endParaRPr>
                  </a:p>
                </p:txBody>
              </p:sp>
              <p:sp>
                <p:nvSpPr>
                  <p:cNvPr id="34" name="Arrow: Pentagon 33">
                    <a:extLst>
                      <a:ext uri="{FF2B5EF4-FFF2-40B4-BE49-F238E27FC236}">
                        <a16:creationId xmlns:a16="http://schemas.microsoft.com/office/drawing/2014/main" id="{2E0450F3-77B0-4136-AFF4-A43EB74D82DA}"/>
                      </a:ext>
                    </a:extLst>
                  </p:cNvPr>
                  <p:cNvSpPr/>
                  <p:nvPr/>
                </p:nvSpPr>
                <p:spPr>
                  <a:xfrm>
                    <a:off x="2492826" y="3518762"/>
                    <a:ext cx="144106" cy="142107"/>
                  </a:xfrm>
                  <a:prstGeom prst="homePlate">
                    <a:avLst/>
                  </a:prstGeom>
                  <a:solidFill>
                    <a:srgbClr val="ACC0BE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07000"/>
                      </a:lnSpc>
                    </a:pPr>
                    <a:endParaRPr lang="en-US" b="1">
                      <a:solidFill>
                        <a:schemeClr val="tx1"/>
                      </a:solidFill>
                      <a:latin typeface="Calibri" panose="020F0502020204030204" pitchFamily="34" charset="0"/>
                      <a:cs typeface="Times New Roman" panose="02020603050405020304" pitchFamily="18" charset="0"/>
                    </a:endParaRPr>
                  </a:p>
                </p:txBody>
              </p:sp>
              <p:sp>
                <p:nvSpPr>
                  <p:cNvPr id="35" name="Arrow: Pentagon 34">
                    <a:extLst>
                      <a:ext uri="{FF2B5EF4-FFF2-40B4-BE49-F238E27FC236}">
                        <a16:creationId xmlns:a16="http://schemas.microsoft.com/office/drawing/2014/main" id="{E50E68B0-A4F6-4407-9B1E-1575C8BB6D67}"/>
                      </a:ext>
                    </a:extLst>
                  </p:cNvPr>
                  <p:cNvSpPr/>
                  <p:nvPr/>
                </p:nvSpPr>
                <p:spPr>
                  <a:xfrm>
                    <a:off x="2492826" y="4039865"/>
                    <a:ext cx="144106" cy="142107"/>
                  </a:xfrm>
                  <a:prstGeom prst="homePlate">
                    <a:avLst/>
                  </a:prstGeom>
                  <a:solidFill>
                    <a:srgbClr val="ACC0BE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07000"/>
                      </a:lnSpc>
                    </a:pPr>
                    <a:endParaRPr lang="en-US" b="1">
                      <a:solidFill>
                        <a:schemeClr val="tx1"/>
                      </a:solidFill>
                      <a:latin typeface="Calibri" panose="020F0502020204030204" pitchFamily="34" charset="0"/>
                      <a:cs typeface="Times New Roman" panose="02020603050405020304" pitchFamily="18" charset="0"/>
                    </a:endParaRPr>
                  </a:p>
                </p:txBody>
              </p:sp>
              <p:sp>
                <p:nvSpPr>
                  <p:cNvPr id="36" name="Arrow: Pentagon 35">
                    <a:extLst>
                      <a:ext uri="{FF2B5EF4-FFF2-40B4-BE49-F238E27FC236}">
                        <a16:creationId xmlns:a16="http://schemas.microsoft.com/office/drawing/2014/main" id="{F2562583-ACAE-47CC-88F7-7B32F81B9F5A}"/>
                      </a:ext>
                    </a:extLst>
                  </p:cNvPr>
                  <p:cNvSpPr/>
                  <p:nvPr/>
                </p:nvSpPr>
                <p:spPr>
                  <a:xfrm>
                    <a:off x="2494734" y="4468204"/>
                    <a:ext cx="144106" cy="142107"/>
                  </a:xfrm>
                  <a:prstGeom prst="homePlate">
                    <a:avLst/>
                  </a:prstGeom>
                  <a:solidFill>
                    <a:srgbClr val="E1BC78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07000"/>
                      </a:lnSpc>
                    </a:pPr>
                    <a:endParaRPr lang="en-US" b="1">
                      <a:solidFill>
                        <a:schemeClr val="tx1"/>
                      </a:solidFill>
                      <a:latin typeface="Calibri" panose="020F0502020204030204" pitchFamily="34" charset="0"/>
                      <a:cs typeface="Times New Roman" panose="02020603050405020304" pitchFamily="18" charset="0"/>
                    </a:endParaRPr>
                  </a:p>
                </p:txBody>
              </p:sp>
              <p:sp>
                <p:nvSpPr>
                  <p:cNvPr id="37" name="Arrow: Pentagon 36">
                    <a:extLst>
                      <a:ext uri="{FF2B5EF4-FFF2-40B4-BE49-F238E27FC236}">
                        <a16:creationId xmlns:a16="http://schemas.microsoft.com/office/drawing/2014/main" id="{211498A3-237D-4D28-B6CB-2EFE402A2AEE}"/>
                      </a:ext>
                    </a:extLst>
                  </p:cNvPr>
                  <p:cNvSpPr/>
                  <p:nvPr/>
                </p:nvSpPr>
                <p:spPr>
                  <a:xfrm>
                    <a:off x="2492826" y="4796083"/>
                    <a:ext cx="144106" cy="142107"/>
                  </a:xfrm>
                  <a:prstGeom prst="homePlate">
                    <a:avLst/>
                  </a:prstGeom>
                  <a:solidFill>
                    <a:srgbClr val="E1BC78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07000"/>
                      </a:lnSpc>
                    </a:pPr>
                    <a:endParaRPr lang="en-US" b="1">
                      <a:solidFill>
                        <a:schemeClr val="tx1"/>
                      </a:solidFill>
                      <a:latin typeface="Calibri" panose="020F0502020204030204" pitchFamily="34" charset="0"/>
                      <a:cs typeface="Times New Roman" panose="02020603050405020304" pitchFamily="18" charset="0"/>
                    </a:endParaRPr>
                  </a:p>
                </p:txBody>
              </p:sp>
              <p:sp>
                <p:nvSpPr>
                  <p:cNvPr id="38" name="Arrow: Pentagon 37">
                    <a:extLst>
                      <a:ext uri="{FF2B5EF4-FFF2-40B4-BE49-F238E27FC236}">
                        <a16:creationId xmlns:a16="http://schemas.microsoft.com/office/drawing/2014/main" id="{507A10C7-37F7-4546-A7AE-6D02F27F15B3}"/>
                      </a:ext>
                    </a:extLst>
                  </p:cNvPr>
                  <p:cNvSpPr/>
                  <p:nvPr/>
                </p:nvSpPr>
                <p:spPr>
                  <a:xfrm>
                    <a:off x="2492826" y="5125288"/>
                    <a:ext cx="144106" cy="142107"/>
                  </a:xfrm>
                  <a:prstGeom prst="homePlate">
                    <a:avLst/>
                  </a:prstGeom>
                  <a:solidFill>
                    <a:srgbClr val="E1BC78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07000"/>
                      </a:lnSpc>
                    </a:pPr>
                    <a:endParaRPr lang="en-US" b="1">
                      <a:solidFill>
                        <a:schemeClr val="tx1"/>
                      </a:solidFill>
                      <a:latin typeface="Calibri" panose="020F0502020204030204" pitchFamily="34" charset="0"/>
                      <a:cs typeface="Times New Roman" panose="02020603050405020304" pitchFamily="18" charset="0"/>
                    </a:endParaRPr>
                  </a:p>
                </p:txBody>
              </p:sp>
            </p:grpSp>
          </p:grpSp>
          <p:sp>
            <p:nvSpPr>
              <p:cNvPr id="39" name="Rectangle 38">
                <a:extLst>
                  <a:ext uri="{FF2B5EF4-FFF2-40B4-BE49-F238E27FC236}">
                    <a16:creationId xmlns:a16="http://schemas.microsoft.com/office/drawing/2014/main" id="{E5A957C5-D7E1-436C-A233-02ABEE4F3D0C}"/>
                  </a:ext>
                </a:extLst>
              </p:cNvPr>
              <p:cNvSpPr/>
              <p:nvPr/>
            </p:nvSpPr>
            <p:spPr>
              <a:xfrm>
                <a:off x="526091" y="5501199"/>
                <a:ext cx="3119970" cy="314694"/>
              </a:xfrm>
              <a:prstGeom prst="rect">
                <a:avLst/>
              </a:prstGeom>
              <a:solidFill>
                <a:srgbClr val="E8D1BE"/>
              </a:solidFill>
              <a:ln>
                <a:solidFill>
                  <a:srgbClr val="E8D1BE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107000"/>
                  </a:lnSpc>
                </a:pPr>
                <a:r>
                  <a:rPr lang="en-US" b="1" dirty="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Loss Model Estimates</a:t>
                </a:r>
                <a:endParaRPr lang="en-US" dirty="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p:grpSp>
        <p:sp>
          <p:nvSpPr>
            <p:cNvPr id="44" name="Rectangle 40">
              <a:extLst>
                <a:ext uri="{FF2B5EF4-FFF2-40B4-BE49-F238E27FC236}">
                  <a16:creationId xmlns:a16="http://schemas.microsoft.com/office/drawing/2014/main" id="{70BD530D-E751-4B30-9AC8-AF1CDAC00684}"/>
                </a:ext>
              </a:extLst>
            </p:cNvPr>
            <p:cNvSpPr/>
            <p:nvPr/>
          </p:nvSpPr>
          <p:spPr>
            <a:xfrm>
              <a:off x="2259527" y="6962612"/>
              <a:ext cx="3220305" cy="377001"/>
            </a:xfrm>
            <a:prstGeom prst="round2SameRect">
              <a:avLst/>
            </a:prstGeom>
            <a:noFill/>
            <a:ln>
              <a:noFill/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07000"/>
                </a:lnSpc>
              </a:pPr>
              <a:r>
                <a:rPr lang="en-US" sz="2000" b="1" dirty="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Product Outputs</a:t>
              </a:r>
            </a:p>
          </p:txBody>
        </p:sp>
        <p:sp>
          <p:nvSpPr>
            <p:cNvPr id="51" name="Rectangle 50">
              <a:extLst>
                <a:ext uri="{FF2B5EF4-FFF2-40B4-BE49-F238E27FC236}">
                  <a16:creationId xmlns:a16="http://schemas.microsoft.com/office/drawing/2014/main" id="{A8AD03E0-32FF-4423-A99E-BF7BE8F1E7AB}"/>
                </a:ext>
              </a:extLst>
            </p:cNvPr>
            <p:cNvSpPr/>
            <p:nvPr/>
          </p:nvSpPr>
          <p:spPr>
            <a:xfrm>
              <a:off x="567592" y="7359372"/>
              <a:ext cx="6619654" cy="1844350"/>
            </a:xfrm>
            <a:prstGeom prst="rect">
              <a:avLst/>
            </a:prstGeom>
            <a:solidFill>
              <a:srgbClr val="D0DCEC"/>
            </a:solidFill>
            <a:ln>
              <a:solidFill>
                <a:srgbClr val="D0DCE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numCol="2" rtlCol="0" anchor="t" anchorCtr="0">
              <a:noAutofit/>
            </a:bodyPr>
            <a:lstStyle/>
            <a:p>
              <a:pPr>
                <a:lnSpc>
                  <a:spcPct val="107000"/>
                </a:lnSpc>
              </a:pPr>
              <a:r>
                <a:rPr lang="en-US" sz="1500" b="1" dirty="0">
                  <a:solidFill>
                    <a:schemeClr val="tx1"/>
                  </a:solidFill>
                  <a:ea typeface="Calibri" panose="020F0502020204030204" pitchFamily="34" charset="0"/>
                  <a:cs typeface="Times New Roman" panose="02020603050405020304" pitchFamily="18" charset="0"/>
                </a:rPr>
                <a:t>Flood Visualizations</a:t>
              </a:r>
              <a:endParaRPr lang="en-US" sz="1300" dirty="0">
                <a:solidFill>
                  <a:srgbClr val="000000"/>
                </a:solidFill>
                <a:cs typeface="Times New Roman" panose="02020603050405020304" pitchFamily="18" charset="0"/>
              </a:endParaRPr>
            </a:p>
            <a:p>
              <a:pPr>
                <a:lnSpc>
                  <a:spcPct val="107000"/>
                </a:lnSpc>
              </a:pPr>
              <a:r>
                <a:rPr lang="en-US" sz="1300" dirty="0">
                  <a:solidFill>
                    <a:srgbClr val="000000"/>
                  </a:solidFill>
                  <a:cs typeface="Times New Roman" panose="02020603050405020304" pitchFamily="18" charset="0"/>
                </a:rPr>
                <a:t>- Viewshed Flood Visualizations</a:t>
              </a:r>
            </a:p>
            <a:p>
              <a:pPr>
                <a:lnSpc>
                  <a:spcPct val="107000"/>
                </a:lnSpc>
              </a:pPr>
              <a:r>
                <a:rPr lang="en-US" sz="1300" dirty="0">
                  <a:solidFill>
                    <a:srgbClr val="000000"/>
                  </a:solidFill>
                  <a:cs typeface="Times New Roman" panose="02020603050405020304" pitchFamily="18" charset="0"/>
                </a:rPr>
                <a:t>- Structure-Level Visualizations</a:t>
              </a:r>
            </a:p>
            <a:p>
              <a:pPr>
                <a:lnSpc>
                  <a:spcPct val="107000"/>
                </a:lnSpc>
              </a:pPr>
              <a:r>
                <a:rPr lang="en-US" sz="1300" dirty="0">
                  <a:solidFill>
                    <a:srgbClr val="000000"/>
                  </a:solidFill>
                  <a:cs typeface="Times New Roman" panose="02020603050405020304" pitchFamily="18" charset="0"/>
                </a:rPr>
                <a:t>- Mitigated and Unmitigated Structures</a:t>
              </a:r>
              <a:endParaRPr lang="en-US" sz="1500" b="1" dirty="0">
                <a:solidFill>
                  <a:schemeClr val="tx1"/>
                </a:solidFill>
                <a:cs typeface="Times New Roman" panose="02020603050405020304" pitchFamily="18" charset="0"/>
              </a:endParaRPr>
            </a:p>
            <a:p>
              <a:pPr>
                <a:lnSpc>
                  <a:spcPct val="107000"/>
                </a:lnSpc>
              </a:pPr>
              <a:r>
                <a:rPr lang="en-US" sz="1500" b="1" dirty="0">
                  <a:solidFill>
                    <a:schemeClr val="tx1"/>
                  </a:solidFill>
                  <a:cs typeface="Times New Roman" panose="02020603050405020304" pitchFamily="18" charset="0"/>
                </a:rPr>
                <a:t>Mitigation Assessment Tools</a:t>
              </a:r>
            </a:p>
            <a:p>
              <a:pPr>
                <a:lnSpc>
                  <a:spcPct val="107000"/>
                </a:lnSpc>
              </a:pPr>
              <a:r>
                <a:rPr lang="en-US" sz="1300" dirty="0">
                  <a:solidFill>
                    <a:srgbClr val="000000"/>
                  </a:solidFill>
                  <a:cs typeface="Times New Roman" panose="02020603050405020304" pitchFamily="18" charset="0"/>
                </a:rPr>
                <a:t>- Mitigation Maps (2D &amp; 2.5D)</a:t>
              </a:r>
            </a:p>
            <a:p>
              <a:pPr>
                <a:lnSpc>
                  <a:spcPct val="107000"/>
                </a:lnSpc>
              </a:pPr>
              <a:r>
                <a:rPr lang="en-US" sz="1300" dirty="0">
                  <a:solidFill>
                    <a:srgbClr val="000000"/>
                  </a:solidFill>
                  <a:cs typeface="Times New Roman" panose="02020603050405020304" pitchFamily="18" charset="0"/>
                </a:rPr>
                <a:t>- Areas of Mitigation Interest</a:t>
              </a:r>
              <a:endParaRPr lang="en-US" sz="1500" b="1" dirty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r>
                <a:rPr lang="en-US" sz="1500" b="1" dirty="0">
                  <a:solidFill>
                    <a:schemeClr val="tx1"/>
                  </a:solidFill>
                  <a:ea typeface="Calibri" panose="020F0502020204030204" pitchFamily="34" charset="0"/>
                  <a:cs typeface="Times New Roman" panose="02020603050405020304" pitchFamily="18" charset="0"/>
                </a:rPr>
                <a:t>Narrated Graphics and Videos</a:t>
              </a:r>
            </a:p>
            <a:p>
              <a:endParaRPr lang="en-US" sz="1500" b="1" dirty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endParaRPr lang="en-US" sz="1500" b="1" dirty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r>
                <a:rPr lang="en-US" sz="1500" b="1" dirty="0">
                  <a:solidFill>
                    <a:schemeClr val="tx1"/>
                  </a:solidFill>
                  <a:ea typeface="Calibri" panose="020F0502020204030204" pitchFamily="34" charset="0"/>
                  <a:cs typeface="Times New Roman" panose="02020603050405020304" pitchFamily="18" charset="0"/>
                </a:rPr>
                <a:t>Reports and Studies</a:t>
              </a:r>
            </a:p>
            <a:p>
              <a:pPr marL="0" marR="0" algn="l" rtl="0" eaLnBrk="1" fontAlgn="t" latinLnBrk="0" hangingPunct="1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300" dirty="0">
                  <a:solidFill>
                    <a:srgbClr val="000000"/>
                  </a:solidFill>
                  <a:cs typeface="Times New Roman" panose="02020603050405020304" pitchFamily="18" charset="0"/>
                </a:rPr>
                <a:t>- Risk Assessments (detailed or summarized)</a:t>
              </a:r>
            </a:p>
            <a:p>
              <a:pPr marL="0" marR="0" algn="l" rtl="0" eaLnBrk="1" fontAlgn="t" latinLnBrk="0" hangingPunct="1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300" dirty="0">
                  <a:solidFill>
                    <a:srgbClr val="000000"/>
                  </a:solidFill>
                  <a:cs typeface="Times New Roman" panose="02020603050405020304" pitchFamily="18" charset="0"/>
                </a:rPr>
                <a:t>- Research Papers</a:t>
              </a:r>
            </a:p>
            <a:p>
              <a:pPr marL="0" marR="0" algn="l" rtl="0" eaLnBrk="1" fontAlgn="t" latinLnBrk="0" hangingPunct="1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300" dirty="0">
                  <a:solidFill>
                    <a:srgbClr val="000000"/>
                  </a:solidFill>
                  <a:cs typeface="Times New Roman" panose="02020603050405020304" pitchFamily="18" charset="0"/>
                </a:rPr>
                <a:t>- Building Adaptability Studies</a:t>
              </a:r>
            </a:p>
            <a:p>
              <a:pPr marL="0" marR="0" algn="l" rtl="0" eaLnBrk="1" fontAlgn="t" latinLnBrk="0" hangingPunct="1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300" dirty="0">
                  <a:solidFill>
                    <a:srgbClr val="000000"/>
                  </a:solidFill>
                  <a:cs typeface="Times New Roman" panose="02020603050405020304" pitchFamily="18" charset="0"/>
                </a:rPr>
                <a:t>- Loss Avoidance Studies</a:t>
              </a:r>
            </a:p>
            <a:p>
              <a:pPr marL="0" marR="0" algn="l" rtl="0" eaLnBrk="1" fontAlgn="t" latinLnBrk="0" hangingPunct="1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300" dirty="0">
                  <a:solidFill>
                    <a:srgbClr val="000000"/>
                  </a:solidFill>
                  <a:cs typeface="Times New Roman" panose="02020603050405020304" pitchFamily="18" charset="0"/>
                </a:rPr>
                <a:t>- Best Practice Guides</a:t>
              </a:r>
            </a:p>
            <a:p>
              <a:pPr marL="0" marR="0" algn="l" rtl="0" eaLnBrk="1" fontAlgn="t" latinLnBrk="0" hangingPunct="1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300" dirty="0">
                  <a:solidFill>
                    <a:srgbClr val="000000"/>
                  </a:solidFill>
                  <a:cs typeface="Times New Roman" panose="02020603050405020304" pitchFamily="18" charset="0"/>
                </a:rPr>
                <a:t>- Post-Disaster Lessons Learned</a:t>
              </a:r>
            </a:p>
            <a:p>
              <a:pPr marL="0" marR="0" algn="l" rtl="0" eaLnBrk="1" fontAlgn="t" latinLnBrk="0" hangingPunct="1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300" dirty="0">
                  <a:solidFill>
                    <a:srgbClr val="000000"/>
                  </a:solidFill>
                  <a:cs typeface="Times New Roman" panose="02020603050405020304" pitchFamily="18" charset="0"/>
                </a:rPr>
                <a:t>- Disaster Planning Resources</a:t>
              </a:r>
              <a:endParaRPr lang="en-US" sz="1500" b="1" dirty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endParaRPr lang="en-US" sz="15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21" name="Group 20">
            <a:extLst>
              <a:ext uri="{FF2B5EF4-FFF2-40B4-BE49-F238E27FC236}">
                <a16:creationId xmlns:a16="http://schemas.microsoft.com/office/drawing/2014/main" id="{DDD3DDF9-6660-4D18-B3A5-76D0FC5A9D22}"/>
              </a:ext>
            </a:extLst>
          </p:cNvPr>
          <p:cNvGrpSpPr/>
          <p:nvPr/>
        </p:nvGrpSpPr>
        <p:grpSpPr>
          <a:xfrm>
            <a:off x="460059" y="5398308"/>
            <a:ext cx="6852279" cy="1333647"/>
            <a:chOff x="460059" y="5415242"/>
            <a:chExt cx="6852279" cy="1333647"/>
          </a:xfrm>
        </p:grpSpPr>
        <p:sp>
          <p:nvSpPr>
            <p:cNvPr id="55" name="Rectangle 28">
              <a:extLst>
                <a:ext uri="{FF2B5EF4-FFF2-40B4-BE49-F238E27FC236}">
                  <a16:creationId xmlns:a16="http://schemas.microsoft.com/office/drawing/2014/main" id="{523D5B00-50F9-4B2A-93F5-3473BBFE03C0}"/>
                </a:ext>
              </a:extLst>
            </p:cNvPr>
            <p:cNvSpPr/>
            <p:nvPr/>
          </p:nvSpPr>
          <p:spPr>
            <a:xfrm rot="10800000">
              <a:off x="460059" y="5415242"/>
              <a:ext cx="6852279" cy="133364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9050"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grpSp>
          <p:nvGrpSpPr>
            <p:cNvPr id="20" name="Group 19">
              <a:extLst>
                <a:ext uri="{FF2B5EF4-FFF2-40B4-BE49-F238E27FC236}">
                  <a16:creationId xmlns:a16="http://schemas.microsoft.com/office/drawing/2014/main" id="{B65404D4-FB7C-447A-A84B-E90F8AEA65D7}"/>
                </a:ext>
              </a:extLst>
            </p:cNvPr>
            <p:cNvGrpSpPr/>
            <p:nvPr/>
          </p:nvGrpSpPr>
          <p:grpSpPr>
            <a:xfrm>
              <a:off x="559852" y="5826524"/>
              <a:ext cx="6620467" cy="800051"/>
              <a:chOff x="559852" y="5894260"/>
              <a:chExt cx="6620467" cy="800051"/>
            </a:xfrm>
          </p:grpSpPr>
          <p:sp>
            <p:nvSpPr>
              <p:cNvPr id="56" name="Rectangle 55">
                <a:extLst>
                  <a:ext uri="{FF2B5EF4-FFF2-40B4-BE49-F238E27FC236}">
                    <a16:creationId xmlns:a16="http://schemas.microsoft.com/office/drawing/2014/main" id="{7BE6C9E9-61E7-41FD-9810-AE11786851BD}"/>
                  </a:ext>
                </a:extLst>
              </p:cNvPr>
              <p:cNvSpPr/>
              <p:nvPr/>
            </p:nvSpPr>
            <p:spPr>
              <a:xfrm>
                <a:off x="559852" y="5894260"/>
                <a:ext cx="6619654" cy="304118"/>
              </a:xfrm>
              <a:prstGeom prst="rect">
                <a:avLst/>
              </a:prstGeom>
              <a:solidFill>
                <a:srgbClr val="E4D8E8"/>
              </a:solidFill>
              <a:ln>
                <a:solidFill>
                  <a:srgbClr val="E4D8E8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numCol="2" rtlCol="0" anchor="t" anchorCtr="0">
                <a:noAutofit/>
              </a:bodyPr>
              <a:lstStyle/>
              <a:p>
                <a:r>
                  <a:rPr lang="en-US" sz="1500" b="1" dirty="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Community Risk Indicators &amp; Rankings</a:t>
                </a:r>
              </a:p>
              <a:p>
                <a:pPr>
                  <a:spcAft>
                    <a:spcPts val="600"/>
                  </a:spcAft>
                </a:pPr>
                <a:r>
                  <a:rPr lang="en-US" sz="1500" b="1" dirty="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   Mitigation Measures</a:t>
                </a:r>
              </a:p>
            </p:txBody>
          </p:sp>
          <p:sp>
            <p:nvSpPr>
              <p:cNvPr id="57" name="Rectangle 56">
                <a:extLst>
                  <a:ext uri="{FF2B5EF4-FFF2-40B4-BE49-F238E27FC236}">
                    <a16:creationId xmlns:a16="http://schemas.microsoft.com/office/drawing/2014/main" id="{7F01D0A2-0CF3-4261-94AC-9A27FF52AC60}"/>
                  </a:ext>
                </a:extLst>
              </p:cNvPr>
              <p:cNvSpPr/>
              <p:nvPr/>
            </p:nvSpPr>
            <p:spPr>
              <a:xfrm>
                <a:off x="560665" y="6203792"/>
                <a:ext cx="6619654" cy="490519"/>
              </a:xfrm>
              <a:prstGeom prst="rect">
                <a:avLst/>
              </a:prstGeom>
              <a:solidFill>
                <a:srgbClr val="E4D8E8"/>
              </a:solidFill>
              <a:ln>
                <a:solidFill>
                  <a:srgbClr val="E4D8E8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numCol="1" rtlCol="0" anchor="t" anchorCtr="0">
                <a:noAutofit/>
              </a:bodyPr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30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Data Types:</a:t>
                </a:r>
              </a:p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3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Tables, Charts, Maps, Visualizations, Multimedia, External web links to other tools/resources</a:t>
                </a:r>
              </a:p>
            </p:txBody>
          </p:sp>
        </p:grpSp>
        <p:sp>
          <p:nvSpPr>
            <p:cNvPr id="58" name="Rectangle 40">
              <a:extLst>
                <a:ext uri="{FF2B5EF4-FFF2-40B4-BE49-F238E27FC236}">
                  <a16:creationId xmlns:a16="http://schemas.microsoft.com/office/drawing/2014/main" id="{4410A415-9B54-49FA-890D-76EAB3984CB1}"/>
                </a:ext>
              </a:extLst>
            </p:cNvPr>
            <p:cNvSpPr/>
            <p:nvPr/>
          </p:nvSpPr>
          <p:spPr>
            <a:xfrm>
              <a:off x="2292743" y="5424947"/>
              <a:ext cx="3220305" cy="380350"/>
            </a:xfrm>
            <a:prstGeom prst="round2SameRect">
              <a:avLst/>
            </a:prstGeom>
            <a:noFill/>
            <a:ln>
              <a:noFill/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07000"/>
                </a:lnSpc>
              </a:pPr>
              <a:r>
                <a:rPr lang="en-US" sz="2000" b="1" dirty="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Resilience Web-based Tools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0428532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4037</TotalTime>
  <Words>164</Words>
  <Application>Microsoft Office PowerPoint</Application>
  <PresentationFormat>Custom</PresentationFormat>
  <Paragraphs>51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West Virginia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Behrang Bidadian</dc:creator>
  <cp:lastModifiedBy>Behrang Bidadian</cp:lastModifiedBy>
  <cp:revision>119</cp:revision>
  <cp:lastPrinted>2023-02-15T21:52:36Z</cp:lastPrinted>
  <dcterms:created xsi:type="dcterms:W3CDTF">2023-02-08T22:00:48Z</dcterms:created>
  <dcterms:modified xsi:type="dcterms:W3CDTF">2023-02-16T16:52:41Z</dcterms:modified>
</cp:coreProperties>
</file>