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10058400" cx="7781925"/>
  <p:notesSz cx="6858000" cy="9144000"/>
  <p:embeddedFontLst>
    <p:embeddedFont>
      <p:font typeface="Oswald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51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j/i79yMCHHfkKkvhyftqu4JC8z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5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Oswald-regular.fntdata"/><Relationship Id="rId8" Type="http://schemas.openxmlformats.org/officeDocument/2006/relationships/font" Target="fonts/Oswa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2921" y="685800"/>
            <a:ext cx="2652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2103438" y="685800"/>
            <a:ext cx="26527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ctrTitle"/>
          </p:nvPr>
        </p:nvSpPr>
        <p:spPr>
          <a:xfrm>
            <a:off x="265264" y="1456058"/>
            <a:ext cx="7251000" cy="401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3"/>
          <p:cNvSpPr txBox="1"/>
          <p:nvPr>
            <p:ph idx="1" type="subTitle"/>
          </p:nvPr>
        </p:nvSpPr>
        <p:spPr>
          <a:xfrm>
            <a:off x="265257" y="5542289"/>
            <a:ext cx="7251000" cy="15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3"/>
          <p:cNvSpPr txBox="1"/>
          <p:nvPr>
            <p:ph idx="12" type="sldNum"/>
          </p:nvPr>
        </p:nvSpPr>
        <p:spPr>
          <a:xfrm>
            <a:off x="7210067" y="9119180"/>
            <a:ext cx="4668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hasCustomPrompt="1" type="title"/>
          </p:nvPr>
        </p:nvSpPr>
        <p:spPr>
          <a:xfrm>
            <a:off x="265257" y="2163089"/>
            <a:ext cx="7251000" cy="383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/>
          <p:nvPr>
            <p:ph idx="1" type="body"/>
          </p:nvPr>
        </p:nvSpPr>
        <p:spPr>
          <a:xfrm>
            <a:off x="265257" y="6164351"/>
            <a:ext cx="7251000" cy="25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7210067" y="9119180"/>
            <a:ext cx="4668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7210067" y="9119180"/>
            <a:ext cx="4668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265257" y="4206107"/>
            <a:ext cx="72510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4"/>
          <p:cNvSpPr txBox="1"/>
          <p:nvPr>
            <p:ph idx="12" type="sldNum"/>
          </p:nvPr>
        </p:nvSpPr>
        <p:spPr>
          <a:xfrm>
            <a:off x="7210067" y="9119180"/>
            <a:ext cx="4668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type="title"/>
          </p:nvPr>
        </p:nvSpPr>
        <p:spPr>
          <a:xfrm>
            <a:off x="265257" y="870271"/>
            <a:ext cx="72510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" type="body"/>
          </p:nvPr>
        </p:nvSpPr>
        <p:spPr>
          <a:xfrm>
            <a:off x="265257" y="2253729"/>
            <a:ext cx="72510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2" type="sldNum"/>
          </p:nvPr>
        </p:nvSpPr>
        <p:spPr>
          <a:xfrm>
            <a:off x="7210067" y="9119180"/>
            <a:ext cx="4668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265257" y="870271"/>
            <a:ext cx="72510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" type="body"/>
          </p:nvPr>
        </p:nvSpPr>
        <p:spPr>
          <a:xfrm>
            <a:off x="265257" y="2253729"/>
            <a:ext cx="34038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6"/>
          <p:cNvSpPr txBox="1"/>
          <p:nvPr>
            <p:ph idx="2" type="body"/>
          </p:nvPr>
        </p:nvSpPr>
        <p:spPr>
          <a:xfrm>
            <a:off x="4112376" y="2253729"/>
            <a:ext cx="34038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6"/>
          <p:cNvSpPr txBox="1"/>
          <p:nvPr>
            <p:ph idx="12" type="sldNum"/>
          </p:nvPr>
        </p:nvSpPr>
        <p:spPr>
          <a:xfrm>
            <a:off x="7210067" y="9119180"/>
            <a:ext cx="4668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265257" y="870271"/>
            <a:ext cx="72510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2" type="sldNum"/>
          </p:nvPr>
        </p:nvSpPr>
        <p:spPr>
          <a:xfrm>
            <a:off x="7210067" y="9119180"/>
            <a:ext cx="4668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type="title"/>
          </p:nvPr>
        </p:nvSpPr>
        <p:spPr>
          <a:xfrm>
            <a:off x="265257" y="1086507"/>
            <a:ext cx="23895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8"/>
          <p:cNvSpPr txBox="1"/>
          <p:nvPr>
            <p:ph idx="1" type="body"/>
          </p:nvPr>
        </p:nvSpPr>
        <p:spPr>
          <a:xfrm>
            <a:off x="265257" y="2717440"/>
            <a:ext cx="2389500" cy="62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7210067" y="9119180"/>
            <a:ext cx="4668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417203" y="880293"/>
            <a:ext cx="5418900" cy="79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9"/>
          <p:cNvSpPr txBox="1"/>
          <p:nvPr>
            <p:ph idx="12" type="sldNum"/>
          </p:nvPr>
        </p:nvSpPr>
        <p:spPr>
          <a:xfrm>
            <a:off x="7210067" y="9119180"/>
            <a:ext cx="4668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/>
          <p:nvPr/>
        </p:nvSpPr>
        <p:spPr>
          <a:xfrm>
            <a:off x="3890775" y="-244"/>
            <a:ext cx="38907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0"/>
          <p:cNvSpPr txBox="1"/>
          <p:nvPr>
            <p:ph type="title"/>
          </p:nvPr>
        </p:nvSpPr>
        <p:spPr>
          <a:xfrm>
            <a:off x="225941" y="2411542"/>
            <a:ext cx="3442500" cy="28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0"/>
          <p:cNvSpPr txBox="1"/>
          <p:nvPr>
            <p:ph idx="1" type="subTitle"/>
          </p:nvPr>
        </p:nvSpPr>
        <p:spPr>
          <a:xfrm>
            <a:off x="225941" y="5481569"/>
            <a:ext cx="3442500" cy="24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4203518" y="1415969"/>
            <a:ext cx="3265200" cy="72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7210067" y="9119180"/>
            <a:ext cx="4668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265257" y="8273124"/>
            <a:ext cx="5105100" cy="11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7210067" y="9119180"/>
            <a:ext cx="4668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265257" y="870271"/>
            <a:ext cx="72510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265257" y="2253729"/>
            <a:ext cx="72510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7210067" y="9119180"/>
            <a:ext cx="4668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10.png"/><Relationship Id="rId13" Type="http://schemas.openxmlformats.org/officeDocument/2006/relationships/image" Target="../media/image13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5" Type="http://schemas.openxmlformats.org/officeDocument/2006/relationships/image" Target="../media/image12.png"/><Relationship Id="rId14" Type="http://schemas.openxmlformats.org/officeDocument/2006/relationships/image" Target="../media/image14.png"/><Relationship Id="rId17" Type="http://schemas.openxmlformats.org/officeDocument/2006/relationships/image" Target="../media/image15.jpg"/><Relationship Id="rId16" Type="http://schemas.openxmlformats.org/officeDocument/2006/relationships/image" Target="../media/image8.jpg"/><Relationship Id="rId5" Type="http://schemas.openxmlformats.org/officeDocument/2006/relationships/image" Target="../media/image11.png"/><Relationship Id="rId6" Type="http://schemas.openxmlformats.org/officeDocument/2006/relationships/image" Target="../media/image7.jpg"/><Relationship Id="rId7" Type="http://schemas.openxmlformats.org/officeDocument/2006/relationships/image" Target="../media/image1.jp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5800" y="8478475"/>
            <a:ext cx="914175" cy="9141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69317" y="1572987"/>
            <a:ext cx="4780500" cy="16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Project Challenge 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West Virginia has extremely high flood risk and lacks adequate resources for disaster preparation, response, and recovery. </a:t>
            </a:r>
            <a:r>
              <a:rPr lang="en-US" sz="1100">
                <a:solidFill>
                  <a:schemeClr val="dk1"/>
                </a:solidFill>
              </a:rPr>
              <a:t>The West Virginia Flood Resiliency Framework (WVFRF) is a freely available online toolkit that is designed to serve as a hub of information to assist communities </a:t>
            </a:r>
            <a:r>
              <a:rPr lang="en-US" sz="1100">
                <a:solidFill>
                  <a:schemeClr val="dk1"/>
                </a:solidFill>
              </a:rPr>
              <a:t>across the disaster management cycle from understanding flood risk to preparation for and management of a flood disaster.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57642" y="0"/>
            <a:ext cx="47805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70C0"/>
                </a:solidFill>
                <a:latin typeface="Oswald"/>
                <a:ea typeface="Oswald"/>
                <a:cs typeface="Oswald"/>
                <a:sym typeface="Oswald"/>
              </a:rPr>
              <a:t>Creating the West Virginia Flood Resilienc</a:t>
            </a:r>
            <a:r>
              <a:rPr lang="en-US" sz="2500">
                <a:solidFill>
                  <a:srgbClr val="0070C0"/>
                </a:solidFill>
                <a:latin typeface="Oswald"/>
                <a:ea typeface="Oswald"/>
                <a:cs typeface="Oswald"/>
                <a:sym typeface="Oswald"/>
              </a:rPr>
              <a:t>y</a:t>
            </a:r>
            <a:r>
              <a:rPr b="0" i="0" lang="en-US" sz="2500" u="none" cap="none" strike="noStrike">
                <a:solidFill>
                  <a:srgbClr val="0070C0"/>
                </a:solidFill>
                <a:latin typeface="Oswald"/>
                <a:ea typeface="Oswald"/>
                <a:cs typeface="Oswald"/>
                <a:sym typeface="Oswald"/>
              </a:rPr>
              <a:t> Framework for comprehensive disaster response and long-term community recovery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/>
          <p:nvPr/>
        </p:nvSpPr>
        <p:spPr>
          <a:xfrm>
            <a:off x="5037975" y="0"/>
            <a:ext cx="27435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5037975" y="264575"/>
            <a:ext cx="27435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006697"/>
                </a:solidFill>
                <a:latin typeface="Oswald"/>
                <a:ea typeface="Oswald"/>
                <a:cs typeface="Oswald"/>
                <a:sym typeface="Oswald"/>
              </a:rPr>
              <a:t>West Virginia</a:t>
            </a:r>
            <a:endParaRPr b="1" i="0" sz="1600" u="none" cap="none" strike="noStrike">
              <a:solidFill>
                <a:srgbClr val="006697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6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NSF Award ID: 2228492</a:t>
            </a:r>
            <a:endParaRPr b="1" i="0" sz="16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PI: </a:t>
            </a:r>
            <a:r>
              <a:rPr b="1" lang="en-US" sz="16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Jamie Shinn, SUNY College of Environmental Science and Forestry (ESF)</a:t>
            </a:r>
            <a:endParaRPr b="1" i="0" sz="16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9" name="Google Shape;59;p1"/>
          <p:cNvSpPr/>
          <p:nvPr/>
        </p:nvSpPr>
        <p:spPr>
          <a:xfrm>
            <a:off x="0" y="9365700"/>
            <a:ext cx="7781400" cy="692700"/>
          </a:xfrm>
          <a:prstGeom prst="rect">
            <a:avLst/>
          </a:prstGeom>
          <a:solidFill>
            <a:srgbClr val="0066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2022-2024 Civic Innovation Challenge</a:t>
            </a:r>
            <a:endParaRPr sz="17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0" name="Google Shape;60;p1"/>
          <p:cNvSpPr txBox="1"/>
          <p:nvPr/>
        </p:nvSpPr>
        <p:spPr>
          <a:xfrm>
            <a:off x="57649" y="6041375"/>
            <a:ext cx="4780500" cy="16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Pilot Outcomes</a:t>
            </a:r>
            <a:endParaRPr sz="2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The West Virginia Flood Resiliency Framework contains: 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Results of a statewide flood vulnerability survey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A best </a:t>
            </a:r>
            <a:r>
              <a:rPr lang="en-US" sz="1100">
                <a:solidFill>
                  <a:schemeClr val="dk1"/>
                </a:solidFill>
              </a:rPr>
              <a:t>practices</a:t>
            </a:r>
            <a:r>
              <a:rPr lang="en-US" sz="1100">
                <a:solidFill>
                  <a:schemeClr val="dk1"/>
                </a:solidFill>
              </a:rPr>
              <a:t> guide for disaster preparation and flood response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Floodplain management trainings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The WV Risk Explorer tool that can be used to understand and visualize riverine flood risk at nine geographic scales 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5037976" y="1680566"/>
            <a:ext cx="27435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6697"/>
                </a:solidFill>
                <a:latin typeface="Oswald"/>
                <a:ea typeface="Oswald"/>
                <a:cs typeface="Oswald"/>
                <a:sym typeface="Oswald"/>
              </a:rPr>
              <a:t>Civic Partners:</a:t>
            </a:r>
            <a:endParaRPr b="1" i="0" sz="16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Oswald"/>
              <a:buChar char="●"/>
            </a:pPr>
            <a:r>
              <a:rPr b="1" lang="en-US" sz="16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WV GIS Technical Center</a:t>
            </a:r>
            <a:endParaRPr b="1" sz="16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Oswald"/>
              <a:buChar char="●"/>
            </a:pPr>
            <a:r>
              <a:rPr b="1" lang="en-US" sz="16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WV State Resiliency Office</a:t>
            </a:r>
            <a:endParaRPr b="1" sz="16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Oswald"/>
              <a:buChar char="●"/>
            </a:pPr>
            <a:r>
              <a:rPr b="1" lang="en-US" sz="16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WVU Land Use &amp; Sustainable Development Law Clinic</a:t>
            </a:r>
            <a:endParaRPr b="1" sz="16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Oswald"/>
              <a:buChar char="●"/>
            </a:pPr>
            <a:r>
              <a:rPr b="1" lang="en-US" sz="16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WV Voluntary Organizations Active in Disasters </a:t>
            </a:r>
            <a:endParaRPr b="1" sz="16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Oswald"/>
              <a:buChar char="●"/>
            </a:pPr>
            <a:r>
              <a:rPr b="1" lang="en-US" sz="16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Meadow River Valley Association</a:t>
            </a:r>
            <a:endParaRPr b="1" sz="16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Oswald"/>
              <a:buChar char="●"/>
            </a:pPr>
            <a:r>
              <a:rPr b="1" i="0" lang="en-US" sz="16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Greenbrier County Homeland Security </a:t>
            </a:r>
            <a:r>
              <a:rPr b="1" lang="en-US" sz="16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&amp; Emergency </a:t>
            </a:r>
            <a:r>
              <a:rPr b="1" i="0" lang="en-US" sz="16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Management </a:t>
            </a:r>
            <a:endParaRPr b="1" i="0" sz="16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5037976" y="5651197"/>
            <a:ext cx="27435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6697"/>
                </a:solidFill>
                <a:latin typeface="Oswald"/>
                <a:ea typeface="Oswald"/>
                <a:cs typeface="Oswald"/>
                <a:sym typeface="Oswald"/>
              </a:rPr>
              <a:t>Research Partners:</a:t>
            </a:r>
            <a:endParaRPr b="1" i="0" sz="16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Oswald"/>
              <a:buChar char="●"/>
            </a:pPr>
            <a:r>
              <a:rPr b="1" i="0" lang="en-US" sz="16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Aaron Maxwell, West Virginia University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Oswald"/>
              <a:buChar char="●"/>
            </a:pPr>
            <a:r>
              <a:rPr b="1" lang="en-US" sz="16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Julian Levine, WV School of Osteopathic Medicine</a:t>
            </a:r>
            <a:endParaRPr b="1" i="0" sz="16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106200" y="3080984"/>
            <a:ext cx="4780500" cy="12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Research Questions</a:t>
            </a:r>
            <a:endParaRPr b="0" i="0" sz="20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How fully have West Virginians recovered from past floods, and how resilient are they against future flooding?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What flood risk knowledge is needed to promote resiliency in WV?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What are best practices for flood response and recovery in WV?</a:t>
            </a:r>
            <a:endParaRPr i="0" sz="1100" u="none" cap="none" strike="noStrike">
              <a:solidFill>
                <a:schemeClr val="dk1"/>
              </a:solidFill>
            </a:endParaRPr>
          </a:p>
        </p:txBody>
      </p:sp>
      <p:pic>
        <p:nvPicPr>
          <p:cNvPr id="64" name="Google Shape;6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20101" y="7622087"/>
            <a:ext cx="914162" cy="91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99188" y="7615251"/>
            <a:ext cx="914175" cy="927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538" y="8711299"/>
            <a:ext cx="2188200" cy="600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99051" y="8752462"/>
            <a:ext cx="1690854" cy="53429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"/>
          <p:cNvSpPr txBox="1"/>
          <p:nvPr/>
        </p:nvSpPr>
        <p:spPr>
          <a:xfrm>
            <a:off x="188688" y="5714225"/>
            <a:ext cx="18879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WVFRF Team at Flood Symposium </a:t>
            </a:r>
            <a:endParaRPr sz="1100"/>
          </a:p>
        </p:txBody>
      </p:sp>
      <p:sp>
        <p:nvSpPr>
          <p:cNvPr id="69" name="Google Shape;69;p1"/>
          <p:cNvSpPr txBox="1"/>
          <p:nvPr/>
        </p:nvSpPr>
        <p:spPr>
          <a:xfrm>
            <a:off x="2057475" y="5672700"/>
            <a:ext cx="29811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Inundation scenario of a 1%-annual-chance (100-year) flood in Rainelle, WV</a:t>
            </a:r>
            <a:endParaRPr i="0" sz="1100" u="none" cap="none" strike="noStrike">
              <a:solidFill>
                <a:srgbClr val="000000"/>
              </a:solidFill>
            </a:endParaRPr>
          </a:p>
        </p:txBody>
      </p:sp>
      <p:pic>
        <p:nvPicPr>
          <p:cNvPr id="70" name="Google Shape;70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7625" y="7790176"/>
            <a:ext cx="779800" cy="730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63225" y="7807735"/>
            <a:ext cx="736578" cy="6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66950" y="7578421"/>
            <a:ext cx="1008225" cy="100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82650" y="7191075"/>
            <a:ext cx="2654147" cy="10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028738" y="8315439"/>
            <a:ext cx="813750" cy="813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881338" y="8455125"/>
            <a:ext cx="544976" cy="53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455925" y="8447095"/>
            <a:ext cx="551799" cy="550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123825" y="8533684"/>
            <a:ext cx="551800" cy="377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104337" y="4357141"/>
            <a:ext cx="2829725" cy="1344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12450" y="4321199"/>
            <a:ext cx="1887980" cy="14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