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BEBA"/>
    <a:srgbClr val="BDE4FB"/>
    <a:srgbClr val="A50021"/>
    <a:srgbClr val="E898A8"/>
    <a:srgbClr val="CAD7EE"/>
    <a:srgbClr val="5B739B"/>
    <a:srgbClr val="B9AB79"/>
    <a:srgbClr val="DAE3F3"/>
    <a:srgbClr val="765A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5" autoAdjust="0"/>
    <p:restoredTop sz="94660"/>
  </p:normalViewPr>
  <p:slideViewPr>
    <p:cSldViewPr snapToGrid="0">
      <p:cViewPr varScale="1">
        <p:scale>
          <a:sx n="180" d="100"/>
          <a:sy n="180" d="100"/>
        </p:scale>
        <p:origin x="1122"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DC6D4-F6D5-4FE4-8B90-6D72AAAABE98}" type="datetimeFigureOut">
              <a:rPr lang="en-US" smtClean="0"/>
              <a:t>1/23/2024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1F862-4F65-4921-8157-1B3AE444A252}" type="slidenum">
              <a:rPr lang="en-US" smtClean="0"/>
              <a:t>‹#›</a:t>
            </a:fld>
            <a:endParaRPr lang="en-US"/>
          </a:p>
        </p:txBody>
      </p:sp>
    </p:spTree>
    <p:extLst>
      <p:ext uri="{BB962C8B-B14F-4D97-AF65-F5344CB8AC3E}">
        <p14:creationId xmlns:p14="http://schemas.microsoft.com/office/powerpoint/2010/main" val="268098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1</a:t>
            </a:fld>
            <a:endParaRPr lang="en-US"/>
          </a:p>
        </p:txBody>
      </p:sp>
    </p:spTree>
    <p:extLst>
      <p:ext uri="{BB962C8B-B14F-4D97-AF65-F5344CB8AC3E}">
        <p14:creationId xmlns:p14="http://schemas.microsoft.com/office/powerpoint/2010/main" val="2548865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2</a:t>
            </a:fld>
            <a:endParaRPr lang="en-US"/>
          </a:p>
        </p:txBody>
      </p:sp>
    </p:spTree>
    <p:extLst>
      <p:ext uri="{BB962C8B-B14F-4D97-AF65-F5344CB8AC3E}">
        <p14:creationId xmlns:p14="http://schemas.microsoft.com/office/powerpoint/2010/main" val="362479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3</a:t>
            </a:fld>
            <a:endParaRPr lang="en-US"/>
          </a:p>
        </p:txBody>
      </p:sp>
    </p:spTree>
    <p:extLst>
      <p:ext uri="{BB962C8B-B14F-4D97-AF65-F5344CB8AC3E}">
        <p14:creationId xmlns:p14="http://schemas.microsoft.com/office/powerpoint/2010/main" val="4179788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3828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57191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98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8905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0791E1-4214-4A53-A041-ECA0A480359F}"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0791E1-4214-4A53-A041-ECA0A480359F}"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11800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0791E1-4214-4A53-A041-ECA0A480359F}" type="datetimeFigureOut">
              <a:rPr lang="en-US" smtClean="0"/>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208432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0791E1-4214-4A53-A041-ECA0A480359F}" type="datetimeFigureOut">
              <a:rPr lang="en-US" smtClean="0"/>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423149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791E1-4214-4A53-A041-ECA0A480359F}" type="datetimeFigureOut">
              <a:rPr lang="en-US" smtClean="0"/>
              <a:t>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38837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496528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317466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791E1-4214-4A53-A041-ECA0A480359F}" type="datetimeFigureOut">
              <a:rPr lang="en-US" smtClean="0"/>
              <a:t>1/23/2024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20D75-3A3D-4E55-A76E-740D23178F2C}" type="slidenum">
              <a:rPr lang="en-US" smtClean="0"/>
              <a:t>‹#›</a:t>
            </a:fld>
            <a:endParaRPr lang="en-US"/>
          </a:p>
        </p:txBody>
      </p:sp>
    </p:spTree>
    <p:extLst>
      <p:ext uri="{BB962C8B-B14F-4D97-AF65-F5344CB8AC3E}">
        <p14:creationId xmlns:p14="http://schemas.microsoft.com/office/powerpoint/2010/main" val="647584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Social Vulnerability Indicators </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Marlinton</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4048592133"/>
              </p:ext>
            </p:extLst>
          </p:nvPr>
        </p:nvGraphicFramePr>
        <p:xfrm>
          <a:off x="1097150" y="946072"/>
          <a:ext cx="6898540" cy="5367639"/>
        </p:xfrm>
        <a:graphic>
          <a:graphicData uri="http://schemas.openxmlformats.org/drawingml/2006/table">
            <a:tbl>
              <a:tblPr firstRow="1" bandRow="1">
                <a:tableStyleId>{5C22544A-7EE6-4342-B048-85BDC9FD1C3A}</a:tableStyleId>
              </a:tblPr>
              <a:tblGrid>
                <a:gridCol w="531037">
                  <a:extLst>
                    <a:ext uri="{9D8B030D-6E8A-4147-A177-3AD203B41FA5}">
                      <a16:colId xmlns:a16="http://schemas.microsoft.com/office/drawing/2014/main" val="1264197615"/>
                    </a:ext>
                  </a:extLst>
                </a:gridCol>
                <a:gridCol w="2576993">
                  <a:extLst>
                    <a:ext uri="{9D8B030D-6E8A-4147-A177-3AD203B41FA5}">
                      <a16:colId xmlns:a16="http://schemas.microsoft.com/office/drawing/2014/main" val="1438507270"/>
                    </a:ext>
                  </a:extLst>
                </a:gridCol>
                <a:gridCol w="1477928">
                  <a:extLst>
                    <a:ext uri="{9D8B030D-6E8A-4147-A177-3AD203B41FA5}">
                      <a16:colId xmlns:a16="http://schemas.microsoft.com/office/drawing/2014/main" val="796239596"/>
                    </a:ext>
                  </a:extLst>
                </a:gridCol>
                <a:gridCol w="1158949">
                  <a:extLst>
                    <a:ext uri="{9D8B030D-6E8A-4147-A177-3AD203B41FA5}">
                      <a16:colId xmlns:a16="http://schemas.microsoft.com/office/drawing/2014/main" val="717488461"/>
                    </a:ext>
                  </a:extLst>
                </a:gridCol>
                <a:gridCol w="1153633">
                  <a:extLst>
                    <a:ext uri="{9D8B030D-6E8A-4147-A177-3AD203B41FA5}">
                      <a16:colId xmlns:a16="http://schemas.microsoft.com/office/drawing/2014/main" val="1301006452"/>
                    </a:ext>
                  </a:extLst>
                </a:gridCol>
              </a:tblGrid>
              <a:tr h="626060">
                <a:tc gridSpan="2">
                  <a:txBody>
                    <a:bodyPr/>
                    <a:lstStyle/>
                    <a:p>
                      <a:pPr algn="l"/>
                      <a:r>
                        <a:rPr lang="en-US" sz="1500" dirty="0"/>
                        <a:t>Vulnerability Indicators</a:t>
                      </a:r>
                      <a:endParaRPr lang="en-US" sz="1800" dirty="0"/>
                    </a:p>
                  </a:txBody>
                  <a:tcPr anchor="ctr">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hMerge="1">
                  <a:txBody>
                    <a:bodyPr/>
                    <a:lstStyle/>
                    <a:p>
                      <a:pPr algn="ctr"/>
                      <a:r>
                        <a:rPr lang="en-US" sz="1500" dirty="0"/>
                        <a:t>Vulnerability Indicators</a:t>
                      </a:r>
                      <a:endParaRPr lang="en-US" sz="18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dirty="0"/>
                        <a:t>Marlinton</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dirty="0"/>
                        <a:t>State Ratio/Value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dirty="0"/>
                        <a:t>National Ratio/Value</a:t>
                      </a:r>
                    </a:p>
                  </a:txBody>
                  <a:tcPr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5B739B"/>
                    </a:solidFill>
                  </a:tcPr>
                </a:tc>
                <a:extLst>
                  <a:ext uri="{0D108BD9-81ED-4DB2-BD59-A6C34878D82A}">
                    <a16:rowId xmlns:a16="http://schemas.microsoft.com/office/drawing/2014/main" val="3513940923"/>
                  </a:ext>
                </a:extLst>
              </a:tr>
              <a:tr h="523898">
                <a:tc>
                  <a:txBody>
                    <a:bodyPr/>
                    <a:lstStyle/>
                    <a:p>
                      <a:pPr algn="ctr"/>
                      <a:endParaRPr lang="en-US" sz="1400" dirty="0">
                        <a:solidFill>
                          <a:schemeClr val="bg1"/>
                        </a:solidFill>
                      </a:endParaRPr>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Poverty Rate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algn="ctr" defTabSz="914400" rtl="0" eaLnBrk="1" latinLnBrk="0" hangingPunct="1"/>
                      <a:r>
                        <a:rPr lang="en-US" sz="1500" b="1" kern="1200" dirty="0">
                          <a:solidFill>
                            <a:srgbClr val="C00000"/>
                          </a:solidFill>
                          <a:latin typeface="+mn-lt"/>
                          <a:ea typeface="+mn-ea"/>
                          <a:cs typeface="+mn-cs"/>
                        </a:rPr>
                        <a:t>25.7%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17.0%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12.4%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062377285"/>
                  </a:ext>
                </a:extLst>
              </a:tr>
              <a:tr h="523907">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Unemployment Rate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b="1" kern="1200" dirty="0">
                          <a:solidFill>
                            <a:srgbClr val="5B739B"/>
                          </a:solidFill>
                          <a:latin typeface="+mn-lt"/>
                          <a:ea typeface="+mn-ea"/>
                          <a:cs typeface="+mn-cs"/>
                        </a:rPr>
                        <a:t>16.3%</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23.7%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14.6%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342225796"/>
                  </a:ext>
                </a:extLst>
              </a:tr>
              <a:tr h="522514">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Vulnerable Ages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algn="ctr" defTabSz="914400" rtl="0" eaLnBrk="1" latinLnBrk="0" hangingPunct="1"/>
                      <a:r>
                        <a:rPr lang="en-US" sz="1500" b="1" kern="1200" dirty="0">
                          <a:solidFill>
                            <a:srgbClr val="5B739B"/>
                          </a:solidFill>
                          <a:latin typeface="+mn-lt"/>
                          <a:ea typeface="+mn-ea"/>
                          <a:cs typeface="+mn-cs"/>
                        </a:rPr>
                        <a:t>37.6%</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36.7%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34.6%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941388248"/>
                  </a:ext>
                </a:extLst>
              </a:tr>
              <a:tr h="517490">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Disability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b="1" kern="1200" dirty="0">
                          <a:solidFill>
                            <a:srgbClr val="C00000"/>
                          </a:solidFill>
                          <a:latin typeface="+mn-lt"/>
                          <a:ea typeface="+mn-ea"/>
                          <a:cs typeface="+mn-cs"/>
                        </a:rPr>
                        <a:t>27.6%</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19.3%</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12.6%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660948193"/>
                  </a:ext>
                </a:extLst>
              </a:tr>
              <a:tr h="527539">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No High School Diploma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algn="ctr" defTabSz="914400" rtl="0" eaLnBrk="1" latinLnBrk="0" hangingPunct="1"/>
                      <a:r>
                        <a:rPr lang="en-US" sz="1500" b="1" kern="1200" dirty="0">
                          <a:solidFill>
                            <a:srgbClr val="C00000"/>
                          </a:solidFill>
                          <a:latin typeface="+mn-lt"/>
                          <a:ea typeface="+mn-ea"/>
                          <a:cs typeface="+mn-cs"/>
                        </a:rPr>
                        <a:t>16.1%</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11.9%</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11.1%</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233313028"/>
                  </a:ext>
                </a:extLst>
              </a:tr>
              <a:tr h="522514">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Population Change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dirty="0">
                          <a:solidFill>
                            <a:srgbClr val="C00000"/>
                          </a:solidFill>
                        </a:rPr>
                        <a:t>-5.3%</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-3.2%</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7.4%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129055087"/>
                  </a:ext>
                </a:extLst>
              </a:tr>
              <a:tr h="532562">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dirty="0">
                          <a:solidFill>
                            <a:schemeClr val="bg1"/>
                          </a:solidFill>
                        </a:rPr>
                        <a:t>Median Housing Value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kern="1200" dirty="0">
                          <a:solidFill>
                            <a:srgbClr val="C00000"/>
                          </a:solidFill>
                          <a:latin typeface="+mn-lt"/>
                          <a:ea typeface="+mn-ea"/>
                          <a:cs typeface="+mn-cs"/>
                        </a:rPr>
                        <a:t>$79,700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$128,800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$244,900</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221970460"/>
                  </a:ext>
                </a:extLst>
              </a:tr>
              <a:tr h="522515">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Mobile Homes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b="1" dirty="0">
                          <a:solidFill>
                            <a:srgbClr val="5B739B"/>
                          </a:solidFill>
                        </a:rPr>
                        <a:t>4.9%</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14.0%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5.9%</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544426867"/>
                  </a:ext>
                </a:extLst>
              </a:tr>
              <a:tr h="522515">
                <a:tc gridSpan="2">
                  <a:txBody>
                    <a:bodyPr/>
                    <a:lstStyle/>
                    <a:p>
                      <a:pPr algn="l"/>
                      <a:r>
                        <a:rPr lang="en-US" sz="1500" b="1" kern="1200" dirty="0">
                          <a:solidFill>
                            <a:schemeClr val="bg1"/>
                          </a:solidFill>
                          <a:latin typeface="+mn-lt"/>
                          <a:ea typeface="+mn-ea"/>
                          <a:cs typeface="+mn-cs"/>
                        </a:rPr>
                        <a:t>WV Social Vulnerability Index Score</a:t>
                      </a:r>
                    </a:p>
                    <a:p>
                      <a:pPr algn="l"/>
                      <a:r>
                        <a:rPr lang="en-US" sz="1500" b="0" kern="1200" dirty="0">
                          <a:solidFill>
                            <a:schemeClr val="bg1"/>
                          </a:solidFill>
                          <a:latin typeface="+mn-lt"/>
                          <a:ea typeface="+mn-ea"/>
                          <a:cs typeface="+mn-cs"/>
                        </a:rPr>
                        <a:t>(Among incorporated communities)</a:t>
                      </a:r>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5B739B"/>
                    </a:solidFill>
                  </a:tcPr>
                </a:tc>
                <a:tc hMerge="1">
                  <a:txBody>
                    <a:bodyPr/>
                    <a:lstStyle/>
                    <a:p>
                      <a:pPr algn="l"/>
                      <a:endParaRPr lang="en-US" sz="1500" b="1" dirty="0">
                        <a:solidFill>
                          <a:schemeClr val="bg1"/>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5B739B"/>
                    </a:solidFill>
                  </a:tcPr>
                </a:tc>
                <a:tc>
                  <a:txBody>
                    <a:bodyPr/>
                    <a:lstStyle/>
                    <a:p>
                      <a:pPr algn="ctr"/>
                      <a:r>
                        <a:rPr lang="en-US" sz="1500" b="1" dirty="0">
                          <a:solidFill>
                            <a:schemeClr val="tx1"/>
                          </a:solidFill>
                        </a:rPr>
                        <a:t>60.4%</a:t>
                      </a:r>
                    </a:p>
                    <a:p>
                      <a:pPr algn="ctr"/>
                      <a:r>
                        <a:rPr lang="en-US" sz="1500" b="1" dirty="0">
                          <a:solidFill>
                            <a:schemeClr val="tx1"/>
                          </a:solidFill>
                        </a:rPr>
                        <a:t>(Relatively High)</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BBEBA"/>
                    </a:solidFill>
                  </a:tcPr>
                </a:tc>
                <a:tc>
                  <a:txBody>
                    <a:bodyPr/>
                    <a:lstStyle/>
                    <a:p>
                      <a:pPr algn="ctr"/>
                      <a:r>
                        <a:rPr lang="en-US" sz="1500" b="0" dirty="0">
                          <a:solidFill>
                            <a:schemeClr val="tx1"/>
                          </a:solidFill>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AD7EE"/>
                    </a:solidFill>
                  </a:tcPr>
                </a:tc>
                <a:tc>
                  <a:txBody>
                    <a:bodyPr/>
                    <a:lstStyle/>
                    <a:p>
                      <a:pPr algn="ctr"/>
                      <a:r>
                        <a:rPr lang="en-US" sz="1500" b="0" dirty="0">
                          <a:solidFill>
                            <a:schemeClr val="tx1"/>
                          </a:solidFill>
                        </a:rPr>
                        <a:t>-</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CAD7EE"/>
                    </a:solidFill>
                  </a:tcPr>
                </a:tc>
                <a:extLst>
                  <a:ext uri="{0D108BD9-81ED-4DB2-BD59-A6C34878D82A}">
                    <a16:rowId xmlns:a16="http://schemas.microsoft.com/office/drawing/2014/main" val="3813532581"/>
                  </a:ext>
                </a:extLst>
              </a:tr>
            </a:tbl>
          </a:graphicData>
        </a:graphic>
      </p:graphicFrame>
      <p:grpSp>
        <p:nvGrpSpPr>
          <p:cNvPr id="8" name="Group 7">
            <a:extLst>
              <a:ext uri="{FF2B5EF4-FFF2-40B4-BE49-F238E27FC236}">
                <a16:creationId xmlns:a16="http://schemas.microsoft.com/office/drawing/2014/main" id="{8508A260-8FFC-486C-B996-E95B8BE4753E}"/>
              </a:ext>
            </a:extLst>
          </p:cNvPr>
          <p:cNvGrpSpPr/>
          <p:nvPr/>
        </p:nvGrpSpPr>
        <p:grpSpPr>
          <a:xfrm>
            <a:off x="1129046" y="1601971"/>
            <a:ext cx="471151" cy="4139521"/>
            <a:chOff x="318874" y="2004698"/>
            <a:chExt cx="532585" cy="4679281"/>
          </a:xfrm>
        </p:grpSpPr>
        <p:grpSp>
          <p:nvGrpSpPr>
            <p:cNvPr id="31" name="Group 30">
              <a:extLst>
                <a:ext uri="{FF2B5EF4-FFF2-40B4-BE49-F238E27FC236}">
                  <a16:creationId xmlns:a16="http://schemas.microsoft.com/office/drawing/2014/main" id="{0CB80BCA-5C53-4F01-96AD-2FD9A4706A9C}"/>
                </a:ext>
              </a:extLst>
            </p:cNvPr>
            <p:cNvGrpSpPr/>
            <p:nvPr/>
          </p:nvGrpSpPr>
          <p:grpSpPr>
            <a:xfrm>
              <a:off x="318874" y="2004698"/>
              <a:ext cx="532585" cy="4079074"/>
              <a:chOff x="318874" y="2056952"/>
              <a:chExt cx="532585" cy="4079074"/>
            </a:xfrm>
          </p:grpSpPr>
          <p:pic>
            <p:nvPicPr>
              <p:cNvPr id="16" name="Picture 15" descr="Icon&#10;&#10;Description automatically generated">
                <a:extLst>
                  <a:ext uri="{FF2B5EF4-FFF2-40B4-BE49-F238E27FC236}">
                    <a16:creationId xmlns:a16="http://schemas.microsoft.com/office/drawing/2014/main" id="{BD33A2B5-793E-4AB6-9CAB-124BBFBA5D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8874" y="3244334"/>
                <a:ext cx="523875" cy="523875"/>
              </a:xfrm>
              <a:prstGeom prst="rect">
                <a:avLst/>
              </a:prstGeom>
            </p:spPr>
          </p:pic>
          <p:pic>
            <p:nvPicPr>
              <p:cNvPr id="18" name="Picture 17" descr="Icon&#10;&#10;Description automatically generated">
                <a:extLst>
                  <a:ext uri="{FF2B5EF4-FFF2-40B4-BE49-F238E27FC236}">
                    <a16:creationId xmlns:a16="http://schemas.microsoft.com/office/drawing/2014/main" id="{42E59A85-C5AD-4AE3-B19E-7A8DDA7576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874" y="2056952"/>
                <a:ext cx="523875" cy="523875"/>
              </a:xfrm>
              <a:prstGeom prst="rect">
                <a:avLst/>
              </a:prstGeom>
            </p:spPr>
          </p:pic>
          <p:pic>
            <p:nvPicPr>
              <p:cNvPr id="20" name="Picture 19" descr="Logo, icon&#10;&#10;Description automatically generated">
                <a:extLst>
                  <a:ext uri="{FF2B5EF4-FFF2-40B4-BE49-F238E27FC236}">
                    <a16:creationId xmlns:a16="http://schemas.microsoft.com/office/drawing/2014/main" id="{5C67CE8A-890F-4A42-AE40-6D3297F1A0D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8874" y="2650564"/>
                <a:ext cx="523875" cy="523875"/>
              </a:xfrm>
              <a:prstGeom prst="rect">
                <a:avLst/>
              </a:prstGeom>
            </p:spPr>
          </p:pic>
          <p:pic>
            <p:nvPicPr>
              <p:cNvPr id="22" name="Picture 21" descr="Icon&#10;&#10;Description automatically generated">
                <a:extLst>
                  <a:ext uri="{FF2B5EF4-FFF2-40B4-BE49-F238E27FC236}">
                    <a16:creationId xmlns:a16="http://schemas.microsoft.com/office/drawing/2014/main" id="{8B249A28-8C49-4192-B9E5-738F3F3327B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8874" y="3829587"/>
                <a:ext cx="523875" cy="523875"/>
              </a:xfrm>
              <a:prstGeom prst="rect">
                <a:avLst/>
              </a:prstGeom>
            </p:spPr>
          </p:pic>
          <p:pic>
            <p:nvPicPr>
              <p:cNvPr id="26" name="Picture 25" descr="Icon&#10;&#10;Description automatically generated">
                <a:extLst>
                  <a:ext uri="{FF2B5EF4-FFF2-40B4-BE49-F238E27FC236}">
                    <a16:creationId xmlns:a16="http://schemas.microsoft.com/office/drawing/2014/main" id="{EDACA5E3-B07C-43CB-BADF-76E00C306CC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8874" y="5015325"/>
                <a:ext cx="523875" cy="523875"/>
              </a:xfrm>
              <a:prstGeom prst="rect">
                <a:avLst/>
              </a:prstGeom>
            </p:spPr>
          </p:pic>
          <p:pic>
            <p:nvPicPr>
              <p:cNvPr id="30" name="Picture 29" descr="Icon&#10;&#10;Description automatically generated">
                <a:extLst>
                  <a:ext uri="{FF2B5EF4-FFF2-40B4-BE49-F238E27FC236}">
                    <a16:creationId xmlns:a16="http://schemas.microsoft.com/office/drawing/2014/main" id="{33907CD4-C9C7-4FAC-AE67-A69F86A6BD3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18874" y="5603441"/>
                <a:ext cx="532585" cy="532585"/>
              </a:xfrm>
              <a:prstGeom prst="rect">
                <a:avLst/>
              </a:prstGeom>
            </p:spPr>
          </p:pic>
        </p:grpSp>
        <p:pic>
          <p:nvPicPr>
            <p:cNvPr id="3" name="Picture 2" descr="A blue and white symbol with a graduation cap&#10;&#10;Description automatically generated">
              <a:extLst>
                <a:ext uri="{FF2B5EF4-FFF2-40B4-BE49-F238E27FC236}">
                  <a16:creationId xmlns:a16="http://schemas.microsoft.com/office/drawing/2014/main" id="{35487F4A-EBCD-455E-A074-26CAC782D77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8874" y="4367665"/>
              <a:ext cx="523875" cy="523875"/>
            </a:xfrm>
            <a:prstGeom prst="rect">
              <a:avLst/>
            </a:prstGeom>
          </p:spPr>
        </p:pic>
        <p:pic>
          <p:nvPicPr>
            <p:cNvPr id="7" name="Picture 6" descr="A blue and white bus&#10;&#10;Description automatically generated">
              <a:extLst>
                <a:ext uri="{FF2B5EF4-FFF2-40B4-BE49-F238E27FC236}">
                  <a16:creationId xmlns:a16="http://schemas.microsoft.com/office/drawing/2014/main" id="{7D13FE1B-92E4-4A16-84B6-0FC4E72D6E6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18874" y="6151394"/>
              <a:ext cx="532585" cy="532585"/>
            </a:xfrm>
            <a:prstGeom prst="rect">
              <a:avLst/>
            </a:prstGeom>
          </p:spPr>
        </p:pic>
      </p:grpSp>
      <p:sp>
        <p:nvSpPr>
          <p:cNvPr id="15" name="Text Box 2">
            <a:extLst>
              <a:ext uri="{FF2B5EF4-FFF2-40B4-BE49-F238E27FC236}">
                <a16:creationId xmlns:a16="http://schemas.microsoft.com/office/drawing/2014/main" id="{42CEFEA7-59AC-4763-9E37-290B343257AD}"/>
              </a:ext>
            </a:extLst>
          </p:cNvPr>
          <p:cNvSpPr txBox="1">
            <a:spLocks noChangeArrowheads="1"/>
          </p:cNvSpPr>
          <p:nvPr/>
        </p:nvSpPr>
        <p:spPr bwMode="auto">
          <a:xfrm>
            <a:off x="1046013" y="6285934"/>
            <a:ext cx="7196247" cy="251631"/>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90000"/>
              </a:lnSpc>
              <a:spcBef>
                <a:spcPts val="0"/>
              </a:spcBef>
              <a:spcAft>
                <a:spcPts val="800"/>
              </a:spcAft>
            </a:pPr>
            <a:r>
              <a:rPr lang="en-US" sz="1000" dirty="0">
                <a:solidFill>
                  <a:srgbClr val="C00000"/>
                </a:solidFill>
                <a:ea typeface="Calibri" panose="020F0502020204030204" pitchFamily="34" charset="0"/>
                <a:cs typeface="Times New Roman" panose="02020603050405020304" pitchFamily="18" charset="0"/>
              </a:rPr>
              <a:t>The indicator values in red show more than a 5% difference, toward vulnerability, compared to the state ratios. </a:t>
            </a:r>
            <a:endParaRPr lang="en-US" sz="1000" b="1" dirty="0">
              <a:solidFill>
                <a:srgbClr val="C00000"/>
              </a:solidFill>
              <a:effectLst/>
              <a:ea typeface="Calibri" panose="020F0502020204030204" pitchFamily="34" charset="0"/>
              <a:cs typeface="Times New Roman" panose="02020603050405020304" pitchFamily="18" charset="0"/>
            </a:endParaRPr>
          </a:p>
        </p:txBody>
      </p:sp>
      <p:grpSp>
        <p:nvGrpSpPr>
          <p:cNvPr id="17" name="Group 16">
            <a:extLst>
              <a:ext uri="{FF2B5EF4-FFF2-40B4-BE49-F238E27FC236}">
                <a16:creationId xmlns:a16="http://schemas.microsoft.com/office/drawing/2014/main" id="{F7759241-A733-4FBD-93CB-22DC306D7435}"/>
              </a:ext>
            </a:extLst>
          </p:cNvPr>
          <p:cNvGrpSpPr/>
          <p:nvPr/>
        </p:nvGrpSpPr>
        <p:grpSpPr>
          <a:xfrm>
            <a:off x="11089" y="6477087"/>
            <a:ext cx="8973878" cy="352718"/>
            <a:chOff x="47848" y="6500951"/>
            <a:chExt cx="8973878" cy="352718"/>
          </a:xfrm>
        </p:grpSpPr>
        <p:grpSp>
          <p:nvGrpSpPr>
            <p:cNvPr id="19" name="Group 18">
              <a:extLst>
                <a:ext uri="{FF2B5EF4-FFF2-40B4-BE49-F238E27FC236}">
                  <a16:creationId xmlns:a16="http://schemas.microsoft.com/office/drawing/2014/main" id="{D6513103-B920-49FF-9FEA-C12CE3C7EC29}"/>
                </a:ext>
              </a:extLst>
            </p:cNvPr>
            <p:cNvGrpSpPr/>
            <p:nvPr/>
          </p:nvGrpSpPr>
          <p:grpSpPr>
            <a:xfrm>
              <a:off x="47848" y="6500951"/>
              <a:ext cx="8973878" cy="351160"/>
              <a:chOff x="47848" y="6559429"/>
              <a:chExt cx="8973878" cy="351160"/>
            </a:xfrm>
          </p:grpSpPr>
          <p:sp>
            <p:nvSpPr>
              <p:cNvPr id="23" name="Rectangle 22">
                <a:extLst>
                  <a:ext uri="{FF2B5EF4-FFF2-40B4-BE49-F238E27FC236}">
                    <a16:creationId xmlns:a16="http://schemas.microsoft.com/office/drawing/2014/main" id="{2B584487-31FF-4114-95D7-4621B1D0EC3F}"/>
                  </a:ext>
                </a:extLst>
              </p:cNvPr>
              <p:cNvSpPr/>
              <p:nvPr/>
            </p:nvSpPr>
            <p:spPr>
              <a:xfrm>
                <a:off x="978195" y="6587925"/>
                <a:ext cx="1451345" cy="163080"/>
              </a:xfrm>
              <a:prstGeom prst="rect">
                <a:avLst/>
              </a:prstGeom>
              <a:solidFill>
                <a:srgbClr val="E898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Very High: 80% to 100%</a:t>
                </a:r>
              </a:p>
            </p:txBody>
          </p:sp>
          <p:sp>
            <p:nvSpPr>
              <p:cNvPr id="24" name="Rectangle 23">
                <a:extLst>
                  <a:ext uri="{FF2B5EF4-FFF2-40B4-BE49-F238E27FC236}">
                    <a16:creationId xmlns:a16="http://schemas.microsoft.com/office/drawing/2014/main" id="{BEE63395-DF9F-4A20-928B-D390E539567A}"/>
                  </a:ext>
                </a:extLst>
              </p:cNvPr>
              <p:cNvSpPr/>
              <p:nvPr/>
            </p:nvSpPr>
            <p:spPr>
              <a:xfrm>
                <a:off x="2478271" y="6587877"/>
                <a:ext cx="1756145" cy="163080"/>
              </a:xfrm>
              <a:prstGeom prst="rect">
                <a:avLst/>
              </a:prstGeom>
              <a:solidFill>
                <a:srgbClr val="FBB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Relatively High: 60% to 79.9%</a:t>
                </a:r>
              </a:p>
            </p:txBody>
          </p:sp>
          <p:sp>
            <p:nvSpPr>
              <p:cNvPr id="25" name="Rectangle 24">
                <a:extLst>
                  <a:ext uri="{FF2B5EF4-FFF2-40B4-BE49-F238E27FC236}">
                    <a16:creationId xmlns:a16="http://schemas.microsoft.com/office/drawing/2014/main" id="{4A243A12-0C80-4B04-AC9F-20E8912B824A}"/>
                  </a:ext>
                </a:extLst>
              </p:cNvPr>
              <p:cNvSpPr/>
              <p:nvPr/>
            </p:nvSpPr>
            <p:spPr>
              <a:xfrm>
                <a:off x="4283148" y="6587877"/>
                <a:ext cx="1490332" cy="163080"/>
              </a:xfrm>
              <a:prstGeom prst="rect">
                <a:avLst/>
              </a:prstGeom>
              <a:solidFill>
                <a:srgbClr val="FFF2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Moderate: 40% to 59.9%</a:t>
                </a:r>
              </a:p>
            </p:txBody>
          </p:sp>
          <p:sp>
            <p:nvSpPr>
              <p:cNvPr id="27" name="Rectangle 26">
                <a:extLst>
                  <a:ext uri="{FF2B5EF4-FFF2-40B4-BE49-F238E27FC236}">
                    <a16:creationId xmlns:a16="http://schemas.microsoft.com/office/drawing/2014/main" id="{1115FEE9-B9BE-4481-A798-DEB71CC393C7}"/>
                  </a:ext>
                </a:extLst>
              </p:cNvPr>
              <p:cNvSpPr/>
              <p:nvPr/>
            </p:nvSpPr>
            <p:spPr>
              <a:xfrm>
                <a:off x="5822212" y="6587877"/>
                <a:ext cx="1737537" cy="163080"/>
              </a:xfrm>
              <a:prstGeom prst="rect">
                <a:avLst/>
              </a:prstGeom>
              <a:solidFill>
                <a:srgbClr val="BDE4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Relatively Low: 20% to 39.9%</a:t>
                </a:r>
              </a:p>
            </p:txBody>
          </p:sp>
          <p:sp>
            <p:nvSpPr>
              <p:cNvPr id="28" name="Rectangle 27">
                <a:extLst>
                  <a:ext uri="{FF2B5EF4-FFF2-40B4-BE49-F238E27FC236}">
                    <a16:creationId xmlns:a16="http://schemas.microsoft.com/office/drawing/2014/main" id="{62211745-F274-4061-990E-73BC5E915A24}"/>
                  </a:ext>
                </a:extLst>
              </p:cNvPr>
              <p:cNvSpPr/>
              <p:nvPr/>
            </p:nvSpPr>
            <p:spPr>
              <a:xfrm>
                <a:off x="7615569" y="6587877"/>
                <a:ext cx="1406157" cy="163080"/>
              </a:xfrm>
              <a:prstGeom prst="rect">
                <a:avLst/>
              </a:prstGeom>
              <a:solidFill>
                <a:srgbClr val="CEDA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Very Low: 0% to 19.9%</a:t>
                </a:r>
              </a:p>
            </p:txBody>
          </p:sp>
          <p:sp>
            <p:nvSpPr>
              <p:cNvPr id="29" name="Text Box 2">
                <a:extLst>
                  <a:ext uri="{FF2B5EF4-FFF2-40B4-BE49-F238E27FC236}">
                    <a16:creationId xmlns:a16="http://schemas.microsoft.com/office/drawing/2014/main" id="{CDFB5304-A49B-4DE1-A8C2-136703678AB5}"/>
                  </a:ext>
                </a:extLst>
              </p:cNvPr>
              <p:cNvSpPr txBox="1">
                <a:spLocks noChangeArrowheads="1"/>
              </p:cNvSpPr>
              <p:nvPr/>
            </p:nvSpPr>
            <p:spPr bwMode="auto">
              <a:xfrm>
                <a:off x="47848" y="6559429"/>
                <a:ext cx="958037" cy="351160"/>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90000"/>
                  </a:lnSpc>
                  <a:spcBef>
                    <a:spcPts val="0"/>
                  </a:spcBef>
                  <a:spcAft>
                    <a:spcPts val="80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Index Legend:</a:t>
                </a:r>
              </a:p>
            </p:txBody>
          </p:sp>
        </p:grpSp>
        <p:sp>
          <p:nvSpPr>
            <p:cNvPr id="21" name="Rectangle 20">
              <a:extLst>
                <a:ext uri="{FF2B5EF4-FFF2-40B4-BE49-F238E27FC236}">
                  <a16:creationId xmlns:a16="http://schemas.microsoft.com/office/drawing/2014/main" id="{21455816-38B8-4FAB-8D06-956116A3B24D}"/>
                </a:ext>
              </a:extLst>
            </p:cNvPr>
            <p:cNvSpPr/>
            <p:nvPr/>
          </p:nvSpPr>
          <p:spPr>
            <a:xfrm>
              <a:off x="978194" y="6690589"/>
              <a:ext cx="1451345" cy="163080"/>
            </a:xfrm>
            <a:prstGeom prst="rect">
              <a:avLst/>
            </a:prstGeom>
            <a:solidFill>
              <a:srgbClr val="E898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914400"/>
              <a:r>
                <a:rPr lang="en-US" sz="1000" b="1" dirty="0">
                  <a:solidFill>
                    <a:srgbClr val="A50021"/>
                  </a:solidFill>
                </a:rPr>
                <a:t>Red: 90% to 100%</a:t>
              </a:r>
            </a:p>
          </p:txBody>
        </p:sp>
      </p:grpSp>
    </p:spTree>
    <p:extLst>
      <p:ext uri="{BB962C8B-B14F-4D97-AF65-F5344CB8AC3E}">
        <p14:creationId xmlns:p14="http://schemas.microsoft.com/office/powerpoint/2010/main" val="2262954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Description, Rationale, and Data Sources</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2166635604"/>
              </p:ext>
            </p:extLst>
          </p:nvPr>
        </p:nvGraphicFramePr>
        <p:xfrm>
          <a:off x="113210" y="1017884"/>
          <a:ext cx="8917579" cy="5740178"/>
        </p:xfrm>
        <a:graphic>
          <a:graphicData uri="http://schemas.openxmlformats.org/drawingml/2006/table">
            <a:tbl>
              <a:tblPr firstRow="1" bandRow="1">
                <a:tableStyleId>{5C22544A-7EE6-4342-B048-85BDC9FD1C3A}</a:tableStyleId>
              </a:tblPr>
              <a:tblGrid>
                <a:gridCol w="1959429">
                  <a:extLst>
                    <a:ext uri="{9D8B030D-6E8A-4147-A177-3AD203B41FA5}">
                      <a16:colId xmlns:a16="http://schemas.microsoft.com/office/drawing/2014/main" val="1438507270"/>
                    </a:ext>
                  </a:extLst>
                </a:gridCol>
                <a:gridCol w="2646274">
                  <a:extLst>
                    <a:ext uri="{9D8B030D-6E8A-4147-A177-3AD203B41FA5}">
                      <a16:colId xmlns:a16="http://schemas.microsoft.com/office/drawing/2014/main" val="1218352812"/>
                    </a:ext>
                  </a:extLst>
                </a:gridCol>
                <a:gridCol w="3337412">
                  <a:extLst>
                    <a:ext uri="{9D8B030D-6E8A-4147-A177-3AD203B41FA5}">
                      <a16:colId xmlns:a16="http://schemas.microsoft.com/office/drawing/2014/main" val="796239596"/>
                    </a:ext>
                  </a:extLst>
                </a:gridCol>
                <a:gridCol w="974464">
                  <a:extLst>
                    <a:ext uri="{9D8B030D-6E8A-4147-A177-3AD203B41FA5}">
                      <a16:colId xmlns:a16="http://schemas.microsoft.com/office/drawing/2014/main" val="717488461"/>
                    </a:ext>
                  </a:extLst>
                </a:gridCol>
              </a:tblGrid>
              <a:tr h="185505">
                <a:tc>
                  <a:txBody>
                    <a:bodyPr/>
                    <a:lstStyle/>
                    <a:p>
                      <a:pPr algn="l"/>
                      <a:r>
                        <a:rPr lang="en-US" sz="925" b="1" dirty="0"/>
                        <a:t>Vulnerability Indicator</a:t>
                      </a:r>
                    </a:p>
                  </a:txBody>
                  <a:tcPr anchor="ctr">
                    <a:lnL w="1270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5B739B"/>
                    </a:solidFill>
                  </a:tcPr>
                </a:tc>
                <a:tc>
                  <a:txBody>
                    <a:bodyPr/>
                    <a:lstStyle/>
                    <a:p>
                      <a:pPr algn="l"/>
                      <a:r>
                        <a:rPr lang="en-US" sz="925" dirty="0"/>
                        <a:t>Description </a:t>
                      </a:r>
                    </a:p>
                  </a:txBody>
                  <a:tcPr marL="54105" marR="54105" marT="27053" marB="2705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dirty="0"/>
                        <a:t>Rationale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dirty="0"/>
                        <a:t>Data Source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513940923"/>
                  </a:ext>
                </a:extLst>
              </a:tr>
              <a:tr h="363639">
                <a:tc>
                  <a:txBody>
                    <a:bodyPr/>
                    <a:lstStyle/>
                    <a:p>
                      <a:pPr algn="l"/>
                      <a:r>
                        <a:rPr lang="en-US" sz="925" b="1" dirty="0">
                          <a:solidFill>
                            <a:schemeClr val="bg1"/>
                          </a:solidFill>
                        </a:rPr>
                        <a:t>Poverty Rate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households with incomes below poverty level</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The poor are less likely to have the income or assets needed to prepare for a possible disaster or to recover after it occurs (Cutter et al., 2003; Flanagan et al., 2011; Morrow, 1999; Thomas, 2017).</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062377285"/>
                  </a:ext>
                </a:extLst>
              </a:tr>
              <a:tr h="113894">
                <a:tc>
                  <a:txBody>
                    <a:bodyPr/>
                    <a:lstStyle/>
                    <a:p>
                      <a:pPr algn="l"/>
                      <a:r>
                        <a:rPr lang="en-US" sz="925" b="1" dirty="0">
                          <a:solidFill>
                            <a:schemeClr val="bg1"/>
                          </a:solidFill>
                        </a:rPr>
                        <a:t>Unemployment Rate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families (two or more people residing together and related by birth, marriage, or adoption) with no workers in the past 12 months (from 2021)</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In addition to income problems, unemployed persons lack benefit plans providing health cost assistance when injuries or deaths occur due to disasters (Brodie et al., 2006; Flanagan et al., 2011).</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342225796"/>
                  </a:ext>
                </a:extLst>
              </a:tr>
              <a:tr h="0">
                <a:tc>
                  <a:txBody>
                    <a:bodyPr/>
                    <a:lstStyle/>
                    <a:p>
                      <a:pPr algn="l"/>
                      <a:r>
                        <a:rPr lang="en-US" sz="925" b="1" dirty="0">
                          <a:solidFill>
                            <a:schemeClr val="bg1"/>
                          </a:solidFill>
                        </a:rPr>
                        <a:t>Vulnerable Ages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population in two groups of “younger than 15” or “65 and older”</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Children and the elderly are generally more vulnerable to disasters such as flooding due to the lack of experience or physical and cognitive limitations to protect themselves (Cutter et al., 2003; Flanagan et al., 2011;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941388248"/>
                  </a:ext>
                </a:extLst>
              </a:tr>
              <a:tr h="0">
                <a:tc>
                  <a:txBody>
                    <a:bodyPr/>
                    <a:lstStyle/>
                    <a:p>
                      <a:pPr algn="l"/>
                      <a:r>
                        <a:rPr lang="en-US" sz="925" b="1" dirty="0">
                          <a:solidFill>
                            <a:schemeClr val="bg1"/>
                          </a:solidFill>
                        </a:rPr>
                        <a:t>Disability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civilian noninstitutionalized population with disabilities of independent living, self-care, ambulatory, cognitive, vision, or hearing difficulties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Disabled people are more vulnerable to natural hazards such as flooding and may require special assistance to evacuate (Cutter et al., 2003; Flanagan et al., 2011;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660948193"/>
                  </a:ext>
                </a:extLst>
              </a:tr>
              <a:tr h="0">
                <a:tc>
                  <a:txBody>
                    <a:bodyPr/>
                    <a:lstStyle/>
                    <a:p>
                      <a:pPr algn="l"/>
                      <a:r>
                        <a:rPr lang="en-US" sz="925" b="1" dirty="0">
                          <a:solidFill>
                            <a:schemeClr val="bg1"/>
                          </a:solidFill>
                        </a:rPr>
                        <a:t>No High School Diploma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population 25 years and older with no high school diploma</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Highly educated individuals and societies are reported to have better preparedness and response to disasters, suffered lower negative impacts, and can recover faster (Muttarak &amp; Lutz, 2014). </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723257504"/>
                  </a:ext>
                </a:extLst>
              </a:tr>
              <a:tr h="0">
                <a:tc>
                  <a:txBody>
                    <a:bodyPr/>
                    <a:lstStyle/>
                    <a:p>
                      <a:pPr algn="l"/>
                      <a:r>
                        <a:rPr lang="en-US" sz="925" b="1" dirty="0">
                          <a:solidFill>
                            <a:schemeClr val="bg1"/>
                          </a:solidFill>
                        </a:rPr>
                        <a:t>Population Growth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population change from 2010 to 2020</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Although rapid population growth in dense urban areas can contribute to the risk (Cutter et al., 2003) we believe population decrease can be a factor of social vulnerability in WV communities.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Decennial Census (DEC) of 2010 &amp; 2020</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129055087"/>
                  </a:ext>
                </a:extLst>
              </a:tr>
              <a:tr h="0">
                <a:tc>
                  <a:txBody>
                    <a:bodyPr/>
                    <a:lstStyle/>
                    <a:p>
                      <a:pPr algn="l"/>
                      <a:r>
                        <a:rPr lang="en-US" sz="925" b="1" dirty="0">
                          <a:solidFill>
                            <a:schemeClr val="bg1"/>
                          </a:solidFill>
                        </a:rPr>
                        <a:t>Housing Median Value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Median dollar values of owner-occupied residential units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The value can be an indicator of building quality. Buildings of low quality cannot withstand flooding adequately and are more vulnerable. Residents in communities with higher median housing values may be more likely to carry flood insurance policies, as their properties represent substantial investments. This can enhance financial preparedness and resilience (Flanagan et al., 2011; Morrow, 1999; Thieken et al., 2008).</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221970460"/>
                  </a:ext>
                </a:extLst>
              </a:tr>
              <a:tr h="385338">
                <a:tc>
                  <a:txBody>
                    <a:bodyPr/>
                    <a:lstStyle/>
                    <a:p>
                      <a:pPr algn="l"/>
                      <a:r>
                        <a:rPr lang="en-US" sz="925" b="1" dirty="0">
                          <a:solidFill>
                            <a:schemeClr val="bg1"/>
                          </a:solidFill>
                        </a:rPr>
                        <a:t>Mobile Homes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manufactured homes in the whole community</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Light-weight manufactured homes are not designed for withstanding floods and are more vulnerable to flood damage. </a:t>
                      </a:r>
                    </a:p>
                    <a:p>
                      <a:pPr algn="l"/>
                      <a:r>
                        <a:rPr lang="en-US" sz="925" b="0" dirty="0">
                          <a:solidFill>
                            <a:schemeClr val="bg1"/>
                          </a:solidFill>
                        </a:rPr>
                        <a:t>Communities with a higher prevalence of manufactured homes often encounter more obstacles in achieving resilience, as these structures typically do not offer the same level of security as traditionally constructed homes. </a:t>
                      </a:r>
                    </a:p>
                    <a:p>
                      <a:pPr algn="l"/>
                      <a:r>
                        <a:rPr lang="en-US" sz="925" b="0" dirty="0">
                          <a:solidFill>
                            <a:schemeClr val="bg1"/>
                          </a:solidFill>
                        </a:rPr>
                        <a:t>Moreover, these homes are often situated in regions beyond the urban core, where access to major roadways and public transit systems may be less available.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2973742822"/>
                  </a:ext>
                </a:extLst>
              </a:tr>
            </a:tbl>
          </a:graphicData>
        </a:graphic>
      </p:graphicFrame>
    </p:spTree>
    <p:extLst>
      <p:ext uri="{BB962C8B-B14F-4D97-AF65-F5344CB8AC3E}">
        <p14:creationId xmlns:p14="http://schemas.microsoft.com/office/powerpoint/2010/main" val="1334764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References</a:t>
            </a:r>
          </a:p>
        </p:txBody>
      </p:sp>
      <p:sp>
        <p:nvSpPr>
          <p:cNvPr id="5" name="Text Box 2">
            <a:extLst>
              <a:ext uri="{FF2B5EF4-FFF2-40B4-BE49-F238E27FC236}">
                <a16:creationId xmlns:a16="http://schemas.microsoft.com/office/drawing/2014/main" id="{A31366D0-C002-40B8-BEA9-6D04D2B51ADB}"/>
              </a:ext>
            </a:extLst>
          </p:cNvPr>
          <p:cNvSpPr txBox="1">
            <a:spLocks noChangeArrowheads="1"/>
          </p:cNvSpPr>
          <p:nvPr/>
        </p:nvSpPr>
        <p:spPr bwMode="auto">
          <a:xfrm>
            <a:off x="191588" y="1043130"/>
            <a:ext cx="8560526" cy="5488299"/>
          </a:xfrm>
          <a:prstGeom prst="rect">
            <a:avLst/>
          </a:prstGeom>
          <a:noFill/>
          <a:ln w="9525">
            <a:noFill/>
            <a:miter lim="800000"/>
            <a:headEnd/>
            <a:tailEnd/>
          </a:ln>
        </p:spPr>
        <p:txBody>
          <a:bodyPr rot="0" vert="horz" wrap="square" lIns="91440" tIns="45720" rIns="91440" bIns="45720" anchor="t" anchorCtr="0">
            <a:noAutofit/>
          </a:bodyPr>
          <a:lstStyle/>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Brodie, M., Weltzien, E., Altman, D., Blendon, R. J., and Benson, J. M. (2006). Experiences of Hurricane Katrina evacuees in Houston shelters: Implications for future planning. </a:t>
            </a:r>
            <a:r>
              <a:rPr lang="en-US" sz="1100" i="1" dirty="0">
                <a:solidFill>
                  <a:srgbClr val="5B739B"/>
                </a:solidFill>
                <a:ea typeface="Calibri" panose="020F0502020204030204" pitchFamily="34" charset="0"/>
                <a:cs typeface="Times New Roman" panose="02020603050405020304" pitchFamily="18" charset="0"/>
              </a:rPr>
              <a:t>American Journal of Public Health, 96</a:t>
            </a:r>
            <a:r>
              <a:rPr lang="en-US" sz="1100" dirty="0">
                <a:solidFill>
                  <a:srgbClr val="5B739B"/>
                </a:solidFill>
                <a:ea typeface="Calibri" panose="020F0502020204030204" pitchFamily="34" charset="0"/>
                <a:cs typeface="Times New Roman" panose="02020603050405020304" pitchFamily="18" charset="0"/>
              </a:rPr>
              <a:t>(8), 1402-1408.</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Cutter, S. L., Boruff, B. J., and Shirley, W. L. (2003). Social vulnerability to environmental hazards. </a:t>
            </a:r>
            <a:r>
              <a:rPr lang="en-US" sz="1100" i="1" dirty="0">
                <a:solidFill>
                  <a:srgbClr val="5B739B"/>
                </a:solidFill>
                <a:ea typeface="Calibri" panose="020F0502020204030204" pitchFamily="34" charset="0"/>
                <a:cs typeface="Times New Roman" panose="02020603050405020304" pitchFamily="18" charset="0"/>
              </a:rPr>
              <a:t>Social science quarterly, 84</a:t>
            </a:r>
            <a:r>
              <a:rPr lang="en-US" sz="1100" dirty="0">
                <a:solidFill>
                  <a:srgbClr val="5B739B"/>
                </a:solidFill>
                <a:ea typeface="Calibri" panose="020F0502020204030204" pitchFamily="34" charset="0"/>
                <a:cs typeface="Times New Roman" panose="02020603050405020304" pitchFamily="18" charset="0"/>
              </a:rPr>
              <a:t>(2), 242-261.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Cutter, S. L., Burton, C. G., &amp; Emrich, C. T. (2010). Disaster resilience indicators for benchmarking baseline conditions. </a:t>
            </a:r>
            <a:r>
              <a:rPr lang="en-US" sz="1100" i="1" dirty="0">
                <a:solidFill>
                  <a:srgbClr val="5B739B"/>
                </a:solidFill>
                <a:ea typeface="Calibri" panose="020F0502020204030204" pitchFamily="34" charset="0"/>
                <a:cs typeface="Times New Roman" panose="02020603050405020304" pitchFamily="18" charset="0"/>
              </a:rPr>
              <a:t>Journal of homeland security and emergency management, 7</a:t>
            </a:r>
            <a:r>
              <a:rPr lang="en-US" sz="1100" dirty="0">
                <a:solidFill>
                  <a:srgbClr val="5B739B"/>
                </a:solidFill>
                <a:ea typeface="Calibri" panose="020F0502020204030204" pitchFamily="34" charset="0"/>
                <a:cs typeface="Times New Roman" panose="02020603050405020304" pitchFamily="18" charset="0"/>
              </a:rPr>
              <a:t>(1).</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Flanagan, B. E., Gregory, E. W., Hallisey, E. J., Heitgerd, J. L., and Lewis, B. (2011). A social vulnerability index for disaster management. </a:t>
            </a:r>
            <a:r>
              <a:rPr lang="en-US" sz="1100" i="1" dirty="0">
                <a:solidFill>
                  <a:srgbClr val="5B739B"/>
                </a:solidFill>
                <a:ea typeface="Calibri" panose="020F0502020204030204" pitchFamily="34" charset="0"/>
                <a:cs typeface="Times New Roman" panose="02020603050405020304" pitchFamily="18" charset="0"/>
              </a:rPr>
              <a:t>Journal of homeland security and emergency management, 8</a:t>
            </a:r>
            <a:r>
              <a:rPr lang="en-US" sz="1100" dirty="0">
                <a:solidFill>
                  <a:srgbClr val="5B739B"/>
                </a:solidFill>
                <a:ea typeface="Calibri" panose="020F0502020204030204" pitchFamily="34" charset="0"/>
                <a:cs typeface="Times New Roman" panose="02020603050405020304" pitchFamily="18" charset="0"/>
              </a:rPr>
              <a:t>(1).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Morrow, B. H. (1999). Identifying and mapping community vulnerability. </a:t>
            </a:r>
            <a:r>
              <a:rPr lang="en-US" sz="1100" i="1" dirty="0">
                <a:solidFill>
                  <a:srgbClr val="5B739B"/>
                </a:solidFill>
                <a:ea typeface="Calibri" panose="020F0502020204030204" pitchFamily="34" charset="0"/>
                <a:cs typeface="Times New Roman" panose="02020603050405020304" pitchFamily="18" charset="0"/>
              </a:rPr>
              <a:t>Disasters, 23</a:t>
            </a:r>
            <a:r>
              <a:rPr lang="en-US" sz="1100" dirty="0">
                <a:solidFill>
                  <a:srgbClr val="5B739B"/>
                </a:solidFill>
                <a:ea typeface="Calibri" panose="020F0502020204030204" pitchFamily="34" charset="0"/>
                <a:cs typeface="Times New Roman" panose="02020603050405020304" pitchFamily="18" charset="0"/>
              </a:rPr>
              <a:t>(1), 1-18.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Muttarak, R., &amp; Lutz, W. (2014). Is education a key to reducing vulnerability to natural disasters and hence unavoidable climate change?. </a:t>
            </a:r>
            <a:r>
              <a:rPr lang="en-US" sz="1100" i="1" dirty="0">
                <a:solidFill>
                  <a:srgbClr val="5B739B"/>
                </a:solidFill>
                <a:ea typeface="Calibri" panose="020F0502020204030204" pitchFamily="34" charset="0"/>
                <a:cs typeface="Times New Roman" panose="02020603050405020304" pitchFamily="18" charset="0"/>
              </a:rPr>
              <a:t>Ecology and society, 19</a:t>
            </a:r>
            <a:r>
              <a:rPr lang="en-US" sz="1100" dirty="0">
                <a:solidFill>
                  <a:srgbClr val="5B739B"/>
                </a:solidFill>
                <a:ea typeface="Calibri" panose="020F0502020204030204" pitchFamily="34" charset="0"/>
                <a:cs typeface="Times New Roman" panose="02020603050405020304" pitchFamily="18" charset="0"/>
              </a:rPr>
              <a:t>(1).</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Thieken, A. H., Olschewski, A., Kreibich, H., Kobsch, S., and Merz, B. (2008). Development and evaluation of FLEMOps–a new Flood Loss Estimation MOdel for the private sector. </a:t>
            </a:r>
            <a:r>
              <a:rPr lang="en-US" sz="1100" i="1" dirty="0">
                <a:solidFill>
                  <a:srgbClr val="5B739B"/>
                </a:solidFill>
                <a:ea typeface="Calibri" panose="020F0502020204030204" pitchFamily="34" charset="0"/>
                <a:cs typeface="Times New Roman" panose="02020603050405020304" pitchFamily="18" charset="0"/>
              </a:rPr>
              <a:t>WIT Transactions on Ecology and the Environment, 118</a:t>
            </a:r>
            <a:r>
              <a:rPr lang="en-US" sz="1100" dirty="0">
                <a:solidFill>
                  <a:srgbClr val="5B739B"/>
                </a:solidFill>
                <a:ea typeface="Calibri" panose="020F0502020204030204" pitchFamily="34" charset="0"/>
                <a:cs typeface="Times New Roman" panose="02020603050405020304" pitchFamily="18" charset="0"/>
              </a:rPr>
              <a:t>, 315-324.</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Thomas, D. S. K., Ertugay, K., and Kemec, S. (2007). The role of geographic information systems/remote sensing in disaster management. In H. Rodriguez, E. L. Quarantelli, and R. R. Dynes (Eds.), </a:t>
            </a:r>
            <a:r>
              <a:rPr lang="en-US" sz="1100" i="1" dirty="0">
                <a:solidFill>
                  <a:srgbClr val="5B739B"/>
                </a:solidFill>
                <a:ea typeface="Calibri" panose="020F0502020204030204" pitchFamily="34" charset="0"/>
                <a:cs typeface="Times New Roman" panose="02020603050405020304" pitchFamily="18" charset="0"/>
              </a:rPr>
              <a:t>Handbook of disaster research </a:t>
            </a:r>
            <a:r>
              <a:rPr lang="en-US" sz="1100" dirty="0">
                <a:solidFill>
                  <a:srgbClr val="5B739B"/>
                </a:solidFill>
                <a:ea typeface="Calibri" panose="020F0502020204030204" pitchFamily="34" charset="0"/>
                <a:cs typeface="Times New Roman" panose="02020603050405020304" pitchFamily="18" charset="0"/>
              </a:rPr>
              <a:t>(pp. 83-96). New York: Springer.</a:t>
            </a:r>
          </a:p>
        </p:txBody>
      </p:sp>
    </p:spTree>
    <p:extLst>
      <p:ext uri="{BB962C8B-B14F-4D97-AF65-F5344CB8AC3E}">
        <p14:creationId xmlns:p14="http://schemas.microsoft.com/office/powerpoint/2010/main" val="31252965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2526</TotalTime>
  <Words>1108</Words>
  <Application>Microsoft Office PowerPoint</Application>
  <PresentationFormat>On-screen Show (4:3)</PresentationFormat>
  <Paragraphs>104</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Kurt Donaldson</dc:creator>
  <cp:lastModifiedBy>Behrang Bidadian</cp:lastModifiedBy>
  <cp:revision>320</cp:revision>
  <dcterms:created xsi:type="dcterms:W3CDTF">2019-08-23T20:01:46Z</dcterms:created>
  <dcterms:modified xsi:type="dcterms:W3CDTF">2024-01-23T22:42:16Z</dcterms:modified>
</cp:coreProperties>
</file>