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E898A8"/>
    <a:srgbClr val="BDE4FB"/>
    <a:srgbClr val="CAD7EE"/>
    <a:srgbClr val="5B739B"/>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80" d="100"/>
          <a:sy n="180" d="100"/>
        </p:scale>
        <p:origin x="112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1/23/2024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Richwood</a:t>
            </a:r>
            <a:endParaRPr lang="en-US" sz="1100" dirty="0">
              <a:solidFill>
                <a:schemeClr val="bg1"/>
              </a:solidFill>
            </a:endParaRP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4015845346"/>
              </p:ext>
            </p:extLst>
          </p:nvPr>
        </p:nvGraphicFramePr>
        <p:xfrm>
          <a:off x="1118411" y="954779"/>
          <a:ext cx="6834744" cy="5367639"/>
        </p:xfrm>
        <a:graphic>
          <a:graphicData uri="http://schemas.openxmlformats.org/drawingml/2006/table">
            <a:tbl>
              <a:tblPr firstRow="1" bandRow="1">
                <a:tableStyleId>{5C22544A-7EE6-4342-B048-85BDC9FD1C3A}</a:tableStyleId>
              </a:tblPr>
              <a:tblGrid>
                <a:gridCol w="531037">
                  <a:extLst>
                    <a:ext uri="{9D8B030D-6E8A-4147-A177-3AD203B41FA5}">
                      <a16:colId xmlns:a16="http://schemas.microsoft.com/office/drawing/2014/main" val="1264197615"/>
                    </a:ext>
                  </a:extLst>
                </a:gridCol>
                <a:gridCol w="2576993">
                  <a:extLst>
                    <a:ext uri="{9D8B030D-6E8A-4147-A177-3AD203B41FA5}">
                      <a16:colId xmlns:a16="http://schemas.microsoft.com/office/drawing/2014/main" val="1438507270"/>
                    </a:ext>
                  </a:extLst>
                </a:gridCol>
                <a:gridCol w="1461976">
                  <a:extLst>
                    <a:ext uri="{9D8B030D-6E8A-4147-A177-3AD203B41FA5}">
                      <a16:colId xmlns:a16="http://schemas.microsoft.com/office/drawing/2014/main" val="796239596"/>
                    </a:ext>
                  </a:extLst>
                </a:gridCol>
                <a:gridCol w="1132371">
                  <a:extLst>
                    <a:ext uri="{9D8B030D-6E8A-4147-A177-3AD203B41FA5}">
                      <a16:colId xmlns:a16="http://schemas.microsoft.com/office/drawing/2014/main" val="717488461"/>
                    </a:ext>
                  </a:extLst>
                </a:gridCol>
                <a:gridCol w="1132367">
                  <a:extLst>
                    <a:ext uri="{9D8B030D-6E8A-4147-A177-3AD203B41FA5}">
                      <a16:colId xmlns:a16="http://schemas.microsoft.com/office/drawing/2014/main" val="1301006452"/>
                    </a:ext>
                  </a:extLst>
                </a:gridCol>
              </a:tblGrid>
              <a:tr h="626060">
                <a:tc gridSpan="2">
                  <a:txBody>
                    <a:bodyPr/>
                    <a:lstStyle/>
                    <a:p>
                      <a:pPr algn="l"/>
                      <a:r>
                        <a:rPr lang="en-US" sz="1500" dirty="0"/>
                        <a:t>Vulnerability Indicators</a:t>
                      </a:r>
                      <a:endParaRPr lang="en-US" sz="1800" dirty="0"/>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r>
                        <a:rPr lang="en-US" sz="1500" dirty="0"/>
                        <a:t>Vulnerability Indicators</a:t>
                      </a:r>
                      <a:endParaRPr lang="en-US" sz="18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Richwood</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State Ratio/Value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National Ratio/Value</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523898">
                <a:tc>
                  <a:txBody>
                    <a:bodyPr/>
                    <a:lstStyle/>
                    <a:p>
                      <a:pPr algn="ctr"/>
                      <a:endParaRPr lang="en-US" sz="14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C00000"/>
                          </a:solidFill>
                        </a:rPr>
                        <a:t>26.1%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523907">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C00000"/>
                          </a:solidFill>
                        </a:rPr>
                        <a:t>39.8%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C00000"/>
                          </a:solidFill>
                        </a:rPr>
                        <a:t>43.1%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517490">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kern="1200" dirty="0">
                          <a:solidFill>
                            <a:srgbClr val="C00000"/>
                          </a:solidFill>
                          <a:latin typeface="+mn-lt"/>
                          <a:ea typeface="+mn-ea"/>
                          <a:cs typeface="+mn-cs"/>
                        </a:rPr>
                        <a:t>29.9%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527539">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No High School Diploma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C00000"/>
                          </a:solidFill>
                          <a:latin typeface="+mn-lt"/>
                          <a:ea typeface="+mn-ea"/>
                          <a:cs typeface="+mn-cs"/>
                        </a:rPr>
                        <a:t>13.2%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11.1%</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233313028"/>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Population Change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C00000"/>
                          </a:solidFill>
                        </a:rPr>
                        <a:t>-19.1%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532562">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Median Housing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kern="1200">
                          <a:solidFill>
                            <a:srgbClr val="C00000"/>
                          </a:solidFill>
                          <a:latin typeface="+mn-lt"/>
                          <a:ea typeface="+mn-ea"/>
                          <a:cs typeface="+mn-cs"/>
                        </a:rPr>
                        <a:t>$68,300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522515">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Mobile Homes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5B739B"/>
                          </a:solidFill>
                        </a:rPr>
                        <a:t>7.5%</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5.9%</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544426867"/>
                  </a:ext>
                </a:extLst>
              </a:tr>
              <a:tr h="522515">
                <a:tc gridSpan="2">
                  <a:txBody>
                    <a:bodyPr/>
                    <a:lstStyle/>
                    <a:p>
                      <a:pPr algn="l"/>
                      <a:r>
                        <a:rPr lang="en-US" sz="1500" b="1" kern="1200" dirty="0">
                          <a:solidFill>
                            <a:schemeClr val="bg1"/>
                          </a:solidFill>
                          <a:latin typeface="+mn-lt"/>
                          <a:ea typeface="+mn-ea"/>
                          <a:cs typeface="+mn-cs"/>
                        </a:rPr>
                        <a:t>WV Social Vulnerability Index Score</a:t>
                      </a:r>
                    </a:p>
                    <a:p>
                      <a:pPr algn="l"/>
                      <a:r>
                        <a:rPr lang="en-US" sz="1500" b="0" kern="1200" dirty="0">
                          <a:solidFill>
                            <a:schemeClr val="bg1"/>
                          </a:solidFill>
                          <a:latin typeface="+mn-lt"/>
                          <a:ea typeface="+mn-ea"/>
                          <a:cs typeface="+mn-cs"/>
                        </a:rPr>
                        <a:t>(Among incorporated communities)</a:t>
                      </a: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hMerge="1">
                  <a:txBody>
                    <a:bodyPr/>
                    <a:lstStyle/>
                    <a:p>
                      <a:pPr algn="l"/>
                      <a:endParaRPr lang="en-US" sz="15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500" b="1" dirty="0">
                          <a:solidFill>
                            <a:srgbClr val="A50021"/>
                          </a:solidFill>
                        </a:rPr>
                        <a:t>92.5%</a:t>
                      </a:r>
                    </a:p>
                    <a:p>
                      <a:pPr algn="ctr"/>
                      <a:r>
                        <a:rPr lang="en-US" sz="1500" b="1" dirty="0">
                          <a:solidFill>
                            <a:srgbClr val="A50021"/>
                          </a:solidFill>
                        </a:rPr>
                        <a:t>(Very High)</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898A8"/>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3813532581"/>
                  </a:ext>
                </a:extLst>
              </a:tr>
            </a:tbl>
          </a:graphicData>
        </a:graphic>
      </p:graphicFrame>
      <p:grpSp>
        <p:nvGrpSpPr>
          <p:cNvPr id="8" name="Group 7">
            <a:extLst>
              <a:ext uri="{FF2B5EF4-FFF2-40B4-BE49-F238E27FC236}">
                <a16:creationId xmlns:a16="http://schemas.microsoft.com/office/drawing/2014/main" id="{8508A260-8FFC-486C-B996-E95B8BE4753E}"/>
              </a:ext>
            </a:extLst>
          </p:cNvPr>
          <p:cNvGrpSpPr/>
          <p:nvPr/>
        </p:nvGrpSpPr>
        <p:grpSpPr>
          <a:xfrm>
            <a:off x="1150307" y="1610678"/>
            <a:ext cx="471151" cy="4139521"/>
            <a:chOff x="318874" y="2004698"/>
            <a:chExt cx="532585" cy="4679281"/>
          </a:xfrm>
        </p:grpSpPr>
        <p:grpSp>
          <p:nvGrpSpPr>
            <p:cNvPr id="31" name="Group 30">
              <a:extLst>
                <a:ext uri="{FF2B5EF4-FFF2-40B4-BE49-F238E27FC236}">
                  <a16:creationId xmlns:a16="http://schemas.microsoft.com/office/drawing/2014/main" id="{0CB80BCA-5C53-4F01-96AD-2FD9A4706A9C}"/>
                </a:ext>
              </a:extLst>
            </p:cNvPr>
            <p:cNvGrpSpPr/>
            <p:nvPr/>
          </p:nvGrpSpPr>
          <p:grpSpPr>
            <a:xfrm>
              <a:off x="318874" y="2004698"/>
              <a:ext cx="532585" cy="4079074"/>
              <a:chOff x="318874" y="2056952"/>
              <a:chExt cx="532585" cy="4079074"/>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244334"/>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2056952"/>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650564"/>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829587"/>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5015325"/>
                <a:ext cx="523875" cy="52387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603441"/>
                <a:ext cx="532585" cy="532585"/>
              </a:xfrm>
              <a:prstGeom prst="rect">
                <a:avLst/>
              </a:prstGeom>
            </p:spPr>
          </p:pic>
        </p:grpSp>
        <p:pic>
          <p:nvPicPr>
            <p:cNvPr id="3" name="Picture 2" descr="A blue and white symbol with a graduation cap&#10;&#10;Description automatically generated">
              <a:extLst>
                <a:ext uri="{FF2B5EF4-FFF2-40B4-BE49-F238E27FC236}">
                  <a16:creationId xmlns:a16="http://schemas.microsoft.com/office/drawing/2014/main" id="{35487F4A-EBCD-455E-A074-26CAC782D77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4367665"/>
              <a:ext cx="523875" cy="523875"/>
            </a:xfrm>
            <a:prstGeom prst="rect">
              <a:avLst/>
            </a:prstGeom>
          </p:spPr>
        </p:pic>
        <p:pic>
          <p:nvPicPr>
            <p:cNvPr id="7" name="Picture 6" descr="A blue and white bus&#10;&#10;Description automatically generated">
              <a:extLst>
                <a:ext uri="{FF2B5EF4-FFF2-40B4-BE49-F238E27FC236}">
                  <a16:creationId xmlns:a16="http://schemas.microsoft.com/office/drawing/2014/main" id="{7D13FE1B-92E4-4A16-84B6-0FC4E72D6E6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8874" y="6151394"/>
              <a:ext cx="532585" cy="532585"/>
            </a:xfrm>
            <a:prstGeom prst="rect">
              <a:avLst/>
            </a:prstGeom>
          </p:spPr>
        </p:pic>
      </p:grpSp>
      <p:sp>
        <p:nvSpPr>
          <p:cNvPr id="15" name="Text Box 2">
            <a:extLst>
              <a:ext uri="{FF2B5EF4-FFF2-40B4-BE49-F238E27FC236}">
                <a16:creationId xmlns:a16="http://schemas.microsoft.com/office/drawing/2014/main" id="{9A8FC015-8AC0-4726-AD20-36A21021990B}"/>
              </a:ext>
            </a:extLst>
          </p:cNvPr>
          <p:cNvSpPr txBox="1">
            <a:spLocks noChangeArrowheads="1"/>
          </p:cNvSpPr>
          <p:nvPr/>
        </p:nvSpPr>
        <p:spPr bwMode="auto">
          <a:xfrm>
            <a:off x="1085641" y="6285934"/>
            <a:ext cx="7196247"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dirty="0">
                <a:solidFill>
                  <a:srgbClr val="C00000"/>
                </a:solidFill>
                <a:ea typeface="Calibri" panose="020F0502020204030204" pitchFamily="34" charset="0"/>
                <a:cs typeface="Times New Roman" panose="02020603050405020304" pitchFamily="18" charset="0"/>
              </a:rPr>
              <a:t>The indicator values in red show more than a 5% difference, toward vulnerability, compared to the state ratios. </a:t>
            </a:r>
            <a:endParaRPr lang="en-US" sz="1000" b="1" dirty="0">
              <a:solidFill>
                <a:srgbClr val="C00000"/>
              </a:solidFill>
              <a:effectLst/>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33C638AD-5919-4B6D-A392-13D020175270}"/>
              </a:ext>
            </a:extLst>
          </p:cNvPr>
          <p:cNvGrpSpPr/>
          <p:nvPr/>
        </p:nvGrpSpPr>
        <p:grpSpPr>
          <a:xfrm>
            <a:off x="11089" y="6477087"/>
            <a:ext cx="8973878" cy="352718"/>
            <a:chOff x="47848" y="6500951"/>
            <a:chExt cx="8973878" cy="352718"/>
          </a:xfrm>
        </p:grpSpPr>
        <p:grpSp>
          <p:nvGrpSpPr>
            <p:cNvPr id="19" name="Group 18">
              <a:extLst>
                <a:ext uri="{FF2B5EF4-FFF2-40B4-BE49-F238E27FC236}">
                  <a16:creationId xmlns:a16="http://schemas.microsoft.com/office/drawing/2014/main" id="{C58E4E2F-87EC-4FCD-BB3A-F02C64F0CAD2}"/>
                </a:ext>
              </a:extLst>
            </p:cNvPr>
            <p:cNvGrpSpPr/>
            <p:nvPr/>
          </p:nvGrpSpPr>
          <p:grpSpPr>
            <a:xfrm>
              <a:off x="47848" y="6500951"/>
              <a:ext cx="8973878" cy="351160"/>
              <a:chOff x="47848" y="6559429"/>
              <a:chExt cx="8973878" cy="351160"/>
            </a:xfrm>
          </p:grpSpPr>
          <p:sp>
            <p:nvSpPr>
              <p:cNvPr id="23" name="Rectangle 22">
                <a:extLst>
                  <a:ext uri="{FF2B5EF4-FFF2-40B4-BE49-F238E27FC236}">
                    <a16:creationId xmlns:a16="http://schemas.microsoft.com/office/drawing/2014/main" id="{E6D5E3B6-15BB-4B87-B413-4CD5E985D522}"/>
                  </a:ext>
                </a:extLst>
              </p:cNvPr>
              <p:cNvSpPr/>
              <p:nvPr/>
            </p:nvSpPr>
            <p:spPr>
              <a:xfrm>
                <a:off x="978195" y="6587925"/>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High: 80% to 100%</a:t>
                </a:r>
              </a:p>
            </p:txBody>
          </p:sp>
          <p:sp>
            <p:nvSpPr>
              <p:cNvPr id="24" name="Rectangle 23">
                <a:extLst>
                  <a:ext uri="{FF2B5EF4-FFF2-40B4-BE49-F238E27FC236}">
                    <a16:creationId xmlns:a16="http://schemas.microsoft.com/office/drawing/2014/main" id="{12C7D3B6-7415-4AC9-9544-B11E67484F6F}"/>
                  </a:ext>
                </a:extLst>
              </p:cNvPr>
              <p:cNvSpPr/>
              <p:nvPr/>
            </p:nvSpPr>
            <p:spPr>
              <a:xfrm>
                <a:off x="2478271" y="6587877"/>
                <a:ext cx="1756145" cy="163080"/>
              </a:xfrm>
              <a:prstGeom prst="rect">
                <a:avLst/>
              </a:prstGeom>
              <a:solidFill>
                <a:srgbClr val="FB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High: 60% to 79.9%</a:t>
                </a:r>
              </a:p>
            </p:txBody>
          </p:sp>
          <p:sp>
            <p:nvSpPr>
              <p:cNvPr id="25" name="Rectangle 24">
                <a:extLst>
                  <a:ext uri="{FF2B5EF4-FFF2-40B4-BE49-F238E27FC236}">
                    <a16:creationId xmlns:a16="http://schemas.microsoft.com/office/drawing/2014/main" id="{7B516363-DA92-4774-8F41-582743D58F54}"/>
                  </a:ext>
                </a:extLst>
              </p:cNvPr>
              <p:cNvSpPr/>
              <p:nvPr/>
            </p:nvSpPr>
            <p:spPr>
              <a:xfrm>
                <a:off x="4283148" y="6587877"/>
                <a:ext cx="1490332" cy="163080"/>
              </a:xfrm>
              <a:prstGeom prst="rect">
                <a:avLst/>
              </a:prstGeom>
              <a:solidFill>
                <a:srgbClr val="FFF2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Moderate: 40% to 59.9%</a:t>
                </a:r>
              </a:p>
            </p:txBody>
          </p:sp>
          <p:sp>
            <p:nvSpPr>
              <p:cNvPr id="27" name="Rectangle 26">
                <a:extLst>
                  <a:ext uri="{FF2B5EF4-FFF2-40B4-BE49-F238E27FC236}">
                    <a16:creationId xmlns:a16="http://schemas.microsoft.com/office/drawing/2014/main" id="{E2BD0251-6111-4DFD-AA53-818B0B968A7E}"/>
                  </a:ext>
                </a:extLst>
              </p:cNvPr>
              <p:cNvSpPr/>
              <p:nvPr/>
            </p:nvSpPr>
            <p:spPr>
              <a:xfrm>
                <a:off x="5822212" y="6587877"/>
                <a:ext cx="1737537" cy="163080"/>
              </a:xfrm>
              <a:prstGeom prst="rect">
                <a:avLst/>
              </a:prstGeom>
              <a:solidFill>
                <a:srgbClr val="BDE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Low: 20% to 39.9%</a:t>
                </a:r>
              </a:p>
            </p:txBody>
          </p:sp>
          <p:sp>
            <p:nvSpPr>
              <p:cNvPr id="28" name="Rectangle 27">
                <a:extLst>
                  <a:ext uri="{FF2B5EF4-FFF2-40B4-BE49-F238E27FC236}">
                    <a16:creationId xmlns:a16="http://schemas.microsoft.com/office/drawing/2014/main" id="{B0D64ABC-A8F7-490C-BB3F-2EA1072DBD75}"/>
                  </a:ext>
                </a:extLst>
              </p:cNvPr>
              <p:cNvSpPr/>
              <p:nvPr/>
            </p:nvSpPr>
            <p:spPr>
              <a:xfrm>
                <a:off x="7615569" y="6587877"/>
                <a:ext cx="1406157" cy="163080"/>
              </a:xfrm>
              <a:prstGeom prst="rect">
                <a:avLst/>
              </a:prstGeom>
              <a:solidFill>
                <a:srgbClr val="CEDA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Low: 0% to 19.9%</a:t>
                </a:r>
              </a:p>
            </p:txBody>
          </p:sp>
          <p:sp>
            <p:nvSpPr>
              <p:cNvPr id="29" name="Text Box 2">
                <a:extLst>
                  <a:ext uri="{FF2B5EF4-FFF2-40B4-BE49-F238E27FC236}">
                    <a16:creationId xmlns:a16="http://schemas.microsoft.com/office/drawing/2014/main" id="{8F33A2E4-8839-476A-924F-0FA0D751FD42}"/>
                  </a:ext>
                </a:extLst>
              </p:cNvPr>
              <p:cNvSpPr txBox="1">
                <a:spLocks noChangeArrowheads="1"/>
              </p:cNvSpPr>
              <p:nvPr/>
            </p:nvSpPr>
            <p:spPr bwMode="auto">
              <a:xfrm>
                <a:off x="47848" y="6559429"/>
                <a:ext cx="958037" cy="35116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Index Legend:</a:t>
                </a:r>
              </a:p>
            </p:txBody>
          </p:sp>
        </p:grpSp>
        <p:sp>
          <p:nvSpPr>
            <p:cNvPr id="21" name="Rectangle 20">
              <a:extLst>
                <a:ext uri="{FF2B5EF4-FFF2-40B4-BE49-F238E27FC236}">
                  <a16:creationId xmlns:a16="http://schemas.microsoft.com/office/drawing/2014/main" id="{078CBBD7-FFCE-46B3-90E6-6A4656F53897}"/>
                </a:ext>
              </a:extLst>
            </p:cNvPr>
            <p:cNvSpPr/>
            <p:nvPr/>
          </p:nvSpPr>
          <p:spPr>
            <a:xfrm>
              <a:off x="978194" y="6690589"/>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lang="en-US" sz="1000" b="1" dirty="0">
                  <a:solidFill>
                    <a:srgbClr val="A50021"/>
                  </a:solidFill>
                </a:rPr>
                <a:t>Red: 90% to 100%</a:t>
              </a:r>
            </a:p>
          </p:txBody>
        </p:sp>
      </p:gr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406035204"/>
              </p:ext>
            </p:extLst>
          </p:nvPr>
        </p:nvGraphicFramePr>
        <p:xfrm>
          <a:off x="113210" y="1017884"/>
          <a:ext cx="8917579" cy="5740178"/>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925"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925"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363639">
                <a:tc>
                  <a:txBody>
                    <a:bodyPr/>
                    <a:lstStyle/>
                    <a:p>
                      <a:pPr algn="l"/>
                      <a:r>
                        <a:rPr lang="en-US" sz="925"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113894">
                <a:tc>
                  <a:txBody>
                    <a:bodyPr/>
                    <a:lstStyle/>
                    <a:p>
                      <a:pPr algn="l"/>
                      <a:r>
                        <a:rPr lang="en-US" sz="925"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0">
                <a:tc>
                  <a:txBody>
                    <a:bodyPr/>
                    <a:lstStyle/>
                    <a:p>
                      <a:pPr algn="l"/>
                      <a:r>
                        <a:rPr lang="en-US" sz="925"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in two groups of “younger than 15” or “65 and older”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0">
                <a:tc>
                  <a:txBody>
                    <a:bodyPr/>
                    <a:lstStyle/>
                    <a:p>
                      <a:pPr algn="l"/>
                      <a:r>
                        <a:rPr lang="en-US" sz="925"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Disabled people are more vulnerable to natural hazards such as flooding and may require special assistance to evacuate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algn="l"/>
                      <a:r>
                        <a:rPr lang="en-US" sz="925" b="1" dirty="0">
                          <a:solidFill>
                            <a:schemeClr val="bg1"/>
                          </a:solidFill>
                        </a:rPr>
                        <a:t>No High School Diploma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25 years and older with no high school diploma</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Highly educated individuals and societies are reported to have better preparedness and response to disasters, suffered lower negative impacts, and can recover faster (Muttarak &amp; Lutz, 2014).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723257504"/>
                  </a:ext>
                </a:extLst>
              </a:tr>
              <a:tr h="0">
                <a:tc>
                  <a:txBody>
                    <a:bodyPr/>
                    <a:lstStyle/>
                    <a:p>
                      <a:pPr algn="l"/>
                      <a:r>
                        <a:rPr lang="en-US" sz="925"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algn="l"/>
                      <a:r>
                        <a:rPr lang="en-US" sz="925"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Median dollar values of owner-occupied residential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value can be an indicator of building quality. Buildings of low quality cannot withstand flooding adequately and are more vulnerable. Residents in communities with higher median housing values may be more likely to carry flood insurance policies, as their properties represent substantial investments. This can enhance financial preparedness and resilience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385338">
                <a:tc>
                  <a:txBody>
                    <a:bodyPr/>
                    <a:lstStyle/>
                    <a:p>
                      <a:pPr algn="l"/>
                      <a:r>
                        <a:rPr lang="en-US" sz="925" b="1" dirty="0">
                          <a:solidFill>
                            <a:schemeClr val="bg1"/>
                          </a:solidFill>
                        </a:rPr>
                        <a:t>Mobile Homes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manufactured homes in the whole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Light-weight manufactured homes are not designed for withstanding floods and are more vulnerable to flood damage. </a:t>
                      </a:r>
                    </a:p>
                    <a:p>
                      <a:pPr algn="l"/>
                      <a:r>
                        <a:rPr lang="en-US" sz="925" b="0" dirty="0">
                          <a:solidFill>
                            <a:schemeClr val="bg1"/>
                          </a:solidFill>
                        </a:rPr>
                        <a:t>Communities with a higher prevalence of manufactured homes often encounter more obstacles in achieving resilience, as these structures typically do not offer the same level of security as traditionally constructed homes. </a:t>
                      </a:r>
                    </a:p>
                    <a:p>
                      <a:pPr algn="l"/>
                      <a:r>
                        <a:rPr lang="en-US" sz="925" b="0" dirty="0">
                          <a:solidFill>
                            <a:schemeClr val="bg1"/>
                          </a:solidFill>
                        </a:rPr>
                        <a:t>Moreover, these homes are often situated in regions beyond the urban core, where access to major roadways and public transit systems may be less available.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97374282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Muttarak, R., &amp; Lutz, W. (2014). Is education a key to reducing vulnerability to natural disasters and hence unavoidable climate change?. </a:t>
            </a:r>
            <a:r>
              <a:rPr lang="en-US" sz="1100" i="1" dirty="0">
                <a:solidFill>
                  <a:srgbClr val="5B739B"/>
                </a:solidFill>
                <a:ea typeface="Calibri" panose="020F0502020204030204" pitchFamily="34" charset="0"/>
                <a:cs typeface="Times New Roman" panose="02020603050405020304" pitchFamily="18" charset="0"/>
              </a:rPr>
              <a:t>Ecology and society, 19</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2514</TotalTime>
  <Words>1108</Words>
  <Application>Microsoft Office PowerPoint</Application>
  <PresentationFormat>On-screen Show (4:3)</PresentationFormat>
  <Paragraphs>104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314</cp:revision>
  <dcterms:created xsi:type="dcterms:W3CDTF">2019-08-23T20:01:46Z</dcterms:created>
  <dcterms:modified xsi:type="dcterms:W3CDTF">2024-01-23T22:42:42Z</dcterms:modified>
</cp:coreProperties>
</file>