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04"/>
  </p:notesMasterIdLst>
  <p:sldIdLst>
    <p:sldId id="275" r:id="rId2"/>
    <p:sldId id="258" r:id="rId3"/>
    <p:sldId id="259" r:id="rId4"/>
    <p:sldId id="269" r:id="rId5"/>
    <p:sldId id="270" r:id="rId6"/>
    <p:sldId id="271" r:id="rId7"/>
    <p:sldId id="272" r:id="rId8"/>
    <p:sldId id="273" r:id="rId9"/>
    <p:sldId id="274" r:id="rId10"/>
    <p:sldId id="256" r:id="rId11"/>
    <p:sldId id="305" r:id="rId12"/>
    <p:sldId id="306" r:id="rId13"/>
    <p:sldId id="307" r:id="rId14"/>
    <p:sldId id="309" r:id="rId15"/>
    <p:sldId id="308" r:id="rId16"/>
    <p:sldId id="296" r:id="rId17"/>
    <p:sldId id="279" r:id="rId18"/>
    <p:sldId id="295" r:id="rId19"/>
    <p:sldId id="280" r:id="rId20"/>
    <p:sldId id="281" r:id="rId21"/>
    <p:sldId id="282" r:id="rId22"/>
    <p:sldId id="283" r:id="rId23"/>
    <p:sldId id="285" r:id="rId24"/>
    <p:sldId id="284" r:id="rId25"/>
    <p:sldId id="311" r:id="rId26"/>
    <p:sldId id="312" r:id="rId27"/>
    <p:sldId id="313" r:id="rId28"/>
    <p:sldId id="310" r:id="rId29"/>
    <p:sldId id="316" r:id="rId30"/>
    <p:sldId id="315" r:id="rId31"/>
    <p:sldId id="314" r:id="rId32"/>
    <p:sldId id="287" r:id="rId33"/>
    <p:sldId id="288" r:id="rId34"/>
    <p:sldId id="289" r:id="rId35"/>
    <p:sldId id="290" r:id="rId36"/>
    <p:sldId id="292" r:id="rId37"/>
    <p:sldId id="293" r:id="rId38"/>
    <p:sldId id="291" r:id="rId39"/>
    <p:sldId id="294" r:id="rId40"/>
    <p:sldId id="317" r:id="rId41"/>
    <p:sldId id="321" r:id="rId42"/>
    <p:sldId id="320" r:id="rId43"/>
    <p:sldId id="319" r:id="rId44"/>
    <p:sldId id="318" r:id="rId45"/>
    <p:sldId id="322" r:id="rId46"/>
    <p:sldId id="297" r:id="rId47"/>
    <p:sldId id="300" r:id="rId48"/>
    <p:sldId id="299" r:id="rId49"/>
    <p:sldId id="301" r:id="rId50"/>
    <p:sldId id="298" r:id="rId51"/>
    <p:sldId id="302" r:id="rId52"/>
    <p:sldId id="325" r:id="rId53"/>
    <p:sldId id="324" r:id="rId54"/>
    <p:sldId id="326" r:id="rId55"/>
    <p:sldId id="323" r:id="rId56"/>
    <p:sldId id="303" r:id="rId57"/>
    <p:sldId id="370" r:id="rId58"/>
    <p:sldId id="327" r:id="rId59"/>
    <p:sldId id="331" r:id="rId60"/>
    <p:sldId id="371" r:id="rId61"/>
    <p:sldId id="330" r:id="rId62"/>
    <p:sldId id="333" r:id="rId63"/>
    <p:sldId id="332" r:id="rId64"/>
    <p:sldId id="334" r:id="rId65"/>
    <p:sldId id="304" r:id="rId66"/>
    <p:sldId id="335" r:id="rId67"/>
    <p:sldId id="369" r:id="rId68"/>
    <p:sldId id="336" r:id="rId69"/>
    <p:sldId id="337" r:id="rId70"/>
    <p:sldId id="338" r:id="rId71"/>
    <p:sldId id="339" r:id="rId72"/>
    <p:sldId id="340" r:id="rId73"/>
    <p:sldId id="341" r:id="rId74"/>
    <p:sldId id="342" r:id="rId75"/>
    <p:sldId id="343" r:id="rId76"/>
    <p:sldId id="344" r:id="rId77"/>
    <p:sldId id="345" r:id="rId78"/>
    <p:sldId id="346" r:id="rId79"/>
    <p:sldId id="347" r:id="rId80"/>
    <p:sldId id="348" r:id="rId81"/>
    <p:sldId id="349" r:id="rId82"/>
    <p:sldId id="350" r:id="rId83"/>
    <p:sldId id="351" r:id="rId84"/>
    <p:sldId id="352" r:id="rId85"/>
    <p:sldId id="353" r:id="rId86"/>
    <p:sldId id="354" r:id="rId87"/>
    <p:sldId id="355" r:id="rId88"/>
    <p:sldId id="356" r:id="rId89"/>
    <p:sldId id="357" r:id="rId90"/>
    <p:sldId id="358" r:id="rId91"/>
    <p:sldId id="359" r:id="rId92"/>
    <p:sldId id="360" r:id="rId93"/>
    <p:sldId id="361" r:id="rId94"/>
    <p:sldId id="362" r:id="rId95"/>
    <p:sldId id="363" r:id="rId96"/>
    <p:sldId id="364" r:id="rId97"/>
    <p:sldId id="365" r:id="rId98"/>
    <p:sldId id="366" r:id="rId99"/>
    <p:sldId id="367" r:id="rId100"/>
    <p:sldId id="368" r:id="rId101"/>
    <p:sldId id="278" r:id="rId102"/>
    <p:sldId id="276" r:id="rId10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1F4E79"/>
    <a:srgbClr val="44546A"/>
    <a:srgbClr val="4472C4"/>
    <a:srgbClr val="FFFFFF"/>
    <a:srgbClr val="0070C0"/>
    <a:srgbClr val="9DC3E6"/>
    <a:srgbClr val="DEEBF7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55" autoAdjust="0"/>
    <p:restoredTop sz="94660"/>
  </p:normalViewPr>
  <p:slideViewPr>
    <p:cSldViewPr snapToGrid="0" showGuides="1">
      <p:cViewPr varScale="1">
        <p:scale>
          <a:sx n="169" d="100"/>
          <a:sy n="169" d="100"/>
        </p:scale>
        <p:origin x="162" y="366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gistc-outFileSrv1-22\hazardData\userFiles\Annie\Community%20Report\FloodReturns_Rainelle_Clendenin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 smtClean="0">
                <a:solidFill>
                  <a:schemeClr val="tx1"/>
                </a:solidFill>
              </a:rPr>
              <a:t>Percentage of Inundated Area in each Community</a:t>
            </a:r>
            <a:endParaRPr lang="en-US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9959842784630192"/>
          <c:y val="2.86338103496780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4322587887008822E-2"/>
          <c:y val="7.6411219646953993E-2"/>
          <c:w val="0.71164892096571719"/>
          <c:h val="0.8719784432967766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Different_Intervals!$A$3</c:f>
              <c:strCache>
                <c:ptCount val="1"/>
                <c:pt idx="0">
                  <c:v>10% Probability of Flood in a year (10-year flood)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Different_Intervals!$B$1:$F$1</c:f>
              <c:strCache>
                <c:ptCount val="5"/>
                <c:pt idx="0">
                  <c:v>Camden</c:v>
                </c:pt>
                <c:pt idx="1">
                  <c:v>Clendenin</c:v>
                </c:pt>
                <c:pt idx="2">
                  <c:v>Rainelle</c:v>
                </c:pt>
                <c:pt idx="3">
                  <c:v>Richwood</c:v>
                </c:pt>
                <c:pt idx="4">
                  <c:v>White Sulphur Springs</c:v>
                </c:pt>
              </c:strCache>
            </c:strRef>
          </c:cat>
          <c:val>
            <c:numRef>
              <c:f>Different_Intervals!$B$3:$F$3</c:f>
              <c:numCache>
                <c:formatCode>0.00%</c:formatCode>
                <c:ptCount val="5"/>
                <c:pt idx="0" formatCode="0%">
                  <c:v>0.1</c:v>
                </c:pt>
                <c:pt idx="1">
                  <c:v>0.13400000000000001</c:v>
                </c:pt>
                <c:pt idx="2" formatCode="0%">
                  <c:v>0.13</c:v>
                </c:pt>
                <c:pt idx="3" formatCode="0%">
                  <c:v>7.0000000000000007E-2</c:v>
                </c:pt>
                <c:pt idx="4" formatCode="0%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FA-4FF9-B65C-B88FBF5EFE11}"/>
            </c:ext>
          </c:extLst>
        </c:ser>
        <c:ser>
          <c:idx val="2"/>
          <c:order val="1"/>
          <c:tx>
            <c:strRef>
              <c:f>Different_Intervals!$A$4</c:f>
              <c:strCache>
                <c:ptCount val="1"/>
                <c:pt idx="0">
                  <c:v>4% Probability of Flood in a year (25-year flood)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Different_Intervals!$B$4:$F$4</c:f>
              <c:numCache>
                <c:formatCode>0%</c:formatCode>
                <c:ptCount val="5"/>
                <c:pt idx="0">
                  <c:v>0.12</c:v>
                </c:pt>
                <c:pt idx="1">
                  <c:v>0.19</c:v>
                </c:pt>
                <c:pt idx="2">
                  <c:v>0.2</c:v>
                </c:pt>
                <c:pt idx="3">
                  <c:v>0.11</c:v>
                </c:pt>
                <c:pt idx="4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FA-4FF9-B65C-B88FBF5EFE11}"/>
            </c:ext>
          </c:extLst>
        </c:ser>
        <c:ser>
          <c:idx val="3"/>
          <c:order val="2"/>
          <c:tx>
            <c:strRef>
              <c:f>Different_Intervals!$A$5</c:f>
              <c:strCache>
                <c:ptCount val="1"/>
                <c:pt idx="0">
                  <c:v>2% Probability of Flood in a year (50-year flood)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val>
            <c:numRef>
              <c:f>Different_Intervals!$B$5:$F$5</c:f>
              <c:numCache>
                <c:formatCode>0.00%</c:formatCode>
                <c:ptCount val="5"/>
                <c:pt idx="0" formatCode="0%">
                  <c:v>0.12</c:v>
                </c:pt>
                <c:pt idx="1">
                  <c:v>0.22500000000000001</c:v>
                </c:pt>
                <c:pt idx="2" formatCode="0%">
                  <c:v>0.26</c:v>
                </c:pt>
                <c:pt idx="3" formatCode="0%">
                  <c:v>0.16</c:v>
                </c:pt>
                <c:pt idx="4" formatCode="0%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2FA-4FF9-B65C-B88FBF5EFE11}"/>
            </c:ext>
          </c:extLst>
        </c:ser>
        <c:ser>
          <c:idx val="4"/>
          <c:order val="3"/>
          <c:tx>
            <c:strRef>
              <c:f>Different_Intervals!$A$6</c:f>
              <c:strCache>
                <c:ptCount val="1"/>
                <c:pt idx="0">
                  <c:v>1% Probability of Flood in a year (100-year flood)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val>
            <c:numRef>
              <c:f>Different_Intervals!$B$7:$F$7</c:f>
              <c:numCache>
                <c:formatCode>0.00%</c:formatCode>
                <c:ptCount val="5"/>
                <c:pt idx="0" formatCode="0%">
                  <c:v>0.13</c:v>
                </c:pt>
                <c:pt idx="1">
                  <c:v>0.23499999999999999</c:v>
                </c:pt>
                <c:pt idx="2" formatCode="0%">
                  <c:v>0.31</c:v>
                </c:pt>
                <c:pt idx="3" formatCode="0%">
                  <c:v>0.22</c:v>
                </c:pt>
                <c:pt idx="4" formatCode="0%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2FA-4FF9-B65C-B88FBF5EFE11}"/>
            </c:ext>
          </c:extLst>
        </c:ser>
        <c:ser>
          <c:idx val="6"/>
          <c:order val="4"/>
          <c:tx>
            <c:strRef>
              <c:f>Different_Intervals!$A$7</c:f>
              <c:strCache>
                <c:ptCount val="1"/>
                <c:pt idx="0">
                  <c:v>1+% Probability of Flood in a year (84% Cimate Change)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val>
            <c:numRef>
              <c:f>Different_Intervals!$B$7:$F$7</c:f>
              <c:numCache>
                <c:formatCode>0.00%</c:formatCode>
                <c:ptCount val="5"/>
                <c:pt idx="0" formatCode="0%">
                  <c:v>0.13</c:v>
                </c:pt>
                <c:pt idx="1">
                  <c:v>0.23499999999999999</c:v>
                </c:pt>
                <c:pt idx="2" formatCode="0%">
                  <c:v>0.31</c:v>
                </c:pt>
                <c:pt idx="3" formatCode="0%">
                  <c:v>0.22</c:v>
                </c:pt>
                <c:pt idx="4" formatCode="0%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2FA-4FF9-B65C-B88FBF5EFE11}"/>
            </c:ext>
          </c:extLst>
        </c:ser>
        <c:ser>
          <c:idx val="5"/>
          <c:order val="5"/>
          <c:tx>
            <c:strRef>
              <c:f>Different_Intervals!$A$8</c:f>
              <c:strCache>
                <c:ptCount val="1"/>
                <c:pt idx="0">
                  <c:v>0.2% Probability of Flood in a year (500-year flood)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val>
            <c:numRef>
              <c:f>Different_Intervals!$B$8:$F$8</c:f>
              <c:numCache>
                <c:formatCode>0%</c:formatCode>
                <c:ptCount val="5"/>
                <c:pt idx="0">
                  <c:v>0.15</c:v>
                </c:pt>
                <c:pt idx="1">
                  <c:v>0.25</c:v>
                </c:pt>
                <c:pt idx="2">
                  <c:v>0.37</c:v>
                </c:pt>
                <c:pt idx="3">
                  <c:v>0.22</c:v>
                </c:pt>
                <c:pt idx="4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2FA-4FF9-B65C-B88FBF5EFE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8733776"/>
        <c:axId val="648731480"/>
      </c:barChart>
      <c:catAx>
        <c:axId val="648733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8731480"/>
        <c:crosses val="autoZero"/>
        <c:auto val="1"/>
        <c:lblAlgn val="ctr"/>
        <c:lblOffset val="100"/>
        <c:noMultiLvlLbl val="0"/>
      </c:catAx>
      <c:valAx>
        <c:axId val="648731480"/>
        <c:scaling>
          <c:orientation val="minMax"/>
          <c:max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8733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4934427940491577"/>
          <c:y val="0.40825457771842116"/>
          <c:w val="0.25065572059508417"/>
          <c:h val="0.208592346695532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1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1B16D2-FC8B-4535-8B6C-C1E2806776BE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B05B1-6148-48AD-9842-6A181E949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833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White Sulfur</a:t>
            </a:r>
            <a:r>
              <a:rPr lang="en-US" baseline="0" dirty="0"/>
              <a:t> Springs FEMA 10yr Aerial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85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FEMA</a:t>
            </a:r>
            <a:r>
              <a:rPr lang="en-US" baseline="0" dirty="0"/>
              <a:t> 50year Aerial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931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FEMA</a:t>
            </a:r>
            <a:r>
              <a:rPr lang="en-US" baseline="0" dirty="0"/>
              <a:t> 100year Aerial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906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FEMA</a:t>
            </a:r>
            <a:r>
              <a:rPr lang="en-US" baseline="0" dirty="0"/>
              <a:t> 100year PLUS Aerial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662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FEMA</a:t>
            </a:r>
            <a:r>
              <a:rPr lang="en-US" baseline="0" dirty="0"/>
              <a:t> 500year Aerial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451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2F4CA-CF62-4F19-8624-9D4B69110240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762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White Sulfur</a:t>
            </a:r>
            <a:r>
              <a:rPr lang="en-US" baseline="0" dirty="0"/>
              <a:t> Springs FEMA 10yr Aerial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394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White Sulfur</a:t>
            </a:r>
            <a:r>
              <a:rPr lang="en-US" baseline="0" dirty="0"/>
              <a:t> Springs FEMA 25yr Aerial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892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White Sulfur</a:t>
            </a:r>
            <a:r>
              <a:rPr lang="en-US" baseline="0" dirty="0"/>
              <a:t> Springs FEMA 50yr Aerial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854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White Sulfur</a:t>
            </a:r>
            <a:r>
              <a:rPr lang="en-US" baseline="0" dirty="0"/>
              <a:t> Springs FEMA 100yr Aerial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912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White Sulfur</a:t>
            </a:r>
            <a:r>
              <a:rPr lang="en-US" baseline="0" dirty="0"/>
              <a:t> Springs FEMA 100yr PLUS Aerial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241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White Sulfur</a:t>
            </a:r>
            <a:r>
              <a:rPr lang="en-US" baseline="0" dirty="0"/>
              <a:t> Springs FEMA 500yr Aerial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57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FEMA</a:t>
            </a:r>
            <a:r>
              <a:rPr lang="en-US" baseline="0" dirty="0"/>
              <a:t> 10year Aerial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585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FEMA</a:t>
            </a:r>
            <a:r>
              <a:rPr lang="en-US" baseline="0" dirty="0"/>
              <a:t> 25year Aerial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167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C546-8035-4DF2-B553-DA2002E63842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AD9AA-274D-4EFB-8531-6D4171682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98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C546-8035-4DF2-B553-DA2002E63842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AD9AA-274D-4EFB-8531-6D4171682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07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C546-8035-4DF2-B553-DA2002E63842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AD9AA-274D-4EFB-8531-6D4171682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97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C546-8035-4DF2-B553-DA2002E63842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AD9AA-274D-4EFB-8531-6D4171682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1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C546-8035-4DF2-B553-DA2002E63842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AD9AA-274D-4EFB-8531-6D4171682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4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C546-8035-4DF2-B553-DA2002E63842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AD9AA-274D-4EFB-8531-6D4171682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10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C546-8035-4DF2-B553-DA2002E63842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AD9AA-274D-4EFB-8531-6D4171682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1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C546-8035-4DF2-B553-DA2002E63842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AD9AA-274D-4EFB-8531-6D4171682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C546-8035-4DF2-B553-DA2002E63842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AD9AA-274D-4EFB-8531-6D4171682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84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C546-8035-4DF2-B553-DA2002E63842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AD9AA-274D-4EFB-8531-6D4171682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85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C546-8035-4DF2-B553-DA2002E63842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AD9AA-274D-4EFB-8531-6D4171682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82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BC546-8035-4DF2-B553-DA2002E63842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AD9AA-274D-4EFB-8531-6D4171682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25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ffBqNHkV6hM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mapwv.gov/flood/map/?wkid=102100&amp;x=-8990623&amp;y=4575584&amp;l=13&amp;v=0" TargetMode="External"/><Relationship Id="rId4" Type="http://schemas.openxmlformats.org/officeDocument/2006/relationships/image" Target="../media/image5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ema.gov/sites/default/files/2020-02/General_Hydrologic_Considerations_Guidance_Feb_2019.pdf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mapwv.gov/flood/map/?wkid=102100&amp;x=-8990623&amp;y=4575584&amp;l=13&amp;v=0" TargetMode="Externa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mapwv.gov/flood/map/?wkid=102100&amp;x=-8990623&amp;y=4575584&amp;l=13&amp;v=0" TargetMode="Externa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mapwv.gov/flood/map/?wkid=102100&amp;x=-8990623&amp;y=4575584&amp;l=13&amp;v=0" TargetMode="Externa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mapwv.gov/flood/map/?wkid=102100&amp;x=-8990623&amp;y=4575584&amp;l=13&amp;v=0" TargetMode="Externa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mapwv.gov/flood/map/?wkid=102100&amp;x=-8990623&amp;y=4575584&amp;l=13&amp;v=0" TargetMode="Externa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pwv.gov/flood/map/?wkid=102100&amp;x=-8938978&amp;y=4550647&amp;l=13&amp;v=1" TargetMode="External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3.jp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4.jp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5.jp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6.jp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mapwv.gov/flood/map/?wkid=102100&amp;x=-8990623&amp;y=4575584&amp;l=13&amp;v=0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mapwv.gov/flood/map/?wkid=102100&amp;x=-8938980&amp;y=4550648&amp;l=13&amp;v=2" TargetMode="Externa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mapwv.gov/flood/map/?wkid=102100&amp;x=-8990623&amp;y=4575584&amp;l=13&amp;v=0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mapwv.gov/flood/map/?wkid=102100&amp;x=-8938980&amp;y=4550648&amp;l=13&amp;v=2" TargetMode="Externa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mapwv.gov/flood/map/?wkid=102100&amp;x=-8990623&amp;y=4575584&amp;l=13&amp;v=0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mapwv.gov/flood/map/?wkid=102100&amp;x=-8938980&amp;y=4550648&amp;l=13&amp;v=2" TargetMode="Externa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mapwv.gov/flood/map/?wkid=102100&amp;x=-8990623&amp;y=4575584&amp;l=13&amp;v=0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mapwv.gov/flood/map/?wkid=102100&amp;x=-8938980&amp;y=4550648&amp;l=13&amp;v=2" TargetMode="Externa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mapwv.gov/flood/map/?wkid=102100&amp;x=-8990623&amp;y=4575584&amp;l=13&amp;v=0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mapwv.gov/flood/map/?wkid=102100&amp;x=-8938980&amp;y=4550648&amp;l=13&amp;v=2" TargetMode="Externa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hyperlink" Target="https://www.mapwv.gov/flood/map/?wkid=102100&amp;x=-8990624&amp;y=4575586&amp;l=13&amp;v=2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mapwv.gov/flood/map/?wkid=102100&amp;x=-8990623&amp;y=4575584&amp;l=13&amp;v=0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mapwv.gov/flood/map/?wkid=102100&amp;x=-8938980&amp;y=4550648&amp;l=13&amp;v=2" TargetMode="Externa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mapwv.gov/flood/map/?wkid=102100&amp;x=-8990623&amp;y=4575584&amp;l=13&amp;v=0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mapwv.gov/flood/map/?wkid=102100&amp;x=-8938980&amp;y=4550648&amp;l=13&amp;v=2" TargetMode="Externa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hyperlink" Target="https://www.mapwv.gov/flood/map/?wkid=102100&amp;x=-9056068&amp;y=4648494&amp;l=13&amp;v=1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37.jpeg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pwv.gov/flood/map/?wkid=102100&amp;x=-9056065&amp;y=4648495&amp;l=14&amp;v=1" TargetMode="Externa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pwv.gov/flood/map/?wkid=102100&amp;x=-9056065&amp;y=4648495&amp;l=14&amp;v=1" TargetMode="External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pwv.gov/flood/map/?wkid=102100&amp;x=-9056065&amp;y=4648495&amp;l=14&amp;v=1" TargetMode="External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pwv.gov/flood/map/?wkid=102100&amp;x=-9056065&amp;y=4648495&amp;l=14&amp;v=1" TargetMode="External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pwv.gov/flood/map/?wkid=102100&amp;x=-9056065&amp;y=4648495&amp;l=14&amp;v=1" TargetMode="External"/><Relationship Id="rId4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pwv.gov/flood/map/?wkid=102100&amp;x=-9056065&amp;y=4648495&amp;l=14&amp;v=1" TargetMode="External"/><Relationship Id="rId4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pwv.gov/flood/map/?wkid=102100&amp;x=-9056065&amp;y=4648495&amp;l=14&amp;v=1" TargetMode="External"/><Relationship Id="rId4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9.png"/><Relationship Id="rId4" Type="http://schemas.openxmlformats.org/officeDocument/2006/relationships/hyperlink" Target="https://www.mapwv.gov/flood/map/?wkid=102100&amp;x=-8964656&amp;y=4610998&amp;l=12&amp;v=0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45.jpg"/><Relationship Id="rId4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964656&amp;y=4610998&amp;l=12&amp;v=0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964656&amp;y=4610998&amp;l=12&amp;v=0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964656&amp;y=4610998&amp;l=12&amp;v=0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964656&amp;y=4610998&amp;l=12&amp;v=0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964656&amp;y=4610998&amp;l=12&amp;v=0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hyperlink" Target="https://www.mapwv.gov/flood/map/?wkid=102100&amp;x=-8971574&amp;y=4630933&amp;l=13&amp;v=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apwv.gov/flood/map/?wkid=102100&amp;x=-8971572&amp;y=4630935&amp;l=13&amp;v=2" TargetMode="External"/><Relationship Id="rId5" Type="http://schemas.microsoft.com/office/2007/relationships/hdphoto" Target="../media/hdphoto5.wdp"/><Relationship Id="rId4" Type="http://schemas.openxmlformats.org/officeDocument/2006/relationships/image" Target="../media/image4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971574&amp;y=4630933&amp;l=13&amp;v=0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pwv.gov/flood/map/?wkid=102100&amp;x=-8971572&amp;y=4630935&amp;l=13&amp;v=2" TargetMode="External"/><Relationship Id="rId4" Type="http://schemas.openxmlformats.org/officeDocument/2006/relationships/image" Target="../media/image4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971574&amp;y=4630933&amp;l=13&amp;v=0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pwv.gov/flood/map/?wkid=102100&amp;x=-8971572&amp;y=4630935&amp;l=13&amp;v=2" TargetMode="External"/><Relationship Id="rId4" Type="http://schemas.openxmlformats.org/officeDocument/2006/relationships/image" Target="../media/image4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971574&amp;y=4630933&amp;l=13&amp;v=0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pwv.gov/flood/map/?wkid=102100&amp;x=-8971572&amp;y=4630935&amp;l=13&amp;v=2" TargetMode="External"/><Relationship Id="rId4" Type="http://schemas.openxmlformats.org/officeDocument/2006/relationships/image" Target="../media/image50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971574&amp;y=4630933&amp;l=13&amp;v=0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pwv.gov/flood/map/?wkid=102100&amp;x=-8971572&amp;y=4630935&amp;l=13&amp;v=2" TargetMode="External"/><Relationship Id="rId4" Type="http://schemas.openxmlformats.org/officeDocument/2006/relationships/image" Target="../media/image5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971574&amp;y=4630933&amp;l=13&amp;v=0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pwv.gov/flood/map/?wkid=102100&amp;x=-8971572&amp;y=4630935&amp;l=13&amp;v=2" TargetMode="External"/><Relationship Id="rId4" Type="http://schemas.openxmlformats.org/officeDocument/2006/relationships/image" Target="../media/image5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971574&amp;y=4630933&amp;l=13&amp;v=0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pwv.gov/flood/map/?wkid=102100&amp;x=-8971572&amp;y=4630935&amp;l=13&amp;v=2" TargetMode="External"/><Relationship Id="rId4" Type="http://schemas.openxmlformats.org/officeDocument/2006/relationships/image" Target="../media/image5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971574&amp;y=4630933&amp;l=13&amp;v=0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pwv.gov/flood/map/?wkid=102100&amp;x=-8971572&amp;y=4630935&amp;l=13&amp;v=2" TargetMode="External"/><Relationship Id="rId4" Type="http://schemas.openxmlformats.org/officeDocument/2006/relationships/image" Target="../media/image5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971574&amp;y=4630933&amp;l=13&amp;v=0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pwv.gov/flood/map/?wkid=102100&amp;x=-8971572&amp;y=4630935&amp;l=13&amp;v=2" TargetMode="External"/><Relationship Id="rId4" Type="http://schemas.openxmlformats.org/officeDocument/2006/relationships/image" Target="../media/image5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hyperlink" Target="https://www.mapwv.gov/flood/map/?wkid=102100&amp;x=-8915918&amp;y=4610970&amp;l=14&amp;v=1" TargetMode="External"/><Relationship Id="rId4" Type="http://schemas.openxmlformats.org/officeDocument/2006/relationships/image" Target="../media/image5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Frequency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83466" y="4462182"/>
          <a:ext cx="4307609" cy="2302404"/>
        </p:xfrm>
        <a:graphic>
          <a:graphicData uri="http://schemas.openxmlformats.org/drawingml/2006/table">
            <a:tbl>
              <a:tblPr/>
              <a:tblGrid>
                <a:gridCol w="1063128">
                  <a:extLst>
                    <a:ext uri="{9D8B030D-6E8A-4147-A177-3AD203B41FA5}">
                      <a16:colId xmlns:a16="http://schemas.microsoft.com/office/drawing/2014/main" val="900253767"/>
                    </a:ext>
                  </a:extLst>
                </a:gridCol>
                <a:gridCol w="1015783">
                  <a:extLst>
                    <a:ext uri="{9D8B030D-6E8A-4147-A177-3AD203B41FA5}">
                      <a16:colId xmlns:a16="http://schemas.microsoft.com/office/drawing/2014/main" val="4038638805"/>
                    </a:ext>
                  </a:extLst>
                </a:gridCol>
                <a:gridCol w="1138687">
                  <a:extLst>
                    <a:ext uri="{9D8B030D-6E8A-4147-A177-3AD203B41FA5}">
                      <a16:colId xmlns:a16="http://schemas.microsoft.com/office/drawing/2014/main" val="2916446106"/>
                    </a:ext>
                  </a:extLst>
                </a:gridCol>
                <a:gridCol w="1090011">
                  <a:extLst>
                    <a:ext uri="{9D8B030D-6E8A-4147-A177-3AD203B41FA5}">
                      <a16:colId xmlns:a16="http://schemas.microsoft.com/office/drawing/2014/main" val="1693611872"/>
                    </a:ext>
                  </a:extLst>
                </a:gridCol>
              </a:tblGrid>
              <a:tr h="170808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First Street Foundation (FSF)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6777604"/>
                  </a:ext>
                </a:extLst>
              </a:tr>
              <a:tr h="87936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Flood Recurrence Interval</a:t>
                      </a:r>
                      <a:br>
                        <a:rPr lang="en-US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and Flood Size</a:t>
                      </a:r>
                    </a:p>
                    <a:p>
                      <a:pPr algn="ctr" fontAlgn="t"/>
                      <a:r>
                        <a:rPr lang="en-US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(2022, 2037, 2052)*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Annual Probability (flooding at least 1 cm)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Cumulative Probability - Flooding at least once over 30 years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First Street Risk Description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988014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 yr (1 in 500)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Any Risk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60740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yr (1 in 100)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&gt;26%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Substantial Risk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3006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yr (1 in 20)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 85%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57685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yr (1 in 5)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Almost Certain Risk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585803"/>
                  </a:ext>
                </a:extLst>
              </a:tr>
              <a:tr h="19050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Climate scenarios available for 3 flood depth years (2022-today, 2037-15 years, 2052-30 years)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62442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067300" y="6136174"/>
            <a:ext cx="6724650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2022 Flood Study Sources:  </a:t>
            </a:r>
            <a:r>
              <a:rPr lang="en-US" b="1" dirty="0"/>
              <a:t>FEMA</a:t>
            </a:r>
            <a:r>
              <a:rPr lang="en-US" dirty="0"/>
              <a:t> and </a:t>
            </a:r>
            <a:r>
              <a:rPr lang="en-US" b="1" dirty="0"/>
              <a:t>First Street Foundation </a:t>
            </a:r>
            <a:r>
              <a:rPr lang="en-US" dirty="0"/>
              <a:t>(FSF)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83466" y="1790631"/>
          <a:ext cx="4307609" cy="2707941"/>
        </p:xfrm>
        <a:graphic>
          <a:graphicData uri="http://schemas.openxmlformats.org/drawingml/2006/table">
            <a:tbl>
              <a:tblPr/>
              <a:tblGrid>
                <a:gridCol w="1118509">
                  <a:extLst>
                    <a:ext uri="{9D8B030D-6E8A-4147-A177-3AD203B41FA5}">
                      <a16:colId xmlns:a16="http://schemas.microsoft.com/office/drawing/2014/main" val="3789215353"/>
                    </a:ext>
                  </a:extLst>
                </a:gridCol>
                <a:gridCol w="792972">
                  <a:extLst>
                    <a:ext uri="{9D8B030D-6E8A-4147-A177-3AD203B41FA5}">
                      <a16:colId xmlns:a16="http://schemas.microsoft.com/office/drawing/2014/main" val="156649389"/>
                    </a:ext>
                  </a:extLst>
                </a:gridCol>
                <a:gridCol w="1285397">
                  <a:extLst>
                    <a:ext uri="{9D8B030D-6E8A-4147-A177-3AD203B41FA5}">
                      <a16:colId xmlns:a16="http://schemas.microsoft.com/office/drawing/2014/main" val="2018088842"/>
                    </a:ext>
                  </a:extLst>
                </a:gridCol>
                <a:gridCol w="1110731">
                  <a:extLst>
                    <a:ext uri="{9D8B030D-6E8A-4147-A177-3AD203B41FA5}">
                      <a16:colId xmlns:a16="http://schemas.microsoft.com/office/drawing/2014/main" val="2803084064"/>
                    </a:ext>
                  </a:extLst>
                </a:gridCol>
              </a:tblGrid>
              <a:tr h="214077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FEMA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5921659"/>
                  </a:ext>
                </a:extLst>
              </a:tr>
              <a:tr h="70607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Flood Recurrence Interval and</a:t>
                      </a:r>
                      <a:b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Flood Size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Annual Probability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Cumulative Probability - Flooding at least once over 30 years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FEMA Risk Description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529846"/>
                  </a:ext>
                </a:extLst>
              </a:tr>
              <a:tr h="250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 yr (1 in 500)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Moderate Risk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519025"/>
                  </a:ext>
                </a:extLst>
              </a:tr>
              <a:tr h="49219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yr (1 in 100) Plus confidence error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1%+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159581"/>
                  </a:ext>
                </a:extLst>
              </a:tr>
              <a:tr h="1829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yr (1 in 100)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Risk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761111"/>
                  </a:ext>
                </a:extLst>
              </a:tr>
              <a:tr h="1829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 yr (1 in 50)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Risk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1532054"/>
                  </a:ext>
                </a:extLst>
              </a:tr>
              <a:tr h="1829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yr (1 in 25)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Risk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1698478"/>
                  </a:ext>
                </a:extLst>
              </a:tr>
              <a:tr h="1829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yr (1 in 10)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Risk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528815"/>
                  </a:ext>
                </a:extLst>
              </a:tr>
              <a:tr h="27262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Climate scenarios generated from BFE + 1 ft. or 1%+ Recurrence interval</a:t>
                      </a:r>
                    </a:p>
                    <a:p>
                      <a:pPr algn="l" fontAlgn="b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9323211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5067300" y="1817578"/>
            <a:ext cx="6724650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1F4E79"/>
                </a:solidFill>
              </a:rPr>
              <a:t> 5-, 10-, 20-, 25-, 50-, 100-, and 500-year flood elevations (above sea level) refer to expected water levels of the 20%,  10%, 5%, 4%, 2%, 1%, and 0.2% annual chance flood events. </a:t>
            </a:r>
            <a:endParaRPr lang="en-US" sz="1600" b="1" dirty="0">
              <a:solidFill>
                <a:srgbClr val="1F4E79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067300" y="2833733"/>
          <a:ext cx="6724651" cy="31384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4853">
                  <a:extLst>
                    <a:ext uri="{9D8B030D-6E8A-4147-A177-3AD203B41FA5}">
                      <a16:colId xmlns:a16="http://schemas.microsoft.com/office/drawing/2014/main" val="104812897"/>
                    </a:ext>
                  </a:extLst>
                </a:gridCol>
                <a:gridCol w="2393697">
                  <a:extLst>
                    <a:ext uri="{9D8B030D-6E8A-4147-A177-3AD203B41FA5}">
                      <a16:colId xmlns:a16="http://schemas.microsoft.com/office/drawing/2014/main" val="2869568111"/>
                    </a:ext>
                  </a:extLst>
                </a:gridCol>
                <a:gridCol w="3086101">
                  <a:extLst>
                    <a:ext uri="{9D8B030D-6E8A-4147-A177-3AD203B41FA5}">
                      <a16:colId xmlns:a16="http://schemas.microsoft.com/office/drawing/2014/main" val="2071470446"/>
                    </a:ext>
                  </a:extLst>
                </a:gridCol>
              </a:tblGrid>
              <a:tr h="404767"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hlinkClick r:id="rId2"/>
                        </a:rPr>
                        <a:t>The Differences between FEMA Flood Maps and Flood Risk Factors by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hlinkClick r:id="rId2"/>
                        </a:rPr>
                        <a:t> FSF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4665969"/>
                  </a:ext>
                </a:extLst>
              </a:tr>
              <a:tr h="33663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Differences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FEMA</a:t>
                      </a:r>
                    </a:p>
                  </a:txBody>
                  <a:tcP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(FSF)</a:t>
                      </a:r>
                    </a:p>
                  </a:txBody>
                  <a:tcPr>
                    <a:solidFill>
                      <a:srgbClr val="9DC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799870"/>
                  </a:ext>
                </a:extLst>
              </a:tr>
              <a:tr h="31592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Scale of Flood Risk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Mapping Risk by Zones</a:t>
                      </a:r>
                    </a:p>
                  </a:txBody>
                  <a:tcPr anchor="ctr"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Identifying the Risk on Property Level</a:t>
                      </a:r>
                    </a:p>
                  </a:txBody>
                  <a:tcPr anchor="ctr">
                    <a:solidFill>
                      <a:srgbClr val="9DC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0400720"/>
                  </a:ext>
                </a:extLst>
              </a:tr>
              <a:tr h="305172"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Future Risk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Maps are not Adjusting based on Climate Change &amp; and its impact on Future Floods</a:t>
                      </a:r>
                    </a:p>
                  </a:txBody>
                  <a:tcPr anchor="ctr"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Considering the effect of Sea level Rise &amp; Atmospheric Change in the next 30 years on Flood Risk</a:t>
                      </a:r>
                    </a:p>
                  </a:txBody>
                  <a:tcPr anchor="ctr">
                    <a:solidFill>
                      <a:srgbClr val="9DC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419687"/>
                  </a:ext>
                </a:extLst>
              </a:tr>
              <a:tr h="573707"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Insurance Rates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Maps are Intended to Inform Flood Insurance Rates </a:t>
                      </a:r>
                    </a:p>
                  </a:txBody>
                  <a:tcP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Does not Determine Whether the Property Needs Flood Insurance</a:t>
                      </a:r>
                    </a:p>
                  </a:txBody>
                  <a:tcPr>
                    <a:solidFill>
                      <a:srgbClr val="9DC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0295263"/>
                  </a:ext>
                </a:extLst>
              </a:tr>
              <a:tr h="573707"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Development Requirement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Determining Development for the Areas</a:t>
                      </a: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at Risk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Assessing Risk for an Individual Property</a:t>
                      </a:r>
                    </a:p>
                  </a:txBody>
                  <a:tcPr>
                    <a:solidFill>
                      <a:srgbClr val="9DC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727218"/>
                  </a:ext>
                </a:extLst>
              </a:tr>
            </a:tbl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483466" y="1196973"/>
            <a:ext cx="10343071" cy="369332"/>
            <a:chOff x="5201729" y="1281154"/>
            <a:chExt cx="10343071" cy="369332"/>
          </a:xfrm>
        </p:grpSpPr>
        <p:sp>
          <p:nvSpPr>
            <p:cNvPr id="16" name="Rectangle 15"/>
            <p:cNvSpPr/>
            <p:nvPr/>
          </p:nvSpPr>
          <p:spPr>
            <a:xfrm>
              <a:off x="5201729" y="1378117"/>
              <a:ext cx="200517" cy="200517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402245" y="1281154"/>
              <a:ext cx="1014255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i="1" dirty="0">
                  <a:solidFill>
                    <a:srgbClr val="1F4E79"/>
                  </a:solidFill>
                </a:rPr>
                <a:t>Frequency: </a:t>
              </a:r>
              <a:r>
                <a:rPr lang="en-US" b="1" dirty="0">
                  <a:solidFill>
                    <a:srgbClr val="1F4E79"/>
                  </a:solidFill>
                </a:rPr>
                <a:t>Probability that a flood of a specific size will be equaled or exceeded in any given year.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020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C6B633F-CA09-03DD-8256-98A4FC25B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-26" r="595" b="13255"/>
          <a:stretch/>
        </p:blipFill>
        <p:spPr>
          <a:xfrm>
            <a:off x="-6099" y="0"/>
            <a:ext cx="12195050" cy="68529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2F8C4C-1393-D0C0-B0EF-8C93664DFD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79" t="-11" r="20410" b="29121"/>
          <a:stretch/>
        </p:blipFill>
        <p:spPr>
          <a:xfrm>
            <a:off x="991521" y="745463"/>
            <a:ext cx="9866280" cy="5181124"/>
          </a:xfrm>
          <a:prstGeom prst="rect">
            <a:avLst/>
          </a:prstGeom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61534AB1-7FE2-C47B-CA54-5FCECE614EF3}"/>
              </a:ext>
            </a:extLst>
          </p:cNvPr>
          <p:cNvSpPr txBox="1"/>
          <p:nvPr/>
        </p:nvSpPr>
        <p:spPr>
          <a:xfrm>
            <a:off x="7678354" y="5567932"/>
            <a:ext cx="31017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dirty="0">
                <a:solidFill>
                  <a:schemeClr val="bg1"/>
                </a:solidFill>
              </a:rPr>
              <a:t>182 Seventh Street, Rainelle, WV, 25962</a:t>
            </a:r>
          </a:p>
        </p:txBody>
      </p:sp>
      <p:sp>
        <p:nvSpPr>
          <p:cNvPr id="31" name="Rectangular Callout 31">
            <a:extLst>
              <a:ext uri="{FF2B5EF4-FFF2-40B4-BE49-F238E27FC236}">
                <a16:creationId xmlns:a16="http://schemas.microsoft.com/office/drawing/2014/main" id="{9B6EC999-9E0A-C136-DEFA-0760F83BB774}"/>
              </a:ext>
            </a:extLst>
          </p:cNvPr>
          <p:cNvSpPr/>
          <p:nvPr/>
        </p:nvSpPr>
        <p:spPr>
          <a:xfrm>
            <a:off x="514463" y="4984265"/>
            <a:ext cx="1454367" cy="176396"/>
          </a:xfrm>
          <a:prstGeom prst="wedgeRectCallout">
            <a:avLst>
              <a:gd name="adj1" fmla="val 166515"/>
              <a:gd name="adj2" fmla="val -5385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 smtClean="0">
                <a:latin typeface="Arial Narrow" panose="020B0606020202030204" pitchFamily="34" charset="0"/>
              </a:rPr>
              <a:t>1.9’ </a:t>
            </a:r>
            <a:r>
              <a:rPr lang="en-US" sz="1000" b="1" dirty="0">
                <a:latin typeface="Arial Narrow" panose="020B0606020202030204" pitchFamily="34" charset="0"/>
              </a:rPr>
              <a:t>(FEMA 10% / 10-Yr) </a:t>
            </a:r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5672072" y="6181516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35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1672123" y="6154457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3374540" y="6226366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37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3800608" y="6181516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7863933" y="6206897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8172436" y="6158735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40" name="TextBox 41">
            <a:extLst>
              <a:ext uri="{FF2B5EF4-FFF2-40B4-BE49-F238E27FC236}">
                <a16:creationId xmlns:a16="http://schemas.microsoft.com/office/drawing/2014/main" id="{EAEBB0BE-C11E-6C81-A768-1194AD8F26FB}"/>
              </a:ext>
            </a:extLst>
          </p:cNvPr>
          <p:cNvSpPr txBox="1"/>
          <p:nvPr/>
        </p:nvSpPr>
        <p:spPr>
          <a:xfrm>
            <a:off x="4076415" y="5568570"/>
            <a:ext cx="274700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Building: </a:t>
            </a:r>
            <a:r>
              <a:rPr lang="en-US" sz="1200" b="1" dirty="0">
                <a:hlinkClick r:id="rId5"/>
              </a:rPr>
              <a:t>13-13-0001-0054-0000_182</a:t>
            </a:r>
            <a:endParaRPr lang="en-US" sz="1200" b="1" dirty="0"/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5246411" y="6226366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673639"/>
              </p:ext>
            </p:extLst>
          </p:nvPr>
        </p:nvGraphicFramePr>
        <p:xfrm>
          <a:off x="9554695" y="513315"/>
          <a:ext cx="2294627" cy="2481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623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1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(10-Yr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065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96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FEMA 1%+ (84% CL) 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</a:t>
                      </a:r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% (500-Yr) Climate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53" name="Rectangle 52"/>
          <p:cNvSpPr/>
          <p:nvPr/>
        </p:nvSpPr>
        <p:spPr>
          <a:xfrm>
            <a:off x="9553575" y="1952625"/>
            <a:ext cx="2286000" cy="16192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18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gauley river&#10;&#10;Description automatically generated">
            <a:extLst>
              <a:ext uri="{FF2B5EF4-FFF2-40B4-BE49-F238E27FC236}">
                <a16:creationId xmlns:a16="http://schemas.microsoft.com/office/drawing/2014/main" id="{3EF5C247-1C2E-93B5-0999-59A544A432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5" b="14599"/>
          <a:stretch/>
        </p:blipFill>
        <p:spPr>
          <a:xfrm>
            <a:off x="-415" y="87486"/>
            <a:ext cx="12280769" cy="676912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60878" y="87486"/>
            <a:ext cx="361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Camden-on-Gauley, WV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144176" y="89902"/>
            <a:ext cx="5990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0.2% Annual Chance (500-year)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D7EBC4-2874-862B-F8C6-34BDB62E4449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35FD520-0762-9AE2-FBF2-A5720EEB1BF5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9383E03-5D36-0692-A67D-E5DC076697DB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FE9F25C-2822-D648-944F-2D2621194ADF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AC98097-7A42-C7A0-E587-995588EEF5E9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1818B27-A9EB-00B1-9A3A-ED73603D46BA}"/>
              </a:ext>
            </a:extLst>
          </p:cNvPr>
          <p:cNvSpPr txBox="1"/>
          <p:nvPr/>
        </p:nvSpPr>
        <p:spPr>
          <a:xfrm>
            <a:off x="7731165" y="6364713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6% probability of flooding at least once over 30 years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B1013DD-24F3-228A-C0CE-2AF02DD69ED5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1E2BC9D1-82DD-146E-E756-DC8EA8A69D85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b="1" dirty="0">
                  <a:latin typeface="Arial Narrow" panose="020B0606020202030204" pitchFamily="34" charset="0"/>
                </a:rPr>
                <a:t/>
              </a:r>
              <a:br>
                <a:rPr lang="en-US" sz="1050" b="1" dirty="0">
                  <a:latin typeface="Arial Narrow" panose="020B0606020202030204" pitchFamily="34" charset="0"/>
                </a:rPr>
              </a:br>
              <a:r>
                <a:rPr lang="en-US" sz="1050" b="1" dirty="0">
                  <a:latin typeface="Arial Narrow" panose="020B0606020202030204" pitchFamily="34" charset="0"/>
                </a:rPr>
                <a:t>32.5 </a:t>
              </a:r>
              <a:r>
                <a:rPr lang="en-US" sz="1000" b="1" dirty="0">
                  <a:latin typeface="Arial Narrow" panose="020B0606020202030204" pitchFamily="34" charset="0"/>
                </a:rPr>
                <a:t>ft.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7CE1E0B-5FA5-5198-EE09-83507BFEEA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F9F798B-8331-3E55-7AA7-8FF8765152CA}"/>
              </a:ext>
            </a:extLst>
          </p:cNvPr>
          <p:cNvSpPr txBox="1"/>
          <p:nvPr/>
        </p:nvSpPr>
        <p:spPr>
          <a:xfrm>
            <a:off x="458991" y="6347715"/>
            <a:ext cx="544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15% </a:t>
            </a:r>
            <a:r>
              <a:rPr lang="en-US" b="1" dirty="0">
                <a:solidFill>
                  <a:schemeClr val="bg1"/>
                </a:solidFill>
              </a:rPr>
              <a:t>of </a:t>
            </a:r>
            <a:r>
              <a:rPr lang="en-US" b="1" dirty="0" smtClean="0">
                <a:solidFill>
                  <a:schemeClr val="bg1"/>
                </a:solidFill>
              </a:rPr>
              <a:t>Camden </a:t>
            </a:r>
            <a:r>
              <a:rPr lang="en-US" b="1" dirty="0">
                <a:solidFill>
                  <a:schemeClr val="bg1"/>
                </a:solidFill>
              </a:rPr>
              <a:t>is in the </a:t>
            </a:r>
            <a:r>
              <a:rPr lang="en-US" b="1" dirty="0" smtClean="0">
                <a:solidFill>
                  <a:schemeClr val="bg1"/>
                </a:solidFill>
              </a:rPr>
              <a:t>0.2% Annual </a:t>
            </a:r>
            <a:r>
              <a:rPr lang="en-US" b="1" dirty="0">
                <a:solidFill>
                  <a:schemeClr val="bg1"/>
                </a:solidFill>
              </a:rPr>
              <a:t>Flood Chance</a:t>
            </a:r>
          </a:p>
        </p:txBody>
      </p:sp>
    </p:spTree>
    <p:extLst>
      <p:ext uri="{BB962C8B-B14F-4D97-AF65-F5344CB8AC3E}">
        <p14:creationId xmlns:p14="http://schemas.microsoft.com/office/powerpoint/2010/main" val="154376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7419" y="2709892"/>
            <a:ext cx="400110" cy="171923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400" b="1" dirty="0" smtClean="0"/>
              <a:t>Percentage of Area</a:t>
            </a:r>
            <a:endParaRPr lang="en-US" sz="1400" b="1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1492627" y="5105400"/>
            <a:ext cx="1013460" cy="2476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1248638"/>
              </p:ext>
            </p:extLst>
          </p:nvPr>
        </p:nvGraphicFramePr>
        <p:xfrm>
          <a:off x="697529" y="114300"/>
          <a:ext cx="11296351" cy="6469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8400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A74CAE0-7361-5A98-45BB-AE5BD9D54A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613024"/>
              </p:ext>
            </p:extLst>
          </p:nvPr>
        </p:nvGraphicFramePr>
        <p:xfrm>
          <a:off x="807719" y="457199"/>
          <a:ext cx="10332721" cy="522478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50821">
                  <a:extLst>
                    <a:ext uri="{9D8B030D-6E8A-4147-A177-3AD203B41FA5}">
                      <a16:colId xmlns:a16="http://schemas.microsoft.com/office/drawing/2014/main" val="3261967427"/>
                    </a:ext>
                  </a:extLst>
                </a:gridCol>
                <a:gridCol w="1539240">
                  <a:extLst>
                    <a:ext uri="{9D8B030D-6E8A-4147-A177-3AD203B41FA5}">
                      <a16:colId xmlns:a16="http://schemas.microsoft.com/office/drawing/2014/main" val="893657258"/>
                    </a:ext>
                  </a:extLst>
                </a:gridCol>
                <a:gridCol w="1394460">
                  <a:extLst>
                    <a:ext uri="{9D8B030D-6E8A-4147-A177-3AD203B41FA5}">
                      <a16:colId xmlns:a16="http://schemas.microsoft.com/office/drawing/2014/main" val="2062172265"/>
                    </a:ext>
                  </a:extLst>
                </a:gridCol>
                <a:gridCol w="1607820">
                  <a:extLst>
                    <a:ext uri="{9D8B030D-6E8A-4147-A177-3AD203B41FA5}">
                      <a16:colId xmlns:a16="http://schemas.microsoft.com/office/drawing/2014/main" val="3620269671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3906555288"/>
                    </a:ext>
                  </a:extLst>
                </a:gridCol>
                <a:gridCol w="1859280">
                  <a:extLst>
                    <a:ext uri="{9D8B030D-6E8A-4147-A177-3AD203B41FA5}">
                      <a16:colId xmlns:a16="http://schemas.microsoft.com/office/drawing/2014/main" val="2749464022"/>
                    </a:ext>
                  </a:extLst>
                </a:gridCol>
              </a:tblGrid>
              <a:tr h="335459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Flood Intervals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1F4E79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tabLst>
                          <a:tab pos="4572000" algn="l"/>
                          <a:tab pos="4630738" algn="l"/>
                        </a:tabLst>
                      </a:pPr>
                      <a:r>
                        <a:rPr lang="en-US" sz="1600" b="1" dirty="0" smtClean="0"/>
                        <a:t>Percentage</a:t>
                      </a:r>
                      <a:r>
                        <a:rPr lang="en-US" sz="1600" b="1" baseline="0" dirty="0" smtClean="0"/>
                        <a:t> of Inundated Area in each Community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1621997"/>
                  </a:ext>
                </a:extLst>
              </a:tr>
              <a:tr h="74917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Camden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Clendenin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Rainelle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Richwood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285750" algn="l"/>
                        </a:tabLs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White Sulphur Springs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68793"/>
                  </a:ext>
                </a:extLst>
              </a:tr>
              <a:tr h="678395">
                <a:tc>
                  <a:txBody>
                    <a:bodyPr/>
                    <a:lstStyle/>
                    <a:p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10% Probability of Flood in a year (10-year </a:t>
                      </a: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flood)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10%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13.4%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13%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7%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13%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9503510"/>
                  </a:ext>
                </a:extLst>
              </a:tr>
              <a:tr h="6680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4% Probability of Flood in a year (25-year flood)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12%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19%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20%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11%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17%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399701"/>
                  </a:ext>
                </a:extLst>
              </a:tr>
              <a:tr h="7222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2% Probability of Flood in a year (50-year flood)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12%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22.5%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26%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16%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20%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986122"/>
                  </a:ext>
                </a:extLst>
              </a:tr>
              <a:tr h="6979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1% Probability of Flood in a year (100-year flood)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14%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23.5%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31%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18%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22%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8574149"/>
                  </a:ext>
                </a:extLst>
              </a:tr>
              <a:tr h="6771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*1+% Probability of Flood in a year (84% Climate Change)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13%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23.5%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31%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22%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25%</a:t>
                      </a:r>
                    </a:p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  <a:highlight>
                          <a:srgbClr val="FF00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6705027"/>
                  </a:ext>
                </a:extLst>
              </a:tr>
              <a:tr h="6963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0.2% Probability of Flood in a year (500-year flood)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15%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25%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37%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22%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27%</a:t>
                      </a:r>
                    </a:p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  <a:highlight>
                          <a:srgbClr val="FF00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9557344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736666" y="5908353"/>
            <a:ext cx="92607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 smtClean="0"/>
              <a:t>* The </a:t>
            </a:r>
            <a:r>
              <a:rPr lang="en-US" sz="1200" b="1" i="1" dirty="0"/>
              <a:t>1-percent-plus flood elevation is defined as a flood elevation derived by using discharges that are at the upper 84-percent confidence limit as calculated in the gage analysis for the 1- percent-annual-chance event for the Flood Risk </a:t>
            </a:r>
            <a:r>
              <a:rPr lang="en-US" sz="1200" b="1" i="1" dirty="0" smtClean="0"/>
              <a:t>Project </a:t>
            </a:r>
            <a:r>
              <a:rPr lang="en-US" sz="1200" b="1" i="1" dirty="0" smtClean="0">
                <a:hlinkClick r:id="rId2"/>
              </a:rPr>
              <a:t>(FEMA, 2019)</a:t>
            </a:r>
            <a:endParaRPr lang="en-US" sz="1200" b="1" i="1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87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C6B633F-CA09-03DD-8256-98A4FC25B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-26" r="595" b="13255"/>
          <a:stretch/>
        </p:blipFill>
        <p:spPr>
          <a:xfrm>
            <a:off x="-6099" y="0"/>
            <a:ext cx="12195050" cy="68529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2F8C4C-1393-D0C0-B0EF-8C93664DFD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79" t="-11" r="20410" b="29121"/>
          <a:stretch/>
        </p:blipFill>
        <p:spPr>
          <a:xfrm>
            <a:off x="991521" y="745463"/>
            <a:ext cx="9866280" cy="5181124"/>
          </a:xfrm>
          <a:prstGeom prst="rect">
            <a:avLst/>
          </a:prstGeom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61534AB1-7FE2-C47B-CA54-5FCECE614EF3}"/>
              </a:ext>
            </a:extLst>
          </p:cNvPr>
          <p:cNvSpPr txBox="1"/>
          <p:nvPr/>
        </p:nvSpPr>
        <p:spPr>
          <a:xfrm>
            <a:off x="7678354" y="5567932"/>
            <a:ext cx="31017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dirty="0">
                <a:solidFill>
                  <a:schemeClr val="bg1"/>
                </a:solidFill>
              </a:rPr>
              <a:t>182 Seventh Street, Rainelle, WV, 25962</a:t>
            </a:r>
          </a:p>
        </p:txBody>
      </p:sp>
      <p:sp>
        <p:nvSpPr>
          <p:cNvPr id="28" name="Rectangular Callout 28">
            <a:extLst>
              <a:ext uri="{FF2B5EF4-FFF2-40B4-BE49-F238E27FC236}">
                <a16:creationId xmlns:a16="http://schemas.microsoft.com/office/drawing/2014/main" id="{99AE9F88-5DC9-41A0-F1D0-0AD4A5427B8C}"/>
              </a:ext>
            </a:extLst>
          </p:cNvPr>
          <p:cNvSpPr/>
          <p:nvPr/>
        </p:nvSpPr>
        <p:spPr>
          <a:xfrm>
            <a:off x="517360" y="4666881"/>
            <a:ext cx="1451453" cy="176396"/>
          </a:xfrm>
          <a:prstGeom prst="wedgeRectCallout">
            <a:avLst>
              <a:gd name="adj1" fmla="val 166621"/>
              <a:gd name="adj2" fmla="val -3419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 smtClean="0">
                <a:latin typeface="Arial Narrow" panose="020B0606020202030204" pitchFamily="34" charset="0"/>
              </a:rPr>
              <a:t>3.1’  </a:t>
            </a:r>
            <a:r>
              <a:rPr lang="en-US" sz="1000" b="1" dirty="0">
                <a:latin typeface="Arial Narrow" panose="020B0606020202030204" pitchFamily="34" charset="0"/>
              </a:rPr>
              <a:t>(FEMA 1% / 100-Yr) </a:t>
            </a:r>
          </a:p>
        </p:txBody>
      </p:sp>
      <p:sp>
        <p:nvSpPr>
          <p:cNvPr id="31" name="Rectangular Callout 31">
            <a:extLst>
              <a:ext uri="{FF2B5EF4-FFF2-40B4-BE49-F238E27FC236}">
                <a16:creationId xmlns:a16="http://schemas.microsoft.com/office/drawing/2014/main" id="{9B6EC999-9E0A-C136-DEFA-0760F83BB774}"/>
              </a:ext>
            </a:extLst>
          </p:cNvPr>
          <p:cNvSpPr/>
          <p:nvPr/>
        </p:nvSpPr>
        <p:spPr>
          <a:xfrm>
            <a:off x="514463" y="4984265"/>
            <a:ext cx="1454367" cy="176396"/>
          </a:xfrm>
          <a:prstGeom prst="wedgeRectCallout">
            <a:avLst>
              <a:gd name="adj1" fmla="val 166515"/>
              <a:gd name="adj2" fmla="val -5385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 smtClean="0">
                <a:latin typeface="Arial Narrow" panose="020B0606020202030204" pitchFamily="34" charset="0"/>
              </a:rPr>
              <a:t>1.9’ </a:t>
            </a:r>
            <a:r>
              <a:rPr lang="en-US" sz="1000" b="1" dirty="0">
                <a:latin typeface="Arial Narrow" panose="020B0606020202030204" pitchFamily="34" charset="0"/>
              </a:rPr>
              <a:t>(FEMA 10% / 10-Yr) </a:t>
            </a:r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5672072" y="6181516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35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1672123" y="6154457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3374540" y="6226366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37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3800608" y="6181516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7863933" y="6206897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8172436" y="6158735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40" name="TextBox 41">
            <a:extLst>
              <a:ext uri="{FF2B5EF4-FFF2-40B4-BE49-F238E27FC236}">
                <a16:creationId xmlns:a16="http://schemas.microsoft.com/office/drawing/2014/main" id="{EAEBB0BE-C11E-6C81-A768-1194AD8F26FB}"/>
              </a:ext>
            </a:extLst>
          </p:cNvPr>
          <p:cNvSpPr txBox="1"/>
          <p:nvPr/>
        </p:nvSpPr>
        <p:spPr>
          <a:xfrm>
            <a:off x="4076415" y="5568570"/>
            <a:ext cx="274700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Building: </a:t>
            </a:r>
            <a:r>
              <a:rPr lang="en-US" sz="1200" b="1" dirty="0">
                <a:hlinkClick r:id="rId5"/>
              </a:rPr>
              <a:t>13-13-0001-0054-0000_182</a:t>
            </a:r>
            <a:endParaRPr lang="en-US" sz="1200" b="1" dirty="0"/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5246411" y="6226366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639317"/>
              </p:ext>
            </p:extLst>
          </p:nvPr>
        </p:nvGraphicFramePr>
        <p:xfrm>
          <a:off x="9554695" y="513315"/>
          <a:ext cx="2294627" cy="2481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623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1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(10-Yr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065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96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 smtClean="0">
                          <a:effectLst/>
                        </a:rPr>
                        <a:t>3.1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FEMA 1%+ (84% CL) 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</a:t>
                      </a:r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% (500-Yr) Climate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45" name="Rectangle 44"/>
          <p:cNvSpPr/>
          <p:nvPr/>
        </p:nvSpPr>
        <p:spPr>
          <a:xfrm>
            <a:off x="9553575" y="1952625"/>
            <a:ext cx="2286000" cy="16192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C6B633F-CA09-03DD-8256-98A4FC25B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-26" r="595" b="13255"/>
          <a:stretch/>
        </p:blipFill>
        <p:spPr>
          <a:xfrm>
            <a:off x="-6099" y="0"/>
            <a:ext cx="12195050" cy="68529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2F8C4C-1393-D0C0-B0EF-8C93664DFD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79" t="-11" r="20410" b="29121"/>
          <a:stretch/>
        </p:blipFill>
        <p:spPr>
          <a:xfrm>
            <a:off x="991521" y="745463"/>
            <a:ext cx="9866280" cy="5181124"/>
          </a:xfrm>
          <a:prstGeom prst="rect">
            <a:avLst/>
          </a:prstGeom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61534AB1-7FE2-C47B-CA54-5FCECE614EF3}"/>
              </a:ext>
            </a:extLst>
          </p:cNvPr>
          <p:cNvSpPr txBox="1"/>
          <p:nvPr/>
        </p:nvSpPr>
        <p:spPr>
          <a:xfrm>
            <a:off x="7678354" y="5567932"/>
            <a:ext cx="31017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dirty="0">
                <a:solidFill>
                  <a:schemeClr val="bg1"/>
                </a:solidFill>
              </a:rPr>
              <a:t>182 Seventh Street, Rainelle, WV, 25962</a:t>
            </a:r>
          </a:p>
        </p:txBody>
      </p:sp>
      <p:sp>
        <p:nvSpPr>
          <p:cNvPr id="25" name="Rectangular Callout 24">
            <a:extLst>
              <a:ext uri="{FF2B5EF4-FFF2-40B4-BE49-F238E27FC236}">
                <a16:creationId xmlns:a16="http://schemas.microsoft.com/office/drawing/2014/main" id="{20D26C65-FBDC-C5C6-93DD-92DD5B9BB730}"/>
              </a:ext>
            </a:extLst>
          </p:cNvPr>
          <p:cNvSpPr/>
          <p:nvPr/>
        </p:nvSpPr>
        <p:spPr>
          <a:xfrm>
            <a:off x="484644" y="3593422"/>
            <a:ext cx="1865450" cy="203837"/>
          </a:xfrm>
          <a:prstGeom prst="wedgeRectCallout">
            <a:avLst>
              <a:gd name="adj1" fmla="val 171677"/>
              <a:gd name="adj2" fmla="val -8538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9.9’  FEMA 1%+ (84% CL)</a:t>
            </a:r>
          </a:p>
        </p:txBody>
      </p:sp>
      <p:sp>
        <p:nvSpPr>
          <p:cNvPr id="28" name="Rectangular Callout 28">
            <a:extLst>
              <a:ext uri="{FF2B5EF4-FFF2-40B4-BE49-F238E27FC236}">
                <a16:creationId xmlns:a16="http://schemas.microsoft.com/office/drawing/2014/main" id="{99AE9F88-5DC9-41A0-F1D0-0AD4A5427B8C}"/>
              </a:ext>
            </a:extLst>
          </p:cNvPr>
          <p:cNvSpPr/>
          <p:nvPr/>
        </p:nvSpPr>
        <p:spPr>
          <a:xfrm>
            <a:off x="517360" y="4666881"/>
            <a:ext cx="1451453" cy="176396"/>
          </a:xfrm>
          <a:prstGeom prst="wedgeRectCallout">
            <a:avLst>
              <a:gd name="adj1" fmla="val 166621"/>
              <a:gd name="adj2" fmla="val -3419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 smtClean="0">
                <a:latin typeface="Arial Narrow" panose="020B0606020202030204" pitchFamily="34" charset="0"/>
              </a:rPr>
              <a:t>3.1’  </a:t>
            </a:r>
            <a:r>
              <a:rPr lang="en-US" sz="1000" b="1" dirty="0">
                <a:latin typeface="Arial Narrow" panose="020B0606020202030204" pitchFamily="34" charset="0"/>
              </a:rPr>
              <a:t>(FEMA 1% / 100-Yr) </a:t>
            </a:r>
          </a:p>
        </p:txBody>
      </p:sp>
      <p:sp>
        <p:nvSpPr>
          <p:cNvPr id="31" name="Rectangular Callout 31">
            <a:extLst>
              <a:ext uri="{FF2B5EF4-FFF2-40B4-BE49-F238E27FC236}">
                <a16:creationId xmlns:a16="http://schemas.microsoft.com/office/drawing/2014/main" id="{9B6EC999-9E0A-C136-DEFA-0760F83BB774}"/>
              </a:ext>
            </a:extLst>
          </p:cNvPr>
          <p:cNvSpPr/>
          <p:nvPr/>
        </p:nvSpPr>
        <p:spPr>
          <a:xfrm>
            <a:off x="514463" y="4984265"/>
            <a:ext cx="1454367" cy="176396"/>
          </a:xfrm>
          <a:prstGeom prst="wedgeRectCallout">
            <a:avLst>
              <a:gd name="adj1" fmla="val 166515"/>
              <a:gd name="adj2" fmla="val -5385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 smtClean="0">
                <a:latin typeface="Arial Narrow" panose="020B0606020202030204" pitchFamily="34" charset="0"/>
              </a:rPr>
              <a:t>1.9’ </a:t>
            </a:r>
            <a:r>
              <a:rPr lang="en-US" sz="1000" b="1" dirty="0">
                <a:latin typeface="Arial Narrow" panose="020B0606020202030204" pitchFamily="34" charset="0"/>
              </a:rPr>
              <a:t>(FEMA 10% / 10-Yr) </a:t>
            </a:r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5672072" y="6181516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35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1672123" y="6154457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3374540" y="6226366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37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3800608" y="6181516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7863933" y="6206897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8172436" y="6158735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40" name="TextBox 41">
            <a:extLst>
              <a:ext uri="{FF2B5EF4-FFF2-40B4-BE49-F238E27FC236}">
                <a16:creationId xmlns:a16="http://schemas.microsoft.com/office/drawing/2014/main" id="{EAEBB0BE-C11E-6C81-A768-1194AD8F26FB}"/>
              </a:ext>
            </a:extLst>
          </p:cNvPr>
          <p:cNvSpPr txBox="1"/>
          <p:nvPr/>
        </p:nvSpPr>
        <p:spPr>
          <a:xfrm>
            <a:off x="4076415" y="5568570"/>
            <a:ext cx="274700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Building: </a:t>
            </a:r>
            <a:r>
              <a:rPr lang="en-US" sz="1200" b="1" dirty="0">
                <a:hlinkClick r:id="rId5"/>
              </a:rPr>
              <a:t>13-13-0001-0054-0000_182</a:t>
            </a:r>
            <a:endParaRPr lang="en-US" sz="1200" b="1" dirty="0"/>
          </a:p>
        </p:txBody>
      </p:sp>
      <p:sp>
        <p:nvSpPr>
          <p:cNvPr id="41" name="Left Brace 40">
            <a:extLst>
              <a:ext uri="{FF2B5EF4-FFF2-40B4-BE49-F238E27FC236}">
                <a16:creationId xmlns:a16="http://schemas.microsoft.com/office/drawing/2014/main" id="{DF7CC861-ACD0-9093-F712-FEBD58C3328B}"/>
              </a:ext>
            </a:extLst>
          </p:cNvPr>
          <p:cNvSpPr/>
          <p:nvPr/>
        </p:nvSpPr>
        <p:spPr>
          <a:xfrm>
            <a:off x="304151" y="3669162"/>
            <a:ext cx="133350" cy="1139547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5246411" y="6226366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56472"/>
              </p:ext>
            </p:extLst>
          </p:nvPr>
        </p:nvGraphicFramePr>
        <p:xfrm>
          <a:off x="9554695" y="513315"/>
          <a:ext cx="2294627" cy="2481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623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1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(10-Yr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065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96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 smtClean="0">
                          <a:effectLst/>
                        </a:rPr>
                        <a:t>3.1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FEMA 1%+ (84% CL) 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 smtClean="0">
                          <a:effectLst/>
                        </a:rPr>
                        <a:t>9.9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</a:t>
                      </a:r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% (500-Yr) Climate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46" name="Rectangle 45"/>
          <p:cNvSpPr/>
          <p:nvPr/>
        </p:nvSpPr>
        <p:spPr>
          <a:xfrm>
            <a:off x="9553575" y="1952625"/>
            <a:ext cx="2286000" cy="16192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6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C6B633F-CA09-03DD-8256-98A4FC25B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-26" r="595" b="13255"/>
          <a:stretch/>
        </p:blipFill>
        <p:spPr>
          <a:xfrm>
            <a:off x="-6099" y="0"/>
            <a:ext cx="12195050" cy="68529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2F8C4C-1393-D0C0-B0EF-8C93664DFD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79" t="-11" r="20410" b="29121"/>
          <a:stretch/>
        </p:blipFill>
        <p:spPr>
          <a:xfrm>
            <a:off x="991521" y="745463"/>
            <a:ext cx="9866280" cy="5181124"/>
          </a:xfrm>
          <a:prstGeom prst="rect">
            <a:avLst/>
          </a:prstGeom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61534AB1-7FE2-C47B-CA54-5FCECE614EF3}"/>
              </a:ext>
            </a:extLst>
          </p:cNvPr>
          <p:cNvSpPr txBox="1"/>
          <p:nvPr/>
        </p:nvSpPr>
        <p:spPr>
          <a:xfrm>
            <a:off x="7678354" y="5567932"/>
            <a:ext cx="31017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dirty="0">
                <a:solidFill>
                  <a:schemeClr val="bg1"/>
                </a:solidFill>
              </a:rPr>
              <a:t>182 Seventh Street, Rainelle, WV, 25962</a:t>
            </a:r>
          </a:p>
        </p:txBody>
      </p:sp>
      <p:sp>
        <p:nvSpPr>
          <p:cNvPr id="25" name="Rectangular Callout 24">
            <a:extLst>
              <a:ext uri="{FF2B5EF4-FFF2-40B4-BE49-F238E27FC236}">
                <a16:creationId xmlns:a16="http://schemas.microsoft.com/office/drawing/2014/main" id="{20D26C65-FBDC-C5C6-93DD-92DD5B9BB730}"/>
              </a:ext>
            </a:extLst>
          </p:cNvPr>
          <p:cNvSpPr/>
          <p:nvPr/>
        </p:nvSpPr>
        <p:spPr>
          <a:xfrm>
            <a:off x="484644" y="3593422"/>
            <a:ext cx="1865450" cy="203837"/>
          </a:xfrm>
          <a:prstGeom prst="wedgeRectCallout">
            <a:avLst>
              <a:gd name="adj1" fmla="val 171677"/>
              <a:gd name="adj2" fmla="val -8538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9.9’  FEMA 1%+ (84% CL)</a:t>
            </a:r>
          </a:p>
        </p:txBody>
      </p:sp>
      <p:sp>
        <p:nvSpPr>
          <p:cNvPr id="26" name="Rectangular Callout 25">
            <a:extLst>
              <a:ext uri="{FF2B5EF4-FFF2-40B4-BE49-F238E27FC236}">
                <a16:creationId xmlns:a16="http://schemas.microsoft.com/office/drawing/2014/main" id="{2F23BD3A-4311-A0C0-EF90-5B897BDB55B1}"/>
              </a:ext>
            </a:extLst>
          </p:cNvPr>
          <p:cNvSpPr/>
          <p:nvPr/>
        </p:nvSpPr>
        <p:spPr>
          <a:xfrm>
            <a:off x="502731" y="3847984"/>
            <a:ext cx="1466082" cy="236256"/>
          </a:xfrm>
          <a:prstGeom prst="wedgeRectCallout">
            <a:avLst>
              <a:gd name="adj1" fmla="val 536019"/>
              <a:gd name="adj2" fmla="val 8319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7.5’   (2016 High Water) </a:t>
            </a:r>
          </a:p>
        </p:txBody>
      </p:sp>
      <p:sp>
        <p:nvSpPr>
          <p:cNvPr id="28" name="Rectangular Callout 28">
            <a:extLst>
              <a:ext uri="{FF2B5EF4-FFF2-40B4-BE49-F238E27FC236}">
                <a16:creationId xmlns:a16="http://schemas.microsoft.com/office/drawing/2014/main" id="{99AE9F88-5DC9-41A0-F1D0-0AD4A5427B8C}"/>
              </a:ext>
            </a:extLst>
          </p:cNvPr>
          <p:cNvSpPr/>
          <p:nvPr/>
        </p:nvSpPr>
        <p:spPr>
          <a:xfrm>
            <a:off x="517360" y="4666881"/>
            <a:ext cx="1451453" cy="176396"/>
          </a:xfrm>
          <a:prstGeom prst="wedgeRectCallout">
            <a:avLst>
              <a:gd name="adj1" fmla="val 166621"/>
              <a:gd name="adj2" fmla="val -3419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 smtClean="0">
                <a:latin typeface="Arial Narrow" panose="020B0606020202030204" pitchFamily="34" charset="0"/>
              </a:rPr>
              <a:t>3.1’  </a:t>
            </a:r>
            <a:r>
              <a:rPr lang="en-US" sz="1000" b="1" dirty="0">
                <a:latin typeface="Arial Narrow" panose="020B0606020202030204" pitchFamily="34" charset="0"/>
              </a:rPr>
              <a:t>(FEMA 1% / 100-Yr) </a:t>
            </a:r>
          </a:p>
        </p:txBody>
      </p:sp>
      <p:sp>
        <p:nvSpPr>
          <p:cNvPr id="31" name="Rectangular Callout 31">
            <a:extLst>
              <a:ext uri="{FF2B5EF4-FFF2-40B4-BE49-F238E27FC236}">
                <a16:creationId xmlns:a16="http://schemas.microsoft.com/office/drawing/2014/main" id="{9B6EC999-9E0A-C136-DEFA-0760F83BB774}"/>
              </a:ext>
            </a:extLst>
          </p:cNvPr>
          <p:cNvSpPr/>
          <p:nvPr/>
        </p:nvSpPr>
        <p:spPr>
          <a:xfrm>
            <a:off x="514463" y="4984265"/>
            <a:ext cx="1454367" cy="176396"/>
          </a:xfrm>
          <a:prstGeom prst="wedgeRectCallout">
            <a:avLst>
              <a:gd name="adj1" fmla="val 166515"/>
              <a:gd name="adj2" fmla="val -5385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 smtClean="0">
                <a:latin typeface="Arial Narrow" panose="020B0606020202030204" pitchFamily="34" charset="0"/>
              </a:rPr>
              <a:t>1.9’ </a:t>
            </a:r>
            <a:r>
              <a:rPr lang="en-US" sz="1000" b="1" dirty="0">
                <a:latin typeface="Arial Narrow" panose="020B0606020202030204" pitchFamily="34" charset="0"/>
              </a:rPr>
              <a:t>(FEMA 10% / 10-Yr) </a:t>
            </a:r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5672072" y="6181516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35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1672123" y="6154457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3374540" y="6226366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37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3800608" y="6181516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7863933" y="6206897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8172436" y="6158735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40" name="TextBox 41">
            <a:extLst>
              <a:ext uri="{FF2B5EF4-FFF2-40B4-BE49-F238E27FC236}">
                <a16:creationId xmlns:a16="http://schemas.microsoft.com/office/drawing/2014/main" id="{EAEBB0BE-C11E-6C81-A768-1194AD8F26FB}"/>
              </a:ext>
            </a:extLst>
          </p:cNvPr>
          <p:cNvSpPr txBox="1"/>
          <p:nvPr/>
        </p:nvSpPr>
        <p:spPr>
          <a:xfrm>
            <a:off x="4076415" y="5568570"/>
            <a:ext cx="274700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Building: </a:t>
            </a:r>
            <a:r>
              <a:rPr lang="en-US" sz="1200" b="1" dirty="0">
                <a:hlinkClick r:id="rId5"/>
              </a:rPr>
              <a:t>13-13-0001-0054-0000_182</a:t>
            </a:r>
            <a:endParaRPr lang="en-US" sz="1200" b="1" dirty="0"/>
          </a:p>
        </p:txBody>
      </p:sp>
      <p:sp>
        <p:nvSpPr>
          <p:cNvPr id="41" name="Left Brace 40">
            <a:extLst>
              <a:ext uri="{FF2B5EF4-FFF2-40B4-BE49-F238E27FC236}">
                <a16:creationId xmlns:a16="http://schemas.microsoft.com/office/drawing/2014/main" id="{DF7CC861-ACD0-9093-F712-FEBD58C3328B}"/>
              </a:ext>
            </a:extLst>
          </p:cNvPr>
          <p:cNvSpPr/>
          <p:nvPr/>
        </p:nvSpPr>
        <p:spPr>
          <a:xfrm>
            <a:off x="304151" y="3669162"/>
            <a:ext cx="133350" cy="1139547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5246411" y="6226366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4553108"/>
              </p:ext>
            </p:extLst>
          </p:nvPr>
        </p:nvGraphicFramePr>
        <p:xfrm>
          <a:off x="9554695" y="513315"/>
          <a:ext cx="2294627" cy="2481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623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1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(10-Yr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065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96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7.5</a:t>
                      </a:r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 smtClean="0">
                          <a:effectLst/>
                        </a:rPr>
                        <a:t>3.1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FEMA 1%+ (84% CL) 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 smtClean="0">
                          <a:effectLst/>
                        </a:rPr>
                        <a:t>9.9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</a:t>
                      </a:r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% (500-Yr) Climate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43" name="Rectangle 42"/>
          <p:cNvSpPr/>
          <p:nvPr/>
        </p:nvSpPr>
        <p:spPr>
          <a:xfrm>
            <a:off x="9553575" y="1952625"/>
            <a:ext cx="2286000" cy="16192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0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C6B633F-CA09-03DD-8256-98A4FC25B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-26" r="595" b="13255"/>
          <a:stretch/>
        </p:blipFill>
        <p:spPr>
          <a:xfrm>
            <a:off x="-6099" y="0"/>
            <a:ext cx="12195050" cy="68529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2F8C4C-1393-D0C0-B0EF-8C93664DFD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79" t="-11" r="20410" b="29121"/>
          <a:stretch/>
        </p:blipFill>
        <p:spPr>
          <a:xfrm>
            <a:off x="991521" y="745463"/>
            <a:ext cx="9866280" cy="5181124"/>
          </a:xfrm>
          <a:prstGeom prst="rect">
            <a:avLst/>
          </a:prstGeom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61534AB1-7FE2-C47B-CA54-5FCECE614EF3}"/>
              </a:ext>
            </a:extLst>
          </p:cNvPr>
          <p:cNvSpPr txBox="1"/>
          <p:nvPr/>
        </p:nvSpPr>
        <p:spPr>
          <a:xfrm>
            <a:off x="7678354" y="5567932"/>
            <a:ext cx="31017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dirty="0">
                <a:solidFill>
                  <a:schemeClr val="bg1"/>
                </a:solidFill>
              </a:rPr>
              <a:t>182 Seventh Street, Rainelle, WV, 25962</a:t>
            </a:r>
          </a:p>
        </p:txBody>
      </p:sp>
      <p:sp>
        <p:nvSpPr>
          <p:cNvPr id="25" name="Rectangular Callout 24">
            <a:extLst>
              <a:ext uri="{FF2B5EF4-FFF2-40B4-BE49-F238E27FC236}">
                <a16:creationId xmlns:a16="http://schemas.microsoft.com/office/drawing/2014/main" id="{20D26C65-FBDC-C5C6-93DD-92DD5B9BB730}"/>
              </a:ext>
            </a:extLst>
          </p:cNvPr>
          <p:cNvSpPr/>
          <p:nvPr/>
        </p:nvSpPr>
        <p:spPr>
          <a:xfrm>
            <a:off x="484644" y="3593422"/>
            <a:ext cx="1865450" cy="203837"/>
          </a:xfrm>
          <a:prstGeom prst="wedgeRectCallout">
            <a:avLst>
              <a:gd name="adj1" fmla="val 171677"/>
              <a:gd name="adj2" fmla="val -8538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9.9’  FEMA 1%+ (84% CL)</a:t>
            </a:r>
          </a:p>
        </p:txBody>
      </p:sp>
      <p:sp>
        <p:nvSpPr>
          <p:cNvPr id="26" name="Rectangular Callout 25">
            <a:extLst>
              <a:ext uri="{FF2B5EF4-FFF2-40B4-BE49-F238E27FC236}">
                <a16:creationId xmlns:a16="http://schemas.microsoft.com/office/drawing/2014/main" id="{2F23BD3A-4311-A0C0-EF90-5B897BDB55B1}"/>
              </a:ext>
            </a:extLst>
          </p:cNvPr>
          <p:cNvSpPr/>
          <p:nvPr/>
        </p:nvSpPr>
        <p:spPr>
          <a:xfrm>
            <a:off x="502731" y="3847984"/>
            <a:ext cx="1466082" cy="236256"/>
          </a:xfrm>
          <a:prstGeom prst="wedgeRectCallout">
            <a:avLst>
              <a:gd name="adj1" fmla="val 536019"/>
              <a:gd name="adj2" fmla="val 8319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7.5’   (2016 High Water) </a:t>
            </a:r>
          </a:p>
        </p:txBody>
      </p:sp>
      <p:sp>
        <p:nvSpPr>
          <p:cNvPr id="27" name="Rectangular Callout 27">
            <a:extLst>
              <a:ext uri="{FF2B5EF4-FFF2-40B4-BE49-F238E27FC236}">
                <a16:creationId xmlns:a16="http://schemas.microsoft.com/office/drawing/2014/main" id="{5303E5CB-A8B1-D0A5-1157-363276D92D22}"/>
              </a:ext>
            </a:extLst>
          </p:cNvPr>
          <p:cNvSpPr/>
          <p:nvPr/>
        </p:nvSpPr>
        <p:spPr>
          <a:xfrm>
            <a:off x="502731" y="3375488"/>
            <a:ext cx="1466082" cy="176396"/>
          </a:xfrm>
          <a:prstGeom prst="wedgeRectCallout">
            <a:avLst>
              <a:gd name="adj1" fmla="val 531095"/>
              <a:gd name="adj2" fmla="val 35186"/>
            </a:avLst>
          </a:prstGeom>
          <a:solidFill>
            <a:schemeClr val="accent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9.9’  (FEMA 0.2% / 500-Yr )</a:t>
            </a:r>
          </a:p>
        </p:txBody>
      </p:sp>
      <p:sp>
        <p:nvSpPr>
          <p:cNvPr id="28" name="Rectangular Callout 28">
            <a:extLst>
              <a:ext uri="{FF2B5EF4-FFF2-40B4-BE49-F238E27FC236}">
                <a16:creationId xmlns:a16="http://schemas.microsoft.com/office/drawing/2014/main" id="{99AE9F88-5DC9-41A0-F1D0-0AD4A5427B8C}"/>
              </a:ext>
            </a:extLst>
          </p:cNvPr>
          <p:cNvSpPr/>
          <p:nvPr/>
        </p:nvSpPr>
        <p:spPr>
          <a:xfrm>
            <a:off x="517360" y="4666881"/>
            <a:ext cx="1451453" cy="176396"/>
          </a:xfrm>
          <a:prstGeom prst="wedgeRectCallout">
            <a:avLst>
              <a:gd name="adj1" fmla="val 166621"/>
              <a:gd name="adj2" fmla="val -3419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 smtClean="0">
                <a:latin typeface="Arial Narrow" panose="020B0606020202030204" pitchFamily="34" charset="0"/>
              </a:rPr>
              <a:t>3.1’  </a:t>
            </a:r>
            <a:r>
              <a:rPr lang="en-US" sz="1000" b="1" dirty="0">
                <a:latin typeface="Arial Narrow" panose="020B0606020202030204" pitchFamily="34" charset="0"/>
              </a:rPr>
              <a:t>(FEMA 1% / 100-Yr) </a:t>
            </a:r>
          </a:p>
        </p:txBody>
      </p:sp>
      <p:sp>
        <p:nvSpPr>
          <p:cNvPr id="31" name="Rectangular Callout 31">
            <a:extLst>
              <a:ext uri="{FF2B5EF4-FFF2-40B4-BE49-F238E27FC236}">
                <a16:creationId xmlns:a16="http://schemas.microsoft.com/office/drawing/2014/main" id="{9B6EC999-9E0A-C136-DEFA-0760F83BB774}"/>
              </a:ext>
            </a:extLst>
          </p:cNvPr>
          <p:cNvSpPr/>
          <p:nvPr/>
        </p:nvSpPr>
        <p:spPr>
          <a:xfrm>
            <a:off x="514463" y="4984265"/>
            <a:ext cx="1454367" cy="176396"/>
          </a:xfrm>
          <a:prstGeom prst="wedgeRectCallout">
            <a:avLst>
              <a:gd name="adj1" fmla="val 166515"/>
              <a:gd name="adj2" fmla="val -5385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 smtClean="0">
                <a:latin typeface="Arial Narrow" panose="020B0606020202030204" pitchFamily="34" charset="0"/>
              </a:rPr>
              <a:t>1.9’ </a:t>
            </a:r>
            <a:r>
              <a:rPr lang="en-US" sz="1000" b="1" dirty="0">
                <a:latin typeface="Arial Narrow" panose="020B0606020202030204" pitchFamily="34" charset="0"/>
              </a:rPr>
              <a:t>(FEMA 10% / 10-Yr) </a:t>
            </a:r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5672072" y="6181516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35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1672123" y="6154457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3374540" y="6226366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37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3800608" y="6181516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7863933" y="6206897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8172436" y="6158735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40" name="TextBox 41">
            <a:extLst>
              <a:ext uri="{FF2B5EF4-FFF2-40B4-BE49-F238E27FC236}">
                <a16:creationId xmlns:a16="http://schemas.microsoft.com/office/drawing/2014/main" id="{EAEBB0BE-C11E-6C81-A768-1194AD8F26FB}"/>
              </a:ext>
            </a:extLst>
          </p:cNvPr>
          <p:cNvSpPr txBox="1"/>
          <p:nvPr/>
        </p:nvSpPr>
        <p:spPr>
          <a:xfrm>
            <a:off x="4076415" y="5568570"/>
            <a:ext cx="274700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Building: </a:t>
            </a:r>
            <a:r>
              <a:rPr lang="en-US" sz="1200" b="1" dirty="0">
                <a:hlinkClick r:id="rId5"/>
              </a:rPr>
              <a:t>13-13-0001-0054-0000_182</a:t>
            </a:r>
            <a:endParaRPr lang="en-US" sz="1200" b="1" dirty="0"/>
          </a:p>
        </p:txBody>
      </p:sp>
      <p:sp>
        <p:nvSpPr>
          <p:cNvPr id="41" name="Left Brace 40">
            <a:extLst>
              <a:ext uri="{FF2B5EF4-FFF2-40B4-BE49-F238E27FC236}">
                <a16:creationId xmlns:a16="http://schemas.microsoft.com/office/drawing/2014/main" id="{DF7CC861-ACD0-9093-F712-FEBD58C3328B}"/>
              </a:ext>
            </a:extLst>
          </p:cNvPr>
          <p:cNvSpPr/>
          <p:nvPr/>
        </p:nvSpPr>
        <p:spPr>
          <a:xfrm>
            <a:off x="304151" y="3669162"/>
            <a:ext cx="133350" cy="1139547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5246411" y="6226366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50735"/>
              </p:ext>
            </p:extLst>
          </p:nvPr>
        </p:nvGraphicFramePr>
        <p:xfrm>
          <a:off x="9554695" y="513315"/>
          <a:ext cx="2294627" cy="2481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623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1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(10-Yr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065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96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7.5</a:t>
                      </a:r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 smtClean="0">
                          <a:effectLst/>
                        </a:rPr>
                        <a:t>3.1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FEMA 1%+ (84% CL) 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 smtClean="0">
                          <a:effectLst/>
                        </a:rPr>
                        <a:t>9.9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</a:t>
                      </a:r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% (500-Yr) Climate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43" name="Rectangle 42"/>
          <p:cNvSpPr/>
          <p:nvPr/>
        </p:nvSpPr>
        <p:spPr>
          <a:xfrm>
            <a:off x="9553575" y="1952625"/>
            <a:ext cx="2286000" cy="16192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5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C6B633F-CA09-03DD-8256-98A4FC25B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-26" r="595" b="13255"/>
          <a:stretch/>
        </p:blipFill>
        <p:spPr>
          <a:xfrm>
            <a:off x="-6099" y="0"/>
            <a:ext cx="12195050" cy="68529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2F8C4C-1393-D0C0-B0EF-8C93664DFD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79" t="-11" r="20410" b="29121"/>
          <a:stretch/>
        </p:blipFill>
        <p:spPr>
          <a:xfrm>
            <a:off x="991521" y="745463"/>
            <a:ext cx="9866280" cy="5181124"/>
          </a:xfrm>
          <a:prstGeom prst="rect">
            <a:avLst/>
          </a:prstGeom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61534AB1-7FE2-C47B-CA54-5FCECE614EF3}"/>
              </a:ext>
            </a:extLst>
          </p:cNvPr>
          <p:cNvSpPr txBox="1"/>
          <p:nvPr/>
        </p:nvSpPr>
        <p:spPr>
          <a:xfrm>
            <a:off x="7678354" y="5567932"/>
            <a:ext cx="31017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dirty="0">
                <a:solidFill>
                  <a:schemeClr val="bg1"/>
                </a:solidFill>
              </a:rPr>
              <a:t>182 Seventh Street, Rainelle, WV, 25962</a:t>
            </a:r>
          </a:p>
        </p:txBody>
      </p:sp>
      <p:sp>
        <p:nvSpPr>
          <p:cNvPr id="25" name="Rectangular Callout 24">
            <a:extLst>
              <a:ext uri="{FF2B5EF4-FFF2-40B4-BE49-F238E27FC236}">
                <a16:creationId xmlns:a16="http://schemas.microsoft.com/office/drawing/2014/main" id="{20D26C65-FBDC-C5C6-93DD-92DD5B9BB730}"/>
              </a:ext>
            </a:extLst>
          </p:cNvPr>
          <p:cNvSpPr/>
          <p:nvPr/>
        </p:nvSpPr>
        <p:spPr>
          <a:xfrm>
            <a:off x="484644" y="3593422"/>
            <a:ext cx="1865450" cy="203837"/>
          </a:xfrm>
          <a:prstGeom prst="wedgeRectCallout">
            <a:avLst>
              <a:gd name="adj1" fmla="val 171677"/>
              <a:gd name="adj2" fmla="val -8538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9.9’  FEMA 1%+ (84% CL)</a:t>
            </a:r>
          </a:p>
        </p:txBody>
      </p:sp>
      <p:sp>
        <p:nvSpPr>
          <p:cNvPr id="26" name="Rectangular Callout 25">
            <a:extLst>
              <a:ext uri="{FF2B5EF4-FFF2-40B4-BE49-F238E27FC236}">
                <a16:creationId xmlns:a16="http://schemas.microsoft.com/office/drawing/2014/main" id="{2F23BD3A-4311-A0C0-EF90-5B897BDB55B1}"/>
              </a:ext>
            </a:extLst>
          </p:cNvPr>
          <p:cNvSpPr/>
          <p:nvPr/>
        </p:nvSpPr>
        <p:spPr>
          <a:xfrm>
            <a:off x="502731" y="3847984"/>
            <a:ext cx="1466082" cy="236256"/>
          </a:xfrm>
          <a:prstGeom prst="wedgeRectCallout">
            <a:avLst>
              <a:gd name="adj1" fmla="val 536019"/>
              <a:gd name="adj2" fmla="val 8319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7.5’   (2016 High Water) </a:t>
            </a:r>
          </a:p>
        </p:txBody>
      </p:sp>
      <p:sp>
        <p:nvSpPr>
          <p:cNvPr id="27" name="Rectangular Callout 27">
            <a:extLst>
              <a:ext uri="{FF2B5EF4-FFF2-40B4-BE49-F238E27FC236}">
                <a16:creationId xmlns:a16="http://schemas.microsoft.com/office/drawing/2014/main" id="{5303E5CB-A8B1-D0A5-1157-363276D92D22}"/>
              </a:ext>
            </a:extLst>
          </p:cNvPr>
          <p:cNvSpPr/>
          <p:nvPr/>
        </p:nvSpPr>
        <p:spPr>
          <a:xfrm>
            <a:off x="502731" y="3375488"/>
            <a:ext cx="1466082" cy="176396"/>
          </a:xfrm>
          <a:prstGeom prst="wedgeRectCallout">
            <a:avLst>
              <a:gd name="adj1" fmla="val 531095"/>
              <a:gd name="adj2" fmla="val 35186"/>
            </a:avLst>
          </a:prstGeom>
          <a:solidFill>
            <a:schemeClr val="accent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9.9’  (FEMA 0.2% / 500-Yr )</a:t>
            </a:r>
          </a:p>
        </p:txBody>
      </p:sp>
      <p:sp>
        <p:nvSpPr>
          <p:cNvPr id="28" name="Rectangular Callout 28">
            <a:extLst>
              <a:ext uri="{FF2B5EF4-FFF2-40B4-BE49-F238E27FC236}">
                <a16:creationId xmlns:a16="http://schemas.microsoft.com/office/drawing/2014/main" id="{99AE9F88-5DC9-41A0-F1D0-0AD4A5427B8C}"/>
              </a:ext>
            </a:extLst>
          </p:cNvPr>
          <p:cNvSpPr/>
          <p:nvPr/>
        </p:nvSpPr>
        <p:spPr>
          <a:xfrm>
            <a:off x="517360" y="4666881"/>
            <a:ext cx="1451453" cy="176396"/>
          </a:xfrm>
          <a:prstGeom prst="wedgeRectCallout">
            <a:avLst>
              <a:gd name="adj1" fmla="val 166621"/>
              <a:gd name="adj2" fmla="val -3419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 smtClean="0">
                <a:latin typeface="Arial Narrow" panose="020B0606020202030204" pitchFamily="34" charset="0"/>
              </a:rPr>
              <a:t>3.1’  </a:t>
            </a:r>
            <a:r>
              <a:rPr lang="en-US" sz="1000" b="1" dirty="0">
                <a:latin typeface="Arial Narrow" panose="020B0606020202030204" pitchFamily="34" charset="0"/>
              </a:rPr>
              <a:t>(FEMA 1% / 100-Yr) </a:t>
            </a:r>
          </a:p>
        </p:txBody>
      </p:sp>
      <p:sp>
        <p:nvSpPr>
          <p:cNvPr id="29" name="Rectangular Callout 29">
            <a:extLst>
              <a:ext uri="{FF2B5EF4-FFF2-40B4-BE49-F238E27FC236}">
                <a16:creationId xmlns:a16="http://schemas.microsoft.com/office/drawing/2014/main" id="{AD19F712-5478-E5B3-D67F-DAA5202A653D}"/>
              </a:ext>
            </a:extLst>
          </p:cNvPr>
          <p:cNvSpPr/>
          <p:nvPr/>
        </p:nvSpPr>
        <p:spPr>
          <a:xfrm>
            <a:off x="515939" y="2755170"/>
            <a:ext cx="1452893" cy="210847"/>
          </a:xfrm>
          <a:prstGeom prst="wedgeRectCallout">
            <a:avLst>
              <a:gd name="adj1" fmla="val 174901"/>
              <a:gd name="adj2" fmla="val 31352"/>
            </a:avLst>
          </a:prstGeom>
          <a:solidFill>
            <a:schemeClr val="accent1">
              <a:lumMod val="5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12.2’ (FSF 0.2% / 500-Yr)</a:t>
            </a:r>
          </a:p>
        </p:txBody>
      </p:sp>
      <p:sp>
        <p:nvSpPr>
          <p:cNvPr id="31" name="Rectangular Callout 31">
            <a:extLst>
              <a:ext uri="{FF2B5EF4-FFF2-40B4-BE49-F238E27FC236}">
                <a16:creationId xmlns:a16="http://schemas.microsoft.com/office/drawing/2014/main" id="{9B6EC999-9E0A-C136-DEFA-0760F83BB774}"/>
              </a:ext>
            </a:extLst>
          </p:cNvPr>
          <p:cNvSpPr/>
          <p:nvPr/>
        </p:nvSpPr>
        <p:spPr>
          <a:xfrm>
            <a:off x="514463" y="4984265"/>
            <a:ext cx="1454367" cy="176396"/>
          </a:xfrm>
          <a:prstGeom prst="wedgeRectCallout">
            <a:avLst>
              <a:gd name="adj1" fmla="val 166515"/>
              <a:gd name="adj2" fmla="val -5385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 smtClean="0">
                <a:latin typeface="Arial Narrow" panose="020B0606020202030204" pitchFamily="34" charset="0"/>
              </a:rPr>
              <a:t>1.9’ </a:t>
            </a:r>
            <a:r>
              <a:rPr lang="en-US" sz="1000" b="1" dirty="0">
                <a:latin typeface="Arial Narrow" panose="020B0606020202030204" pitchFamily="34" charset="0"/>
              </a:rPr>
              <a:t>(FEMA 10% / 10-Yr)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5246411" y="6226366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5672072" y="6181516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35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1672123" y="6154457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3374540" y="6226366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37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3800608" y="6181516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7863933" y="6206897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8172436" y="6158735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40" name="TextBox 41">
            <a:extLst>
              <a:ext uri="{FF2B5EF4-FFF2-40B4-BE49-F238E27FC236}">
                <a16:creationId xmlns:a16="http://schemas.microsoft.com/office/drawing/2014/main" id="{EAEBB0BE-C11E-6C81-A768-1194AD8F26FB}"/>
              </a:ext>
            </a:extLst>
          </p:cNvPr>
          <p:cNvSpPr txBox="1"/>
          <p:nvPr/>
        </p:nvSpPr>
        <p:spPr>
          <a:xfrm>
            <a:off x="4076415" y="5568570"/>
            <a:ext cx="274700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Building: </a:t>
            </a:r>
            <a:r>
              <a:rPr lang="en-US" sz="1200" b="1" dirty="0">
                <a:hlinkClick r:id="rId5"/>
              </a:rPr>
              <a:t>13-13-0001-0054-0000_182</a:t>
            </a:r>
            <a:endParaRPr lang="en-US" sz="1200" b="1" dirty="0"/>
          </a:p>
        </p:txBody>
      </p:sp>
      <p:sp>
        <p:nvSpPr>
          <p:cNvPr id="41" name="Left Brace 40">
            <a:extLst>
              <a:ext uri="{FF2B5EF4-FFF2-40B4-BE49-F238E27FC236}">
                <a16:creationId xmlns:a16="http://schemas.microsoft.com/office/drawing/2014/main" id="{DF7CC861-ACD0-9093-F712-FEBD58C3328B}"/>
              </a:ext>
            </a:extLst>
          </p:cNvPr>
          <p:cNvSpPr/>
          <p:nvPr/>
        </p:nvSpPr>
        <p:spPr>
          <a:xfrm>
            <a:off x="304151" y="3669162"/>
            <a:ext cx="133350" cy="1139547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441272"/>
              </p:ext>
            </p:extLst>
          </p:nvPr>
        </p:nvGraphicFramePr>
        <p:xfrm>
          <a:off x="9554695" y="513315"/>
          <a:ext cx="2294627" cy="2481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623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1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(10-Yr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065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96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7.5</a:t>
                      </a:r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 smtClean="0">
                          <a:effectLst/>
                        </a:rPr>
                        <a:t>3.1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FEMA 1%+ (84% CL) 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 smtClean="0">
                          <a:effectLst/>
                        </a:rPr>
                        <a:t>9.9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</a:t>
                      </a:r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% (500-Yr) Climate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12.2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24" name="Rectangle 23"/>
          <p:cNvSpPr/>
          <p:nvPr/>
        </p:nvSpPr>
        <p:spPr>
          <a:xfrm>
            <a:off x="9553575" y="1952625"/>
            <a:ext cx="2286000" cy="16192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53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84" t="17917" r="13401" b="58393"/>
          <a:stretch/>
        </p:blipFill>
        <p:spPr>
          <a:xfrm>
            <a:off x="-9525" y="34905"/>
            <a:ext cx="12211050" cy="689610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5F3311F-D8D5-C27A-5001-346416B40F2B}"/>
              </a:ext>
            </a:extLst>
          </p:cNvPr>
          <p:cNvSpPr/>
          <p:nvPr/>
        </p:nvSpPr>
        <p:spPr>
          <a:xfrm>
            <a:off x="2759925" y="4902200"/>
            <a:ext cx="1037375" cy="1037375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D51110B-5A5E-5C28-DB14-058C48212609}"/>
              </a:ext>
            </a:extLst>
          </p:cNvPr>
          <p:cNvSpPr/>
          <p:nvPr/>
        </p:nvSpPr>
        <p:spPr>
          <a:xfrm>
            <a:off x="5403850" y="476250"/>
            <a:ext cx="2851150" cy="2851150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8"/>
          <a:stretch/>
        </p:blipFill>
        <p:spPr>
          <a:xfrm>
            <a:off x="651557" y="9071"/>
            <a:ext cx="11540443" cy="6883244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3593D8C0-66D8-08F4-ADD6-D3CEA03CCF78}"/>
              </a:ext>
            </a:extLst>
          </p:cNvPr>
          <p:cNvSpPr txBox="1">
            <a:spLocks/>
          </p:cNvSpPr>
          <p:nvPr/>
        </p:nvSpPr>
        <p:spPr>
          <a:xfrm rot="16200000">
            <a:off x="-2944374" y="2931538"/>
            <a:ext cx="68961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Flood Profile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8C674B-6411-6A37-8479-2B77B91658B1}"/>
              </a:ext>
            </a:extLst>
          </p:cNvPr>
          <p:cNvSpPr txBox="1"/>
          <p:nvPr/>
        </p:nvSpPr>
        <p:spPr>
          <a:xfrm>
            <a:off x="7679164" y="316240"/>
            <a:ext cx="4317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White Sulphur Springs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3377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84" t="17917" r="13401" b="58393"/>
          <a:stretch/>
        </p:blipFill>
        <p:spPr>
          <a:xfrm>
            <a:off x="-9525" y="34905"/>
            <a:ext cx="12211050" cy="689610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5F3311F-D8D5-C27A-5001-346416B40F2B}"/>
              </a:ext>
            </a:extLst>
          </p:cNvPr>
          <p:cNvSpPr/>
          <p:nvPr/>
        </p:nvSpPr>
        <p:spPr>
          <a:xfrm>
            <a:off x="2759925" y="4902200"/>
            <a:ext cx="1037375" cy="1037375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D51110B-5A5E-5C28-DB14-058C48212609}"/>
              </a:ext>
            </a:extLst>
          </p:cNvPr>
          <p:cNvSpPr/>
          <p:nvPr/>
        </p:nvSpPr>
        <p:spPr>
          <a:xfrm>
            <a:off x="5403850" y="476250"/>
            <a:ext cx="2851150" cy="2851150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3593D8C0-66D8-08F4-ADD6-D3CEA03CCF78}"/>
              </a:ext>
            </a:extLst>
          </p:cNvPr>
          <p:cNvSpPr txBox="1">
            <a:spLocks/>
          </p:cNvSpPr>
          <p:nvPr/>
        </p:nvSpPr>
        <p:spPr>
          <a:xfrm rot="16200000">
            <a:off x="-2944374" y="2931538"/>
            <a:ext cx="68961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Flood Profile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314" y="-3645"/>
            <a:ext cx="8301150" cy="686164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536B461-AD1C-477F-B82A-D01FD605E3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75" r="466"/>
          <a:stretch/>
        </p:blipFill>
        <p:spPr>
          <a:xfrm>
            <a:off x="8255000" y="4655847"/>
            <a:ext cx="3750561" cy="1892914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8998857" y="630782"/>
            <a:ext cx="2899607" cy="2696618"/>
            <a:chOff x="9633416" y="3696417"/>
            <a:chExt cx="2366345" cy="220068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/>
            <a:srcRect r="6393" b="11674"/>
            <a:stretch/>
          </p:blipFill>
          <p:spPr>
            <a:xfrm>
              <a:off x="9633416" y="3696417"/>
              <a:ext cx="2366345" cy="2200688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D51110B-5A5E-5C28-DB14-058C48212609}"/>
                </a:ext>
              </a:extLst>
            </p:cNvPr>
            <p:cNvSpPr/>
            <p:nvPr/>
          </p:nvSpPr>
          <p:spPr>
            <a:xfrm>
              <a:off x="9984165" y="4162356"/>
              <a:ext cx="1207710" cy="1207711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7571335-866B-D8EF-DA5F-C16B49B1775A}"/>
              </a:ext>
            </a:extLst>
          </p:cNvPr>
          <p:cNvCxnSpPr>
            <a:cxnSpLocks/>
          </p:cNvCxnSpPr>
          <p:nvPr/>
        </p:nvCxnSpPr>
        <p:spPr>
          <a:xfrm flipH="1">
            <a:off x="6966857" y="1901825"/>
            <a:ext cx="3239301" cy="300037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382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84" t="17917" r="13401" b="58393"/>
          <a:stretch/>
        </p:blipFill>
        <p:spPr>
          <a:xfrm>
            <a:off x="-19050" y="58401"/>
            <a:ext cx="12211050" cy="689610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5F3311F-D8D5-C27A-5001-346416B40F2B}"/>
              </a:ext>
            </a:extLst>
          </p:cNvPr>
          <p:cNvSpPr/>
          <p:nvPr/>
        </p:nvSpPr>
        <p:spPr>
          <a:xfrm>
            <a:off x="2759925" y="4902200"/>
            <a:ext cx="1037375" cy="1037375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D51110B-5A5E-5C28-DB14-058C48212609}"/>
              </a:ext>
            </a:extLst>
          </p:cNvPr>
          <p:cNvSpPr/>
          <p:nvPr/>
        </p:nvSpPr>
        <p:spPr>
          <a:xfrm>
            <a:off x="5403850" y="476250"/>
            <a:ext cx="2851150" cy="2851150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4"/>
          <a:stretch/>
        </p:blipFill>
        <p:spPr>
          <a:xfrm>
            <a:off x="952153" y="967283"/>
            <a:ext cx="11226439" cy="4847234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3593D8C0-66D8-08F4-ADD6-D3CEA03CCF78}"/>
              </a:ext>
            </a:extLst>
          </p:cNvPr>
          <p:cNvSpPr txBox="1">
            <a:spLocks/>
          </p:cNvSpPr>
          <p:nvPr/>
        </p:nvSpPr>
        <p:spPr>
          <a:xfrm rot="16200000">
            <a:off x="-2944374" y="2931538"/>
            <a:ext cx="68961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Flood Profile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DC211A-B6DC-AA11-13BF-D8A4C6E4C0F2}"/>
              </a:ext>
            </a:extLst>
          </p:cNvPr>
          <p:cNvSpPr txBox="1"/>
          <p:nvPr/>
        </p:nvSpPr>
        <p:spPr>
          <a:xfrm>
            <a:off x="8547292" y="5915406"/>
            <a:ext cx="314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 smtClean="0">
                <a:hlinkClick r:id="rId5"/>
              </a:rPr>
              <a:t>13-17-0009-0026-0000_138</a:t>
            </a:r>
            <a:endParaRPr lang="en-US" sz="20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E6100C-837C-9183-997B-C8C8692E661B}"/>
              </a:ext>
            </a:extLst>
          </p:cNvPr>
          <p:cNvSpPr txBox="1"/>
          <p:nvPr/>
        </p:nvSpPr>
        <p:spPr>
          <a:xfrm>
            <a:off x="1526827" y="5900017"/>
            <a:ext cx="55996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hlinkClick r:id="rId5"/>
              </a:rPr>
              <a:t>138 Mill Street, White Sulphur Springs, WV, 24986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99269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84" t="17917" r="13401" b="58393"/>
          <a:stretch/>
        </p:blipFill>
        <p:spPr>
          <a:xfrm>
            <a:off x="-22099" y="0"/>
            <a:ext cx="12211050" cy="68961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10% Probability of Flood in a year (10-year flood)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6"/>
          <a:stretch/>
        </p:blipFill>
        <p:spPr>
          <a:xfrm>
            <a:off x="4279900" y="1472720"/>
            <a:ext cx="7931149" cy="4741369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98102" y="1955394"/>
            <a:ext cx="3768533" cy="3665904"/>
            <a:chOff x="2088802" y="1434619"/>
            <a:chExt cx="3768533" cy="366590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/>
            <a:srcRect r="27857"/>
            <a:stretch/>
          </p:blipFill>
          <p:spPr>
            <a:xfrm>
              <a:off x="2088802" y="1434619"/>
              <a:ext cx="3768533" cy="3665904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FA0D-948F-4DAA-A3A9-E3D6CF11A543}"/>
                </a:ext>
              </a:extLst>
            </p:cNvPr>
            <p:cNvCxnSpPr/>
            <p:nvPr/>
          </p:nvCxnSpPr>
          <p:spPr>
            <a:xfrm flipH="1">
              <a:off x="5430152" y="1801438"/>
              <a:ext cx="1566" cy="2851867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26" name="Group 25"/>
            <p:cNvGrpSpPr/>
            <p:nvPr/>
          </p:nvGrpSpPr>
          <p:grpSpPr>
            <a:xfrm>
              <a:off x="2929217" y="2719530"/>
              <a:ext cx="2272902" cy="307777"/>
              <a:chOff x="5613790" y="2641848"/>
              <a:chExt cx="2272902" cy="307777"/>
            </a:xfrm>
          </p:grpSpPr>
          <p:sp>
            <p:nvSpPr>
              <p:cNvPr id="7" name="Rectangular Callout 7">
                <a:extLst>
                  <a:ext uri="{FF2B5EF4-FFF2-40B4-BE49-F238E27FC236}">
                    <a16:creationId xmlns:a16="http://schemas.microsoft.com/office/drawing/2014/main" id="{29F22F9B-2E28-B90B-5B75-309EAE03215F}"/>
                  </a:ext>
                </a:extLst>
              </p:cNvPr>
              <p:cNvSpPr/>
              <p:nvPr/>
            </p:nvSpPr>
            <p:spPr>
              <a:xfrm>
                <a:off x="5672569" y="2651086"/>
                <a:ext cx="2155344" cy="298539"/>
              </a:xfrm>
              <a:prstGeom prst="wedgeRectCallout">
                <a:avLst>
                  <a:gd name="adj1" fmla="val 59990"/>
                  <a:gd name="adj2" fmla="val -10345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 w="28575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8BEA62F-DF91-532C-90CC-EEE9FCA33FBD}"/>
                  </a:ext>
                </a:extLst>
              </p:cNvPr>
              <p:cNvSpPr txBox="1"/>
              <p:nvPr/>
            </p:nvSpPr>
            <p:spPr>
              <a:xfrm>
                <a:off x="5613790" y="2641848"/>
                <a:ext cx="227290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572768">
                  <a:spcAft>
                    <a:spcPts val="600"/>
                  </a:spcAft>
                </a:pPr>
                <a:r>
                  <a:rPr lang="en-US" sz="1400" b="1" kern="1200" dirty="0">
                    <a:latin typeface="+mn-lt"/>
                    <a:ea typeface="+mn-ea"/>
                    <a:cs typeface="+mn-cs"/>
                  </a:rPr>
                  <a:t>Building’s Ground Elevation</a:t>
                </a:r>
                <a:endParaRPr lang="en-US" sz="800" b="1" dirty="0"/>
              </a:p>
            </p:txBody>
          </p:sp>
        </p:grpSp>
        <p:sp>
          <p:nvSpPr>
            <p:cNvPr id="9" name="Multiplication Sign 8">
              <a:extLst>
                <a:ext uri="{FF2B5EF4-FFF2-40B4-BE49-F238E27FC236}">
                  <a16:creationId xmlns:a16="http://schemas.microsoft.com/office/drawing/2014/main" id="{069D79B6-B704-8083-3D0C-4A06B271CCB2}"/>
                </a:ext>
              </a:extLst>
            </p:cNvPr>
            <p:cNvSpPr/>
            <p:nvPr/>
          </p:nvSpPr>
          <p:spPr>
            <a:xfrm>
              <a:off x="5333593" y="2744157"/>
              <a:ext cx="193118" cy="199146"/>
            </a:xfrm>
            <a:prstGeom prst="mathMultiply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3189991" y="2225525"/>
              <a:ext cx="1977212" cy="321955"/>
              <a:chOff x="5737361" y="2282452"/>
              <a:chExt cx="1977212" cy="321955"/>
            </a:xfrm>
          </p:grpSpPr>
          <p:sp>
            <p:nvSpPr>
              <p:cNvPr id="4" name="Rectangular Callout 7">
                <a:extLst>
                  <a:ext uri="{FF2B5EF4-FFF2-40B4-BE49-F238E27FC236}">
                    <a16:creationId xmlns:a16="http://schemas.microsoft.com/office/drawing/2014/main" id="{48A19F05-4026-452F-BEF7-1077E4EF32D8}"/>
                  </a:ext>
                </a:extLst>
              </p:cNvPr>
              <p:cNvSpPr/>
              <p:nvPr/>
            </p:nvSpPr>
            <p:spPr>
              <a:xfrm>
                <a:off x="5737361" y="2305868"/>
                <a:ext cx="1977212" cy="298539"/>
              </a:xfrm>
              <a:prstGeom prst="wedgeRectCallout">
                <a:avLst>
                  <a:gd name="adj1" fmla="val 57518"/>
                  <a:gd name="adj2" fmla="val 119404"/>
                </a:avLst>
              </a:prstGeom>
              <a:solidFill>
                <a:srgbClr val="5B9BD5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7D57B31-FE26-4B3E-C36F-AD76EC4D5893}"/>
                  </a:ext>
                </a:extLst>
              </p:cNvPr>
              <p:cNvSpPr txBox="1"/>
              <p:nvPr/>
            </p:nvSpPr>
            <p:spPr>
              <a:xfrm>
                <a:off x="5737361" y="2282452"/>
                <a:ext cx="19397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1.7’ (FEMA 10% / 10-Yr)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1143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033026"/>
            <a:ext cx="9305925" cy="582497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1" y="1033026"/>
            <a:ext cx="806767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i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1714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</a:rPr>
              <a:t>Frequency: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 Probability that a flood of a specific size will be equaled or exceeded in any given year   </a:t>
            </a:r>
          </a:p>
          <a:p>
            <a:pPr marL="342900" lvl="1" indent="-1714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5-, 10-, 20-, 25-, 50-, 100-, and 500-year flood elevations (above sea level) refer to expected water levels of the 20%,  10%, 5%, 4%, 2%, 1%, and 0.2% annual chance flood events. A 1000-yr flood has a 0.1% chance of happening in any given year.</a:t>
            </a:r>
          </a:p>
          <a:p>
            <a:pPr marL="342900" lvl="1" indent="-1714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FEMA’s 1%+ flood elevations measures how high the 100-year flood could be given the statistical uncertainties in flood modeling.  It represents the upper 84-percent confidence limit of the statistical error for calculating the 1-percent annual chance event.</a:t>
            </a:r>
          </a:p>
          <a:p>
            <a:pPr marL="342900" lvl="1" indent="-1714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The relative frequency of any given flood (e.g., 5-year or 10-year) serves as a useful reference point when selecting a mitigation options and evaluating cost effectiveness. </a:t>
            </a:r>
          </a:p>
          <a:p>
            <a:pPr marL="342900" indent="-1714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</a:rPr>
              <a:t>Depth:  Flood depth or water surface elevation above the ground surface</a:t>
            </a:r>
          </a:p>
          <a:p>
            <a:pPr marL="342900" lvl="1" indent="-1714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Critical during design considerations, as it is often the primary factor in evaluating the potential for flood damage  </a:t>
            </a:r>
          </a:p>
          <a:p>
            <a:pPr marL="342900" lvl="1" indent="-1714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Flood depth sources include flood models and high water marks which measure the degree of flooding</a:t>
            </a:r>
          </a:p>
          <a:p>
            <a:pPr marL="342900" indent="-1714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</a:rPr>
              <a:t>Velocity:  Speed at which the floodwaters are flowing</a:t>
            </a:r>
          </a:p>
          <a:p>
            <a:pPr marL="342900" lvl="1" indent="-1714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Flowing water often causes erosion and scour, as well as debris impacts and hydrodynamic forces.</a:t>
            </a:r>
          </a:p>
          <a:p>
            <a:pPr marL="342900" lvl="1" indent="-1714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FEMA’s detailed engineering studies provide river/stream flows </a:t>
            </a:r>
          </a:p>
          <a:p>
            <a:pPr marL="342900" indent="-1714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</a:rPr>
              <a:t>Duration:  Measure of how long water remains above normal levels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342900" lvl="1" indent="-1714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Prolonged contact with floodwaters may make some mitigation measures, including dry flood-proofing, inappropriate because of the increased chance of seepage and potential structural failure. </a:t>
            </a:r>
          </a:p>
          <a:p>
            <a:pPr marL="342900" lvl="1" indent="-1714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Long periods of inundation are more likely to cause greater damage to structural members and finishes than short periods of flooding.</a:t>
            </a:r>
          </a:p>
          <a:p>
            <a:pPr marL="342900" indent="-1714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</a:rPr>
              <a:t>Rate of Floodwater Rise and Fall:   Floodwater that rises very quickly with little or now warning</a:t>
            </a:r>
          </a:p>
          <a:p>
            <a:pPr marL="342900" lvl="1" indent="-1714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Steep topography and locations with small drainage areas may experience flash flooding in which floodwater can rise very quickly with little or no warning.</a:t>
            </a:r>
          </a:p>
          <a:p>
            <a:pPr marL="342900" lvl="1" indent="-1714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High-velocity water flows usually accompany flash floods and preclude certain types of flood mitigation measures, especially those requiring human intervention</a:t>
            </a:r>
          </a:p>
          <a:p>
            <a:pPr marL="342900" lvl="1" indent="-1714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Rapid rates of the rise and fall of floodwater can also lead to unequal hydrostatic pressures on a building. The probability of unequal hydrostatic pressures increases when building exteriors are designed to be watertight</a:t>
            </a:r>
          </a:p>
          <a:p>
            <a:pPr marL="342900" indent="-1714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</a:rPr>
              <a:t>Historical Information:  Use past information like the high-water marks of the 2016 Flood as an indication of the nature and severity of effects likely to occur during future events.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Characteristics</a:t>
            </a:r>
          </a:p>
        </p:txBody>
      </p:sp>
      <p:sp>
        <p:nvSpPr>
          <p:cNvPr id="8" name="Rectangle 7"/>
          <p:cNvSpPr/>
          <p:nvPr/>
        </p:nvSpPr>
        <p:spPr>
          <a:xfrm>
            <a:off x="131041" y="1132011"/>
            <a:ext cx="200517" cy="200517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31558" y="1033026"/>
            <a:ext cx="47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Flood Characteristics Impacting Community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981950" y="5679417"/>
            <a:ext cx="4115190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Relationship between flood recurrence intervals and the probability of an event occurring within a given period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981950" y="1422182"/>
            <a:ext cx="4218812" cy="4148885"/>
            <a:chOff x="7924800" y="1679357"/>
            <a:chExt cx="4218812" cy="414888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24800" y="2164176"/>
              <a:ext cx="4218812" cy="3664066"/>
            </a:xfrm>
            <a:prstGeom prst="rect">
              <a:avLst/>
            </a:prstGeom>
          </p:spPr>
        </p:pic>
        <p:sp>
          <p:nvSpPr>
            <p:cNvPr id="14" name="Title 1"/>
            <p:cNvSpPr txBox="1">
              <a:spLocks/>
            </p:cNvSpPr>
            <p:nvPr/>
          </p:nvSpPr>
          <p:spPr>
            <a:xfrm>
              <a:off x="7924800" y="1679357"/>
              <a:ext cx="4140460" cy="45719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Flood Models and Studies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985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955" y="1439815"/>
            <a:ext cx="8947385" cy="4745236"/>
          </a:xfrm>
          <a:prstGeom prst="rect">
            <a:avLst/>
          </a:prstGeom>
        </p:spPr>
      </p:pic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84" t="17917" r="13401" b="58393"/>
          <a:stretch/>
        </p:blipFill>
        <p:spPr>
          <a:xfrm>
            <a:off x="-22099" y="0"/>
            <a:ext cx="12211050" cy="68961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4% </a:t>
            </a: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Probability of Flood in a year </a:t>
            </a:r>
            <a:r>
              <a:rPr lang="en-US" sz="3600" b="1" kern="1200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(25-year </a:t>
            </a: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flood)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6"/>
          <a:stretch/>
        </p:blipFill>
        <p:spPr>
          <a:xfrm>
            <a:off x="4279900" y="1472720"/>
            <a:ext cx="7931149" cy="4741369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98102" y="1955394"/>
            <a:ext cx="3768533" cy="3665904"/>
            <a:chOff x="2088802" y="1434619"/>
            <a:chExt cx="3768533" cy="366590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/>
            <a:srcRect r="27857"/>
            <a:stretch/>
          </p:blipFill>
          <p:spPr>
            <a:xfrm>
              <a:off x="2088802" y="1434619"/>
              <a:ext cx="3768533" cy="3665904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FA0D-948F-4DAA-A3A9-E3D6CF11A543}"/>
                </a:ext>
              </a:extLst>
            </p:cNvPr>
            <p:cNvCxnSpPr/>
            <p:nvPr/>
          </p:nvCxnSpPr>
          <p:spPr>
            <a:xfrm flipH="1">
              <a:off x="5430152" y="1801438"/>
              <a:ext cx="1566" cy="2851867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9" name="Multiplication Sign 8">
              <a:extLst>
                <a:ext uri="{FF2B5EF4-FFF2-40B4-BE49-F238E27FC236}">
                  <a16:creationId xmlns:a16="http://schemas.microsoft.com/office/drawing/2014/main" id="{069D79B6-B704-8083-3D0C-4A06B271CCB2}"/>
                </a:ext>
              </a:extLst>
            </p:cNvPr>
            <p:cNvSpPr/>
            <p:nvPr/>
          </p:nvSpPr>
          <p:spPr>
            <a:xfrm>
              <a:off x="5333593" y="2744157"/>
              <a:ext cx="193118" cy="199146"/>
            </a:xfrm>
            <a:prstGeom prst="mathMultiply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3189991" y="2206081"/>
              <a:ext cx="1977212" cy="327221"/>
              <a:chOff x="5737361" y="2263008"/>
              <a:chExt cx="1977212" cy="327221"/>
            </a:xfrm>
          </p:grpSpPr>
          <p:sp>
            <p:nvSpPr>
              <p:cNvPr id="4" name="Rectangular Callout 7">
                <a:extLst>
                  <a:ext uri="{FF2B5EF4-FFF2-40B4-BE49-F238E27FC236}">
                    <a16:creationId xmlns:a16="http://schemas.microsoft.com/office/drawing/2014/main" id="{48A19F05-4026-452F-BEF7-1077E4EF32D8}"/>
                  </a:ext>
                </a:extLst>
              </p:cNvPr>
              <p:cNvSpPr/>
              <p:nvPr/>
            </p:nvSpPr>
            <p:spPr>
              <a:xfrm>
                <a:off x="5737361" y="2263008"/>
                <a:ext cx="1977212" cy="298539"/>
              </a:xfrm>
              <a:prstGeom prst="wedgeRectCallout">
                <a:avLst>
                  <a:gd name="adj1" fmla="val 57518"/>
                  <a:gd name="adj2" fmla="val 119404"/>
                </a:avLst>
              </a:prstGeom>
              <a:solidFill>
                <a:srgbClr val="5B9BD5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7D57B31-FE26-4B3E-C36F-AD76EC4D5893}"/>
                  </a:ext>
                </a:extLst>
              </p:cNvPr>
              <p:cNvSpPr txBox="1"/>
              <p:nvPr/>
            </p:nvSpPr>
            <p:spPr>
              <a:xfrm>
                <a:off x="5737361" y="2282452"/>
                <a:ext cx="19397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/>
                    </a:solidFill>
                  </a:rPr>
                  <a:t>2.0’ </a:t>
                </a:r>
                <a:r>
                  <a:rPr lang="en-US" sz="1400" b="1" dirty="0">
                    <a:solidFill>
                      <a:schemeClr val="bg1"/>
                    </a:solidFill>
                  </a:rPr>
                  <a:t>(FEMA </a:t>
                </a:r>
                <a:r>
                  <a:rPr lang="en-US" sz="1400" b="1" dirty="0" smtClean="0">
                    <a:solidFill>
                      <a:schemeClr val="bg1"/>
                    </a:solidFill>
                  </a:rPr>
                  <a:t>4% </a:t>
                </a:r>
                <a:r>
                  <a:rPr lang="en-US" sz="1400" b="1" dirty="0">
                    <a:solidFill>
                      <a:schemeClr val="bg1"/>
                    </a:solidFill>
                  </a:rPr>
                  <a:t>/ </a:t>
                </a:r>
                <a:r>
                  <a:rPr lang="en-US" sz="1400" b="1" dirty="0" smtClean="0">
                    <a:solidFill>
                      <a:schemeClr val="bg1"/>
                    </a:solidFill>
                  </a:rPr>
                  <a:t>25-Yr</a:t>
                </a:r>
                <a:r>
                  <a:rPr lang="en-US" sz="1400" b="1" dirty="0">
                    <a:solidFill>
                      <a:schemeClr val="bg1"/>
                    </a:solidFill>
                  </a:rPr>
                  <a:t>)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900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955" y="1439815"/>
            <a:ext cx="8947385" cy="4745236"/>
          </a:xfrm>
          <a:prstGeom prst="rect">
            <a:avLst/>
          </a:prstGeom>
        </p:spPr>
      </p:pic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84" t="17917" r="13401" b="58393"/>
          <a:stretch/>
        </p:blipFill>
        <p:spPr>
          <a:xfrm>
            <a:off x="-22099" y="0"/>
            <a:ext cx="12211050" cy="68961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2% </a:t>
            </a: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Probability of Flood in a year </a:t>
            </a:r>
            <a:r>
              <a:rPr lang="en-US" sz="3600" b="1" kern="1200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(50-year </a:t>
            </a: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flood)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6"/>
          <a:stretch/>
        </p:blipFill>
        <p:spPr>
          <a:xfrm>
            <a:off x="4279900" y="1472720"/>
            <a:ext cx="7931148" cy="4741369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98102" y="1955394"/>
            <a:ext cx="3768533" cy="3665904"/>
            <a:chOff x="2088802" y="1434619"/>
            <a:chExt cx="3768533" cy="366590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/>
            <a:srcRect r="27857"/>
            <a:stretch/>
          </p:blipFill>
          <p:spPr>
            <a:xfrm>
              <a:off x="2088802" y="1434619"/>
              <a:ext cx="3768533" cy="3665904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FA0D-948F-4DAA-A3A9-E3D6CF11A543}"/>
                </a:ext>
              </a:extLst>
            </p:cNvPr>
            <p:cNvCxnSpPr/>
            <p:nvPr/>
          </p:nvCxnSpPr>
          <p:spPr>
            <a:xfrm flipH="1">
              <a:off x="5430152" y="1801438"/>
              <a:ext cx="1566" cy="2851867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9" name="Multiplication Sign 8">
              <a:extLst>
                <a:ext uri="{FF2B5EF4-FFF2-40B4-BE49-F238E27FC236}">
                  <a16:creationId xmlns:a16="http://schemas.microsoft.com/office/drawing/2014/main" id="{069D79B6-B704-8083-3D0C-4A06B271CCB2}"/>
                </a:ext>
              </a:extLst>
            </p:cNvPr>
            <p:cNvSpPr/>
            <p:nvPr/>
          </p:nvSpPr>
          <p:spPr>
            <a:xfrm>
              <a:off x="5333593" y="2744157"/>
              <a:ext cx="193118" cy="199146"/>
            </a:xfrm>
            <a:prstGeom prst="mathMultiply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3189991" y="2163214"/>
              <a:ext cx="1981975" cy="308169"/>
              <a:chOff x="5737361" y="2220141"/>
              <a:chExt cx="1981975" cy="308169"/>
            </a:xfrm>
          </p:grpSpPr>
          <p:sp>
            <p:nvSpPr>
              <p:cNvPr id="4" name="Rectangular Callout 7">
                <a:extLst>
                  <a:ext uri="{FF2B5EF4-FFF2-40B4-BE49-F238E27FC236}">
                    <a16:creationId xmlns:a16="http://schemas.microsoft.com/office/drawing/2014/main" id="{48A19F05-4026-452F-BEF7-1077E4EF32D8}"/>
                  </a:ext>
                </a:extLst>
              </p:cNvPr>
              <p:cNvSpPr/>
              <p:nvPr/>
            </p:nvSpPr>
            <p:spPr>
              <a:xfrm>
                <a:off x="5742124" y="2220141"/>
                <a:ext cx="1977212" cy="298539"/>
              </a:xfrm>
              <a:prstGeom prst="wedgeRectCallout">
                <a:avLst>
                  <a:gd name="adj1" fmla="val 57518"/>
                  <a:gd name="adj2" fmla="val 119404"/>
                </a:avLst>
              </a:prstGeom>
              <a:solidFill>
                <a:srgbClr val="5B9BD5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7D57B31-FE26-4B3E-C36F-AD76EC4D5893}"/>
                  </a:ext>
                </a:extLst>
              </p:cNvPr>
              <p:cNvSpPr txBox="1"/>
              <p:nvPr/>
            </p:nvSpPr>
            <p:spPr>
              <a:xfrm>
                <a:off x="5737361" y="2220533"/>
                <a:ext cx="19397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/>
                    </a:solidFill>
                  </a:rPr>
                  <a:t>3.4’ </a:t>
                </a:r>
                <a:r>
                  <a:rPr lang="en-US" sz="1400" b="1" dirty="0">
                    <a:solidFill>
                      <a:schemeClr val="bg1"/>
                    </a:solidFill>
                  </a:rPr>
                  <a:t>(FEMA </a:t>
                </a:r>
                <a:r>
                  <a:rPr lang="en-US" sz="1400" b="1" dirty="0" smtClean="0">
                    <a:solidFill>
                      <a:schemeClr val="bg1"/>
                    </a:solidFill>
                  </a:rPr>
                  <a:t>2% </a:t>
                </a:r>
                <a:r>
                  <a:rPr lang="en-US" sz="1400" b="1" dirty="0">
                    <a:solidFill>
                      <a:schemeClr val="bg1"/>
                    </a:solidFill>
                  </a:rPr>
                  <a:t>/ </a:t>
                </a:r>
                <a:r>
                  <a:rPr lang="en-US" sz="1400" b="1" dirty="0" smtClean="0">
                    <a:solidFill>
                      <a:schemeClr val="bg1"/>
                    </a:solidFill>
                  </a:rPr>
                  <a:t>50-Yr</a:t>
                </a:r>
                <a:r>
                  <a:rPr lang="en-US" sz="1400" b="1" dirty="0">
                    <a:solidFill>
                      <a:schemeClr val="bg1"/>
                    </a:solidFill>
                  </a:rPr>
                  <a:t>)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195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955" y="1439815"/>
            <a:ext cx="8947385" cy="4745236"/>
          </a:xfrm>
          <a:prstGeom prst="rect">
            <a:avLst/>
          </a:prstGeom>
        </p:spPr>
      </p:pic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84" t="17917" r="13401" b="58393"/>
          <a:stretch/>
        </p:blipFill>
        <p:spPr>
          <a:xfrm>
            <a:off x="-22099" y="0"/>
            <a:ext cx="12211050" cy="68961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1% </a:t>
            </a: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Probability of Flood in a year </a:t>
            </a:r>
            <a:r>
              <a:rPr lang="en-US" sz="3600" b="1" kern="1200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(100-year </a:t>
            </a: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flood)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6"/>
          <a:stretch/>
        </p:blipFill>
        <p:spPr>
          <a:xfrm>
            <a:off x="4279900" y="1472720"/>
            <a:ext cx="7931148" cy="4741368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98102" y="1955394"/>
            <a:ext cx="3768533" cy="3665904"/>
            <a:chOff x="2088802" y="1434619"/>
            <a:chExt cx="3768533" cy="366590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/>
            <a:srcRect r="27857"/>
            <a:stretch/>
          </p:blipFill>
          <p:spPr>
            <a:xfrm>
              <a:off x="2088802" y="1434619"/>
              <a:ext cx="3768533" cy="3665904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FA0D-948F-4DAA-A3A9-E3D6CF11A543}"/>
                </a:ext>
              </a:extLst>
            </p:cNvPr>
            <p:cNvCxnSpPr/>
            <p:nvPr/>
          </p:nvCxnSpPr>
          <p:spPr>
            <a:xfrm flipH="1">
              <a:off x="5430152" y="1801438"/>
              <a:ext cx="1566" cy="2851867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9" name="Multiplication Sign 8">
              <a:extLst>
                <a:ext uri="{FF2B5EF4-FFF2-40B4-BE49-F238E27FC236}">
                  <a16:creationId xmlns:a16="http://schemas.microsoft.com/office/drawing/2014/main" id="{069D79B6-B704-8083-3D0C-4A06B271CCB2}"/>
                </a:ext>
              </a:extLst>
            </p:cNvPr>
            <p:cNvSpPr/>
            <p:nvPr/>
          </p:nvSpPr>
          <p:spPr>
            <a:xfrm>
              <a:off x="5333593" y="2744157"/>
              <a:ext cx="193118" cy="199146"/>
            </a:xfrm>
            <a:prstGeom prst="mathMultiply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3189991" y="2103689"/>
              <a:ext cx="1981975" cy="308169"/>
              <a:chOff x="5737361" y="2160616"/>
              <a:chExt cx="1981975" cy="308169"/>
            </a:xfrm>
          </p:grpSpPr>
          <p:sp>
            <p:nvSpPr>
              <p:cNvPr id="4" name="Rectangular Callout 7">
                <a:extLst>
                  <a:ext uri="{FF2B5EF4-FFF2-40B4-BE49-F238E27FC236}">
                    <a16:creationId xmlns:a16="http://schemas.microsoft.com/office/drawing/2014/main" id="{48A19F05-4026-452F-BEF7-1077E4EF32D8}"/>
                  </a:ext>
                </a:extLst>
              </p:cNvPr>
              <p:cNvSpPr/>
              <p:nvPr/>
            </p:nvSpPr>
            <p:spPr>
              <a:xfrm>
                <a:off x="5742124" y="2160616"/>
                <a:ext cx="1977212" cy="298539"/>
              </a:xfrm>
              <a:prstGeom prst="wedgeRectCallout">
                <a:avLst>
                  <a:gd name="adj1" fmla="val 57518"/>
                  <a:gd name="adj2" fmla="val 119404"/>
                </a:avLst>
              </a:prstGeom>
              <a:solidFill>
                <a:srgbClr val="5B9BD5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7D57B31-FE26-4B3E-C36F-AD76EC4D5893}"/>
                  </a:ext>
                </a:extLst>
              </p:cNvPr>
              <p:cNvSpPr txBox="1"/>
              <p:nvPr/>
            </p:nvSpPr>
            <p:spPr>
              <a:xfrm>
                <a:off x="5737361" y="2161008"/>
                <a:ext cx="19397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/>
                    </a:solidFill>
                  </a:rPr>
                  <a:t>5.4’ </a:t>
                </a:r>
                <a:r>
                  <a:rPr lang="en-US" sz="1400" b="1" dirty="0">
                    <a:solidFill>
                      <a:schemeClr val="bg1"/>
                    </a:solidFill>
                  </a:rPr>
                  <a:t>(FEMA </a:t>
                </a:r>
                <a:r>
                  <a:rPr lang="en-US" sz="1400" b="1" dirty="0" smtClean="0">
                    <a:solidFill>
                      <a:schemeClr val="bg1"/>
                    </a:solidFill>
                  </a:rPr>
                  <a:t>1% </a:t>
                </a:r>
                <a:r>
                  <a:rPr lang="en-US" sz="1400" b="1" dirty="0">
                    <a:solidFill>
                      <a:schemeClr val="bg1"/>
                    </a:solidFill>
                  </a:rPr>
                  <a:t>/ </a:t>
                </a:r>
                <a:r>
                  <a:rPr lang="en-US" sz="1400" b="1" dirty="0" smtClean="0">
                    <a:solidFill>
                      <a:schemeClr val="bg1"/>
                    </a:solidFill>
                  </a:rPr>
                  <a:t>100-Yr</a:t>
                </a:r>
                <a:r>
                  <a:rPr lang="en-US" sz="1400" b="1" dirty="0">
                    <a:solidFill>
                      <a:schemeClr val="bg1"/>
                    </a:solidFill>
                  </a:rPr>
                  <a:t>) </a:t>
                </a:r>
              </a:p>
            </p:txBody>
          </p:sp>
        </p:grpSp>
      </p:grpSp>
      <p:cxnSp>
        <p:nvCxnSpPr>
          <p:cNvPr id="6" name="Straight Connector 5"/>
          <p:cNvCxnSpPr/>
          <p:nvPr/>
        </p:nvCxnSpPr>
        <p:spPr>
          <a:xfrm flipH="1">
            <a:off x="2207419" y="2559844"/>
            <a:ext cx="838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007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955" y="1439815"/>
            <a:ext cx="8947385" cy="4745236"/>
          </a:xfrm>
          <a:prstGeom prst="rect">
            <a:avLst/>
          </a:prstGeom>
        </p:spPr>
      </p:pic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84" t="17917" r="13401" b="58393"/>
          <a:stretch/>
        </p:blipFill>
        <p:spPr>
          <a:xfrm>
            <a:off x="-22099" y="0"/>
            <a:ext cx="12211050" cy="68961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0.2% </a:t>
            </a: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Probability of Flood in a year </a:t>
            </a:r>
            <a:r>
              <a:rPr lang="en-US" sz="3600" b="1" kern="1200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(500-year </a:t>
            </a: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flood)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8"/>
          <a:stretch/>
        </p:blipFill>
        <p:spPr>
          <a:xfrm>
            <a:off x="4292599" y="1472720"/>
            <a:ext cx="7918447" cy="4741368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98102" y="1955394"/>
            <a:ext cx="3768533" cy="3665904"/>
            <a:chOff x="2088802" y="1434619"/>
            <a:chExt cx="3768533" cy="366590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/>
            <a:srcRect r="27857"/>
            <a:stretch/>
          </p:blipFill>
          <p:spPr>
            <a:xfrm>
              <a:off x="2088802" y="1434619"/>
              <a:ext cx="3768533" cy="3665904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FA0D-948F-4DAA-A3A9-E3D6CF11A543}"/>
                </a:ext>
              </a:extLst>
            </p:cNvPr>
            <p:cNvCxnSpPr/>
            <p:nvPr/>
          </p:nvCxnSpPr>
          <p:spPr>
            <a:xfrm flipH="1">
              <a:off x="5430152" y="1801438"/>
              <a:ext cx="1566" cy="2851867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9" name="Multiplication Sign 8">
              <a:extLst>
                <a:ext uri="{FF2B5EF4-FFF2-40B4-BE49-F238E27FC236}">
                  <a16:creationId xmlns:a16="http://schemas.microsoft.com/office/drawing/2014/main" id="{069D79B6-B704-8083-3D0C-4A06B271CCB2}"/>
                </a:ext>
              </a:extLst>
            </p:cNvPr>
            <p:cNvSpPr/>
            <p:nvPr/>
          </p:nvSpPr>
          <p:spPr>
            <a:xfrm>
              <a:off x="5333593" y="2744157"/>
              <a:ext cx="193118" cy="199146"/>
            </a:xfrm>
            <a:prstGeom prst="mathMultiply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3167033" y="2035766"/>
              <a:ext cx="2114067" cy="307777"/>
              <a:chOff x="5714403" y="2092693"/>
              <a:chExt cx="2114067" cy="307777"/>
            </a:xfrm>
          </p:grpSpPr>
          <p:sp>
            <p:nvSpPr>
              <p:cNvPr id="4" name="Rectangular Callout 7">
                <a:extLst>
                  <a:ext uri="{FF2B5EF4-FFF2-40B4-BE49-F238E27FC236}">
                    <a16:creationId xmlns:a16="http://schemas.microsoft.com/office/drawing/2014/main" id="{48A19F05-4026-452F-BEF7-1077E4EF32D8}"/>
                  </a:ext>
                </a:extLst>
              </p:cNvPr>
              <p:cNvSpPr/>
              <p:nvPr/>
            </p:nvSpPr>
            <p:spPr>
              <a:xfrm>
                <a:off x="5755027" y="2098155"/>
                <a:ext cx="1977212" cy="298539"/>
              </a:xfrm>
              <a:prstGeom prst="wedgeRectCallout">
                <a:avLst>
                  <a:gd name="adj1" fmla="val 57518"/>
                  <a:gd name="adj2" fmla="val 119404"/>
                </a:avLst>
              </a:prstGeom>
              <a:solidFill>
                <a:srgbClr val="5B9BD5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7D57B31-FE26-4B3E-C36F-AD76EC4D5893}"/>
                  </a:ext>
                </a:extLst>
              </p:cNvPr>
              <p:cNvSpPr txBox="1"/>
              <p:nvPr/>
            </p:nvSpPr>
            <p:spPr>
              <a:xfrm>
                <a:off x="5714403" y="2092693"/>
                <a:ext cx="211406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/>
                    </a:solidFill>
                  </a:rPr>
                  <a:t>7.2’ </a:t>
                </a:r>
                <a:r>
                  <a:rPr lang="en-US" sz="1400" b="1" dirty="0">
                    <a:solidFill>
                      <a:schemeClr val="bg1"/>
                    </a:solidFill>
                  </a:rPr>
                  <a:t>(FEMA </a:t>
                </a:r>
                <a:r>
                  <a:rPr lang="en-US" sz="1400" b="1" dirty="0" smtClean="0">
                    <a:solidFill>
                      <a:schemeClr val="bg1"/>
                    </a:solidFill>
                  </a:rPr>
                  <a:t>0.2% </a:t>
                </a:r>
                <a:r>
                  <a:rPr lang="en-US" sz="1400" b="1" dirty="0">
                    <a:solidFill>
                      <a:schemeClr val="bg1"/>
                    </a:solidFill>
                  </a:rPr>
                  <a:t>/ </a:t>
                </a:r>
                <a:r>
                  <a:rPr lang="en-US" sz="1400" b="1" dirty="0" smtClean="0">
                    <a:solidFill>
                      <a:schemeClr val="bg1"/>
                    </a:solidFill>
                  </a:rPr>
                  <a:t>500-Yr</a:t>
                </a:r>
                <a:r>
                  <a:rPr lang="en-US" sz="1400" b="1" dirty="0">
                    <a:solidFill>
                      <a:schemeClr val="bg1"/>
                    </a:solidFill>
                  </a:rPr>
                  <a:t>) </a:t>
                </a:r>
              </a:p>
            </p:txBody>
          </p:sp>
        </p:grpSp>
      </p:grpSp>
      <p:cxnSp>
        <p:nvCxnSpPr>
          <p:cNvPr id="6" name="Straight Connector 5"/>
          <p:cNvCxnSpPr/>
          <p:nvPr/>
        </p:nvCxnSpPr>
        <p:spPr>
          <a:xfrm flipH="1">
            <a:off x="2207419" y="2559844"/>
            <a:ext cx="838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391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955" y="1439815"/>
            <a:ext cx="8947385" cy="4745236"/>
          </a:xfrm>
          <a:prstGeom prst="rect">
            <a:avLst/>
          </a:prstGeom>
        </p:spPr>
      </p:pic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84" t="17917" r="13401" b="58393"/>
          <a:stretch/>
        </p:blipFill>
        <p:spPr>
          <a:xfrm>
            <a:off x="-22099" y="0"/>
            <a:ext cx="12211050" cy="68961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6"/>
          <a:stretch/>
        </p:blipFill>
        <p:spPr>
          <a:xfrm>
            <a:off x="4279899" y="1472720"/>
            <a:ext cx="7931147" cy="4741368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98102" y="1955394"/>
            <a:ext cx="3768533" cy="3665904"/>
            <a:chOff x="2088802" y="1434619"/>
            <a:chExt cx="3768533" cy="366590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/>
            <a:srcRect r="27857"/>
            <a:stretch/>
          </p:blipFill>
          <p:spPr>
            <a:xfrm>
              <a:off x="2088802" y="1434619"/>
              <a:ext cx="3768533" cy="3665904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FA0D-948F-4DAA-A3A9-E3D6CF11A543}"/>
                </a:ext>
              </a:extLst>
            </p:cNvPr>
            <p:cNvCxnSpPr/>
            <p:nvPr/>
          </p:nvCxnSpPr>
          <p:spPr>
            <a:xfrm flipH="1">
              <a:off x="5430152" y="1801438"/>
              <a:ext cx="1566" cy="2851867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9" name="Multiplication Sign 8">
              <a:extLst>
                <a:ext uri="{FF2B5EF4-FFF2-40B4-BE49-F238E27FC236}">
                  <a16:creationId xmlns:a16="http://schemas.microsoft.com/office/drawing/2014/main" id="{069D79B6-B704-8083-3D0C-4A06B271CCB2}"/>
                </a:ext>
              </a:extLst>
            </p:cNvPr>
            <p:cNvSpPr/>
            <p:nvPr/>
          </p:nvSpPr>
          <p:spPr>
            <a:xfrm>
              <a:off x="5333593" y="2744157"/>
              <a:ext cx="193118" cy="199146"/>
            </a:xfrm>
            <a:prstGeom prst="mathMultiply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" name="Straight Connector 5"/>
          <p:cNvCxnSpPr/>
          <p:nvPr/>
        </p:nvCxnSpPr>
        <p:spPr>
          <a:xfrm flipH="1">
            <a:off x="2207419" y="2559844"/>
            <a:ext cx="838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E57A9AB4-A6E6-1E57-98A6-0073167BF727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tx1"/>
          </a:solidFill>
          <a:ln w="28575">
            <a:solidFill>
              <a:srgbClr val="FFC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2016 High Watermark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809378" y="2654479"/>
            <a:ext cx="1926633" cy="298539"/>
            <a:chOff x="1449694" y="5264994"/>
            <a:chExt cx="1926633" cy="298539"/>
          </a:xfrm>
        </p:grpSpPr>
        <p:sp>
          <p:nvSpPr>
            <p:cNvPr id="22" name="Rectangular Callout 7">
              <a:extLst>
                <a:ext uri="{FF2B5EF4-FFF2-40B4-BE49-F238E27FC236}">
                  <a16:creationId xmlns:a16="http://schemas.microsoft.com/office/drawing/2014/main" id="{54A74E35-10E3-65E4-3610-017EF777FA15}"/>
                </a:ext>
              </a:extLst>
            </p:cNvPr>
            <p:cNvSpPr/>
            <p:nvPr/>
          </p:nvSpPr>
          <p:spPr>
            <a:xfrm>
              <a:off x="1449694" y="5264994"/>
              <a:ext cx="1636379" cy="298539"/>
            </a:xfrm>
            <a:prstGeom prst="wedgeRectCallout">
              <a:avLst>
                <a:gd name="adj1" fmla="val 59258"/>
                <a:gd name="adj2" fmla="val 115150"/>
              </a:avLst>
            </a:prstGeom>
            <a:solidFill>
              <a:schemeClr val="tx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AC570C5-4CE9-1636-5896-0196C30F64C8}"/>
                </a:ext>
              </a:extLst>
            </p:cNvPr>
            <p:cNvSpPr txBox="1"/>
            <p:nvPr/>
          </p:nvSpPr>
          <p:spPr>
            <a:xfrm>
              <a:off x="1492345" y="5286533"/>
              <a:ext cx="1883982" cy="277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6.5</a:t>
              </a:r>
              <a:r>
                <a:rPr lang="en-US" sz="1200" b="1" dirty="0">
                  <a:solidFill>
                    <a:schemeClr val="bg1"/>
                  </a:solidFill>
                </a:rPr>
                <a:t>’ (</a:t>
              </a:r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2016 High Water</a:t>
              </a:r>
              <a:r>
                <a:rPr lang="en-US" sz="1200" b="1" dirty="0">
                  <a:solidFill>
                    <a:schemeClr val="bg1"/>
                  </a:solidFill>
                </a:rPr>
                <a:t>) 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63601" y="367707"/>
            <a:ext cx="2214540" cy="2240634"/>
            <a:chOff x="1503878" y="1497438"/>
            <a:chExt cx="2214540" cy="2240634"/>
          </a:xfrm>
        </p:grpSpPr>
        <p:pic>
          <p:nvPicPr>
            <p:cNvPr id="28" name="Picture 2" descr="13,500+ Green Post It Notes Stock Photos, Pictures &amp; Royalty-Free Images -  iStock">
              <a:extLst>
                <a:ext uri="{FF2B5EF4-FFF2-40B4-BE49-F238E27FC236}">
                  <a16:creationId xmlns:a16="http://schemas.microsoft.com/office/drawing/2014/main" id="{6E434E23-8084-7396-A717-F4DFA13499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3" t="3704" r="15024" b="23082"/>
            <a:stretch/>
          </p:blipFill>
          <p:spPr bwMode="auto">
            <a:xfrm rot="20367698">
              <a:off x="1503878" y="1497438"/>
              <a:ext cx="2034007" cy="2240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11A63CF-3771-8257-3CA0-33FE0EC21222}"/>
                </a:ext>
              </a:extLst>
            </p:cNvPr>
            <p:cNvSpPr txBox="1"/>
            <p:nvPr/>
          </p:nvSpPr>
          <p:spPr>
            <a:xfrm rot="20139370">
              <a:off x="1513906" y="2323405"/>
              <a:ext cx="22045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Ink Free" panose="03080402000500000000" pitchFamily="66" charset="0"/>
                  <a:cs typeface="Aharoni" panose="02010803020104030203" pitchFamily="2" charset="-79"/>
                </a:rPr>
                <a:t>High Watermark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859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>
            <a:extLst>
              <a:ext uri="{FF2B5EF4-FFF2-40B4-BE49-F238E27FC236}">
                <a16:creationId xmlns:a16="http://schemas.microsoft.com/office/drawing/2014/main" id="{61534AB1-7FE2-C47B-CA54-5FCECE614EF3}"/>
              </a:ext>
            </a:extLst>
          </p:cNvPr>
          <p:cNvSpPr txBox="1"/>
          <p:nvPr/>
        </p:nvSpPr>
        <p:spPr>
          <a:xfrm>
            <a:off x="7814025" y="5742663"/>
            <a:ext cx="3062757" cy="300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dirty="0">
                <a:solidFill>
                  <a:schemeClr val="bg1"/>
                </a:solidFill>
              </a:rPr>
              <a:t>182 Seventh Street, Rainelle, WV, 25962</a:t>
            </a:r>
          </a:p>
        </p:txBody>
      </p:sp>
      <p:sp>
        <p:nvSpPr>
          <p:cNvPr id="40" name="TextBox 41">
            <a:extLst>
              <a:ext uri="{FF2B5EF4-FFF2-40B4-BE49-F238E27FC236}">
                <a16:creationId xmlns:a16="http://schemas.microsoft.com/office/drawing/2014/main" id="{EAEBB0BE-C11E-6C81-A768-1194AD8F26FB}"/>
              </a:ext>
            </a:extLst>
          </p:cNvPr>
          <p:cNvSpPr txBox="1"/>
          <p:nvPr/>
        </p:nvSpPr>
        <p:spPr>
          <a:xfrm>
            <a:off x="4207622" y="5743367"/>
            <a:ext cx="2712441" cy="277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Building: </a:t>
            </a:r>
            <a:r>
              <a:rPr lang="en-US" sz="1200" b="1" dirty="0">
                <a:hlinkClick r:id="rId2"/>
              </a:rPr>
              <a:t>13-13-0001-0054-0000_182</a:t>
            </a:r>
            <a:endParaRPr lang="en-US" sz="1200" b="1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84" t="17917" r="13401" b="58393"/>
          <a:stretch/>
        </p:blipFill>
        <p:spPr>
          <a:xfrm>
            <a:off x="-22099" y="0"/>
            <a:ext cx="12211050" cy="689610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536B461-AD1C-477F-B82A-D01FD605E3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75" r="466"/>
          <a:stretch/>
        </p:blipFill>
        <p:spPr>
          <a:xfrm>
            <a:off x="570569" y="732651"/>
            <a:ext cx="11227885" cy="566929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933174" y="6035057"/>
            <a:ext cx="2786520" cy="277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 </a:t>
            </a:r>
            <a:r>
              <a:rPr lang="en-US" sz="1200" b="1" u="sng" dirty="0">
                <a:hlinkClick r:id="rId6"/>
              </a:rPr>
              <a:t>13-17-0009-0026-0000_138</a:t>
            </a:r>
            <a:r>
              <a:rPr lang="en-US" sz="1200" b="1" dirty="0"/>
              <a:t> </a:t>
            </a:r>
          </a:p>
        </p:txBody>
      </p:sp>
      <p:sp>
        <p:nvSpPr>
          <p:cNvPr id="52" name="Rectangular Callout 51"/>
          <p:cNvSpPr/>
          <p:nvPr/>
        </p:nvSpPr>
        <p:spPr>
          <a:xfrm>
            <a:off x="382141" y="5213250"/>
            <a:ext cx="1711244" cy="205634"/>
          </a:xfrm>
          <a:prstGeom prst="wedgeRectCallout">
            <a:avLst>
              <a:gd name="adj1" fmla="val 220461"/>
              <a:gd name="adj2" fmla="val -3211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0.7</a:t>
            </a:r>
            <a:r>
              <a:rPr lang="en-US" sz="1000" b="1" dirty="0">
                <a:latin typeface="Arial Narrow" panose="020B0606020202030204" pitchFamily="34" charset="0"/>
              </a:rPr>
              <a:t>’ (FEMA 10% / 10-Yr) 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70569" y="175929"/>
            <a:ext cx="5410471" cy="4889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57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6264961" y="6456058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58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2308678" y="6428999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4011095" y="6500908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60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4437163" y="6456058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8456822" y="648143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62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8856171" y="6442617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3562946"/>
              </p:ext>
            </p:extLst>
          </p:nvPr>
        </p:nvGraphicFramePr>
        <p:xfrm>
          <a:off x="9332218" y="300590"/>
          <a:ext cx="2275972" cy="26726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7178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7879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351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6.4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(10-Yr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0.7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1629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135" marR="9135" marT="913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9615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FEMA 1%+ (84% CL) 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</a:t>
                      </a:r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5882966" y="6500908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29" name="Rectangle 28"/>
          <p:cNvSpPr/>
          <p:nvPr/>
        </p:nvSpPr>
        <p:spPr>
          <a:xfrm>
            <a:off x="9332218" y="1819275"/>
            <a:ext cx="2286000" cy="20002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6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>
            <a:extLst>
              <a:ext uri="{FF2B5EF4-FFF2-40B4-BE49-F238E27FC236}">
                <a16:creationId xmlns:a16="http://schemas.microsoft.com/office/drawing/2014/main" id="{61534AB1-7FE2-C47B-CA54-5FCECE614EF3}"/>
              </a:ext>
            </a:extLst>
          </p:cNvPr>
          <p:cNvSpPr txBox="1"/>
          <p:nvPr/>
        </p:nvSpPr>
        <p:spPr>
          <a:xfrm>
            <a:off x="7814025" y="5742663"/>
            <a:ext cx="3062757" cy="300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dirty="0">
                <a:solidFill>
                  <a:schemeClr val="bg1"/>
                </a:solidFill>
              </a:rPr>
              <a:t>182 Seventh Street, Rainelle, WV, 25962</a:t>
            </a:r>
          </a:p>
        </p:txBody>
      </p:sp>
      <p:sp>
        <p:nvSpPr>
          <p:cNvPr id="40" name="TextBox 41">
            <a:extLst>
              <a:ext uri="{FF2B5EF4-FFF2-40B4-BE49-F238E27FC236}">
                <a16:creationId xmlns:a16="http://schemas.microsoft.com/office/drawing/2014/main" id="{EAEBB0BE-C11E-6C81-A768-1194AD8F26FB}"/>
              </a:ext>
            </a:extLst>
          </p:cNvPr>
          <p:cNvSpPr txBox="1"/>
          <p:nvPr/>
        </p:nvSpPr>
        <p:spPr>
          <a:xfrm>
            <a:off x="4207622" y="5743367"/>
            <a:ext cx="2712441" cy="277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Building: </a:t>
            </a:r>
            <a:r>
              <a:rPr lang="en-US" sz="1200" b="1" dirty="0">
                <a:hlinkClick r:id="rId2"/>
              </a:rPr>
              <a:t>13-13-0001-0054-0000_182</a:t>
            </a:r>
            <a:endParaRPr lang="en-US" sz="1200" b="1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84" t="17917" r="13401" b="58393"/>
          <a:stretch/>
        </p:blipFill>
        <p:spPr>
          <a:xfrm>
            <a:off x="-22099" y="0"/>
            <a:ext cx="12211050" cy="689610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536B461-AD1C-477F-B82A-D01FD605E3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75" r="466"/>
          <a:stretch/>
        </p:blipFill>
        <p:spPr>
          <a:xfrm>
            <a:off x="570569" y="732651"/>
            <a:ext cx="11227885" cy="566929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933174" y="6035057"/>
            <a:ext cx="2786520" cy="277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 </a:t>
            </a:r>
            <a:r>
              <a:rPr lang="en-US" sz="1200" b="1" u="sng" dirty="0">
                <a:hlinkClick r:id="rId6"/>
              </a:rPr>
              <a:t>13-17-0009-0026-0000_138</a:t>
            </a:r>
            <a:r>
              <a:rPr lang="en-US" sz="1200" b="1" dirty="0"/>
              <a:t> </a:t>
            </a:r>
          </a:p>
        </p:txBody>
      </p:sp>
      <p:sp>
        <p:nvSpPr>
          <p:cNvPr id="51" name="Rectangular Callout 50"/>
          <p:cNvSpPr/>
          <p:nvPr/>
        </p:nvSpPr>
        <p:spPr>
          <a:xfrm>
            <a:off x="382731" y="4844243"/>
            <a:ext cx="1669665" cy="167377"/>
          </a:xfrm>
          <a:prstGeom prst="wedgeRectCallout">
            <a:avLst>
              <a:gd name="adj1" fmla="val 213763"/>
              <a:gd name="adj2" fmla="val 371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(FEMA </a:t>
            </a:r>
            <a:r>
              <a:rPr lang="en-US" sz="1000" b="1" dirty="0" smtClean="0">
                <a:latin typeface="Arial Narrow" panose="020B0606020202030204" pitchFamily="34" charset="0"/>
              </a:rPr>
              <a:t>4% </a:t>
            </a:r>
            <a:r>
              <a:rPr lang="en-US" sz="1000" b="1" dirty="0">
                <a:latin typeface="Arial Narrow" panose="020B0606020202030204" pitchFamily="34" charset="0"/>
              </a:rPr>
              <a:t>/ </a:t>
            </a:r>
            <a:r>
              <a:rPr lang="en-US" sz="1000" b="1" dirty="0" smtClean="0">
                <a:latin typeface="Arial Narrow" panose="020B0606020202030204" pitchFamily="34" charset="0"/>
              </a:rPr>
              <a:t>25-Yr</a:t>
            </a:r>
            <a:r>
              <a:rPr lang="en-US" sz="1000" b="1" dirty="0">
                <a:latin typeface="Arial Narrow" panose="020B0606020202030204" pitchFamily="34" charset="0"/>
              </a:rPr>
              <a:t>) </a:t>
            </a:r>
          </a:p>
        </p:txBody>
      </p:sp>
      <p:sp>
        <p:nvSpPr>
          <p:cNvPr id="52" name="Rectangular Callout 51"/>
          <p:cNvSpPr/>
          <p:nvPr/>
        </p:nvSpPr>
        <p:spPr>
          <a:xfrm>
            <a:off x="382141" y="5213250"/>
            <a:ext cx="1711244" cy="205634"/>
          </a:xfrm>
          <a:prstGeom prst="wedgeRectCallout">
            <a:avLst>
              <a:gd name="adj1" fmla="val 220461"/>
              <a:gd name="adj2" fmla="val -3211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0.7</a:t>
            </a:r>
            <a:r>
              <a:rPr lang="en-US" sz="1000" b="1" dirty="0">
                <a:latin typeface="Arial Narrow" panose="020B0606020202030204" pitchFamily="34" charset="0"/>
              </a:rPr>
              <a:t>’ (FEMA 10% / 10-Yr) 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70569" y="175929"/>
            <a:ext cx="5410471" cy="4889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57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6264961" y="6456058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58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2308678" y="6428999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4011095" y="6500908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60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4437163" y="6456058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8456822" y="648143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62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8856171" y="6442617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542944"/>
              </p:ext>
            </p:extLst>
          </p:nvPr>
        </p:nvGraphicFramePr>
        <p:xfrm>
          <a:off x="9337232" y="274711"/>
          <a:ext cx="2275972" cy="2655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7178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7879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351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6.4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(10-Yr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0.7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1629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135" marR="9135" marT="913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789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FEMA 1%+ (84% CL) 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</a:t>
                      </a:r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5882966" y="6500908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29" name="Rectangle 28"/>
          <p:cNvSpPr/>
          <p:nvPr/>
        </p:nvSpPr>
        <p:spPr>
          <a:xfrm>
            <a:off x="9332218" y="1819275"/>
            <a:ext cx="2286000" cy="20002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02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>
            <a:extLst>
              <a:ext uri="{FF2B5EF4-FFF2-40B4-BE49-F238E27FC236}">
                <a16:creationId xmlns:a16="http://schemas.microsoft.com/office/drawing/2014/main" id="{61534AB1-7FE2-C47B-CA54-5FCECE614EF3}"/>
              </a:ext>
            </a:extLst>
          </p:cNvPr>
          <p:cNvSpPr txBox="1"/>
          <p:nvPr/>
        </p:nvSpPr>
        <p:spPr>
          <a:xfrm>
            <a:off x="7814025" y="5742663"/>
            <a:ext cx="3062757" cy="300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dirty="0">
                <a:solidFill>
                  <a:schemeClr val="bg1"/>
                </a:solidFill>
              </a:rPr>
              <a:t>182 Seventh Street, Rainelle, WV, 25962</a:t>
            </a:r>
          </a:p>
        </p:txBody>
      </p:sp>
      <p:sp>
        <p:nvSpPr>
          <p:cNvPr id="40" name="TextBox 41">
            <a:extLst>
              <a:ext uri="{FF2B5EF4-FFF2-40B4-BE49-F238E27FC236}">
                <a16:creationId xmlns:a16="http://schemas.microsoft.com/office/drawing/2014/main" id="{EAEBB0BE-C11E-6C81-A768-1194AD8F26FB}"/>
              </a:ext>
            </a:extLst>
          </p:cNvPr>
          <p:cNvSpPr txBox="1"/>
          <p:nvPr/>
        </p:nvSpPr>
        <p:spPr>
          <a:xfrm>
            <a:off x="4207622" y="5743367"/>
            <a:ext cx="2712441" cy="277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Building: </a:t>
            </a:r>
            <a:r>
              <a:rPr lang="en-US" sz="1200" b="1" dirty="0">
                <a:hlinkClick r:id="rId2"/>
              </a:rPr>
              <a:t>13-13-0001-0054-0000_182</a:t>
            </a:r>
            <a:endParaRPr lang="en-US" sz="1200" b="1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84" t="17917" r="13401" b="58393"/>
          <a:stretch/>
        </p:blipFill>
        <p:spPr>
          <a:xfrm>
            <a:off x="-22099" y="0"/>
            <a:ext cx="12211050" cy="689610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536B461-AD1C-477F-B82A-D01FD605E3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75" r="466"/>
          <a:stretch/>
        </p:blipFill>
        <p:spPr>
          <a:xfrm>
            <a:off x="570569" y="732651"/>
            <a:ext cx="11227885" cy="566929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933174" y="6035057"/>
            <a:ext cx="2786520" cy="277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 </a:t>
            </a:r>
            <a:r>
              <a:rPr lang="en-US" sz="1200" b="1" u="sng" dirty="0">
                <a:hlinkClick r:id="rId6"/>
              </a:rPr>
              <a:t>13-17-0009-0026-0000_138</a:t>
            </a:r>
            <a:r>
              <a:rPr lang="en-US" sz="1200" b="1" dirty="0"/>
              <a:t> </a:t>
            </a:r>
          </a:p>
        </p:txBody>
      </p:sp>
      <p:sp>
        <p:nvSpPr>
          <p:cNvPr id="51" name="Rectangular Callout 50"/>
          <p:cNvSpPr/>
          <p:nvPr/>
        </p:nvSpPr>
        <p:spPr>
          <a:xfrm>
            <a:off x="382731" y="4844243"/>
            <a:ext cx="1669665" cy="167377"/>
          </a:xfrm>
          <a:prstGeom prst="wedgeRectCallout">
            <a:avLst>
              <a:gd name="adj1" fmla="val 213763"/>
              <a:gd name="adj2" fmla="val 371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(FEMA </a:t>
            </a:r>
            <a:r>
              <a:rPr lang="en-US" sz="1000" b="1" dirty="0" smtClean="0">
                <a:latin typeface="Arial Narrow" panose="020B0606020202030204" pitchFamily="34" charset="0"/>
              </a:rPr>
              <a:t>4% </a:t>
            </a:r>
            <a:r>
              <a:rPr lang="en-US" sz="1000" b="1" dirty="0">
                <a:latin typeface="Arial Narrow" panose="020B0606020202030204" pitchFamily="34" charset="0"/>
              </a:rPr>
              <a:t>/ </a:t>
            </a:r>
            <a:r>
              <a:rPr lang="en-US" sz="1000" b="1" dirty="0" smtClean="0">
                <a:latin typeface="Arial Narrow" panose="020B0606020202030204" pitchFamily="34" charset="0"/>
              </a:rPr>
              <a:t>25-Yr</a:t>
            </a:r>
            <a:r>
              <a:rPr lang="en-US" sz="1000" b="1" dirty="0">
                <a:latin typeface="Arial Narrow" panose="020B0606020202030204" pitchFamily="34" charset="0"/>
              </a:rPr>
              <a:t>) </a:t>
            </a:r>
          </a:p>
        </p:txBody>
      </p:sp>
      <p:sp>
        <p:nvSpPr>
          <p:cNvPr id="52" name="Rectangular Callout 51"/>
          <p:cNvSpPr/>
          <p:nvPr/>
        </p:nvSpPr>
        <p:spPr>
          <a:xfrm>
            <a:off x="382141" y="5213250"/>
            <a:ext cx="1711244" cy="205634"/>
          </a:xfrm>
          <a:prstGeom prst="wedgeRectCallout">
            <a:avLst>
              <a:gd name="adj1" fmla="val 220461"/>
              <a:gd name="adj2" fmla="val -3211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0.7</a:t>
            </a:r>
            <a:r>
              <a:rPr lang="en-US" sz="1000" b="1" dirty="0">
                <a:latin typeface="Arial Narrow" panose="020B0606020202030204" pitchFamily="34" charset="0"/>
              </a:rPr>
              <a:t>’ (FEMA 10% / 10-Yr) </a:t>
            </a:r>
          </a:p>
        </p:txBody>
      </p:sp>
      <p:sp>
        <p:nvSpPr>
          <p:cNvPr id="53" name="Rectangular Callout 52"/>
          <p:cNvSpPr/>
          <p:nvPr/>
        </p:nvSpPr>
        <p:spPr>
          <a:xfrm>
            <a:off x="382578" y="4615184"/>
            <a:ext cx="1680412" cy="172892"/>
          </a:xfrm>
          <a:prstGeom prst="wedgeRectCallout">
            <a:avLst>
              <a:gd name="adj1" fmla="val 211232"/>
              <a:gd name="adj2" fmla="val 11197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3.4’  (FEMA 2% / 50-Yr) 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70569" y="175929"/>
            <a:ext cx="5410471" cy="4889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57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6264961" y="6456058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58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2308678" y="6428999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4011095" y="6500908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60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4437163" y="6456058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8456822" y="648143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62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8856171" y="6442617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3375848"/>
              </p:ext>
            </p:extLst>
          </p:nvPr>
        </p:nvGraphicFramePr>
        <p:xfrm>
          <a:off x="9337232" y="274711"/>
          <a:ext cx="2275972" cy="26726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7178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7879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351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6.4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(10-Yr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0.7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1629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3.4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135" marR="9135" marT="913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9615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FEMA 1%+ (84% CL) 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</a:t>
                      </a:r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5882966" y="6500908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29" name="Rectangle 28"/>
          <p:cNvSpPr/>
          <p:nvPr/>
        </p:nvSpPr>
        <p:spPr>
          <a:xfrm>
            <a:off x="9332218" y="1819275"/>
            <a:ext cx="2286000" cy="20002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20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>
            <a:extLst>
              <a:ext uri="{FF2B5EF4-FFF2-40B4-BE49-F238E27FC236}">
                <a16:creationId xmlns:a16="http://schemas.microsoft.com/office/drawing/2014/main" id="{61534AB1-7FE2-C47B-CA54-5FCECE614EF3}"/>
              </a:ext>
            </a:extLst>
          </p:cNvPr>
          <p:cNvSpPr txBox="1"/>
          <p:nvPr/>
        </p:nvSpPr>
        <p:spPr>
          <a:xfrm>
            <a:off x="7814025" y="5742663"/>
            <a:ext cx="3062757" cy="300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dirty="0">
                <a:solidFill>
                  <a:schemeClr val="bg1"/>
                </a:solidFill>
              </a:rPr>
              <a:t>182 Seventh Street, Rainelle, WV, 25962</a:t>
            </a:r>
          </a:p>
        </p:txBody>
      </p:sp>
      <p:sp>
        <p:nvSpPr>
          <p:cNvPr id="40" name="TextBox 41">
            <a:extLst>
              <a:ext uri="{FF2B5EF4-FFF2-40B4-BE49-F238E27FC236}">
                <a16:creationId xmlns:a16="http://schemas.microsoft.com/office/drawing/2014/main" id="{EAEBB0BE-C11E-6C81-A768-1194AD8F26FB}"/>
              </a:ext>
            </a:extLst>
          </p:cNvPr>
          <p:cNvSpPr txBox="1"/>
          <p:nvPr/>
        </p:nvSpPr>
        <p:spPr>
          <a:xfrm>
            <a:off x="4207622" y="5743367"/>
            <a:ext cx="2712441" cy="277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Building: </a:t>
            </a:r>
            <a:r>
              <a:rPr lang="en-US" sz="1200" b="1" dirty="0">
                <a:hlinkClick r:id="rId2"/>
              </a:rPr>
              <a:t>13-13-0001-0054-0000_182</a:t>
            </a:r>
            <a:endParaRPr lang="en-US" sz="1200" b="1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84" t="17917" r="13401" b="58393"/>
          <a:stretch/>
        </p:blipFill>
        <p:spPr>
          <a:xfrm>
            <a:off x="-22099" y="0"/>
            <a:ext cx="12211050" cy="689610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536B461-AD1C-477F-B82A-D01FD605E3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75" r="466"/>
          <a:stretch/>
        </p:blipFill>
        <p:spPr>
          <a:xfrm>
            <a:off x="570569" y="732651"/>
            <a:ext cx="11227885" cy="5669290"/>
          </a:xfrm>
          <a:prstGeom prst="rect">
            <a:avLst/>
          </a:prstGeom>
        </p:spPr>
      </p:pic>
      <p:sp>
        <p:nvSpPr>
          <p:cNvPr id="44" name="Rectangular Callout 43"/>
          <p:cNvSpPr/>
          <p:nvPr/>
        </p:nvSpPr>
        <p:spPr>
          <a:xfrm>
            <a:off x="372183" y="4068657"/>
            <a:ext cx="1892829" cy="217936"/>
          </a:xfrm>
          <a:prstGeom prst="wedgeRectCallout">
            <a:avLst>
              <a:gd name="adj1" fmla="val 343901"/>
              <a:gd name="adj2" fmla="val -20936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6.4’  </a:t>
            </a:r>
            <a:r>
              <a:rPr lang="en-US" sz="1000" b="1" dirty="0" smtClean="0">
                <a:latin typeface="Arial Narrow" panose="020B0606020202030204" pitchFamily="34" charset="0"/>
              </a:rPr>
              <a:t>FEMA 1%+ (84</a:t>
            </a:r>
            <a:r>
              <a:rPr lang="en-US" sz="1000" b="1" dirty="0">
                <a:latin typeface="Arial Narrow" panose="020B0606020202030204" pitchFamily="34" charset="0"/>
              </a:rPr>
              <a:t>% CL</a:t>
            </a:r>
            <a:r>
              <a:rPr lang="en-US" sz="1000" b="1" dirty="0" smtClean="0">
                <a:latin typeface="Arial Narrow" panose="020B0606020202030204" pitchFamily="34" charset="0"/>
              </a:rPr>
              <a:t>)</a:t>
            </a:r>
            <a:endParaRPr lang="en-US" sz="1000" b="1" dirty="0">
              <a:latin typeface="Arial Narrow" panose="020B060602020203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33174" y="6035057"/>
            <a:ext cx="2786520" cy="277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 </a:t>
            </a:r>
            <a:r>
              <a:rPr lang="en-US" sz="1200" b="1" u="sng" dirty="0">
                <a:hlinkClick r:id="rId6"/>
              </a:rPr>
              <a:t>13-17-0009-0026-0000_138</a:t>
            </a:r>
            <a:r>
              <a:rPr lang="en-US" sz="1200" b="1" dirty="0"/>
              <a:t> </a:t>
            </a:r>
          </a:p>
        </p:txBody>
      </p:sp>
      <p:sp>
        <p:nvSpPr>
          <p:cNvPr id="48" name="Rectangular Callout 47"/>
          <p:cNvSpPr/>
          <p:nvPr/>
        </p:nvSpPr>
        <p:spPr>
          <a:xfrm>
            <a:off x="375195" y="4352568"/>
            <a:ext cx="1680412" cy="209606"/>
          </a:xfrm>
          <a:prstGeom prst="wedgeRectCallout">
            <a:avLst>
              <a:gd name="adj1" fmla="val 402970"/>
              <a:gd name="adj2" fmla="val -5361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5.4’  </a:t>
            </a:r>
            <a:r>
              <a:rPr lang="en-US" sz="1000" b="1" dirty="0" smtClean="0">
                <a:latin typeface="Arial Narrow" panose="020B0606020202030204" pitchFamily="34" charset="0"/>
              </a:rPr>
              <a:t>(</a:t>
            </a:r>
            <a:r>
              <a:rPr lang="en-US" sz="1000" b="1" dirty="0">
                <a:latin typeface="Arial Narrow" panose="020B0606020202030204" pitchFamily="34" charset="0"/>
              </a:rPr>
              <a:t>FEMA 1% / 100-Yr) </a:t>
            </a:r>
          </a:p>
        </p:txBody>
      </p:sp>
      <p:sp>
        <p:nvSpPr>
          <p:cNvPr id="51" name="Rectangular Callout 50"/>
          <p:cNvSpPr/>
          <p:nvPr/>
        </p:nvSpPr>
        <p:spPr>
          <a:xfrm>
            <a:off x="382731" y="4844243"/>
            <a:ext cx="1669665" cy="167377"/>
          </a:xfrm>
          <a:prstGeom prst="wedgeRectCallout">
            <a:avLst>
              <a:gd name="adj1" fmla="val 213763"/>
              <a:gd name="adj2" fmla="val 371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(FEMA </a:t>
            </a:r>
            <a:r>
              <a:rPr lang="en-US" sz="1000" b="1" dirty="0" smtClean="0">
                <a:latin typeface="Arial Narrow" panose="020B0606020202030204" pitchFamily="34" charset="0"/>
              </a:rPr>
              <a:t>4% </a:t>
            </a:r>
            <a:r>
              <a:rPr lang="en-US" sz="1000" b="1" dirty="0">
                <a:latin typeface="Arial Narrow" panose="020B0606020202030204" pitchFamily="34" charset="0"/>
              </a:rPr>
              <a:t>/ </a:t>
            </a:r>
            <a:r>
              <a:rPr lang="en-US" sz="1000" b="1" dirty="0" smtClean="0">
                <a:latin typeface="Arial Narrow" panose="020B0606020202030204" pitchFamily="34" charset="0"/>
              </a:rPr>
              <a:t>25-Yr</a:t>
            </a:r>
            <a:r>
              <a:rPr lang="en-US" sz="1000" b="1" dirty="0">
                <a:latin typeface="Arial Narrow" panose="020B0606020202030204" pitchFamily="34" charset="0"/>
              </a:rPr>
              <a:t>) </a:t>
            </a:r>
          </a:p>
        </p:txBody>
      </p:sp>
      <p:sp>
        <p:nvSpPr>
          <p:cNvPr id="52" name="Rectangular Callout 51"/>
          <p:cNvSpPr/>
          <p:nvPr/>
        </p:nvSpPr>
        <p:spPr>
          <a:xfrm>
            <a:off x="382141" y="5213250"/>
            <a:ext cx="1711244" cy="205634"/>
          </a:xfrm>
          <a:prstGeom prst="wedgeRectCallout">
            <a:avLst>
              <a:gd name="adj1" fmla="val 220461"/>
              <a:gd name="adj2" fmla="val -3211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0.7</a:t>
            </a:r>
            <a:r>
              <a:rPr lang="en-US" sz="1000" b="1" dirty="0">
                <a:latin typeface="Arial Narrow" panose="020B0606020202030204" pitchFamily="34" charset="0"/>
              </a:rPr>
              <a:t>’ (FEMA 10% / 10-Yr) </a:t>
            </a:r>
          </a:p>
        </p:txBody>
      </p:sp>
      <p:sp>
        <p:nvSpPr>
          <p:cNvPr id="53" name="Rectangular Callout 52"/>
          <p:cNvSpPr/>
          <p:nvPr/>
        </p:nvSpPr>
        <p:spPr>
          <a:xfrm>
            <a:off x="382578" y="4615184"/>
            <a:ext cx="1680412" cy="172892"/>
          </a:xfrm>
          <a:prstGeom prst="wedgeRectCallout">
            <a:avLst>
              <a:gd name="adj1" fmla="val 211232"/>
              <a:gd name="adj2" fmla="val 11197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3.4’  (FEMA 2% / 50-Yr) 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70569" y="175929"/>
            <a:ext cx="5410471" cy="4889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55" name="Left Brace 54"/>
          <p:cNvSpPr/>
          <p:nvPr/>
        </p:nvSpPr>
        <p:spPr>
          <a:xfrm>
            <a:off x="221618" y="4048778"/>
            <a:ext cx="140405" cy="541356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6264961" y="6456058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58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2308678" y="6428999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4011095" y="6500908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60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4437163" y="6456058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8456822" y="648143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62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8856171" y="6442617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8786645"/>
              </p:ext>
            </p:extLst>
          </p:nvPr>
        </p:nvGraphicFramePr>
        <p:xfrm>
          <a:off x="9337232" y="274711"/>
          <a:ext cx="2275972" cy="27351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7178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7879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351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6.4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(10-Yr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0.7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1629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3.4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135" marR="9135" marT="913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25862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FEMA 1%+ (84% CL) 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</a:t>
                      </a:r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5882966" y="6500908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29" name="Rectangle 28"/>
          <p:cNvSpPr/>
          <p:nvPr/>
        </p:nvSpPr>
        <p:spPr>
          <a:xfrm>
            <a:off x="9332218" y="1819275"/>
            <a:ext cx="2286000" cy="20002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>
            <a:extLst>
              <a:ext uri="{FF2B5EF4-FFF2-40B4-BE49-F238E27FC236}">
                <a16:creationId xmlns:a16="http://schemas.microsoft.com/office/drawing/2014/main" id="{61534AB1-7FE2-C47B-CA54-5FCECE614EF3}"/>
              </a:ext>
            </a:extLst>
          </p:cNvPr>
          <p:cNvSpPr txBox="1"/>
          <p:nvPr/>
        </p:nvSpPr>
        <p:spPr>
          <a:xfrm>
            <a:off x="7814025" y="5742663"/>
            <a:ext cx="3062757" cy="300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dirty="0">
                <a:solidFill>
                  <a:schemeClr val="bg1"/>
                </a:solidFill>
              </a:rPr>
              <a:t>182 Seventh Street, Rainelle, WV, 25962</a:t>
            </a:r>
          </a:p>
        </p:txBody>
      </p:sp>
      <p:sp>
        <p:nvSpPr>
          <p:cNvPr id="40" name="TextBox 41">
            <a:extLst>
              <a:ext uri="{FF2B5EF4-FFF2-40B4-BE49-F238E27FC236}">
                <a16:creationId xmlns:a16="http://schemas.microsoft.com/office/drawing/2014/main" id="{EAEBB0BE-C11E-6C81-A768-1194AD8F26FB}"/>
              </a:ext>
            </a:extLst>
          </p:cNvPr>
          <p:cNvSpPr txBox="1"/>
          <p:nvPr/>
        </p:nvSpPr>
        <p:spPr>
          <a:xfrm>
            <a:off x="4207622" y="5743367"/>
            <a:ext cx="2712441" cy="277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Building: </a:t>
            </a:r>
            <a:r>
              <a:rPr lang="en-US" sz="1200" b="1" dirty="0">
                <a:hlinkClick r:id="rId2"/>
              </a:rPr>
              <a:t>13-13-0001-0054-0000_182</a:t>
            </a:r>
            <a:endParaRPr lang="en-US" sz="1200" b="1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84" t="17917" r="13401" b="58393"/>
          <a:stretch/>
        </p:blipFill>
        <p:spPr>
          <a:xfrm>
            <a:off x="-22099" y="0"/>
            <a:ext cx="12211050" cy="689610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536B461-AD1C-477F-B82A-D01FD605E3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75" r="466"/>
          <a:stretch/>
        </p:blipFill>
        <p:spPr>
          <a:xfrm>
            <a:off x="570569" y="732651"/>
            <a:ext cx="11227885" cy="5669290"/>
          </a:xfrm>
          <a:prstGeom prst="rect">
            <a:avLst/>
          </a:prstGeom>
        </p:spPr>
      </p:pic>
      <p:sp>
        <p:nvSpPr>
          <p:cNvPr id="44" name="Rectangular Callout 43"/>
          <p:cNvSpPr/>
          <p:nvPr/>
        </p:nvSpPr>
        <p:spPr>
          <a:xfrm>
            <a:off x="372183" y="4068657"/>
            <a:ext cx="1892829" cy="217936"/>
          </a:xfrm>
          <a:prstGeom prst="wedgeRectCallout">
            <a:avLst>
              <a:gd name="adj1" fmla="val 343901"/>
              <a:gd name="adj2" fmla="val -20936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6.4’  </a:t>
            </a:r>
            <a:r>
              <a:rPr lang="en-US" sz="1000" b="1" dirty="0" smtClean="0">
                <a:latin typeface="Arial Narrow" panose="020B0606020202030204" pitchFamily="34" charset="0"/>
              </a:rPr>
              <a:t>FEMA 1%+ (84</a:t>
            </a:r>
            <a:r>
              <a:rPr lang="en-US" sz="1000" b="1" dirty="0">
                <a:latin typeface="Arial Narrow" panose="020B0606020202030204" pitchFamily="34" charset="0"/>
              </a:rPr>
              <a:t>% CL</a:t>
            </a:r>
            <a:r>
              <a:rPr lang="en-US" sz="1000" b="1" dirty="0" smtClean="0">
                <a:latin typeface="Arial Narrow" panose="020B0606020202030204" pitchFamily="34" charset="0"/>
              </a:rPr>
              <a:t>)</a:t>
            </a:r>
            <a:endParaRPr lang="en-US" sz="1000" b="1" dirty="0">
              <a:latin typeface="Arial Narrow" panose="020B0606020202030204" pitchFamily="34" charset="0"/>
            </a:endParaRPr>
          </a:p>
        </p:txBody>
      </p:sp>
      <p:sp>
        <p:nvSpPr>
          <p:cNvPr id="45" name="Rectangular Callout 44"/>
          <p:cNvSpPr/>
          <p:nvPr/>
        </p:nvSpPr>
        <p:spPr>
          <a:xfrm>
            <a:off x="375195" y="3825319"/>
            <a:ext cx="1680412" cy="205634"/>
          </a:xfrm>
          <a:prstGeom prst="wedgeRectCallout">
            <a:avLst>
              <a:gd name="adj1" fmla="val 391402"/>
              <a:gd name="adj2" fmla="val 37217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6.5’ </a:t>
            </a:r>
            <a:r>
              <a:rPr lang="en-US" sz="1000" b="1" dirty="0" smtClean="0">
                <a:latin typeface="Arial Narrow" panose="020B0606020202030204" pitchFamily="34" charset="0"/>
              </a:rPr>
              <a:t>  </a:t>
            </a:r>
            <a:r>
              <a:rPr lang="en-US" sz="1000" b="1" dirty="0">
                <a:latin typeface="Arial Narrow" panose="020B0606020202030204" pitchFamily="34" charset="0"/>
              </a:rPr>
              <a:t>(2016 High Water)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33174" y="6035057"/>
            <a:ext cx="2786520" cy="277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 </a:t>
            </a:r>
            <a:r>
              <a:rPr lang="en-US" sz="1200" b="1" u="sng" dirty="0">
                <a:hlinkClick r:id="rId6"/>
              </a:rPr>
              <a:t>13-17-0009-0026-0000_138</a:t>
            </a:r>
            <a:r>
              <a:rPr lang="en-US" sz="1200" b="1" dirty="0"/>
              <a:t> </a:t>
            </a:r>
          </a:p>
        </p:txBody>
      </p:sp>
      <p:sp>
        <p:nvSpPr>
          <p:cNvPr id="48" name="Rectangular Callout 47"/>
          <p:cNvSpPr/>
          <p:nvPr/>
        </p:nvSpPr>
        <p:spPr>
          <a:xfrm>
            <a:off x="375195" y="4352568"/>
            <a:ext cx="1680412" cy="209606"/>
          </a:xfrm>
          <a:prstGeom prst="wedgeRectCallout">
            <a:avLst>
              <a:gd name="adj1" fmla="val 402970"/>
              <a:gd name="adj2" fmla="val -5361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5.4’  </a:t>
            </a:r>
            <a:r>
              <a:rPr lang="en-US" sz="1000" b="1" dirty="0" smtClean="0">
                <a:latin typeface="Arial Narrow" panose="020B0606020202030204" pitchFamily="34" charset="0"/>
              </a:rPr>
              <a:t>(</a:t>
            </a:r>
            <a:r>
              <a:rPr lang="en-US" sz="1000" b="1" dirty="0">
                <a:latin typeface="Arial Narrow" panose="020B0606020202030204" pitchFamily="34" charset="0"/>
              </a:rPr>
              <a:t>FEMA 1% / 100-Yr) </a:t>
            </a:r>
          </a:p>
        </p:txBody>
      </p:sp>
      <p:sp>
        <p:nvSpPr>
          <p:cNvPr id="51" name="Rectangular Callout 50"/>
          <p:cNvSpPr/>
          <p:nvPr/>
        </p:nvSpPr>
        <p:spPr>
          <a:xfrm>
            <a:off x="382731" y="4844243"/>
            <a:ext cx="1669665" cy="167377"/>
          </a:xfrm>
          <a:prstGeom prst="wedgeRectCallout">
            <a:avLst>
              <a:gd name="adj1" fmla="val 213763"/>
              <a:gd name="adj2" fmla="val 371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(FEMA </a:t>
            </a:r>
            <a:r>
              <a:rPr lang="en-US" sz="1000" b="1" dirty="0" smtClean="0">
                <a:latin typeface="Arial Narrow" panose="020B0606020202030204" pitchFamily="34" charset="0"/>
              </a:rPr>
              <a:t>4% </a:t>
            </a:r>
            <a:r>
              <a:rPr lang="en-US" sz="1000" b="1" dirty="0">
                <a:latin typeface="Arial Narrow" panose="020B0606020202030204" pitchFamily="34" charset="0"/>
              </a:rPr>
              <a:t>/ </a:t>
            </a:r>
            <a:r>
              <a:rPr lang="en-US" sz="1000" b="1" dirty="0" smtClean="0">
                <a:latin typeface="Arial Narrow" panose="020B0606020202030204" pitchFamily="34" charset="0"/>
              </a:rPr>
              <a:t>25-Yr</a:t>
            </a:r>
            <a:r>
              <a:rPr lang="en-US" sz="1000" b="1" dirty="0">
                <a:latin typeface="Arial Narrow" panose="020B0606020202030204" pitchFamily="34" charset="0"/>
              </a:rPr>
              <a:t>) </a:t>
            </a:r>
          </a:p>
        </p:txBody>
      </p:sp>
      <p:sp>
        <p:nvSpPr>
          <p:cNvPr id="52" name="Rectangular Callout 51"/>
          <p:cNvSpPr/>
          <p:nvPr/>
        </p:nvSpPr>
        <p:spPr>
          <a:xfrm>
            <a:off x="382141" y="5213250"/>
            <a:ext cx="1711244" cy="205634"/>
          </a:xfrm>
          <a:prstGeom prst="wedgeRectCallout">
            <a:avLst>
              <a:gd name="adj1" fmla="val 220461"/>
              <a:gd name="adj2" fmla="val -3211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0.7</a:t>
            </a:r>
            <a:r>
              <a:rPr lang="en-US" sz="1000" b="1" dirty="0">
                <a:latin typeface="Arial Narrow" panose="020B0606020202030204" pitchFamily="34" charset="0"/>
              </a:rPr>
              <a:t>’ (FEMA 10% / 10-Yr) </a:t>
            </a:r>
          </a:p>
        </p:txBody>
      </p:sp>
      <p:sp>
        <p:nvSpPr>
          <p:cNvPr id="53" name="Rectangular Callout 52"/>
          <p:cNvSpPr/>
          <p:nvPr/>
        </p:nvSpPr>
        <p:spPr>
          <a:xfrm>
            <a:off x="382578" y="4615184"/>
            <a:ext cx="1680412" cy="172892"/>
          </a:xfrm>
          <a:prstGeom prst="wedgeRectCallout">
            <a:avLst>
              <a:gd name="adj1" fmla="val 211232"/>
              <a:gd name="adj2" fmla="val 11197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3.4’  (FEMA 2% / 50-Yr) 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70569" y="175929"/>
            <a:ext cx="5410471" cy="4889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55" name="Left Brace 54"/>
          <p:cNvSpPr/>
          <p:nvPr/>
        </p:nvSpPr>
        <p:spPr>
          <a:xfrm>
            <a:off x="221618" y="4048778"/>
            <a:ext cx="140405" cy="541356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6264961" y="6456058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58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2308678" y="6428999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4011095" y="6500908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60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4437163" y="6456058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8456822" y="648143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62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8856171" y="6442617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619390"/>
              </p:ext>
            </p:extLst>
          </p:nvPr>
        </p:nvGraphicFramePr>
        <p:xfrm>
          <a:off x="9337232" y="274711"/>
          <a:ext cx="2275972" cy="27351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7178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7879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351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6.4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(10-Yr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0.7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1629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3.4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135" marR="9135" marT="913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6.5</a:t>
                      </a:r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25862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FEMA 1%+ (84% CL) 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</a:t>
                      </a:r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5882966" y="6500908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29" name="Rectangle 28"/>
          <p:cNvSpPr/>
          <p:nvPr/>
        </p:nvSpPr>
        <p:spPr>
          <a:xfrm>
            <a:off x="9332218" y="1819275"/>
            <a:ext cx="2286000" cy="20002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4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D9E39F1B-7CF1-768C-9F2F-567283F34C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-26" r="595" b="13255"/>
          <a:stretch/>
        </p:blipFill>
        <p:spPr>
          <a:xfrm>
            <a:off x="68566" y="1"/>
            <a:ext cx="12123434" cy="6852984"/>
          </a:xfrm>
          <a:prstGeom prst="rect">
            <a:avLst/>
          </a:prstGeom>
        </p:spPr>
      </p:pic>
      <p:pic>
        <p:nvPicPr>
          <p:cNvPr id="5" name="Content Placeholder 4" descr="A house on stilts in a grassy field&#10;&#10;Description automatically generated">
            <a:extLst>
              <a:ext uri="{FF2B5EF4-FFF2-40B4-BE49-F238E27FC236}">
                <a16:creationId xmlns:a16="http://schemas.microsoft.com/office/drawing/2014/main" id="{BC338A0A-366B-DD37-7250-23DA06FB91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985"/>
            <a:ext cx="10515600" cy="3699695"/>
          </a:xfr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98B2208B-3E4D-09E5-AC6C-16D86FBE494F}"/>
              </a:ext>
            </a:extLst>
          </p:cNvPr>
          <p:cNvGrpSpPr/>
          <p:nvPr/>
        </p:nvGrpSpPr>
        <p:grpSpPr>
          <a:xfrm>
            <a:off x="1667383" y="4084645"/>
            <a:ext cx="3069718" cy="2769670"/>
            <a:chOff x="1667383" y="4135445"/>
            <a:chExt cx="3069718" cy="276967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58BF0BD-2FAD-F891-15A1-0831B9CAA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7383" y="4135445"/>
              <a:ext cx="3069718" cy="2769670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5F3311F-D8D5-C27A-5001-346416B40F2B}"/>
                </a:ext>
              </a:extLst>
            </p:cNvPr>
            <p:cNvSpPr/>
            <p:nvPr/>
          </p:nvSpPr>
          <p:spPr>
            <a:xfrm>
              <a:off x="2759925" y="4953000"/>
              <a:ext cx="1037375" cy="10373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CD51110B-5A5E-5C28-DB14-058C48212609}"/>
              </a:ext>
            </a:extLst>
          </p:cNvPr>
          <p:cNvSpPr/>
          <p:nvPr/>
        </p:nvSpPr>
        <p:spPr>
          <a:xfrm>
            <a:off x="5403850" y="476250"/>
            <a:ext cx="2851150" cy="2851150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7571335-866B-D8EF-DA5F-C16B49B1775A}"/>
              </a:ext>
            </a:extLst>
          </p:cNvPr>
          <p:cNvCxnSpPr>
            <a:cxnSpLocks/>
            <a:stCxn id="12" idx="7"/>
          </p:cNvCxnSpPr>
          <p:nvPr/>
        </p:nvCxnSpPr>
        <p:spPr>
          <a:xfrm flipV="1">
            <a:off x="3645380" y="2946400"/>
            <a:ext cx="2183920" cy="210772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39ADACA8-3502-7B37-AB18-62A4C17D6D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618" t="4902" r="11381" b="26601"/>
          <a:stretch/>
        </p:blipFill>
        <p:spPr>
          <a:xfrm>
            <a:off x="6121400" y="4137845"/>
            <a:ext cx="6070600" cy="271513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DE6100C-837C-9183-997B-C8C8692E661B}"/>
              </a:ext>
            </a:extLst>
          </p:cNvPr>
          <p:cNvSpPr txBox="1"/>
          <p:nvPr/>
        </p:nvSpPr>
        <p:spPr>
          <a:xfrm>
            <a:off x="7099301" y="193578"/>
            <a:ext cx="51453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hlinkClick r:id="rId7"/>
              </a:rPr>
              <a:t>182 SEVENTH ST, Rainelle, WV, 25962</a:t>
            </a:r>
            <a:endParaRPr lang="en-US" sz="2400" b="1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3593D8C0-66D8-08F4-ADD6-D3CEA03CCF78}"/>
              </a:ext>
            </a:extLst>
          </p:cNvPr>
          <p:cNvSpPr txBox="1">
            <a:spLocks/>
          </p:cNvSpPr>
          <p:nvPr/>
        </p:nvSpPr>
        <p:spPr>
          <a:xfrm rot="16200000">
            <a:off x="-2934849" y="2931538"/>
            <a:ext cx="68961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Flood Profile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DC211A-B6DC-AA11-13BF-D8A4C6E4C0F2}"/>
              </a:ext>
            </a:extLst>
          </p:cNvPr>
          <p:cNvSpPr txBox="1"/>
          <p:nvPr/>
        </p:nvSpPr>
        <p:spPr>
          <a:xfrm>
            <a:off x="7099301" y="3762565"/>
            <a:ext cx="3149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hlinkClick r:id="rId7"/>
              </a:rPr>
              <a:t>13-13-0001-0054-0000_182</a:t>
            </a:r>
            <a:endParaRPr lang="en-US" sz="2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8C674B-6411-6A37-8479-2B77B91658B1}"/>
              </a:ext>
            </a:extLst>
          </p:cNvPr>
          <p:cNvSpPr txBox="1"/>
          <p:nvPr/>
        </p:nvSpPr>
        <p:spPr>
          <a:xfrm>
            <a:off x="2076698" y="231699"/>
            <a:ext cx="15686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19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>
            <a:extLst>
              <a:ext uri="{FF2B5EF4-FFF2-40B4-BE49-F238E27FC236}">
                <a16:creationId xmlns:a16="http://schemas.microsoft.com/office/drawing/2014/main" id="{61534AB1-7FE2-C47B-CA54-5FCECE614EF3}"/>
              </a:ext>
            </a:extLst>
          </p:cNvPr>
          <p:cNvSpPr txBox="1"/>
          <p:nvPr/>
        </p:nvSpPr>
        <p:spPr>
          <a:xfrm>
            <a:off x="7814025" y="5742663"/>
            <a:ext cx="3062757" cy="300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dirty="0">
                <a:solidFill>
                  <a:schemeClr val="bg1"/>
                </a:solidFill>
              </a:rPr>
              <a:t>182 Seventh Street, Rainelle, WV, 25962</a:t>
            </a:r>
          </a:p>
        </p:txBody>
      </p:sp>
      <p:sp>
        <p:nvSpPr>
          <p:cNvPr id="40" name="TextBox 41">
            <a:extLst>
              <a:ext uri="{FF2B5EF4-FFF2-40B4-BE49-F238E27FC236}">
                <a16:creationId xmlns:a16="http://schemas.microsoft.com/office/drawing/2014/main" id="{EAEBB0BE-C11E-6C81-A768-1194AD8F26FB}"/>
              </a:ext>
            </a:extLst>
          </p:cNvPr>
          <p:cNvSpPr txBox="1"/>
          <p:nvPr/>
        </p:nvSpPr>
        <p:spPr>
          <a:xfrm>
            <a:off x="4207622" y="5743367"/>
            <a:ext cx="2712441" cy="277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Building: </a:t>
            </a:r>
            <a:r>
              <a:rPr lang="en-US" sz="1200" b="1" dirty="0">
                <a:hlinkClick r:id="rId2"/>
              </a:rPr>
              <a:t>13-13-0001-0054-0000_182</a:t>
            </a:r>
            <a:endParaRPr lang="en-US" sz="1200" b="1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84" t="17917" r="13401" b="58393"/>
          <a:stretch/>
        </p:blipFill>
        <p:spPr>
          <a:xfrm>
            <a:off x="-22099" y="0"/>
            <a:ext cx="12211050" cy="689610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536B461-AD1C-477F-B82A-D01FD605E3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75" r="466"/>
          <a:stretch/>
        </p:blipFill>
        <p:spPr>
          <a:xfrm>
            <a:off x="570569" y="732651"/>
            <a:ext cx="11227885" cy="5669290"/>
          </a:xfrm>
          <a:prstGeom prst="rect">
            <a:avLst/>
          </a:prstGeom>
        </p:spPr>
      </p:pic>
      <p:sp>
        <p:nvSpPr>
          <p:cNvPr id="44" name="Rectangular Callout 43"/>
          <p:cNvSpPr/>
          <p:nvPr/>
        </p:nvSpPr>
        <p:spPr>
          <a:xfrm>
            <a:off x="372183" y="4068657"/>
            <a:ext cx="1892829" cy="217936"/>
          </a:xfrm>
          <a:prstGeom prst="wedgeRectCallout">
            <a:avLst>
              <a:gd name="adj1" fmla="val 343901"/>
              <a:gd name="adj2" fmla="val -20936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6.4’  </a:t>
            </a:r>
            <a:r>
              <a:rPr lang="en-US" sz="1000" b="1" dirty="0" smtClean="0">
                <a:latin typeface="Arial Narrow" panose="020B0606020202030204" pitchFamily="34" charset="0"/>
              </a:rPr>
              <a:t>FEMA 1%+ (84</a:t>
            </a:r>
            <a:r>
              <a:rPr lang="en-US" sz="1000" b="1" dirty="0">
                <a:latin typeface="Arial Narrow" panose="020B0606020202030204" pitchFamily="34" charset="0"/>
              </a:rPr>
              <a:t>% CL</a:t>
            </a:r>
            <a:r>
              <a:rPr lang="en-US" sz="1000" b="1" dirty="0" smtClean="0">
                <a:latin typeface="Arial Narrow" panose="020B0606020202030204" pitchFamily="34" charset="0"/>
              </a:rPr>
              <a:t>)</a:t>
            </a:r>
            <a:endParaRPr lang="en-US" sz="1000" b="1" dirty="0">
              <a:latin typeface="Arial Narrow" panose="020B0606020202030204" pitchFamily="34" charset="0"/>
            </a:endParaRPr>
          </a:p>
        </p:txBody>
      </p:sp>
      <p:sp>
        <p:nvSpPr>
          <p:cNvPr id="45" name="Rectangular Callout 44"/>
          <p:cNvSpPr/>
          <p:nvPr/>
        </p:nvSpPr>
        <p:spPr>
          <a:xfrm>
            <a:off x="375195" y="3825319"/>
            <a:ext cx="1680412" cy="205634"/>
          </a:xfrm>
          <a:prstGeom prst="wedgeRectCallout">
            <a:avLst>
              <a:gd name="adj1" fmla="val 391402"/>
              <a:gd name="adj2" fmla="val 37217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6.5’ </a:t>
            </a:r>
            <a:r>
              <a:rPr lang="en-US" sz="1000" b="1" dirty="0" smtClean="0">
                <a:latin typeface="Arial Narrow" panose="020B0606020202030204" pitchFamily="34" charset="0"/>
              </a:rPr>
              <a:t>  </a:t>
            </a:r>
            <a:r>
              <a:rPr lang="en-US" sz="1000" b="1" dirty="0">
                <a:latin typeface="Arial Narrow" panose="020B0606020202030204" pitchFamily="34" charset="0"/>
              </a:rPr>
              <a:t>(2016 High Water) </a:t>
            </a:r>
          </a:p>
        </p:txBody>
      </p:sp>
      <p:sp>
        <p:nvSpPr>
          <p:cNvPr id="46" name="Rectangular Callout 45"/>
          <p:cNvSpPr/>
          <p:nvPr/>
        </p:nvSpPr>
        <p:spPr>
          <a:xfrm>
            <a:off x="375261" y="3545240"/>
            <a:ext cx="1675709" cy="202313"/>
          </a:xfrm>
          <a:prstGeom prst="wedgeRectCallout">
            <a:avLst>
              <a:gd name="adj1" fmla="val 392986"/>
              <a:gd name="adj2" fmla="val 72144"/>
            </a:avLst>
          </a:prstGeom>
          <a:solidFill>
            <a:schemeClr val="accent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7.2’  (FEMA 0.2% / 500-Yr 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33174" y="6035057"/>
            <a:ext cx="2786520" cy="277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 </a:t>
            </a:r>
            <a:r>
              <a:rPr lang="en-US" sz="1200" b="1" u="sng" dirty="0">
                <a:hlinkClick r:id="rId6"/>
              </a:rPr>
              <a:t>13-17-0009-0026-0000_138</a:t>
            </a:r>
            <a:r>
              <a:rPr lang="en-US" sz="1200" b="1" dirty="0"/>
              <a:t> </a:t>
            </a:r>
          </a:p>
        </p:txBody>
      </p:sp>
      <p:sp>
        <p:nvSpPr>
          <p:cNvPr id="48" name="Rectangular Callout 47"/>
          <p:cNvSpPr/>
          <p:nvPr/>
        </p:nvSpPr>
        <p:spPr>
          <a:xfrm>
            <a:off x="375195" y="4352568"/>
            <a:ext cx="1680412" cy="209606"/>
          </a:xfrm>
          <a:prstGeom prst="wedgeRectCallout">
            <a:avLst>
              <a:gd name="adj1" fmla="val 402970"/>
              <a:gd name="adj2" fmla="val -5361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5.4’  </a:t>
            </a:r>
            <a:r>
              <a:rPr lang="en-US" sz="1000" b="1" dirty="0" smtClean="0">
                <a:latin typeface="Arial Narrow" panose="020B0606020202030204" pitchFamily="34" charset="0"/>
              </a:rPr>
              <a:t>(</a:t>
            </a:r>
            <a:r>
              <a:rPr lang="en-US" sz="1000" b="1" dirty="0">
                <a:latin typeface="Arial Narrow" panose="020B0606020202030204" pitchFamily="34" charset="0"/>
              </a:rPr>
              <a:t>FEMA 1% / 100-Yr) </a:t>
            </a:r>
          </a:p>
        </p:txBody>
      </p:sp>
      <p:sp>
        <p:nvSpPr>
          <p:cNvPr id="51" name="Rectangular Callout 50"/>
          <p:cNvSpPr/>
          <p:nvPr/>
        </p:nvSpPr>
        <p:spPr>
          <a:xfrm>
            <a:off x="382731" y="4844243"/>
            <a:ext cx="1669665" cy="167377"/>
          </a:xfrm>
          <a:prstGeom prst="wedgeRectCallout">
            <a:avLst>
              <a:gd name="adj1" fmla="val 213763"/>
              <a:gd name="adj2" fmla="val 371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(FEMA </a:t>
            </a:r>
            <a:r>
              <a:rPr lang="en-US" sz="1000" b="1" dirty="0" smtClean="0">
                <a:latin typeface="Arial Narrow" panose="020B0606020202030204" pitchFamily="34" charset="0"/>
              </a:rPr>
              <a:t>4% </a:t>
            </a:r>
            <a:r>
              <a:rPr lang="en-US" sz="1000" b="1" dirty="0">
                <a:latin typeface="Arial Narrow" panose="020B0606020202030204" pitchFamily="34" charset="0"/>
              </a:rPr>
              <a:t>/ </a:t>
            </a:r>
            <a:r>
              <a:rPr lang="en-US" sz="1000" b="1" dirty="0" smtClean="0">
                <a:latin typeface="Arial Narrow" panose="020B0606020202030204" pitchFamily="34" charset="0"/>
              </a:rPr>
              <a:t>25-Yr</a:t>
            </a:r>
            <a:r>
              <a:rPr lang="en-US" sz="1000" b="1" dirty="0">
                <a:latin typeface="Arial Narrow" panose="020B0606020202030204" pitchFamily="34" charset="0"/>
              </a:rPr>
              <a:t>) </a:t>
            </a:r>
          </a:p>
        </p:txBody>
      </p:sp>
      <p:sp>
        <p:nvSpPr>
          <p:cNvPr id="52" name="Rectangular Callout 51"/>
          <p:cNvSpPr/>
          <p:nvPr/>
        </p:nvSpPr>
        <p:spPr>
          <a:xfrm>
            <a:off x="382141" y="5213250"/>
            <a:ext cx="1711244" cy="205634"/>
          </a:xfrm>
          <a:prstGeom prst="wedgeRectCallout">
            <a:avLst>
              <a:gd name="adj1" fmla="val 220461"/>
              <a:gd name="adj2" fmla="val -3211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0.7</a:t>
            </a:r>
            <a:r>
              <a:rPr lang="en-US" sz="1000" b="1" dirty="0">
                <a:latin typeface="Arial Narrow" panose="020B0606020202030204" pitchFamily="34" charset="0"/>
              </a:rPr>
              <a:t>’ (FEMA 10% / 10-Yr) </a:t>
            </a:r>
          </a:p>
        </p:txBody>
      </p:sp>
      <p:sp>
        <p:nvSpPr>
          <p:cNvPr id="53" name="Rectangular Callout 52"/>
          <p:cNvSpPr/>
          <p:nvPr/>
        </p:nvSpPr>
        <p:spPr>
          <a:xfrm>
            <a:off x="382578" y="4615184"/>
            <a:ext cx="1680412" cy="172892"/>
          </a:xfrm>
          <a:prstGeom prst="wedgeRectCallout">
            <a:avLst>
              <a:gd name="adj1" fmla="val 211232"/>
              <a:gd name="adj2" fmla="val 11197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3.4’  (FEMA 2% / 50-Yr) 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70569" y="175929"/>
            <a:ext cx="5410471" cy="4889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55" name="Left Brace 54"/>
          <p:cNvSpPr/>
          <p:nvPr/>
        </p:nvSpPr>
        <p:spPr>
          <a:xfrm>
            <a:off x="221618" y="4048778"/>
            <a:ext cx="140405" cy="541356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6264961" y="6456058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58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2308678" y="6428999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4011095" y="6500908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60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4437163" y="6456058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8456822" y="648143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62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8856171" y="6442617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394061"/>
              </p:ext>
            </p:extLst>
          </p:nvPr>
        </p:nvGraphicFramePr>
        <p:xfrm>
          <a:off x="9337232" y="274711"/>
          <a:ext cx="2275972" cy="27351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7178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7879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351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6.4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(10-Yr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0.7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1629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3.4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135" marR="9135" marT="913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6.5</a:t>
                      </a:r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25862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FEMA 1%+ (84% CL) 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</a:t>
                      </a:r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5882966" y="6500908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29" name="Rectangle 28"/>
          <p:cNvSpPr/>
          <p:nvPr/>
        </p:nvSpPr>
        <p:spPr>
          <a:xfrm>
            <a:off x="9332218" y="1819275"/>
            <a:ext cx="2286000" cy="20002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4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>
            <a:extLst>
              <a:ext uri="{FF2B5EF4-FFF2-40B4-BE49-F238E27FC236}">
                <a16:creationId xmlns:a16="http://schemas.microsoft.com/office/drawing/2014/main" id="{61534AB1-7FE2-C47B-CA54-5FCECE614EF3}"/>
              </a:ext>
            </a:extLst>
          </p:cNvPr>
          <p:cNvSpPr txBox="1"/>
          <p:nvPr/>
        </p:nvSpPr>
        <p:spPr>
          <a:xfrm>
            <a:off x="7814025" y="5742663"/>
            <a:ext cx="3062757" cy="300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dirty="0">
                <a:solidFill>
                  <a:schemeClr val="bg1"/>
                </a:solidFill>
              </a:rPr>
              <a:t>182 Seventh Street, Rainelle, WV, 25962</a:t>
            </a:r>
          </a:p>
        </p:txBody>
      </p:sp>
      <p:sp>
        <p:nvSpPr>
          <p:cNvPr id="40" name="TextBox 41">
            <a:extLst>
              <a:ext uri="{FF2B5EF4-FFF2-40B4-BE49-F238E27FC236}">
                <a16:creationId xmlns:a16="http://schemas.microsoft.com/office/drawing/2014/main" id="{EAEBB0BE-C11E-6C81-A768-1194AD8F26FB}"/>
              </a:ext>
            </a:extLst>
          </p:cNvPr>
          <p:cNvSpPr txBox="1"/>
          <p:nvPr/>
        </p:nvSpPr>
        <p:spPr>
          <a:xfrm>
            <a:off x="4207622" y="5743367"/>
            <a:ext cx="2712441" cy="277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Building: </a:t>
            </a:r>
            <a:r>
              <a:rPr lang="en-US" sz="1200" b="1" dirty="0">
                <a:hlinkClick r:id="rId2"/>
              </a:rPr>
              <a:t>13-13-0001-0054-0000_182</a:t>
            </a:r>
            <a:endParaRPr lang="en-US" sz="1200" b="1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84" t="17917" r="13401" b="58393"/>
          <a:stretch/>
        </p:blipFill>
        <p:spPr>
          <a:xfrm>
            <a:off x="-22099" y="0"/>
            <a:ext cx="12211050" cy="689610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536B461-AD1C-477F-B82A-D01FD605E3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75" r="466"/>
          <a:stretch/>
        </p:blipFill>
        <p:spPr>
          <a:xfrm>
            <a:off x="570569" y="732651"/>
            <a:ext cx="11227885" cy="5669290"/>
          </a:xfrm>
          <a:prstGeom prst="rect">
            <a:avLst/>
          </a:prstGeom>
        </p:spPr>
      </p:pic>
      <p:sp>
        <p:nvSpPr>
          <p:cNvPr id="44" name="Rectangular Callout 43"/>
          <p:cNvSpPr/>
          <p:nvPr/>
        </p:nvSpPr>
        <p:spPr>
          <a:xfrm>
            <a:off x="372183" y="4068657"/>
            <a:ext cx="1892829" cy="217936"/>
          </a:xfrm>
          <a:prstGeom prst="wedgeRectCallout">
            <a:avLst>
              <a:gd name="adj1" fmla="val 343901"/>
              <a:gd name="adj2" fmla="val -20936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6.4’  </a:t>
            </a:r>
            <a:r>
              <a:rPr lang="en-US" sz="1000" b="1" dirty="0" smtClean="0">
                <a:latin typeface="Arial Narrow" panose="020B0606020202030204" pitchFamily="34" charset="0"/>
              </a:rPr>
              <a:t>FEMA 1%+ (84</a:t>
            </a:r>
            <a:r>
              <a:rPr lang="en-US" sz="1000" b="1" dirty="0">
                <a:latin typeface="Arial Narrow" panose="020B0606020202030204" pitchFamily="34" charset="0"/>
              </a:rPr>
              <a:t>% CL</a:t>
            </a:r>
            <a:r>
              <a:rPr lang="en-US" sz="1000" b="1" dirty="0" smtClean="0">
                <a:latin typeface="Arial Narrow" panose="020B0606020202030204" pitchFamily="34" charset="0"/>
              </a:rPr>
              <a:t>)</a:t>
            </a:r>
            <a:endParaRPr lang="en-US" sz="1000" b="1" dirty="0">
              <a:latin typeface="Arial Narrow" panose="020B0606020202030204" pitchFamily="34" charset="0"/>
            </a:endParaRPr>
          </a:p>
        </p:txBody>
      </p:sp>
      <p:sp>
        <p:nvSpPr>
          <p:cNvPr id="45" name="Rectangular Callout 44"/>
          <p:cNvSpPr/>
          <p:nvPr/>
        </p:nvSpPr>
        <p:spPr>
          <a:xfrm>
            <a:off x="375195" y="3825319"/>
            <a:ext cx="1680412" cy="205634"/>
          </a:xfrm>
          <a:prstGeom prst="wedgeRectCallout">
            <a:avLst>
              <a:gd name="adj1" fmla="val 391402"/>
              <a:gd name="adj2" fmla="val 37217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6.5’ </a:t>
            </a:r>
            <a:r>
              <a:rPr lang="en-US" sz="1000" b="1" dirty="0" smtClean="0">
                <a:latin typeface="Arial Narrow" panose="020B0606020202030204" pitchFamily="34" charset="0"/>
              </a:rPr>
              <a:t>  </a:t>
            </a:r>
            <a:r>
              <a:rPr lang="en-US" sz="1000" b="1" dirty="0">
                <a:latin typeface="Arial Narrow" panose="020B0606020202030204" pitchFamily="34" charset="0"/>
              </a:rPr>
              <a:t>(2016 High Water) </a:t>
            </a:r>
          </a:p>
        </p:txBody>
      </p:sp>
      <p:sp>
        <p:nvSpPr>
          <p:cNvPr id="46" name="Rectangular Callout 45"/>
          <p:cNvSpPr/>
          <p:nvPr/>
        </p:nvSpPr>
        <p:spPr>
          <a:xfrm>
            <a:off x="375261" y="3545240"/>
            <a:ext cx="1675709" cy="202313"/>
          </a:xfrm>
          <a:prstGeom prst="wedgeRectCallout">
            <a:avLst>
              <a:gd name="adj1" fmla="val 392986"/>
              <a:gd name="adj2" fmla="val 72144"/>
            </a:avLst>
          </a:prstGeom>
          <a:solidFill>
            <a:schemeClr val="accent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7.2’  (FEMA 0.2% / 500-Yr 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33174" y="6035057"/>
            <a:ext cx="2786520" cy="277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 </a:t>
            </a:r>
            <a:r>
              <a:rPr lang="en-US" sz="1200" b="1" u="sng" dirty="0">
                <a:hlinkClick r:id="rId6"/>
              </a:rPr>
              <a:t>13-17-0009-0026-0000_138</a:t>
            </a:r>
            <a:r>
              <a:rPr lang="en-US" sz="1200" b="1" dirty="0"/>
              <a:t> </a:t>
            </a:r>
          </a:p>
        </p:txBody>
      </p:sp>
      <p:sp>
        <p:nvSpPr>
          <p:cNvPr id="48" name="Rectangular Callout 47"/>
          <p:cNvSpPr/>
          <p:nvPr/>
        </p:nvSpPr>
        <p:spPr>
          <a:xfrm>
            <a:off x="375195" y="4352568"/>
            <a:ext cx="1680412" cy="209606"/>
          </a:xfrm>
          <a:prstGeom prst="wedgeRectCallout">
            <a:avLst>
              <a:gd name="adj1" fmla="val 402970"/>
              <a:gd name="adj2" fmla="val -5361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5.4’  </a:t>
            </a:r>
            <a:r>
              <a:rPr lang="en-US" sz="1000" b="1" dirty="0" smtClean="0">
                <a:latin typeface="Arial Narrow" panose="020B0606020202030204" pitchFamily="34" charset="0"/>
              </a:rPr>
              <a:t>(</a:t>
            </a:r>
            <a:r>
              <a:rPr lang="en-US" sz="1000" b="1" dirty="0">
                <a:latin typeface="Arial Narrow" panose="020B0606020202030204" pitchFamily="34" charset="0"/>
              </a:rPr>
              <a:t>FEMA 1% / 100-Yr) </a:t>
            </a:r>
          </a:p>
        </p:txBody>
      </p:sp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2439739"/>
              </p:ext>
            </p:extLst>
          </p:nvPr>
        </p:nvGraphicFramePr>
        <p:xfrm>
          <a:off x="9337232" y="274711"/>
          <a:ext cx="2275972" cy="27351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7178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7879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351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6.4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(10-Yr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0.7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1629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3.4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135" marR="9135" marT="913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6.5</a:t>
                      </a:r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25862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FEMA 1%+ (84% CL) 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</a:t>
                      </a:r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7.4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50" name="Rectangular Callout 49"/>
          <p:cNvSpPr/>
          <p:nvPr/>
        </p:nvSpPr>
        <p:spPr>
          <a:xfrm>
            <a:off x="375348" y="3272476"/>
            <a:ext cx="1669665" cy="204982"/>
          </a:xfrm>
          <a:prstGeom prst="wedgeRectCallout">
            <a:avLst>
              <a:gd name="adj1" fmla="val 393616"/>
              <a:gd name="adj2" fmla="val 125264"/>
            </a:avLst>
          </a:prstGeom>
          <a:solidFill>
            <a:schemeClr val="accent1">
              <a:lumMod val="5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7.4’ (FSF 0.2% / 500-Yr)</a:t>
            </a:r>
          </a:p>
        </p:txBody>
      </p:sp>
      <p:sp>
        <p:nvSpPr>
          <p:cNvPr id="51" name="Rectangular Callout 50"/>
          <p:cNvSpPr/>
          <p:nvPr/>
        </p:nvSpPr>
        <p:spPr>
          <a:xfrm>
            <a:off x="382731" y="4844243"/>
            <a:ext cx="1669665" cy="167377"/>
          </a:xfrm>
          <a:prstGeom prst="wedgeRectCallout">
            <a:avLst>
              <a:gd name="adj1" fmla="val 213763"/>
              <a:gd name="adj2" fmla="val 371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(FEMA </a:t>
            </a:r>
            <a:r>
              <a:rPr lang="en-US" sz="1000" b="1" dirty="0" smtClean="0">
                <a:latin typeface="Arial Narrow" panose="020B0606020202030204" pitchFamily="34" charset="0"/>
              </a:rPr>
              <a:t>4% </a:t>
            </a:r>
            <a:r>
              <a:rPr lang="en-US" sz="1000" b="1" dirty="0">
                <a:latin typeface="Arial Narrow" panose="020B0606020202030204" pitchFamily="34" charset="0"/>
              </a:rPr>
              <a:t>/ </a:t>
            </a:r>
            <a:r>
              <a:rPr lang="en-US" sz="1000" b="1" dirty="0" smtClean="0">
                <a:latin typeface="Arial Narrow" panose="020B0606020202030204" pitchFamily="34" charset="0"/>
              </a:rPr>
              <a:t>25-Yr</a:t>
            </a:r>
            <a:r>
              <a:rPr lang="en-US" sz="1000" b="1" dirty="0">
                <a:latin typeface="Arial Narrow" panose="020B0606020202030204" pitchFamily="34" charset="0"/>
              </a:rPr>
              <a:t>) </a:t>
            </a:r>
          </a:p>
        </p:txBody>
      </p:sp>
      <p:sp>
        <p:nvSpPr>
          <p:cNvPr id="52" name="Rectangular Callout 51"/>
          <p:cNvSpPr/>
          <p:nvPr/>
        </p:nvSpPr>
        <p:spPr>
          <a:xfrm>
            <a:off x="382141" y="5213250"/>
            <a:ext cx="1711244" cy="205634"/>
          </a:xfrm>
          <a:prstGeom prst="wedgeRectCallout">
            <a:avLst>
              <a:gd name="adj1" fmla="val 220461"/>
              <a:gd name="adj2" fmla="val -3211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0.7</a:t>
            </a:r>
            <a:r>
              <a:rPr lang="en-US" sz="1000" b="1" dirty="0">
                <a:latin typeface="Arial Narrow" panose="020B0606020202030204" pitchFamily="34" charset="0"/>
              </a:rPr>
              <a:t>’ (FEMA 10% / 10-Yr) </a:t>
            </a:r>
          </a:p>
        </p:txBody>
      </p:sp>
      <p:sp>
        <p:nvSpPr>
          <p:cNvPr id="53" name="Rectangular Callout 52"/>
          <p:cNvSpPr/>
          <p:nvPr/>
        </p:nvSpPr>
        <p:spPr>
          <a:xfrm>
            <a:off x="382578" y="4615184"/>
            <a:ext cx="1680412" cy="172892"/>
          </a:xfrm>
          <a:prstGeom prst="wedgeRectCallout">
            <a:avLst>
              <a:gd name="adj1" fmla="val 211232"/>
              <a:gd name="adj2" fmla="val 11197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3.4’  (FEMA 2% / 50-Yr) 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70569" y="175929"/>
            <a:ext cx="5410471" cy="4889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55" name="Left Brace 54"/>
          <p:cNvSpPr/>
          <p:nvPr/>
        </p:nvSpPr>
        <p:spPr>
          <a:xfrm>
            <a:off x="221618" y="4048778"/>
            <a:ext cx="140405" cy="541356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5882966" y="6500908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57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6264961" y="6456058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58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2308678" y="6428999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4011095" y="6500908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60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4437163" y="6456058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8456822" y="648143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62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8856171" y="6442617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332218" y="1819275"/>
            <a:ext cx="2286000" cy="20002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3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CD51110B-5A5E-5C28-DB14-058C48212609}"/>
              </a:ext>
            </a:extLst>
          </p:cNvPr>
          <p:cNvSpPr/>
          <p:nvPr/>
        </p:nvSpPr>
        <p:spPr>
          <a:xfrm>
            <a:off x="5403850" y="476250"/>
            <a:ext cx="2851150" cy="2851150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3593D8C0-66D8-08F4-ADD6-D3CEA03CCF78}"/>
              </a:ext>
            </a:extLst>
          </p:cNvPr>
          <p:cNvSpPr txBox="1">
            <a:spLocks/>
          </p:cNvSpPr>
          <p:nvPr/>
        </p:nvSpPr>
        <p:spPr>
          <a:xfrm rot="16200000">
            <a:off x="-2944374" y="2917024"/>
            <a:ext cx="68961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Flood Profile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DC211A-B6DC-AA11-13BF-D8A4C6E4C0F2}"/>
              </a:ext>
            </a:extLst>
          </p:cNvPr>
          <p:cNvSpPr txBox="1"/>
          <p:nvPr/>
        </p:nvSpPr>
        <p:spPr>
          <a:xfrm>
            <a:off x="1415326" y="843556"/>
            <a:ext cx="314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4"/>
              </a:rPr>
              <a:t>20-02-0006-0044-0000_306</a:t>
            </a:r>
            <a:r>
              <a:rPr lang="en-US" u="sng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hlinkClick r:id="rId4"/>
              </a:rPr>
              <a:t> </a:t>
            </a:r>
            <a:endParaRPr lang="en-US" sz="2000" u="sng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E6100C-837C-9183-997B-C8C8692E661B}"/>
              </a:ext>
            </a:extLst>
          </p:cNvPr>
          <p:cNvSpPr txBox="1"/>
          <p:nvPr/>
        </p:nvSpPr>
        <p:spPr>
          <a:xfrm>
            <a:off x="1415326" y="1262038"/>
            <a:ext cx="5253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4"/>
              </a:rPr>
              <a:t>306 Maywood Ave., Clendenin, WV, 25045</a:t>
            </a:r>
            <a:endParaRPr lang="en-US" sz="200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28568" t="27364" r="13228" b="31250"/>
          <a:stretch/>
        </p:blipFill>
        <p:spPr>
          <a:xfrm>
            <a:off x="1339015" y="2459650"/>
            <a:ext cx="10244134" cy="4416666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8935199" y="183805"/>
            <a:ext cx="2647950" cy="2609850"/>
            <a:chOff x="5656580" y="0"/>
            <a:chExt cx="2647950" cy="260985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56580" y="0"/>
              <a:ext cx="2647950" cy="2609850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5909310" y="241300"/>
              <a:ext cx="2129790" cy="2108200"/>
              <a:chOff x="3763364" y="4334619"/>
              <a:chExt cx="2698720" cy="2650211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63364" y="4334619"/>
                <a:ext cx="2698720" cy="2650211"/>
              </a:xfrm>
              <a:prstGeom prst="rect">
                <a:avLst/>
              </a:prstGeom>
            </p:spPr>
          </p:pic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55F3311F-D8D5-C27A-5001-346416B40F2B}"/>
                  </a:ext>
                </a:extLst>
              </p:cNvPr>
              <p:cNvSpPr/>
              <p:nvPr/>
            </p:nvSpPr>
            <p:spPr>
              <a:xfrm>
                <a:off x="4471665" y="4770955"/>
                <a:ext cx="1420044" cy="1420044"/>
              </a:xfrm>
              <a:prstGeom prst="ellipse">
                <a:avLst/>
              </a:prstGeom>
              <a:noFill/>
              <a:ln w="57150">
                <a:solidFill>
                  <a:srgbClr val="FFFF00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29" name="Straight Connector 28"/>
          <p:cNvCxnSpPr/>
          <p:nvPr/>
        </p:nvCxnSpPr>
        <p:spPr>
          <a:xfrm>
            <a:off x="1530463" y="692652"/>
            <a:ext cx="2602663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1465649" y="145851"/>
            <a:ext cx="23278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Clendenin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081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10% Probability of Flood in a year (10-year flood)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57473" y="1725519"/>
            <a:ext cx="4069332" cy="3492500"/>
            <a:chOff x="4198109" y="3124468"/>
            <a:chExt cx="4069332" cy="349250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b="10672"/>
            <a:stretch/>
          </p:blipFill>
          <p:spPr>
            <a:xfrm>
              <a:off x="4198109" y="3124468"/>
              <a:ext cx="4069332" cy="3492500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FA0D-948F-4DAA-A3A9-E3D6CF11A543}"/>
                </a:ext>
              </a:extLst>
            </p:cNvPr>
            <p:cNvCxnSpPr/>
            <p:nvPr/>
          </p:nvCxnSpPr>
          <p:spPr>
            <a:xfrm flipH="1">
              <a:off x="6839852" y="3274908"/>
              <a:ext cx="1566" cy="2851867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26" name="Group 25"/>
            <p:cNvGrpSpPr/>
            <p:nvPr/>
          </p:nvGrpSpPr>
          <p:grpSpPr>
            <a:xfrm>
              <a:off x="4433532" y="4463674"/>
              <a:ext cx="2272902" cy="307777"/>
              <a:chOff x="5613790" y="2641848"/>
              <a:chExt cx="2272902" cy="307777"/>
            </a:xfrm>
          </p:grpSpPr>
          <p:sp>
            <p:nvSpPr>
              <p:cNvPr id="7" name="Rectangular Callout 7">
                <a:extLst>
                  <a:ext uri="{FF2B5EF4-FFF2-40B4-BE49-F238E27FC236}">
                    <a16:creationId xmlns:a16="http://schemas.microsoft.com/office/drawing/2014/main" id="{29F22F9B-2E28-B90B-5B75-309EAE03215F}"/>
                  </a:ext>
                </a:extLst>
              </p:cNvPr>
              <p:cNvSpPr/>
              <p:nvPr/>
            </p:nvSpPr>
            <p:spPr>
              <a:xfrm>
                <a:off x="5672569" y="2651086"/>
                <a:ext cx="2155344" cy="298539"/>
              </a:xfrm>
              <a:prstGeom prst="wedgeRectCallout">
                <a:avLst>
                  <a:gd name="adj1" fmla="val 59990"/>
                  <a:gd name="adj2" fmla="val -10345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 w="28575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8BEA62F-DF91-532C-90CC-EEE9FCA33FBD}"/>
                  </a:ext>
                </a:extLst>
              </p:cNvPr>
              <p:cNvSpPr txBox="1"/>
              <p:nvPr/>
            </p:nvSpPr>
            <p:spPr>
              <a:xfrm>
                <a:off x="5613790" y="2641848"/>
                <a:ext cx="227290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572768">
                  <a:spcAft>
                    <a:spcPts val="600"/>
                  </a:spcAft>
                </a:pPr>
                <a:r>
                  <a:rPr lang="en-US" sz="1400" b="1" kern="1200" dirty="0">
                    <a:latin typeface="+mn-lt"/>
                    <a:ea typeface="+mn-ea"/>
                    <a:cs typeface="+mn-cs"/>
                  </a:rPr>
                  <a:t>Building’s Ground Elevation</a:t>
                </a:r>
                <a:endParaRPr lang="en-US" sz="800" b="1" dirty="0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4630507" y="3840457"/>
              <a:ext cx="1977212" cy="321955"/>
              <a:chOff x="5737361" y="2282452"/>
              <a:chExt cx="1977212" cy="321955"/>
            </a:xfrm>
          </p:grpSpPr>
          <p:sp>
            <p:nvSpPr>
              <p:cNvPr id="4" name="Rectangular Callout 7">
                <a:extLst>
                  <a:ext uri="{FF2B5EF4-FFF2-40B4-BE49-F238E27FC236}">
                    <a16:creationId xmlns:a16="http://schemas.microsoft.com/office/drawing/2014/main" id="{48A19F05-4026-452F-BEF7-1077E4EF32D8}"/>
                  </a:ext>
                </a:extLst>
              </p:cNvPr>
              <p:cNvSpPr/>
              <p:nvPr/>
            </p:nvSpPr>
            <p:spPr>
              <a:xfrm>
                <a:off x="5737361" y="2305868"/>
                <a:ext cx="1977212" cy="298539"/>
              </a:xfrm>
              <a:prstGeom prst="wedgeRectCallout">
                <a:avLst>
                  <a:gd name="adj1" fmla="val 57518"/>
                  <a:gd name="adj2" fmla="val 119404"/>
                </a:avLst>
              </a:prstGeom>
              <a:solidFill>
                <a:srgbClr val="5B9BD5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7D57B31-FE26-4B3E-C36F-AD76EC4D5893}"/>
                  </a:ext>
                </a:extLst>
              </p:cNvPr>
              <p:cNvSpPr txBox="1"/>
              <p:nvPr/>
            </p:nvSpPr>
            <p:spPr>
              <a:xfrm>
                <a:off x="5737361" y="2282452"/>
                <a:ext cx="19397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/>
                    </a:solidFill>
                  </a:rPr>
                  <a:t>2.0’ </a:t>
                </a:r>
                <a:r>
                  <a:rPr lang="en-US" sz="1400" b="1" dirty="0">
                    <a:solidFill>
                      <a:schemeClr val="bg1"/>
                    </a:solidFill>
                  </a:rPr>
                  <a:t>(FEMA 10% / 10-Yr) </a:t>
                </a:r>
              </a:p>
            </p:txBody>
          </p:sp>
        </p:grpSp>
        <p:sp>
          <p:nvSpPr>
            <p:cNvPr id="9" name="Multiplication Sign 8">
              <a:extLst>
                <a:ext uri="{FF2B5EF4-FFF2-40B4-BE49-F238E27FC236}">
                  <a16:creationId xmlns:a16="http://schemas.microsoft.com/office/drawing/2014/main" id="{069D79B6-B704-8083-3D0C-4A06B271CCB2}"/>
                </a:ext>
              </a:extLst>
            </p:cNvPr>
            <p:cNvSpPr/>
            <p:nvPr/>
          </p:nvSpPr>
          <p:spPr>
            <a:xfrm>
              <a:off x="6783229" y="4489249"/>
              <a:ext cx="193118" cy="199146"/>
            </a:xfrm>
            <a:prstGeom prst="mathMultiply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219" y="1644650"/>
            <a:ext cx="7684663" cy="357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0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4% </a:t>
            </a: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Probability of Flood in a year </a:t>
            </a:r>
            <a:r>
              <a:rPr lang="en-US" sz="3600" b="1" kern="1200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(25-year </a:t>
            </a: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flood)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57473" y="1725519"/>
            <a:ext cx="4069332" cy="3492500"/>
            <a:chOff x="4198109" y="3124468"/>
            <a:chExt cx="4069332" cy="349250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b="10672"/>
            <a:stretch/>
          </p:blipFill>
          <p:spPr>
            <a:xfrm>
              <a:off x="4198109" y="3124468"/>
              <a:ext cx="4069332" cy="3492500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FA0D-948F-4DAA-A3A9-E3D6CF11A543}"/>
                </a:ext>
              </a:extLst>
            </p:cNvPr>
            <p:cNvCxnSpPr/>
            <p:nvPr/>
          </p:nvCxnSpPr>
          <p:spPr>
            <a:xfrm flipH="1">
              <a:off x="6839852" y="3274908"/>
              <a:ext cx="1566" cy="2851867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>
              <a:off x="4656654" y="3640864"/>
              <a:ext cx="1980261" cy="307777"/>
              <a:chOff x="5763508" y="2082859"/>
              <a:chExt cx="1980261" cy="307777"/>
            </a:xfrm>
          </p:grpSpPr>
          <p:sp>
            <p:nvSpPr>
              <p:cNvPr id="4" name="Rectangular Callout 7">
                <a:extLst>
                  <a:ext uri="{FF2B5EF4-FFF2-40B4-BE49-F238E27FC236}">
                    <a16:creationId xmlns:a16="http://schemas.microsoft.com/office/drawing/2014/main" id="{48A19F05-4026-452F-BEF7-1077E4EF32D8}"/>
                  </a:ext>
                </a:extLst>
              </p:cNvPr>
              <p:cNvSpPr/>
              <p:nvPr/>
            </p:nvSpPr>
            <p:spPr>
              <a:xfrm>
                <a:off x="5766557" y="2092097"/>
                <a:ext cx="1977212" cy="298539"/>
              </a:xfrm>
              <a:prstGeom prst="wedgeRectCallout">
                <a:avLst>
                  <a:gd name="adj1" fmla="val 57518"/>
                  <a:gd name="adj2" fmla="val 119404"/>
                </a:avLst>
              </a:prstGeom>
              <a:solidFill>
                <a:srgbClr val="5B9BD5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7D57B31-FE26-4B3E-C36F-AD76EC4D5893}"/>
                  </a:ext>
                </a:extLst>
              </p:cNvPr>
              <p:cNvSpPr txBox="1"/>
              <p:nvPr/>
            </p:nvSpPr>
            <p:spPr>
              <a:xfrm>
                <a:off x="5763508" y="2082859"/>
                <a:ext cx="19397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/>
                    </a:solidFill>
                  </a:rPr>
                  <a:t>6.0’ </a:t>
                </a:r>
                <a:r>
                  <a:rPr lang="en-US" sz="1400" b="1" dirty="0">
                    <a:solidFill>
                      <a:schemeClr val="bg1"/>
                    </a:solidFill>
                  </a:rPr>
                  <a:t>(FEMA </a:t>
                </a:r>
                <a:r>
                  <a:rPr lang="en-US" sz="1400" b="1" dirty="0" smtClean="0">
                    <a:solidFill>
                      <a:schemeClr val="bg1"/>
                    </a:solidFill>
                  </a:rPr>
                  <a:t>4% </a:t>
                </a:r>
                <a:r>
                  <a:rPr lang="en-US" sz="1400" b="1" dirty="0">
                    <a:solidFill>
                      <a:schemeClr val="bg1"/>
                    </a:solidFill>
                  </a:rPr>
                  <a:t>/ </a:t>
                </a:r>
                <a:r>
                  <a:rPr lang="en-US" sz="1400" b="1" dirty="0" smtClean="0">
                    <a:solidFill>
                      <a:schemeClr val="bg1"/>
                    </a:solidFill>
                  </a:rPr>
                  <a:t>25-Yr</a:t>
                </a:r>
                <a:r>
                  <a:rPr lang="en-US" sz="1400" b="1" dirty="0">
                    <a:solidFill>
                      <a:schemeClr val="bg1"/>
                    </a:solidFill>
                  </a:rPr>
                  <a:t>) </a:t>
                </a:r>
              </a:p>
            </p:txBody>
          </p:sp>
        </p:grpSp>
        <p:sp>
          <p:nvSpPr>
            <p:cNvPr id="9" name="Multiplication Sign 8">
              <a:extLst>
                <a:ext uri="{FF2B5EF4-FFF2-40B4-BE49-F238E27FC236}">
                  <a16:creationId xmlns:a16="http://schemas.microsoft.com/office/drawing/2014/main" id="{069D79B6-B704-8083-3D0C-4A06B271CCB2}"/>
                </a:ext>
              </a:extLst>
            </p:cNvPr>
            <p:cNvSpPr/>
            <p:nvPr/>
          </p:nvSpPr>
          <p:spPr>
            <a:xfrm>
              <a:off x="6783229" y="4489249"/>
              <a:ext cx="193118" cy="199146"/>
            </a:xfrm>
            <a:prstGeom prst="mathMultiply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219" y="1644650"/>
            <a:ext cx="7684663" cy="357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5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2% </a:t>
            </a: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Probability of Flood in a year </a:t>
            </a:r>
            <a:r>
              <a:rPr lang="en-US" sz="3600" b="1" kern="1200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(50-year </a:t>
            </a: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flood)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57473" y="1725519"/>
            <a:ext cx="4069332" cy="3492500"/>
            <a:chOff x="4198109" y="3124468"/>
            <a:chExt cx="4069332" cy="349250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b="10672"/>
            <a:stretch/>
          </p:blipFill>
          <p:spPr>
            <a:xfrm>
              <a:off x="4198109" y="3124468"/>
              <a:ext cx="4069332" cy="3492500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FA0D-948F-4DAA-A3A9-E3D6CF11A543}"/>
                </a:ext>
              </a:extLst>
            </p:cNvPr>
            <p:cNvCxnSpPr/>
            <p:nvPr/>
          </p:nvCxnSpPr>
          <p:spPr>
            <a:xfrm flipH="1">
              <a:off x="6839852" y="3274908"/>
              <a:ext cx="1566" cy="2851867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>
              <a:off x="4648028" y="3468344"/>
              <a:ext cx="1980261" cy="307777"/>
              <a:chOff x="5754882" y="1910339"/>
              <a:chExt cx="1980261" cy="307777"/>
            </a:xfrm>
          </p:grpSpPr>
          <p:sp>
            <p:nvSpPr>
              <p:cNvPr id="4" name="Rectangular Callout 7">
                <a:extLst>
                  <a:ext uri="{FF2B5EF4-FFF2-40B4-BE49-F238E27FC236}">
                    <a16:creationId xmlns:a16="http://schemas.microsoft.com/office/drawing/2014/main" id="{48A19F05-4026-452F-BEF7-1077E4EF32D8}"/>
                  </a:ext>
                </a:extLst>
              </p:cNvPr>
              <p:cNvSpPr/>
              <p:nvPr/>
            </p:nvSpPr>
            <p:spPr>
              <a:xfrm>
                <a:off x="5757931" y="1919577"/>
                <a:ext cx="1977212" cy="298539"/>
              </a:xfrm>
              <a:prstGeom prst="wedgeRectCallout">
                <a:avLst>
                  <a:gd name="adj1" fmla="val 57518"/>
                  <a:gd name="adj2" fmla="val 119404"/>
                </a:avLst>
              </a:prstGeom>
              <a:solidFill>
                <a:srgbClr val="5B9BD5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7D57B31-FE26-4B3E-C36F-AD76EC4D5893}"/>
                  </a:ext>
                </a:extLst>
              </p:cNvPr>
              <p:cNvSpPr txBox="1"/>
              <p:nvPr/>
            </p:nvSpPr>
            <p:spPr>
              <a:xfrm>
                <a:off x="5754882" y="1910339"/>
                <a:ext cx="19397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/>
                    </a:solidFill>
                  </a:rPr>
                  <a:t>9.5’ </a:t>
                </a:r>
                <a:r>
                  <a:rPr lang="en-US" sz="1400" b="1" dirty="0">
                    <a:solidFill>
                      <a:schemeClr val="bg1"/>
                    </a:solidFill>
                  </a:rPr>
                  <a:t>(FEMA 2</a:t>
                </a:r>
                <a:r>
                  <a:rPr lang="en-US" sz="1400" b="1" dirty="0" smtClean="0">
                    <a:solidFill>
                      <a:schemeClr val="bg1"/>
                    </a:solidFill>
                  </a:rPr>
                  <a:t>% </a:t>
                </a:r>
                <a:r>
                  <a:rPr lang="en-US" sz="1400" b="1" dirty="0">
                    <a:solidFill>
                      <a:schemeClr val="bg1"/>
                    </a:solidFill>
                  </a:rPr>
                  <a:t>/ </a:t>
                </a:r>
                <a:r>
                  <a:rPr lang="en-US" sz="1400" b="1" dirty="0" smtClean="0">
                    <a:solidFill>
                      <a:schemeClr val="bg1"/>
                    </a:solidFill>
                  </a:rPr>
                  <a:t>50-Yr</a:t>
                </a:r>
                <a:r>
                  <a:rPr lang="en-US" sz="1400" b="1" dirty="0">
                    <a:solidFill>
                      <a:schemeClr val="bg1"/>
                    </a:solidFill>
                  </a:rPr>
                  <a:t>) </a:t>
                </a:r>
              </a:p>
            </p:txBody>
          </p:sp>
        </p:grpSp>
        <p:sp>
          <p:nvSpPr>
            <p:cNvPr id="9" name="Multiplication Sign 8">
              <a:extLst>
                <a:ext uri="{FF2B5EF4-FFF2-40B4-BE49-F238E27FC236}">
                  <a16:creationId xmlns:a16="http://schemas.microsoft.com/office/drawing/2014/main" id="{069D79B6-B704-8083-3D0C-4A06B271CCB2}"/>
                </a:ext>
              </a:extLst>
            </p:cNvPr>
            <p:cNvSpPr/>
            <p:nvPr/>
          </p:nvSpPr>
          <p:spPr>
            <a:xfrm>
              <a:off x="6783229" y="4489249"/>
              <a:ext cx="193118" cy="199146"/>
            </a:xfrm>
            <a:prstGeom prst="mathMultiply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219" y="1644650"/>
            <a:ext cx="7684663" cy="357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9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1% </a:t>
            </a: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Probability of Flood in a year </a:t>
            </a:r>
            <a:r>
              <a:rPr lang="en-US" sz="3600" b="1" kern="1200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(100-year </a:t>
            </a: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flood)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57473" y="1725519"/>
            <a:ext cx="4069332" cy="3492500"/>
            <a:chOff x="4198109" y="3124468"/>
            <a:chExt cx="4069332" cy="349250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b="10672"/>
            <a:stretch/>
          </p:blipFill>
          <p:spPr>
            <a:xfrm>
              <a:off x="4198109" y="3124468"/>
              <a:ext cx="4069332" cy="3492500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FA0D-948F-4DAA-A3A9-E3D6CF11A543}"/>
                </a:ext>
              </a:extLst>
            </p:cNvPr>
            <p:cNvCxnSpPr/>
            <p:nvPr/>
          </p:nvCxnSpPr>
          <p:spPr>
            <a:xfrm flipH="1">
              <a:off x="6839852" y="3274908"/>
              <a:ext cx="1566" cy="2851867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>
              <a:off x="4629268" y="3309538"/>
              <a:ext cx="1977212" cy="314936"/>
              <a:chOff x="5736122" y="1751533"/>
              <a:chExt cx="1977212" cy="314936"/>
            </a:xfrm>
          </p:grpSpPr>
          <p:sp>
            <p:nvSpPr>
              <p:cNvPr id="4" name="Rectangular Callout 7">
                <a:extLst>
                  <a:ext uri="{FF2B5EF4-FFF2-40B4-BE49-F238E27FC236}">
                    <a16:creationId xmlns:a16="http://schemas.microsoft.com/office/drawing/2014/main" id="{48A19F05-4026-452F-BEF7-1077E4EF32D8}"/>
                  </a:ext>
                </a:extLst>
              </p:cNvPr>
              <p:cNvSpPr/>
              <p:nvPr/>
            </p:nvSpPr>
            <p:spPr>
              <a:xfrm>
                <a:off x="5736122" y="1751533"/>
                <a:ext cx="1977212" cy="298539"/>
              </a:xfrm>
              <a:prstGeom prst="wedgeRectCallout">
                <a:avLst>
                  <a:gd name="adj1" fmla="val 57518"/>
                  <a:gd name="adj2" fmla="val 119404"/>
                </a:avLst>
              </a:prstGeom>
              <a:solidFill>
                <a:srgbClr val="5B9BD5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7D57B31-FE26-4B3E-C36F-AD76EC4D5893}"/>
                  </a:ext>
                </a:extLst>
              </p:cNvPr>
              <p:cNvSpPr txBox="1"/>
              <p:nvPr/>
            </p:nvSpPr>
            <p:spPr>
              <a:xfrm>
                <a:off x="5754865" y="1758692"/>
                <a:ext cx="19397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/>
                    </a:solidFill>
                  </a:rPr>
                  <a:t>12.3’ </a:t>
                </a:r>
                <a:r>
                  <a:rPr lang="en-US" sz="1400" b="1" dirty="0">
                    <a:solidFill>
                      <a:schemeClr val="bg1"/>
                    </a:solidFill>
                  </a:rPr>
                  <a:t>(FEMA 2</a:t>
                </a:r>
                <a:r>
                  <a:rPr lang="en-US" sz="1400" b="1" dirty="0" smtClean="0">
                    <a:solidFill>
                      <a:schemeClr val="bg1"/>
                    </a:solidFill>
                  </a:rPr>
                  <a:t>% </a:t>
                </a:r>
                <a:r>
                  <a:rPr lang="en-US" sz="1400" b="1" dirty="0">
                    <a:solidFill>
                      <a:schemeClr val="bg1"/>
                    </a:solidFill>
                  </a:rPr>
                  <a:t>/ </a:t>
                </a:r>
                <a:r>
                  <a:rPr lang="en-US" sz="1400" b="1" dirty="0" smtClean="0">
                    <a:solidFill>
                      <a:schemeClr val="bg1"/>
                    </a:solidFill>
                  </a:rPr>
                  <a:t>50-Yr</a:t>
                </a:r>
                <a:r>
                  <a:rPr lang="en-US" sz="1400" b="1" dirty="0">
                    <a:solidFill>
                      <a:schemeClr val="bg1"/>
                    </a:solidFill>
                  </a:rPr>
                  <a:t>) </a:t>
                </a:r>
              </a:p>
            </p:txBody>
          </p:sp>
        </p:grpSp>
        <p:sp>
          <p:nvSpPr>
            <p:cNvPr id="9" name="Multiplication Sign 8">
              <a:extLst>
                <a:ext uri="{FF2B5EF4-FFF2-40B4-BE49-F238E27FC236}">
                  <a16:creationId xmlns:a16="http://schemas.microsoft.com/office/drawing/2014/main" id="{069D79B6-B704-8083-3D0C-4A06B271CCB2}"/>
                </a:ext>
              </a:extLst>
            </p:cNvPr>
            <p:cNvSpPr/>
            <p:nvPr/>
          </p:nvSpPr>
          <p:spPr>
            <a:xfrm>
              <a:off x="6783229" y="4489249"/>
              <a:ext cx="193118" cy="199146"/>
            </a:xfrm>
            <a:prstGeom prst="mathMultiply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219" y="1644650"/>
            <a:ext cx="7684662" cy="357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2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0.2% </a:t>
            </a: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Probability of Flood in a year </a:t>
            </a:r>
            <a:r>
              <a:rPr lang="en-US" sz="3600" b="1" kern="1200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(500-year </a:t>
            </a: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flood)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b="10672"/>
          <a:stretch/>
        </p:blipFill>
        <p:spPr>
          <a:xfrm>
            <a:off x="557473" y="1725519"/>
            <a:ext cx="4069332" cy="34925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55FA0D-948F-4DAA-A3A9-E3D6CF11A543}"/>
              </a:ext>
            </a:extLst>
          </p:cNvPr>
          <p:cNvCxnSpPr/>
          <p:nvPr/>
        </p:nvCxnSpPr>
        <p:spPr>
          <a:xfrm flipH="1">
            <a:off x="3199216" y="1875959"/>
            <a:ext cx="1566" cy="2851867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835151" y="1487244"/>
            <a:ext cx="2610424" cy="318564"/>
            <a:chOff x="5757247" y="1328188"/>
            <a:chExt cx="2422254" cy="318564"/>
          </a:xfrm>
        </p:grpSpPr>
        <p:sp>
          <p:nvSpPr>
            <p:cNvPr id="4" name="Rectangular Callout 7">
              <a:extLst>
                <a:ext uri="{FF2B5EF4-FFF2-40B4-BE49-F238E27FC236}">
                  <a16:creationId xmlns:a16="http://schemas.microsoft.com/office/drawing/2014/main" id="{48A19F05-4026-452F-BEF7-1077E4EF32D8}"/>
                </a:ext>
              </a:extLst>
            </p:cNvPr>
            <p:cNvSpPr/>
            <p:nvPr/>
          </p:nvSpPr>
          <p:spPr>
            <a:xfrm>
              <a:off x="5757247" y="1328188"/>
              <a:ext cx="1977212" cy="298539"/>
            </a:xfrm>
            <a:prstGeom prst="wedgeRectCallout">
              <a:avLst>
                <a:gd name="adj1" fmla="val 57518"/>
                <a:gd name="adj2" fmla="val 119404"/>
              </a:avLst>
            </a:prstGeom>
            <a:solidFill>
              <a:srgbClr val="5B9BD5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D57B31-FE26-4B3E-C36F-AD76EC4D5893}"/>
                </a:ext>
              </a:extLst>
            </p:cNvPr>
            <p:cNvSpPr txBox="1"/>
            <p:nvPr/>
          </p:nvSpPr>
          <p:spPr>
            <a:xfrm>
              <a:off x="5757247" y="1338975"/>
              <a:ext cx="24222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20.5’ </a:t>
              </a:r>
              <a:r>
                <a:rPr lang="en-US" sz="1400" b="1" dirty="0">
                  <a:solidFill>
                    <a:schemeClr val="bg1"/>
                  </a:solidFill>
                </a:rPr>
                <a:t>(FEMA 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0.2% </a:t>
              </a:r>
              <a:r>
                <a:rPr lang="en-US" sz="1400" b="1" dirty="0">
                  <a:solidFill>
                    <a:schemeClr val="bg1"/>
                  </a:solidFill>
                </a:rPr>
                <a:t>/ 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500-Yr</a:t>
              </a:r>
              <a:r>
                <a:rPr lang="en-US" sz="1400" b="1" dirty="0">
                  <a:solidFill>
                    <a:schemeClr val="bg1"/>
                  </a:solidFill>
                </a:rPr>
                <a:t>) </a:t>
              </a:r>
            </a:p>
          </p:txBody>
        </p:sp>
      </p:grp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069D79B6-B704-8083-3D0C-4A06B271CCB2}"/>
              </a:ext>
            </a:extLst>
          </p:cNvPr>
          <p:cNvSpPr/>
          <p:nvPr/>
        </p:nvSpPr>
        <p:spPr>
          <a:xfrm>
            <a:off x="3142593" y="3090300"/>
            <a:ext cx="193118" cy="199146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219" y="1644650"/>
            <a:ext cx="7684662" cy="357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31765" y="-322697"/>
            <a:ext cx="12884150" cy="718069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57473" y="1725519"/>
            <a:ext cx="4069332" cy="3492500"/>
            <a:chOff x="4198109" y="3124468"/>
            <a:chExt cx="4069332" cy="349250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b="10672"/>
            <a:stretch/>
          </p:blipFill>
          <p:spPr>
            <a:xfrm>
              <a:off x="4198109" y="3124468"/>
              <a:ext cx="4069332" cy="3492500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FA0D-948F-4DAA-A3A9-E3D6CF11A543}"/>
                </a:ext>
              </a:extLst>
            </p:cNvPr>
            <p:cNvCxnSpPr/>
            <p:nvPr/>
          </p:nvCxnSpPr>
          <p:spPr>
            <a:xfrm flipH="1">
              <a:off x="6839852" y="3274908"/>
              <a:ext cx="1566" cy="2851867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D57B31-FE26-4B3E-C36F-AD76EC4D5893}"/>
                </a:ext>
              </a:extLst>
            </p:cNvPr>
            <p:cNvSpPr txBox="1"/>
            <p:nvPr/>
          </p:nvSpPr>
          <p:spPr>
            <a:xfrm>
              <a:off x="4648028" y="3468344"/>
              <a:ext cx="19397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9.5’ </a:t>
              </a:r>
              <a:r>
                <a:rPr lang="en-US" sz="1400" b="1" dirty="0">
                  <a:solidFill>
                    <a:schemeClr val="bg1"/>
                  </a:solidFill>
                </a:rPr>
                <a:t>(FEMA 2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% </a:t>
              </a:r>
              <a:r>
                <a:rPr lang="en-US" sz="1400" b="1" dirty="0">
                  <a:solidFill>
                    <a:schemeClr val="bg1"/>
                  </a:solidFill>
                </a:rPr>
                <a:t>/ 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50-Yr</a:t>
              </a:r>
              <a:r>
                <a:rPr lang="en-US" sz="1400" b="1" dirty="0">
                  <a:solidFill>
                    <a:schemeClr val="bg1"/>
                  </a:solidFill>
                </a:rPr>
                <a:t>) </a:t>
              </a:r>
            </a:p>
          </p:txBody>
        </p:sp>
        <p:sp>
          <p:nvSpPr>
            <p:cNvPr id="9" name="Multiplication Sign 8">
              <a:extLst>
                <a:ext uri="{FF2B5EF4-FFF2-40B4-BE49-F238E27FC236}">
                  <a16:creationId xmlns:a16="http://schemas.microsoft.com/office/drawing/2014/main" id="{069D79B6-B704-8083-3D0C-4A06B271CCB2}"/>
                </a:ext>
              </a:extLst>
            </p:cNvPr>
            <p:cNvSpPr/>
            <p:nvPr/>
          </p:nvSpPr>
          <p:spPr>
            <a:xfrm>
              <a:off x="6783229" y="4489249"/>
              <a:ext cx="193118" cy="199146"/>
            </a:xfrm>
            <a:prstGeom prst="mathMultiply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219" y="1644650"/>
            <a:ext cx="7684662" cy="357336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57A9AB4-A6E6-1E57-98A6-0073167BF727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tx1"/>
          </a:solidFill>
          <a:ln w="28575">
            <a:solidFill>
              <a:srgbClr val="FFC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2016 High Watermark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63601" y="367707"/>
            <a:ext cx="2214540" cy="2240634"/>
            <a:chOff x="1503878" y="1497438"/>
            <a:chExt cx="2214540" cy="2240634"/>
          </a:xfrm>
        </p:grpSpPr>
        <p:pic>
          <p:nvPicPr>
            <p:cNvPr id="17" name="Picture 2" descr="13,500+ Green Post It Notes Stock Photos, Pictures &amp; Royalty-Free Images -  iStock">
              <a:extLst>
                <a:ext uri="{FF2B5EF4-FFF2-40B4-BE49-F238E27FC236}">
                  <a16:creationId xmlns:a16="http://schemas.microsoft.com/office/drawing/2014/main" id="{6E434E23-8084-7396-A717-F4DFA13499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3" t="3704" r="15024" b="23082"/>
            <a:stretch/>
          </p:blipFill>
          <p:spPr bwMode="auto">
            <a:xfrm rot="20367698">
              <a:off x="1503878" y="1497438"/>
              <a:ext cx="2034007" cy="2240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11A63CF-3771-8257-3CA0-33FE0EC21222}"/>
                </a:ext>
              </a:extLst>
            </p:cNvPr>
            <p:cNvSpPr txBox="1"/>
            <p:nvPr/>
          </p:nvSpPr>
          <p:spPr>
            <a:xfrm rot="20139370">
              <a:off x="1513906" y="2323405"/>
              <a:ext cx="22045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Ink Free" panose="03080402000500000000" pitchFamily="66" charset="0"/>
                  <a:cs typeface="Aharoni" panose="02010803020104030203" pitchFamily="2" charset="-79"/>
                </a:rPr>
                <a:t>High Watermark</a:t>
              </a:r>
            </a:p>
          </p:txBody>
        </p:sp>
      </p:grpSp>
      <p:sp>
        <p:nvSpPr>
          <p:cNvPr id="26" name="Rectangular Callout 7">
            <a:extLst>
              <a:ext uri="{FF2B5EF4-FFF2-40B4-BE49-F238E27FC236}">
                <a16:creationId xmlns:a16="http://schemas.microsoft.com/office/drawing/2014/main" id="{54A74E35-10E3-65E4-3610-017EF777FA15}"/>
              </a:ext>
            </a:extLst>
          </p:cNvPr>
          <p:cNvSpPr/>
          <p:nvPr/>
        </p:nvSpPr>
        <p:spPr>
          <a:xfrm rot="10800000">
            <a:off x="1436788" y="2895972"/>
            <a:ext cx="1636379" cy="293558"/>
          </a:xfrm>
          <a:prstGeom prst="wedgeRectCallout">
            <a:avLst>
              <a:gd name="adj1" fmla="val -54082"/>
              <a:gd name="adj2" fmla="val 164272"/>
            </a:avLst>
          </a:prstGeom>
          <a:solidFill>
            <a:schemeClr val="tx1"/>
          </a:solidFill>
          <a:ln w="28575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">
              <a:latin typeface="Arial Narrow" panose="020B0606020202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AC570C5-4CE9-1636-5896-0196C30F64C8}"/>
              </a:ext>
            </a:extLst>
          </p:cNvPr>
          <p:cNvSpPr txBox="1"/>
          <p:nvPr/>
        </p:nvSpPr>
        <p:spPr>
          <a:xfrm>
            <a:off x="1451729" y="2920162"/>
            <a:ext cx="1883982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10.5</a:t>
            </a:r>
            <a:r>
              <a:rPr lang="en-US" sz="1200" b="1" dirty="0">
                <a:solidFill>
                  <a:schemeClr val="bg1"/>
                </a:solidFill>
              </a:rPr>
              <a:t>’ (</a:t>
            </a:r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2016 High Water</a:t>
            </a:r>
            <a:r>
              <a:rPr lang="en-US" sz="1200" b="1" dirty="0">
                <a:solidFill>
                  <a:schemeClr val="bg1"/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16340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8568" t="27364" r="13228" b="31250"/>
          <a:stretch/>
        </p:blipFill>
        <p:spPr>
          <a:xfrm>
            <a:off x="662636" y="1085850"/>
            <a:ext cx="11488779" cy="495328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14343" y="793932"/>
            <a:ext cx="34086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306 Maywood Ave., Clendenin, WV, 25045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8200" y="5640290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5"/>
              </a:rPr>
              <a:t>20-02-0006-0044-0000_306</a:t>
            </a:r>
            <a:r>
              <a:rPr lang="en-US" sz="1400" dirty="0"/>
              <a:t> 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356317" y="5201021"/>
            <a:ext cx="1469165" cy="195028"/>
          </a:xfrm>
          <a:prstGeom prst="wedgeRectCallout">
            <a:avLst>
              <a:gd name="adj1" fmla="val 325225"/>
              <a:gd name="adj2" fmla="val -26630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 (FEMA 10% / 10-Yr)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59070" y="25672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33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6264961" y="6456058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34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2308678" y="6428999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4011095" y="6500908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36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4437163" y="6456058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8456822" y="648143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8856171" y="6442617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5882966" y="6500908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9674956"/>
              </p:ext>
            </p:extLst>
          </p:nvPr>
        </p:nvGraphicFramePr>
        <p:xfrm>
          <a:off x="9744257" y="533006"/>
          <a:ext cx="2213393" cy="24988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877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24619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42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12.0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(10-Yr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0160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FEMA 1%+ (84% CL) 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</a:t>
                      </a:r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50" name="Rectangle 49"/>
          <p:cNvSpPr/>
          <p:nvPr/>
        </p:nvSpPr>
        <p:spPr>
          <a:xfrm>
            <a:off x="9744257" y="1971675"/>
            <a:ext cx="2213393" cy="1809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58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677937-0D0F-1157-87CC-FF75D41897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-26" r="595" b="13255"/>
          <a:stretch/>
        </p:blipFill>
        <p:spPr>
          <a:xfrm>
            <a:off x="-3050" y="0"/>
            <a:ext cx="12195050" cy="6852984"/>
          </a:xfrm>
          <a:prstGeom prst="rect">
            <a:avLst/>
          </a:prstGeom>
        </p:spPr>
      </p:pic>
      <p:pic>
        <p:nvPicPr>
          <p:cNvPr id="2" name="Picture 1" descr="A house on stilts in a field&#10;&#10;Description automatically generated">
            <a:extLst>
              <a:ext uri="{FF2B5EF4-FFF2-40B4-BE49-F238E27FC236}">
                <a16:creationId xmlns:a16="http://schemas.microsoft.com/office/drawing/2014/main" id="{953E2275-4CD4-9C71-BBF3-0E70ABEF38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33"/>
          <a:stretch/>
        </p:blipFill>
        <p:spPr>
          <a:xfrm>
            <a:off x="5200649" y="2508320"/>
            <a:ext cx="6991351" cy="363129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8BEAC4E-F0B9-E8E4-23F4-666B4722DFBB}"/>
              </a:ext>
            </a:extLst>
          </p:cNvPr>
          <p:cNvGrpSpPr/>
          <p:nvPr/>
        </p:nvGrpSpPr>
        <p:grpSpPr>
          <a:xfrm>
            <a:off x="181234" y="2412910"/>
            <a:ext cx="4698515" cy="3801179"/>
            <a:chOff x="9464196" y="16909"/>
            <a:chExt cx="2727803" cy="220684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2C94144-956E-B9E8-B770-04C986ED9086}"/>
                </a:ext>
              </a:extLst>
            </p:cNvPr>
            <p:cNvGrpSpPr/>
            <p:nvPr/>
          </p:nvGrpSpPr>
          <p:grpSpPr>
            <a:xfrm>
              <a:off x="9464196" y="16909"/>
              <a:ext cx="2727803" cy="2206840"/>
              <a:chOff x="2690812" y="520700"/>
              <a:chExt cx="6810375" cy="550971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6D39FA6D-D04F-5520-F617-3CEFEE02BA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8037"/>
              <a:stretch/>
            </p:blipFill>
            <p:spPr>
              <a:xfrm>
                <a:off x="2690812" y="520700"/>
                <a:ext cx="6810375" cy="5509711"/>
              </a:xfrm>
              <a:prstGeom prst="rect">
                <a:avLst/>
              </a:prstGeom>
            </p:spPr>
          </p:pic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7D55FA0D-948F-4DAA-A3A9-E3D6CF11A543}"/>
                  </a:ext>
                </a:extLst>
              </p:cNvPr>
              <p:cNvCxnSpPr/>
              <p:nvPr/>
            </p:nvCxnSpPr>
            <p:spPr>
              <a:xfrm>
                <a:off x="4301412" y="1754155"/>
                <a:ext cx="0" cy="3638939"/>
              </a:xfrm>
              <a:prstGeom prst="line">
                <a:avLst/>
              </a:prstGeom>
              <a:ln w="28575"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9" name="Multiplication Sign 8">
                <a:extLst>
                  <a:ext uri="{FF2B5EF4-FFF2-40B4-BE49-F238E27FC236}">
                    <a16:creationId xmlns:a16="http://schemas.microsoft.com/office/drawing/2014/main" id="{069D79B6-B704-8083-3D0C-4A06B271CCB2}"/>
                  </a:ext>
                </a:extLst>
              </p:cNvPr>
              <p:cNvSpPr/>
              <p:nvPr/>
            </p:nvSpPr>
            <p:spPr>
              <a:xfrm>
                <a:off x="4183759" y="4662325"/>
                <a:ext cx="279919" cy="288657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Rectangular Callout 7">
              <a:extLst>
                <a:ext uri="{FF2B5EF4-FFF2-40B4-BE49-F238E27FC236}">
                  <a16:creationId xmlns:a16="http://schemas.microsoft.com/office/drawing/2014/main" id="{48A19F05-4026-452F-BEF7-1077E4EF32D8}"/>
                </a:ext>
              </a:extLst>
            </p:cNvPr>
            <p:cNvSpPr/>
            <p:nvPr/>
          </p:nvSpPr>
          <p:spPr>
            <a:xfrm rot="10800000">
              <a:off x="10174293" y="1968477"/>
              <a:ext cx="847694" cy="173322"/>
            </a:xfrm>
            <a:prstGeom prst="wedgeRectCallout">
              <a:avLst>
                <a:gd name="adj1" fmla="val 57518"/>
                <a:gd name="adj2" fmla="val 119404"/>
              </a:avLst>
            </a:prstGeom>
            <a:solidFill>
              <a:srgbClr val="5B9BD5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D57B31-FE26-4B3E-C36F-AD76EC4D5893}"/>
                </a:ext>
              </a:extLst>
            </p:cNvPr>
            <p:cNvSpPr txBox="1"/>
            <p:nvPr/>
          </p:nvSpPr>
          <p:spPr>
            <a:xfrm>
              <a:off x="10208885" y="1956307"/>
              <a:ext cx="847696" cy="196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572768">
                <a:spcAft>
                  <a:spcPts val="600"/>
                </a:spcAft>
              </a:pPr>
              <a:r>
                <a:rPr lang="en-US" sz="16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No Inundation</a:t>
              </a:r>
              <a:endParaRPr 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Rectangular Callout 7">
              <a:extLst>
                <a:ext uri="{FF2B5EF4-FFF2-40B4-BE49-F238E27FC236}">
                  <a16:creationId xmlns:a16="http://schemas.microsoft.com/office/drawing/2014/main" id="{29F22F9B-2E28-B90B-5B75-309EAE03215F}"/>
                </a:ext>
              </a:extLst>
            </p:cNvPr>
            <p:cNvSpPr/>
            <p:nvPr/>
          </p:nvSpPr>
          <p:spPr>
            <a:xfrm rot="10800000">
              <a:off x="10271690" y="1631825"/>
              <a:ext cx="1251322" cy="173322"/>
            </a:xfrm>
            <a:prstGeom prst="wedgeRectCallout">
              <a:avLst>
                <a:gd name="adj1" fmla="val 59990"/>
                <a:gd name="adj2" fmla="val -10345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8BEA62F-DF91-532C-90CC-EEE9FCA33FBD}"/>
                </a:ext>
              </a:extLst>
            </p:cNvPr>
            <p:cNvSpPr txBox="1"/>
            <p:nvPr/>
          </p:nvSpPr>
          <p:spPr>
            <a:xfrm>
              <a:off x="10254154" y="1636201"/>
              <a:ext cx="1319572" cy="178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572768">
                <a:spcAft>
                  <a:spcPts val="600"/>
                </a:spcAft>
              </a:pPr>
              <a:r>
                <a:rPr lang="en-US" sz="1400" b="1" kern="1200" dirty="0">
                  <a:latin typeface="+mn-lt"/>
                  <a:ea typeface="+mn-ea"/>
                  <a:cs typeface="+mn-cs"/>
                </a:rPr>
                <a:t>Building’s Ground Elevation</a:t>
              </a:r>
              <a:endParaRPr lang="en-US" sz="800" b="1" dirty="0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10% Probability of Flood in a year (10-year flood)</a:t>
            </a:r>
          </a:p>
        </p:txBody>
      </p:sp>
    </p:spTree>
    <p:extLst>
      <p:ext uri="{BB962C8B-B14F-4D97-AF65-F5344CB8AC3E}">
        <p14:creationId xmlns:p14="http://schemas.microsoft.com/office/powerpoint/2010/main" val="40897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8568" t="27364" r="13228" b="31250"/>
          <a:stretch/>
        </p:blipFill>
        <p:spPr>
          <a:xfrm>
            <a:off x="662636" y="1085850"/>
            <a:ext cx="11488779" cy="495328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14343" y="793932"/>
            <a:ext cx="34086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306 Maywood Ave., Clendenin, WV, 25045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8200" y="5640290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5"/>
              </a:rPr>
              <a:t>20-02-0006-0044-0000_306</a:t>
            </a:r>
            <a:r>
              <a:rPr lang="en-US" sz="1400" dirty="0"/>
              <a:t> 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356317" y="5201021"/>
            <a:ext cx="1469165" cy="195028"/>
          </a:xfrm>
          <a:prstGeom prst="wedgeRectCallout">
            <a:avLst>
              <a:gd name="adj1" fmla="val 325225"/>
              <a:gd name="adj2" fmla="val -26630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 (FEMA 10% / 10-Yr) </a:t>
            </a:r>
          </a:p>
        </p:txBody>
      </p:sp>
      <p:sp>
        <p:nvSpPr>
          <p:cNvPr id="29" name="Rectangular Callout 28"/>
          <p:cNvSpPr/>
          <p:nvPr/>
        </p:nvSpPr>
        <p:spPr>
          <a:xfrm>
            <a:off x="377479" y="4320690"/>
            <a:ext cx="1496973" cy="192008"/>
          </a:xfrm>
          <a:prstGeom prst="wedgeRectCallout">
            <a:avLst>
              <a:gd name="adj1" fmla="val 240856"/>
              <a:gd name="adj2" fmla="val -3384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6.0’  (FEMA 4% / 25-Yr)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59070" y="25672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32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6264961" y="6456058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33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2308678" y="6428999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4011095" y="6500908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35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4437163" y="6456058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8456822" y="648143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37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8856171" y="6442617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5882966" y="6500908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graphicFrame>
        <p:nvGraphicFramePr>
          <p:cNvPr id="48" name="Table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7052581"/>
              </p:ext>
            </p:extLst>
          </p:nvPr>
        </p:nvGraphicFramePr>
        <p:xfrm>
          <a:off x="9744257" y="533006"/>
          <a:ext cx="2213393" cy="24988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877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24619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42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12.0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(10-Yr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6.0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0160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FEMA 1%+ (84% CL) 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</a:t>
                      </a:r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49" name="Rectangle 48"/>
          <p:cNvSpPr/>
          <p:nvPr/>
        </p:nvSpPr>
        <p:spPr>
          <a:xfrm>
            <a:off x="9744257" y="1971675"/>
            <a:ext cx="2213393" cy="1809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97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8568" t="27364" r="13228" b="31250"/>
          <a:stretch/>
        </p:blipFill>
        <p:spPr>
          <a:xfrm>
            <a:off x="662636" y="1085850"/>
            <a:ext cx="11488779" cy="495328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14343" y="793932"/>
            <a:ext cx="34086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306 Maywood Ave., Clendenin, WV, 25045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8200" y="5640290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5"/>
              </a:rPr>
              <a:t>20-02-0006-0044-0000_306</a:t>
            </a:r>
            <a:r>
              <a:rPr lang="en-US" sz="1400" dirty="0"/>
              <a:t> 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356317" y="5201021"/>
            <a:ext cx="1469165" cy="195028"/>
          </a:xfrm>
          <a:prstGeom prst="wedgeRectCallout">
            <a:avLst>
              <a:gd name="adj1" fmla="val 325225"/>
              <a:gd name="adj2" fmla="val -26630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 (FEMA 10% / 10-Yr) </a:t>
            </a:r>
          </a:p>
        </p:txBody>
      </p:sp>
      <p:sp>
        <p:nvSpPr>
          <p:cNvPr id="29" name="Rectangular Callout 28"/>
          <p:cNvSpPr/>
          <p:nvPr/>
        </p:nvSpPr>
        <p:spPr>
          <a:xfrm>
            <a:off x="377479" y="4320690"/>
            <a:ext cx="1496973" cy="192008"/>
          </a:xfrm>
          <a:prstGeom prst="wedgeRectCallout">
            <a:avLst>
              <a:gd name="adj1" fmla="val 240856"/>
              <a:gd name="adj2" fmla="val -3384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6.0’  (FEMA 4% / 25-Yr) </a:t>
            </a:r>
          </a:p>
        </p:txBody>
      </p:sp>
      <p:sp>
        <p:nvSpPr>
          <p:cNvPr id="30" name="Rectangular Callout 29"/>
          <p:cNvSpPr/>
          <p:nvPr/>
        </p:nvSpPr>
        <p:spPr>
          <a:xfrm>
            <a:off x="377479" y="3789770"/>
            <a:ext cx="1496973" cy="174503"/>
          </a:xfrm>
          <a:prstGeom prst="wedgeRectCallout">
            <a:avLst>
              <a:gd name="adj1" fmla="val 239419"/>
              <a:gd name="adj2" fmla="val -2426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9.5’  (FEMA 2% / 50-Yr)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59070" y="25672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32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6264961" y="6456058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33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2308678" y="6428999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4011095" y="6500908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35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4437163" y="6456058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8456822" y="648143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37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8856171" y="6442617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5882966" y="6500908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graphicFrame>
        <p:nvGraphicFramePr>
          <p:cNvPr id="48" name="Table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5665476"/>
              </p:ext>
            </p:extLst>
          </p:nvPr>
        </p:nvGraphicFramePr>
        <p:xfrm>
          <a:off x="9744257" y="533006"/>
          <a:ext cx="2213393" cy="24988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877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24619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42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12.0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(10-Yr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6.0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0160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9.5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FEMA 1%+ (84% CL) 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</a:t>
                      </a:r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49" name="Rectangle 48"/>
          <p:cNvSpPr/>
          <p:nvPr/>
        </p:nvSpPr>
        <p:spPr>
          <a:xfrm>
            <a:off x="9744257" y="1971675"/>
            <a:ext cx="2213393" cy="1809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52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8568" t="27364" r="13228" b="31250"/>
          <a:stretch/>
        </p:blipFill>
        <p:spPr>
          <a:xfrm>
            <a:off x="662636" y="1085850"/>
            <a:ext cx="11488779" cy="4953283"/>
          </a:xfrm>
          <a:prstGeom prst="rect">
            <a:avLst/>
          </a:prstGeom>
        </p:spPr>
      </p:pic>
      <p:sp>
        <p:nvSpPr>
          <p:cNvPr id="16" name="Rectangular Callout 15"/>
          <p:cNvSpPr/>
          <p:nvPr/>
        </p:nvSpPr>
        <p:spPr>
          <a:xfrm>
            <a:off x="361367" y="3548485"/>
            <a:ext cx="1463939" cy="193841"/>
          </a:xfrm>
          <a:prstGeom prst="wedgeRectCallout">
            <a:avLst>
              <a:gd name="adj1" fmla="val 233179"/>
              <a:gd name="adj2" fmla="val 35205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10.5’ (2016 High Water)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4343" y="793932"/>
            <a:ext cx="34086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306 Maywood Ave., Clendenin, WV, 25045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8200" y="5640290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5"/>
              </a:rPr>
              <a:t>20-02-0006-0044-0000_306</a:t>
            </a:r>
            <a:r>
              <a:rPr lang="en-US" sz="1400" dirty="0"/>
              <a:t> 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356317" y="5201021"/>
            <a:ext cx="1469165" cy="195028"/>
          </a:xfrm>
          <a:prstGeom prst="wedgeRectCallout">
            <a:avLst>
              <a:gd name="adj1" fmla="val 325225"/>
              <a:gd name="adj2" fmla="val -26630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 (FEMA 10% / 10-Yr) </a:t>
            </a:r>
          </a:p>
        </p:txBody>
      </p:sp>
      <p:sp>
        <p:nvSpPr>
          <p:cNvPr id="29" name="Rectangular Callout 28"/>
          <p:cNvSpPr/>
          <p:nvPr/>
        </p:nvSpPr>
        <p:spPr>
          <a:xfrm>
            <a:off x="377479" y="4320690"/>
            <a:ext cx="1496973" cy="192008"/>
          </a:xfrm>
          <a:prstGeom prst="wedgeRectCallout">
            <a:avLst>
              <a:gd name="adj1" fmla="val 240856"/>
              <a:gd name="adj2" fmla="val -3384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6.0’  (FEMA 4% / 25-Yr) </a:t>
            </a:r>
          </a:p>
        </p:txBody>
      </p:sp>
      <p:sp>
        <p:nvSpPr>
          <p:cNvPr id="30" name="Rectangular Callout 29"/>
          <p:cNvSpPr/>
          <p:nvPr/>
        </p:nvSpPr>
        <p:spPr>
          <a:xfrm>
            <a:off x="377479" y="3789770"/>
            <a:ext cx="1496973" cy="174503"/>
          </a:xfrm>
          <a:prstGeom prst="wedgeRectCallout">
            <a:avLst>
              <a:gd name="adj1" fmla="val 239419"/>
              <a:gd name="adj2" fmla="val -2426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9.5’  (FEMA 2% / 50-Yr)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59070" y="25672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3058720"/>
              </p:ext>
            </p:extLst>
          </p:nvPr>
        </p:nvGraphicFramePr>
        <p:xfrm>
          <a:off x="9744257" y="533006"/>
          <a:ext cx="2213393" cy="24988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877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24619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42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12.0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(10-Yr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6.0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0160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9.5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10.5</a:t>
                      </a:r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FEMA 1%+ (84% CL) 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</a:t>
                      </a:r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34" name="Rectangle 33"/>
          <p:cNvSpPr/>
          <p:nvPr/>
        </p:nvSpPr>
        <p:spPr>
          <a:xfrm>
            <a:off x="9744257" y="1971675"/>
            <a:ext cx="2213393" cy="1809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6264961" y="6456058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2308678" y="6428999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4011095" y="6500908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0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4437163" y="6456058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8456822" y="648143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9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8856171" y="6442617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5882966" y="6500908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51" name="Rectangle 5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94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8568" t="27364" r="13228" b="31250"/>
          <a:stretch/>
        </p:blipFill>
        <p:spPr>
          <a:xfrm>
            <a:off x="662636" y="1085850"/>
            <a:ext cx="11488779" cy="4953283"/>
          </a:xfrm>
          <a:prstGeom prst="rect">
            <a:avLst/>
          </a:prstGeom>
        </p:spPr>
      </p:pic>
      <p:sp>
        <p:nvSpPr>
          <p:cNvPr id="15" name="Rectangular Callout 14"/>
          <p:cNvSpPr/>
          <p:nvPr/>
        </p:nvSpPr>
        <p:spPr>
          <a:xfrm>
            <a:off x="377480" y="2531444"/>
            <a:ext cx="1581986" cy="224380"/>
          </a:xfrm>
          <a:prstGeom prst="wedgeRectCallout">
            <a:avLst>
              <a:gd name="adj1" fmla="val 315304"/>
              <a:gd name="adj2" fmla="val 1917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16.5’ FEMA1</a:t>
            </a:r>
            <a:r>
              <a:rPr lang="en-US" sz="1000" b="1" dirty="0">
                <a:latin typeface="Arial Narrow" panose="020B0606020202030204" pitchFamily="34" charset="0"/>
              </a:rPr>
              <a:t>%+ (84% CL) 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361367" y="3548485"/>
            <a:ext cx="1463939" cy="193841"/>
          </a:xfrm>
          <a:prstGeom prst="wedgeRectCallout">
            <a:avLst>
              <a:gd name="adj1" fmla="val 233179"/>
              <a:gd name="adj2" fmla="val 35205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10.5’ (2016 High Water)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4343" y="793932"/>
            <a:ext cx="34086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306 Maywood Ave., Clendenin, WV, 25045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8200" y="5640290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5"/>
              </a:rPr>
              <a:t>20-02-0006-0044-0000_306</a:t>
            </a:r>
            <a:r>
              <a:rPr lang="en-US" sz="1400" dirty="0"/>
              <a:t> 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380041" y="3089826"/>
            <a:ext cx="1473993" cy="154779"/>
          </a:xfrm>
          <a:prstGeom prst="wedgeRectCallout">
            <a:avLst>
              <a:gd name="adj1" fmla="val 288479"/>
              <a:gd name="adj2" fmla="val -601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12.3’  (FEMA 1% / 100-Yr) 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356317" y="5201021"/>
            <a:ext cx="1469165" cy="195028"/>
          </a:xfrm>
          <a:prstGeom prst="wedgeRectCallout">
            <a:avLst>
              <a:gd name="adj1" fmla="val 325225"/>
              <a:gd name="adj2" fmla="val -26630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 (FEMA 10% / 10-Yr) </a:t>
            </a:r>
          </a:p>
        </p:txBody>
      </p:sp>
      <p:sp>
        <p:nvSpPr>
          <p:cNvPr id="29" name="Rectangular Callout 28"/>
          <p:cNvSpPr/>
          <p:nvPr/>
        </p:nvSpPr>
        <p:spPr>
          <a:xfrm>
            <a:off x="377479" y="4320690"/>
            <a:ext cx="1496973" cy="192008"/>
          </a:xfrm>
          <a:prstGeom prst="wedgeRectCallout">
            <a:avLst>
              <a:gd name="adj1" fmla="val 240856"/>
              <a:gd name="adj2" fmla="val -3384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6.0’  (FEMA 4% / 25-Yr) </a:t>
            </a:r>
          </a:p>
        </p:txBody>
      </p:sp>
      <p:sp>
        <p:nvSpPr>
          <p:cNvPr id="30" name="Rectangular Callout 29"/>
          <p:cNvSpPr/>
          <p:nvPr/>
        </p:nvSpPr>
        <p:spPr>
          <a:xfrm>
            <a:off x="377479" y="3789770"/>
            <a:ext cx="1496973" cy="174503"/>
          </a:xfrm>
          <a:prstGeom prst="wedgeRectCallout">
            <a:avLst>
              <a:gd name="adj1" fmla="val 239419"/>
              <a:gd name="adj2" fmla="val -2426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9.5’  (FEMA 2% / 50-Yr)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59070" y="25672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39" name="Left Brace 38"/>
          <p:cNvSpPr/>
          <p:nvPr/>
        </p:nvSpPr>
        <p:spPr>
          <a:xfrm>
            <a:off x="224286" y="2569562"/>
            <a:ext cx="103313" cy="657791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6264961" y="6456058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43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2308678" y="6428999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4011095" y="6500908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5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4437163" y="6456058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8456822" y="648143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7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8856171" y="6442617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5882966" y="6500908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955970"/>
              </p:ext>
            </p:extLst>
          </p:nvPr>
        </p:nvGraphicFramePr>
        <p:xfrm>
          <a:off x="9744257" y="533006"/>
          <a:ext cx="2213393" cy="24988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877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24619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42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12.0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(10-Yr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6.0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0160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9.5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10.5</a:t>
                      </a:r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FEMA 1%+ (84% CL) 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</a:t>
                      </a:r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36" name="Rectangle 35"/>
          <p:cNvSpPr/>
          <p:nvPr/>
        </p:nvSpPr>
        <p:spPr>
          <a:xfrm>
            <a:off x="9744257" y="1971675"/>
            <a:ext cx="2213393" cy="1809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2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8568" t="27364" r="13228" b="31250"/>
          <a:stretch/>
        </p:blipFill>
        <p:spPr>
          <a:xfrm>
            <a:off x="662636" y="1085850"/>
            <a:ext cx="11488779" cy="4953283"/>
          </a:xfrm>
          <a:prstGeom prst="rect">
            <a:avLst/>
          </a:prstGeom>
        </p:spPr>
      </p:pic>
      <p:sp>
        <p:nvSpPr>
          <p:cNvPr id="15" name="Rectangular Callout 14"/>
          <p:cNvSpPr/>
          <p:nvPr/>
        </p:nvSpPr>
        <p:spPr>
          <a:xfrm>
            <a:off x="377480" y="2531444"/>
            <a:ext cx="1581986" cy="224380"/>
          </a:xfrm>
          <a:prstGeom prst="wedgeRectCallout">
            <a:avLst>
              <a:gd name="adj1" fmla="val 315304"/>
              <a:gd name="adj2" fmla="val 1917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16.5’ FEMA1</a:t>
            </a:r>
            <a:r>
              <a:rPr lang="en-US" sz="1000" b="1" dirty="0">
                <a:latin typeface="Arial Narrow" panose="020B0606020202030204" pitchFamily="34" charset="0"/>
              </a:rPr>
              <a:t>%+ (84% CL) 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361367" y="3548485"/>
            <a:ext cx="1463939" cy="193841"/>
          </a:xfrm>
          <a:prstGeom prst="wedgeRectCallout">
            <a:avLst>
              <a:gd name="adj1" fmla="val 233179"/>
              <a:gd name="adj2" fmla="val 35205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10.5’ (2016 High Water)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4343" y="793932"/>
            <a:ext cx="34086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306 Maywood Ave., Clendenin, WV, 25045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8200" y="5640290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5"/>
              </a:rPr>
              <a:t>20-02-0006-0044-0000_306</a:t>
            </a:r>
            <a:r>
              <a:rPr lang="en-US" sz="1400" dirty="0"/>
              <a:t> 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380041" y="3089826"/>
            <a:ext cx="1473993" cy="154779"/>
          </a:xfrm>
          <a:prstGeom prst="wedgeRectCallout">
            <a:avLst>
              <a:gd name="adj1" fmla="val 288479"/>
              <a:gd name="adj2" fmla="val -601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12.3’  (FEMA 1% / 100-Yr) </a:t>
            </a:r>
          </a:p>
        </p:txBody>
      </p:sp>
      <p:sp>
        <p:nvSpPr>
          <p:cNvPr id="27" name="Rectangular Callout 26"/>
          <p:cNvSpPr/>
          <p:nvPr/>
        </p:nvSpPr>
        <p:spPr>
          <a:xfrm>
            <a:off x="326084" y="1761028"/>
            <a:ext cx="1536604" cy="184811"/>
          </a:xfrm>
          <a:prstGeom prst="wedgeRectCallout">
            <a:avLst>
              <a:gd name="adj1" fmla="val 127792"/>
              <a:gd name="adj2" fmla="val -20097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20.5’  (FEMA 0.2% / 500-Yr) 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356317" y="5201021"/>
            <a:ext cx="1469165" cy="195028"/>
          </a:xfrm>
          <a:prstGeom prst="wedgeRectCallout">
            <a:avLst>
              <a:gd name="adj1" fmla="val 325225"/>
              <a:gd name="adj2" fmla="val -26630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 (FEMA 10% / 10-Yr) </a:t>
            </a:r>
          </a:p>
        </p:txBody>
      </p:sp>
      <p:sp>
        <p:nvSpPr>
          <p:cNvPr id="29" name="Rectangular Callout 28"/>
          <p:cNvSpPr/>
          <p:nvPr/>
        </p:nvSpPr>
        <p:spPr>
          <a:xfrm>
            <a:off x="377479" y="4320690"/>
            <a:ext cx="1496973" cy="192008"/>
          </a:xfrm>
          <a:prstGeom prst="wedgeRectCallout">
            <a:avLst>
              <a:gd name="adj1" fmla="val 240856"/>
              <a:gd name="adj2" fmla="val -3384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6.0’  (FEMA 4% / 25-Yr) </a:t>
            </a:r>
          </a:p>
        </p:txBody>
      </p:sp>
      <p:sp>
        <p:nvSpPr>
          <p:cNvPr id="30" name="Rectangular Callout 29"/>
          <p:cNvSpPr/>
          <p:nvPr/>
        </p:nvSpPr>
        <p:spPr>
          <a:xfrm>
            <a:off x="377479" y="3789770"/>
            <a:ext cx="1496973" cy="174503"/>
          </a:xfrm>
          <a:prstGeom prst="wedgeRectCallout">
            <a:avLst>
              <a:gd name="adj1" fmla="val 239419"/>
              <a:gd name="adj2" fmla="val -2426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9.5’  (FEMA 2% / 50-Yr)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59070" y="25672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39" name="Left Brace 38"/>
          <p:cNvSpPr/>
          <p:nvPr/>
        </p:nvSpPr>
        <p:spPr>
          <a:xfrm>
            <a:off x="224286" y="2569562"/>
            <a:ext cx="103313" cy="657791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6264961" y="6456058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43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2308678" y="6428999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4011095" y="6500908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5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4437163" y="6456058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8456822" y="648143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7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8856171" y="6442617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5882966" y="6500908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658845"/>
              </p:ext>
            </p:extLst>
          </p:nvPr>
        </p:nvGraphicFramePr>
        <p:xfrm>
          <a:off x="9744257" y="533006"/>
          <a:ext cx="2213393" cy="24988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877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24619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42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12.0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(10-Yr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6.0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0160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9.5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10.5</a:t>
                      </a:r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FEMA 1%+ (84% CL) 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</a:t>
                      </a:r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36" name="Rectangle 35"/>
          <p:cNvSpPr/>
          <p:nvPr/>
        </p:nvSpPr>
        <p:spPr>
          <a:xfrm>
            <a:off x="9744257" y="1971675"/>
            <a:ext cx="2213393" cy="1809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31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8568" t="27364" r="13228" b="31250"/>
          <a:stretch/>
        </p:blipFill>
        <p:spPr>
          <a:xfrm>
            <a:off x="662636" y="1085850"/>
            <a:ext cx="11488779" cy="4953283"/>
          </a:xfrm>
          <a:prstGeom prst="rect">
            <a:avLst/>
          </a:prstGeom>
        </p:spPr>
      </p:pic>
      <p:sp>
        <p:nvSpPr>
          <p:cNvPr id="15" name="Rectangular Callout 14"/>
          <p:cNvSpPr/>
          <p:nvPr/>
        </p:nvSpPr>
        <p:spPr>
          <a:xfrm>
            <a:off x="377480" y="2531444"/>
            <a:ext cx="1581986" cy="224380"/>
          </a:xfrm>
          <a:prstGeom prst="wedgeRectCallout">
            <a:avLst>
              <a:gd name="adj1" fmla="val 315304"/>
              <a:gd name="adj2" fmla="val 1917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16.5’ FEMA1</a:t>
            </a:r>
            <a:r>
              <a:rPr lang="en-US" sz="1000" b="1" dirty="0">
                <a:latin typeface="Arial Narrow" panose="020B0606020202030204" pitchFamily="34" charset="0"/>
              </a:rPr>
              <a:t>%+ (84% CL) 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361367" y="3548485"/>
            <a:ext cx="1463939" cy="193841"/>
          </a:xfrm>
          <a:prstGeom prst="wedgeRectCallout">
            <a:avLst>
              <a:gd name="adj1" fmla="val 233179"/>
              <a:gd name="adj2" fmla="val 35205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10.5’ (2016 High Water) </a:t>
            </a:r>
          </a:p>
        </p:txBody>
      </p:sp>
      <p:sp>
        <p:nvSpPr>
          <p:cNvPr id="17" name="Rectangular Callout 16"/>
          <p:cNvSpPr/>
          <p:nvPr/>
        </p:nvSpPr>
        <p:spPr>
          <a:xfrm>
            <a:off x="324137" y="1532041"/>
            <a:ext cx="1554063" cy="187916"/>
          </a:xfrm>
          <a:prstGeom prst="wedgeRectCallout">
            <a:avLst>
              <a:gd name="adj1" fmla="val 185601"/>
              <a:gd name="adj2" fmla="val -16518"/>
            </a:avLst>
          </a:prstGeom>
          <a:solidFill>
            <a:schemeClr val="accent1">
              <a:lumMod val="5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24.6’ (FSF 0.2% / 500-Yr)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4343" y="793932"/>
            <a:ext cx="34086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306 Maywood Ave., Clendenin, WV, 25045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8200" y="5640290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5"/>
              </a:rPr>
              <a:t>20-02-0006-0044-0000_306</a:t>
            </a:r>
            <a:r>
              <a:rPr lang="en-US" sz="1400" dirty="0"/>
              <a:t> 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380041" y="3089826"/>
            <a:ext cx="1473993" cy="154779"/>
          </a:xfrm>
          <a:prstGeom prst="wedgeRectCallout">
            <a:avLst>
              <a:gd name="adj1" fmla="val 288479"/>
              <a:gd name="adj2" fmla="val -601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12.3’  (FEMA 1% / 100-Yr) </a:t>
            </a:r>
          </a:p>
        </p:txBody>
      </p:sp>
      <p:sp>
        <p:nvSpPr>
          <p:cNvPr id="27" name="Rectangular Callout 26"/>
          <p:cNvSpPr/>
          <p:nvPr/>
        </p:nvSpPr>
        <p:spPr>
          <a:xfrm>
            <a:off x="326084" y="1761028"/>
            <a:ext cx="1536604" cy="184811"/>
          </a:xfrm>
          <a:prstGeom prst="wedgeRectCallout">
            <a:avLst>
              <a:gd name="adj1" fmla="val 127792"/>
              <a:gd name="adj2" fmla="val -20097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20.5’  (FEMA 0.2% / 500-Yr) 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356317" y="5201021"/>
            <a:ext cx="1469165" cy="195028"/>
          </a:xfrm>
          <a:prstGeom prst="wedgeRectCallout">
            <a:avLst>
              <a:gd name="adj1" fmla="val 325225"/>
              <a:gd name="adj2" fmla="val -26630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 (FEMA 10% / 10-Yr) </a:t>
            </a:r>
          </a:p>
        </p:txBody>
      </p:sp>
      <p:sp>
        <p:nvSpPr>
          <p:cNvPr id="29" name="Rectangular Callout 28"/>
          <p:cNvSpPr/>
          <p:nvPr/>
        </p:nvSpPr>
        <p:spPr>
          <a:xfrm>
            <a:off x="377479" y="4320690"/>
            <a:ext cx="1496973" cy="192008"/>
          </a:xfrm>
          <a:prstGeom prst="wedgeRectCallout">
            <a:avLst>
              <a:gd name="adj1" fmla="val 240856"/>
              <a:gd name="adj2" fmla="val -3384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6.0’  (FEMA 4% / 25-Yr) </a:t>
            </a:r>
          </a:p>
        </p:txBody>
      </p:sp>
      <p:sp>
        <p:nvSpPr>
          <p:cNvPr id="30" name="Rectangular Callout 29"/>
          <p:cNvSpPr/>
          <p:nvPr/>
        </p:nvSpPr>
        <p:spPr>
          <a:xfrm>
            <a:off x="377479" y="3789770"/>
            <a:ext cx="1496973" cy="174503"/>
          </a:xfrm>
          <a:prstGeom prst="wedgeRectCallout">
            <a:avLst>
              <a:gd name="adj1" fmla="val 239419"/>
              <a:gd name="adj2" fmla="val -2426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9.5’  (FEMA 2% / 50-Yr)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59070" y="25672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39" name="Left Brace 38"/>
          <p:cNvSpPr/>
          <p:nvPr/>
        </p:nvSpPr>
        <p:spPr>
          <a:xfrm>
            <a:off x="224286" y="2569562"/>
            <a:ext cx="103313" cy="657791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5882966" y="6500908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2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6264961" y="6456058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43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2308678" y="6428999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4011095" y="6500908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5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4437163" y="6456058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8456822" y="648143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7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8856171" y="6442617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797456"/>
              </p:ext>
            </p:extLst>
          </p:nvPr>
        </p:nvGraphicFramePr>
        <p:xfrm>
          <a:off x="9744257" y="533006"/>
          <a:ext cx="2213393" cy="24988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877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24619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42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12.0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(10-Yr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6.0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0160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9.5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10.5</a:t>
                      </a:r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FEMA 1%+ (84% CL) 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</a:t>
                      </a:r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24.6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33" name="Rectangle 32"/>
          <p:cNvSpPr/>
          <p:nvPr/>
        </p:nvSpPr>
        <p:spPr>
          <a:xfrm>
            <a:off x="9744257" y="1971675"/>
            <a:ext cx="2213393" cy="1809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55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39" t="14068" b="22297"/>
          <a:stretch/>
        </p:blipFill>
        <p:spPr>
          <a:xfrm>
            <a:off x="0" y="-58057"/>
            <a:ext cx="12681494" cy="69088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0DC211A-B6DC-AA11-13BF-D8A4C6E4C0F2}"/>
              </a:ext>
            </a:extLst>
          </p:cNvPr>
          <p:cNvSpPr txBox="1"/>
          <p:nvPr/>
        </p:nvSpPr>
        <p:spPr>
          <a:xfrm>
            <a:off x="1806647" y="510397"/>
            <a:ext cx="31496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/>
            </a:r>
            <a:br>
              <a:rPr lang="en-US" sz="2000" dirty="0"/>
            </a:br>
            <a:r>
              <a:rPr lang="en-US" u="sng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4"/>
              </a:rPr>
              <a:t>34-06-0011-0090-0000_113</a:t>
            </a:r>
            <a:endParaRPr lang="en-US" sz="200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E6100C-837C-9183-997B-C8C8692E661B}"/>
              </a:ext>
            </a:extLst>
          </p:cNvPr>
          <p:cNvSpPr txBox="1"/>
          <p:nvPr/>
        </p:nvSpPr>
        <p:spPr>
          <a:xfrm>
            <a:off x="1829235" y="1145049"/>
            <a:ext cx="5253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4"/>
              </a:rPr>
              <a:t>113 </a:t>
            </a:r>
            <a:r>
              <a:rPr lang="en-US" sz="200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4"/>
              </a:rPr>
              <a:t>Valley Ave, Richwood, </a:t>
            </a:r>
            <a:r>
              <a:rPr lang="en-US" sz="200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4"/>
              </a:rPr>
              <a:t>WV</a:t>
            </a:r>
            <a:endParaRPr lang="en-US" sz="200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t="5776" b="4188"/>
          <a:stretch/>
        </p:blipFill>
        <p:spPr>
          <a:xfrm>
            <a:off x="975602" y="1669144"/>
            <a:ext cx="8690150" cy="5212812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3593D8C0-66D8-08F4-ADD6-D3CEA03CCF78}"/>
              </a:ext>
            </a:extLst>
          </p:cNvPr>
          <p:cNvSpPr txBox="1">
            <a:spLocks/>
          </p:cNvSpPr>
          <p:nvPr/>
        </p:nvSpPr>
        <p:spPr>
          <a:xfrm rot="16200000">
            <a:off x="-2966146" y="2895253"/>
            <a:ext cx="6939643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Flood Profile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9509801" y="261716"/>
            <a:ext cx="2647950" cy="2609850"/>
            <a:chOff x="10033544" y="1322721"/>
            <a:chExt cx="2647950" cy="26098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33544" y="1322721"/>
              <a:ext cx="2647950" cy="260985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21145" y="1533474"/>
              <a:ext cx="2086982" cy="2189440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5F3311F-D8D5-C27A-5001-346416B40F2B}"/>
                </a:ext>
              </a:extLst>
            </p:cNvPr>
            <p:cNvSpPr/>
            <p:nvPr/>
          </p:nvSpPr>
          <p:spPr>
            <a:xfrm>
              <a:off x="10441019" y="2353583"/>
              <a:ext cx="824102" cy="801678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1829235" y="189553"/>
            <a:ext cx="22907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Richwood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930400" y="729114"/>
            <a:ext cx="2474548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183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2% </a:t>
            </a: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Probability of Flood in a year </a:t>
            </a:r>
            <a:r>
              <a:rPr lang="en-US" sz="3600" b="1" kern="1200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(50-year </a:t>
            </a: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flood)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13523" t="15497" r="22749" b="6682"/>
          <a:stretch/>
        </p:blipFill>
        <p:spPr>
          <a:xfrm>
            <a:off x="185735" y="2445075"/>
            <a:ext cx="4255334" cy="294436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55FA0D-948F-4DAA-A3A9-E3D6CF11A543}"/>
              </a:ext>
            </a:extLst>
          </p:cNvPr>
          <p:cNvCxnSpPr/>
          <p:nvPr/>
        </p:nvCxnSpPr>
        <p:spPr>
          <a:xfrm flipH="1">
            <a:off x="3290529" y="2152184"/>
            <a:ext cx="1566" cy="2851867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1061220" y="2857456"/>
            <a:ext cx="1977212" cy="307777"/>
            <a:chOff x="5717397" y="2422175"/>
            <a:chExt cx="1977212" cy="307777"/>
          </a:xfrm>
        </p:grpSpPr>
        <p:sp>
          <p:nvSpPr>
            <p:cNvPr id="4" name="Rectangular Callout 7">
              <a:extLst>
                <a:ext uri="{FF2B5EF4-FFF2-40B4-BE49-F238E27FC236}">
                  <a16:creationId xmlns:a16="http://schemas.microsoft.com/office/drawing/2014/main" id="{48A19F05-4026-452F-BEF7-1077E4EF32D8}"/>
                </a:ext>
              </a:extLst>
            </p:cNvPr>
            <p:cNvSpPr/>
            <p:nvPr/>
          </p:nvSpPr>
          <p:spPr>
            <a:xfrm>
              <a:off x="5717397" y="2426795"/>
              <a:ext cx="1977212" cy="298539"/>
            </a:xfrm>
            <a:prstGeom prst="wedgeRectCallout">
              <a:avLst>
                <a:gd name="adj1" fmla="val 57518"/>
                <a:gd name="adj2" fmla="val 119404"/>
              </a:avLst>
            </a:prstGeom>
            <a:solidFill>
              <a:srgbClr val="5B9BD5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D57B31-FE26-4B3E-C36F-AD76EC4D5893}"/>
                </a:ext>
              </a:extLst>
            </p:cNvPr>
            <p:cNvSpPr txBox="1"/>
            <p:nvPr/>
          </p:nvSpPr>
          <p:spPr>
            <a:xfrm>
              <a:off x="5730573" y="2422175"/>
              <a:ext cx="19397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2.8’ </a:t>
              </a:r>
              <a:r>
                <a:rPr lang="en-US" sz="1400" b="1" dirty="0">
                  <a:solidFill>
                    <a:schemeClr val="bg1"/>
                  </a:solidFill>
                </a:rPr>
                <a:t>(FEMA 2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% </a:t>
              </a:r>
              <a:r>
                <a:rPr lang="en-US" sz="1400" b="1" dirty="0">
                  <a:solidFill>
                    <a:schemeClr val="bg1"/>
                  </a:solidFill>
                </a:rPr>
                <a:t>/ 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50-Yr</a:t>
              </a:r>
              <a:r>
                <a:rPr lang="en-US" sz="1400" b="1" dirty="0">
                  <a:solidFill>
                    <a:schemeClr val="bg1"/>
                  </a:solidFill>
                </a:rPr>
                <a:t>) </a:t>
              </a:r>
            </a:p>
          </p:txBody>
        </p:sp>
      </p:grp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069D79B6-B704-8083-3D0C-4A06B271CCB2}"/>
              </a:ext>
            </a:extLst>
          </p:cNvPr>
          <p:cNvSpPr/>
          <p:nvPr/>
        </p:nvSpPr>
        <p:spPr>
          <a:xfrm>
            <a:off x="3193970" y="3396102"/>
            <a:ext cx="193118" cy="199146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805" y="1223542"/>
            <a:ext cx="7592433" cy="454479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07166" y="3380165"/>
            <a:ext cx="2231266" cy="307777"/>
            <a:chOff x="807166" y="3380165"/>
            <a:chExt cx="2231266" cy="307777"/>
          </a:xfrm>
        </p:grpSpPr>
        <p:sp>
          <p:nvSpPr>
            <p:cNvPr id="18" name="Rectangular Callout 7">
              <a:extLst>
                <a:ext uri="{FF2B5EF4-FFF2-40B4-BE49-F238E27FC236}">
                  <a16:creationId xmlns:a16="http://schemas.microsoft.com/office/drawing/2014/main" id="{29F22F9B-2E28-B90B-5B75-309EAE03215F}"/>
                </a:ext>
              </a:extLst>
            </p:cNvPr>
            <p:cNvSpPr/>
            <p:nvPr/>
          </p:nvSpPr>
          <p:spPr>
            <a:xfrm>
              <a:off x="851675" y="3389403"/>
              <a:ext cx="2155344" cy="298539"/>
            </a:xfrm>
            <a:prstGeom prst="wedgeRectCallout">
              <a:avLst>
                <a:gd name="adj1" fmla="val 59990"/>
                <a:gd name="adj2" fmla="val -10345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8BEA62F-DF91-532C-90CC-EEE9FCA33FBD}"/>
                </a:ext>
              </a:extLst>
            </p:cNvPr>
            <p:cNvSpPr txBox="1"/>
            <p:nvPr/>
          </p:nvSpPr>
          <p:spPr>
            <a:xfrm>
              <a:off x="807166" y="3380165"/>
              <a:ext cx="22312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572768">
                <a:spcAft>
                  <a:spcPts val="600"/>
                </a:spcAft>
              </a:pPr>
              <a:r>
                <a:rPr lang="en-US" sz="1400" b="1" kern="1200" dirty="0">
                  <a:latin typeface="+mn-lt"/>
                  <a:ea typeface="+mn-ea"/>
                  <a:cs typeface="+mn-cs"/>
                </a:rPr>
                <a:t>Building’s Ground Elevation</a:t>
              </a:r>
              <a:endParaRPr lang="en-US" sz="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3618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1% </a:t>
            </a: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Probability of Flood in a year </a:t>
            </a:r>
            <a:r>
              <a:rPr lang="en-US" sz="3600" b="1" kern="1200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(100-year </a:t>
            </a: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flood)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13523" t="15497" r="22749" b="6682"/>
          <a:stretch/>
        </p:blipFill>
        <p:spPr>
          <a:xfrm>
            <a:off x="185735" y="2445075"/>
            <a:ext cx="4255334" cy="294436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55FA0D-948F-4DAA-A3A9-E3D6CF11A543}"/>
              </a:ext>
            </a:extLst>
          </p:cNvPr>
          <p:cNvCxnSpPr/>
          <p:nvPr/>
        </p:nvCxnSpPr>
        <p:spPr>
          <a:xfrm flipH="1">
            <a:off x="3290529" y="2152184"/>
            <a:ext cx="1566" cy="2851867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1074396" y="2831820"/>
            <a:ext cx="1977212" cy="333413"/>
            <a:chOff x="5730573" y="2396539"/>
            <a:chExt cx="1977212" cy="333413"/>
          </a:xfrm>
        </p:grpSpPr>
        <p:sp>
          <p:nvSpPr>
            <p:cNvPr id="4" name="Rectangular Callout 7">
              <a:extLst>
                <a:ext uri="{FF2B5EF4-FFF2-40B4-BE49-F238E27FC236}">
                  <a16:creationId xmlns:a16="http://schemas.microsoft.com/office/drawing/2014/main" id="{48A19F05-4026-452F-BEF7-1077E4EF32D8}"/>
                </a:ext>
              </a:extLst>
            </p:cNvPr>
            <p:cNvSpPr/>
            <p:nvPr/>
          </p:nvSpPr>
          <p:spPr>
            <a:xfrm>
              <a:off x="5730573" y="2396539"/>
              <a:ext cx="1977212" cy="298539"/>
            </a:xfrm>
            <a:prstGeom prst="wedgeRectCallout">
              <a:avLst>
                <a:gd name="adj1" fmla="val 57518"/>
                <a:gd name="adj2" fmla="val 119404"/>
              </a:avLst>
            </a:prstGeom>
            <a:solidFill>
              <a:srgbClr val="5B9BD5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D57B31-FE26-4B3E-C36F-AD76EC4D5893}"/>
                </a:ext>
              </a:extLst>
            </p:cNvPr>
            <p:cNvSpPr txBox="1"/>
            <p:nvPr/>
          </p:nvSpPr>
          <p:spPr>
            <a:xfrm>
              <a:off x="5730573" y="2422175"/>
              <a:ext cx="19397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3.5’ </a:t>
              </a:r>
              <a:r>
                <a:rPr lang="en-US" sz="1400" b="1" dirty="0">
                  <a:solidFill>
                    <a:schemeClr val="bg1"/>
                  </a:solidFill>
                </a:rPr>
                <a:t>(FEMA 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1% </a:t>
              </a:r>
              <a:r>
                <a:rPr lang="en-US" sz="1400" b="1" dirty="0">
                  <a:solidFill>
                    <a:schemeClr val="bg1"/>
                  </a:solidFill>
                </a:rPr>
                <a:t>/ 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100-Yr</a:t>
              </a:r>
              <a:r>
                <a:rPr lang="en-US" sz="1400" b="1" dirty="0">
                  <a:solidFill>
                    <a:schemeClr val="bg1"/>
                  </a:solidFill>
                </a:rPr>
                <a:t>) </a:t>
              </a:r>
            </a:p>
          </p:txBody>
        </p:sp>
      </p:grp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069D79B6-B704-8083-3D0C-4A06B271CCB2}"/>
              </a:ext>
            </a:extLst>
          </p:cNvPr>
          <p:cNvSpPr/>
          <p:nvPr/>
        </p:nvSpPr>
        <p:spPr>
          <a:xfrm>
            <a:off x="3193970" y="3396102"/>
            <a:ext cx="193118" cy="199146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805" y="1208302"/>
            <a:ext cx="7592433" cy="454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32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0.2% </a:t>
            </a: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Probability of Flood in a year </a:t>
            </a:r>
            <a:r>
              <a:rPr lang="en-US" sz="3600" b="1" kern="1200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(500-year </a:t>
            </a: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flood)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13523" t="15497" r="22749" b="6682"/>
          <a:stretch/>
        </p:blipFill>
        <p:spPr>
          <a:xfrm>
            <a:off x="185735" y="2445075"/>
            <a:ext cx="4255334" cy="294436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55FA0D-948F-4DAA-A3A9-E3D6CF11A543}"/>
              </a:ext>
            </a:extLst>
          </p:cNvPr>
          <p:cNvCxnSpPr/>
          <p:nvPr/>
        </p:nvCxnSpPr>
        <p:spPr>
          <a:xfrm flipH="1">
            <a:off x="3290529" y="2152184"/>
            <a:ext cx="1566" cy="2851867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1047159" y="2700929"/>
            <a:ext cx="2146811" cy="322079"/>
            <a:chOff x="5703336" y="2265648"/>
            <a:chExt cx="2146811" cy="322079"/>
          </a:xfrm>
        </p:grpSpPr>
        <p:sp>
          <p:nvSpPr>
            <p:cNvPr id="4" name="Rectangular Callout 7">
              <a:extLst>
                <a:ext uri="{FF2B5EF4-FFF2-40B4-BE49-F238E27FC236}">
                  <a16:creationId xmlns:a16="http://schemas.microsoft.com/office/drawing/2014/main" id="{48A19F05-4026-452F-BEF7-1077E4EF32D8}"/>
                </a:ext>
              </a:extLst>
            </p:cNvPr>
            <p:cNvSpPr/>
            <p:nvPr/>
          </p:nvSpPr>
          <p:spPr>
            <a:xfrm>
              <a:off x="5730573" y="2265648"/>
              <a:ext cx="1977212" cy="298539"/>
            </a:xfrm>
            <a:prstGeom prst="wedgeRectCallout">
              <a:avLst>
                <a:gd name="adj1" fmla="val 57518"/>
                <a:gd name="adj2" fmla="val 119404"/>
              </a:avLst>
            </a:prstGeom>
            <a:solidFill>
              <a:srgbClr val="5B9BD5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D57B31-FE26-4B3E-C36F-AD76EC4D5893}"/>
                </a:ext>
              </a:extLst>
            </p:cNvPr>
            <p:cNvSpPr txBox="1"/>
            <p:nvPr/>
          </p:nvSpPr>
          <p:spPr>
            <a:xfrm>
              <a:off x="5703336" y="2279950"/>
              <a:ext cx="21468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8.3’ </a:t>
              </a:r>
              <a:r>
                <a:rPr lang="en-US" sz="1400" b="1" dirty="0">
                  <a:solidFill>
                    <a:schemeClr val="bg1"/>
                  </a:solidFill>
                </a:rPr>
                <a:t>(FEMA 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0.2% </a:t>
              </a:r>
              <a:r>
                <a:rPr lang="en-US" sz="1400" b="1" dirty="0">
                  <a:solidFill>
                    <a:schemeClr val="bg1"/>
                  </a:solidFill>
                </a:rPr>
                <a:t>/ 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500-Yr</a:t>
              </a:r>
              <a:r>
                <a:rPr lang="en-US" sz="1400" b="1" dirty="0">
                  <a:solidFill>
                    <a:schemeClr val="bg1"/>
                  </a:solidFill>
                </a:rPr>
                <a:t>) </a:t>
              </a:r>
            </a:p>
          </p:txBody>
        </p:sp>
      </p:grp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069D79B6-B704-8083-3D0C-4A06B271CCB2}"/>
              </a:ext>
            </a:extLst>
          </p:cNvPr>
          <p:cNvSpPr/>
          <p:nvPr/>
        </p:nvSpPr>
        <p:spPr>
          <a:xfrm>
            <a:off x="3193970" y="3396102"/>
            <a:ext cx="193118" cy="199146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805" y="1208302"/>
            <a:ext cx="7592432" cy="454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0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425DEA5-7686-3045-B92A-EAD247FB0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-26" r="595" b="13255"/>
          <a:stretch/>
        </p:blipFill>
        <p:spPr>
          <a:xfrm>
            <a:off x="-3050" y="0"/>
            <a:ext cx="12195050" cy="6852984"/>
          </a:xfrm>
          <a:prstGeom prst="rect">
            <a:avLst/>
          </a:prstGeom>
        </p:spPr>
      </p:pic>
      <p:pic>
        <p:nvPicPr>
          <p:cNvPr id="17" name="Picture 16" descr="A house on stilts in water&#10;&#10;Description automatically generated">
            <a:extLst>
              <a:ext uri="{FF2B5EF4-FFF2-40B4-BE49-F238E27FC236}">
                <a16:creationId xmlns:a16="http://schemas.microsoft.com/office/drawing/2014/main" id="{E3F20795-3FBF-2BC9-8B59-EB98105CC0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4"/>
          <a:stretch/>
        </p:blipFill>
        <p:spPr>
          <a:xfrm>
            <a:off x="5119727" y="2508320"/>
            <a:ext cx="7065259" cy="365146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4F5418D-8745-B00E-3FFA-4A024A24FEF5}"/>
              </a:ext>
            </a:extLst>
          </p:cNvPr>
          <p:cNvGrpSpPr/>
          <p:nvPr/>
        </p:nvGrpSpPr>
        <p:grpSpPr>
          <a:xfrm>
            <a:off x="181234" y="2412910"/>
            <a:ext cx="4698515" cy="3801180"/>
            <a:chOff x="9464196" y="16909"/>
            <a:chExt cx="2727803" cy="220684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5B15CE8-5319-0DD3-D341-5DDDF9B06BC3}"/>
                </a:ext>
              </a:extLst>
            </p:cNvPr>
            <p:cNvGrpSpPr/>
            <p:nvPr/>
          </p:nvGrpSpPr>
          <p:grpSpPr>
            <a:xfrm>
              <a:off x="9464196" y="16909"/>
              <a:ext cx="2727803" cy="2206840"/>
              <a:chOff x="2690812" y="520700"/>
              <a:chExt cx="6810375" cy="5509711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E69AB5FE-5E5F-C9A5-01C1-64CF0A306D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8037"/>
              <a:stretch/>
            </p:blipFill>
            <p:spPr>
              <a:xfrm>
                <a:off x="2690812" y="520700"/>
                <a:ext cx="6810375" cy="5509711"/>
              </a:xfrm>
              <a:prstGeom prst="rect">
                <a:avLst/>
              </a:prstGeom>
            </p:spPr>
          </p:pic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C8FDC852-4298-87F2-3F9C-19FCE0EC0969}"/>
                  </a:ext>
                </a:extLst>
              </p:cNvPr>
              <p:cNvCxnSpPr/>
              <p:nvPr/>
            </p:nvCxnSpPr>
            <p:spPr>
              <a:xfrm>
                <a:off x="4301412" y="1754155"/>
                <a:ext cx="0" cy="3638939"/>
              </a:xfrm>
              <a:prstGeom prst="line">
                <a:avLst/>
              </a:prstGeom>
              <a:ln w="28575"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6" name="Multiplication Sign 25">
                <a:extLst>
                  <a:ext uri="{FF2B5EF4-FFF2-40B4-BE49-F238E27FC236}">
                    <a16:creationId xmlns:a16="http://schemas.microsoft.com/office/drawing/2014/main" id="{5E23E883-79E7-7288-0BEE-DABE4110E048}"/>
                  </a:ext>
                </a:extLst>
              </p:cNvPr>
              <p:cNvSpPr/>
              <p:nvPr/>
            </p:nvSpPr>
            <p:spPr>
              <a:xfrm>
                <a:off x="4183759" y="4717550"/>
                <a:ext cx="279920" cy="288657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Rectangular Callout 7">
              <a:extLst>
                <a:ext uri="{FF2B5EF4-FFF2-40B4-BE49-F238E27FC236}">
                  <a16:creationId xmlns:a16="http://schemas.microsoft.com/office/drawing/2014/main" id="{54A74E35-10E3-65E4-3610-017EF777FA15}"/>
                </a:ext>
              </a:extLst>
            </p:cNvPr>
            <p:cNvSpPr/>
            <p:nvPr/>
          </p:nvSpPr>
          <p:spPr>
            <a:xfrm rot="10800000">
              <a:off x="10189190" y="1881816"/>
              <a:ext cx="878595" cy="173322"/>
            </a:xfrm>
            <a:prstGeom prst="wedgeRectCallout">
              <a:avLst>
                <a:gd name="adj1" fmla="val 59258"/>
                <a:gd name="adj2" fmla="val 115150"/>
              </a:avLst>
            </a:prstGeom>
            <a:solidFill>
              <a:srgbClr val="5B9BD5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AC570C5-4CE9-1636-5896-0196C30F64C8}"/>
                </a:ext>
              </a:extLst>
            </p:cNvPr>
            <p:cNvSpPr txBox="1"/>
            <p:nvPr/>
          </p:nvSpPr>
          <p:spPr>
            <a:xfrm>
              <a:off x="10190961" y="1885418"/>
              <a:ext cx="878599" cy="160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0’ (FEMA 4% / 25-Yr) </a:t>
              </a:r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E57A9AB4-A6E6-1E57-98A6-0073167BF727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4% Probability of Flood in a year (25-year flood)</a:t>
            </a:r>
          </a:p>
        </p:txBody>
      </p:sp>
    </p:spTree>
    <p:extLst>
      <p:ext uri="{BB962C8B-B14F-4D97-AF65-F5344CB8AC3E}">
        <p14:creationId xmlns:p14="http://schemas.microsoft.com/office/powerpoint/2010/main" val="271299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13523" t="15497" r="22749" b="6682"/>
          <a:stretch/>
        </p:blipFill>
        <p:spPr>
          <a:xfrm>
            <a:off x="185735" y="2445075"/>
            <a:ext cx="4255334" cy="294436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55FA0D-948F-4DAA-A3A9-E3D6CF11A543}"/>
              </a:ext>
            </a:extLst>
          </p:cNvPr>
          <p:cNvCxnSpPr/>
          <p:nvPr/>
        </p:nvCxnSpPr>
        <p:spPr>
          <a:xfrm flipH="1">
            <a:off x="3290529" y="2152184"/>
            <a:ext cx="1566" cy="2851867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069D79B6-B704-8083-3D0C-4A06B271CCB2}"/>
              </a:ext>
            </a:extLst>
          </p:cNvPr>
          <p:cNvSpPr/>
          <p:nvPr/>
        </p:nvSpPr>
        <p:spPr>
          <a:xfrm>
            <a:off x="3193970" y="3396102"/>
            <a:ext cx="193118" cy="199146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805" y="1223542"/>
            <a:ext cx="7592433" cy="45447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07166" y="3380165"/>
            <a:ext cx="2231266" cy="307777"/>
            <a:chOff x="807166" y="3380165"/>
            <a:chExt cx="2231266" cy="307777"/>
          </a:xfrm>
        </p:grpSpPr>
        <p:sp>
          <p:nvSpPr>
            <p:cNvPr id="18" name="Rectangular Callout 7">
              <a:extLst>
                <a:ext uri="{FF2B5EF4-FFF2-40B4-BE49-F238E27FC236}">
                  <a16:creationId xmlns:a16="http://schemas.microsoft.com/office/drawing/2014/main" id="{29F22F9B-2E28-B90B-5B75-309EAE03215F}"/>
                </a:ext>
              </a:extLst>
            </p:cNvPr>
            <p:cNvSpPr/>
            <p:nvPr/>
          </p:nvSpPr>
          <p:spPr>
            <a:xfrm>
              <a:off x="851675" y="3389403"/>
              <a:ext cx="2155344" cy="298539"/>
            </a:xfrm>
            <a:prstGeom prst="wedgeRectCallout">
              <a:avLst>
                <a:gd name="adj1" fmla="val 59990"/>
                <a:gd name="adj2" fmla="val -10345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8BEA62F-DF91-532C-90CC-EEE9FCA33FBD}"/>
                </a:ext>
              </a:extLst>
            </p:cNvPr>
            <p:cNvSpPr txBox="1"/>
            <p:nvPr/>
          </p:nvSpPr>
          <p:spPr>
            <a:xfrm>
              <a:off x="807166" y="3380165"/>
              <a:ext cx="22312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572768">
                <a:spcAft>
                  <a:spcPts val="600"/>
                </a:spcAft>
              </a:pPr>
              <a:r>
                <a:rPr lang="en-US" sz="1400" b="1" kern="1200" dirty="0">
                  <a:latin typeface="+mn-lt"/>
                  <a:ea typeface="+mn-ea"/>
                  <a:cs typeface="+mn-cs"/>
                </a:rPr>
                <a:t>Building’s Ground Elevation</a:t>
              </a:r>
              <a:endParaRPr lang="en-US" sz="800" b="1" dirty="0"/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E57A9AB4-A6E6-1E57-98A6-0073167BF727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tx1"/>
          </a:solidFill>
          <a:ln w="28575">
            <a:solidFill>
              <a:srgbClr val="FFC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2016 High Watermark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63601" y="367707"/>
            <a:ext cx="2214540" cy="2240634"/>
            <a:chOff x="1503878" y="1497438"/>
            <a:chExt cx="2214540" cy="2240634"/>
          </a:xfrm>
        </p:grpSpPr>
        <p:pic>
          <p:nvPicPr>
            <p:cNvPr id="26" name="Picture 2" descr="13,500+ Green Post It Notes Stock Photos, Pictures &amp; Royalty-Free Images -  iStock">
              <a:extLst>
                <a:ext uri="{FF2B5EF4-FFF2-40B4-BE49-F238E27FC236}">
                  <a16:creationId xmlns:a16="http://schemas.microsoft.com/office/drawing/2014/main" id="{6E434E23-8084-7396-A717-F4DFA13499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3" t="3704" r="15024" b="23082"/>
            <a:stretch/>
          </p:blipFill>
          <p:spPr bwMode="auto">
            <a:xfrm rot="20367698">
              <a:off x="1503878" y="1497438"/>
              <a:ext cx="2034007" cy="2240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11A63CF-3771-8257-3CA0-33FE0EC21222}"/>
                </a:ext>
              </a:extLst>
            </p:cNvPr>
            <p:cNvSpPr txBox="1"/>
            <p:nvPr/>
          </p:nvSpPr>
          <p:spPr>
            <a:xfrm rot="20139370">
              <a:off x="1513906" y="2323405"/>
              <a:ext cx="22045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Ink Free" panose="03080402000500000000" pitchFamily="66" charset="0"/>
                  <a:cs typeface="Aharoni" panose="02010803020104030203" pitchFamily="2" charset="-79"/>
                </a:rPr>
                <a:t>High Watermark</a:t>
              </a:r>
            </a:p>
          </p:txBody>
        </p:sp>
      </p:grpSp>
      <p:sp>
        <p:nvSpPr>
          <p:cNvPr id="28" name="Rectangular Callout 7">
            <a:extLst>
              <a:ext uri="{FF2B5EF4-FFF2-40B4-BE49-F238E27FC236}">
                <a16:creationId xmlns:a16="http://schemas.microsoft.com/office/drawing/2014/main" id="{54A74E35-10E3-65E4-3610-017EF777FA15}"/>
              </a:ext>
            </a:extLst>
          </p:cNvPr>
          <p:cNvSpPr/>
          <p:nvPr/>
        </p:nvSpPr>
        <p:spPr>
          <a:xfrm rot="10800000">
            <a:off x="1340618" y="2996632"/>
            <a:ext cx="1636379" cy="293558"/>
          </a:xfrm>
          <a:prstGeom prst="wedgeRectCallout">
            <a:avLst>
              <a:gd name="adj1" fmla="val -63395"/>
              <a:gd name="adj2" fmla="val -90110"/>
            </a:avLst>
          </a:prstGeom>
          <a:solidFill>
            <a:schemeClr val="tx1"/>
          </a:solidFill>
          <a:ln w="28575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">
              <a:latin typeface="Arial Narrow" panose="020B0606020202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C570C5-4CE9-1636-5896-0196C30F64C8}"/>
              </a:ext>
            </a:extLst>
          </p:cNvPr>
          <p:cNvSpPr txBox="1"/>
          <p:nvPr/>
        </p:nvSpPr>
        <p:spPr>
          <a:xfrm>
            <a:off x="1355559" y="3020822"/>
            <a:ext cx="1883982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1.0’ </a:t>
            </a:r>
            <a:r>
              <a:rPr lang="en-US" sz="1200" b="1" dirty="0">
                <a:solidFill>
                  <a:schemeClr val="bg1"/>
                </a:solidFill>
              </a:rPr>
              <a:t>(</a:t>
            </a:r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2016 High Water</a:t>
            </a:r>
            <a:r>
              <a:rPr lang="en-US" sz="1200" b="1" dirty="0">
                <a:solidFill>
                  <a:schemeClr val="bg1"/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76155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2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4864786" y="6496714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43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908503" y="6469655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2610920" y="6541564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5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3036988" y="6496714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7056647" y="6522095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7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7433897" y="6484645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"/>
          <a:srcRect t="5776" b="4188"/>
          <a:stretch/>
        </p:blipFill>
        <p:spPr>
          <a:xfrm>
            <a:off x="789385" y="720971"/>
            <a:ext cx="9402867" cy="5640338"/>
          </a:xfrm>
          <a:prstGeom prst="rect">
            <a:avLst/>
          </a:prstGeom>
        </p:spPr>
      </p:pic>
      <p:sp>
        <p:nvSpPr>
          <p:cNvPr id="64" name="Rectangular Callout 63"/>
          <p:cNvSpPr/>
          <p:nvPr/>
        </p:nvSpPr>
        <p:spPr>
          <a:xfrm>
            <a:off x="599880" y="3862809"/>
            <a:ext cx="1444579" cy="164664"/>
          </a:xfrm>
          <a:prstGeom prst="wedgeRectCallout">
            <a:avLst>
              <a:gd name="adj1" fmla="val 234306"/>
              <a:gd name="adj2" fmla="val 112515"/>
            </a:avLst>
          </a:prstGeom>
          <a:solidFill>
            <a:schemeClr val="tx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1.0’ </a:t>
            </a:r>
            <a:r>
              <a:rPr lang="en-US" sz="1000" b="1" dirty="0">
                <a:latin typeface="Arial Narrow" panose="020B0606020202030204" pitchFamily="34" charset="0"/>
              </a:rPr>
              <a:t>(2016 High Water)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64357" y="5737048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u="sng" dirty="0" smtClean="0">
                <a:ln w="12700">
                  <a:solidFill>
                    <a:schemeClr val="accent5"/>
                  </a:solidFill>
                  <a:prstDash val="solid"/>
                </a:ln>
                <a:noFill/>
                <a:hlinkClick r:id="rId3"/>
              </a:rPr>
              <a:t>34-06-0011-0090-0000_113</a:t>
            </a:r>
            <a:endParaRPr lang="en-US" sz="1400" dirty="0">
              <a:ln w="12700">
                <a:solidFill>
                  <a:schemeClr val="accent5"/>
                </a:solidFill>
                <a:prstDash val="solid"/>
              </a:ln>
              <a:noFill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89385" y="8883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64357" y="5737048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 smtClean="0">
                <a:hlinkClick r:id="rId3"/>
              </a:rPr>
              <a:t>34-06-0011-0090-0000_113</a:t>
            </a:r>
            <a:endParaRPr lang="en-US" sz="1400" b="1" dirty="0"/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194377"/>
              </p:ext>
            </p:extLst>
          </p:nvPr>
        </p:nvGraphicFramePr>
        <p:xfrm>
          <a:off x="9698650" y="912005"/>
          <a:ext cx="2199736" cy="24836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374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15992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(10-Yr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570" marR="9570" marT="957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1.0</a:t>
                      </a:r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FEMA 1%+ (84% CL) 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799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</a:t>
                      </a:r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% (500-Yr)</a:t>
                      </a:r>
                    </a:p>
                  </a:txBody>
                  <a:tcPr marL="9570" marR="9570" marT="9570" marB="0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29" name="Rectangle 28"/>
          <p:cNvSpPr/>
          <p:nvPr/>
        </p:nvSpPr>
        <p:spPr>
          <a:xfrm>
            <a:off x="4467513" y="6541564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9684993" y="2333625"/>
            <a:ext cx="2213393" cy="168191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217473" y="180064"/>
            <a:ext cx="3408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linkClick r:id="rId3"/>
              </a:rPr>
              <a:t>113 Valley Ave, Richwood, </a:t>
            </a:r>
            <a:r>
              <a:rPr lang="en-US" sz="1400" b="1" dirty="0" smtClean="0">
                <a:hlinkClick r:id="rId3"/>
              </a:rPr>
              <a:t>WV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63628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2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4864786" y="6496714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43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908503" y="6469655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2610920" y="6541564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5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3036988" y="6496714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7056647" y="6522095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7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7433897" y="6484645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"/>
          <a:srcRect t="5776" b="4188"/>
          <a:stretch/>
        </p:blipFill>
        <p:spPr>
          <a:xfrm>
            <a:off x="789385" y="720971"/>
            <a:ext cx="9402867" cy="5640338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789385" y="8883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22" name="Rectangular Callout 21"/>
          <p:cNvSpPr/>
          <p:nvPr/>
        </p:nvSpPr>
        <p:spPr>
          <a:xfrm>
            <a:off x="599880" y="3632447"/>
            <a:ext cx="1444579" cy="165348"/>
          </a:xfrm>
          <a:prstGeom prst="wedgeRectCallout">
            <a:avLst>
              <a:gd name="adj1" fmla="val 157902"/>
              <a:gd name="adj2" fmla="val 8953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2.8’  </a:t>
            </a:r>
            <a:r>
              <a:rPr lang="en-US" sz="1000" b="1" dirty="0">
                <a:latin typeface="Arial Narrow" panose="020B0606020202030204" pitchFamily="34" charset="0"/>
              </a:rPr>
              <a:t>(FEMA 2% / 50-Yr) 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599880" y="3862809"/>
            <a:ext cx="1444579" cy="164664"/>
          </a:xfrm>
          <a:prstGeom prst="wedgeRectCallout">
            <a:avLst>
              <a:gd name="adj1" fmla="val 234306"/>
              <a:gd name="adj2" fmla="val 112515"/>
            </a:avLst>
          </a:prstGeom>
          <a:solidFill>
            <a:schemeClr val="tx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1.0’ </a:t>
            </a:r>
            <a:r>
              <a:rPr lang="en-US" sz="1000" b="1" dirty="0">
                <a:latin typeface="Arial Narrow" panose="020B0606020202030204" pitchFamily="34" charset="0"/>
              </a:rPr>
              <a:t>(2016 High Water)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64357" y="5737048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 smtClean="0">
                <a:hlinkClick r:id="rId3"/>
              </a:rPr>
              <a:t>34-06-0011-0090-0000_113</a:t>
            </a:r>
            <a:endParaRPr lang="en-US" sz="1400" b="1" dirty="0"/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2699884"/>
              </p:ext>
            </p:extLst>
          </p:nvPr>
        </p:nvGraphicFramePr>
        <p:xfrm>
          <a:off x="9698650" y="912005"/>
          <a:ext cx="2199736" cy="24836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374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15992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(10-Yr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2.8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570" marR="9570" marT="957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1.0</a:t>
                      </a:r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FEMA 1%+ (84% CL) 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799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</a:t>
                      </a:r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% (500-Yr)</a:t>
                      </a:r>
                    </a:p>
                  </a:txBody>
                  <a:tcPr marL="9570" marR="9570" marT="9570" marB="0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28" name="Rectangle 27"/>
          <p:cNvSpPr/>
          <p:nvPr/>
        </p:nvSpPr>
        <p:spPr>
          <a:xfrm>
            <a:off x="4467513" y="6541564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9684993" y="2333625"/>
            <a:ext cx="2213393" cy="168191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217473" y="180064"/>
            <a:ext cx="3408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linkClick r:id="rId3"/>
              </a:rPr>
              <a:t>113 Valley Ave, Richwood, </a:t>
            </a:r>
            <a:r>
              <a:rPr lang="en-US" sz="1400" b="1" dirty="0" smtClean="0">
                <a:hlinkClick r:id="rId3"/>
              </a:rPr>
              <a:t>WV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02019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4482791" y="6541564"/>
            <a:ext cx="426068" cy="188361"/>
          </a:xfrm>
          <a:prstGeom prst="rect">
            <a:avLst/>
          </a:prstGeom>
          <a:solidFill>
            <a:schemeClr val="tx2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2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4864786" y="6496714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43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908503" y="6469655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2610920" y="6541564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5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3036988" y="6496714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7056647" y="6522095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7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7433897" y="6484645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"/>
          <a:srcRect t="5776" b="4188"/>
          <a:stretch/>
        </p:blipFill>
        <p:spPr>
          <a:xfrm>
            <a:off x="789385" y="720971"/>
            <a:ext cx="9402867" cy="5640338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789385" y="8883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22" name="Rectangular Callout 21"/>
          <p:cNvSpPr/>
          <p:nvPr/>
        </p:nvSpPr>
        <p:spPr>
          <a:xfrm>
            <a:off x="599880" y="3393484"/>
            <a:ext cx="1444579" cy="157054"/>
          </a:xfrm>
          <a:prstGeom prst="wedgeRectCallout">
            <a:avLst>
              <a:gd name="adj1" fmla="val 133987"/>
              <a:gd name="adj2" fmla="val 12908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3.5’  </a:t>
            </a:r>
            <a:r>
              <a:rPr lang="en-US" sz="1000" b="1" dirty="0">
                <a:latin typeface="Arial Narrow" panose="020B0606020202030204" pitchFamily="34" charset="0"/>
              </a:rPr>
              <a:t>(FEMA 1% / 100-Yr) 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599880" y="3632447"/>
            <a:ext cx="1444579" cy="165348"/>
          </a:xfrm>
          <a:prstGeom prst="wedgeRectCallout">
            <a:avLst>
              <a:gd name="adj1" fmla="val 157902"/>
              <a:gd name="adj2" fmla="val 8953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2.8’  </a:t>
            </a:r>
            <a:r>
              <a:rPr lang="en-US" sz="1000" b="1" dirty="0">
                <a:latin typeface="Arial Narrow" panose="020B0606020202030204" pitchFamily="34" charset="0"/>
              </a:rPr>
              <a:t>(FEMA 2% / 50-Yr) 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599880" y="3862809"/>
            <a:ext cx="1444579" cy="164664"/>
          </a:xfrm>
          <a:prstGeom prst="wedgeRectCallout">
            <a:avLst>
              <a:gd name="adj1" fmla="val 234306"/>
              <a:gd name="adj2" fmla="val 112515"/>
            </a:avLst>
          </a:prstGeom>
          <a:solidFill>
            <a:schemeClr val="tx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1.0’ </a:t>
            </a:r>
            <a:r>
              <a:rPr lang="en-US" sz="1000" b="1" dirty="0">
                <a:latin typeface="Arial Narrow" panose="020B0606020202030204" pitchFamily="34" charset="0"/>
              </a:rPr>
              <a:t>(2016 High Water) </a:t>
            </a:r>
          </a:p>
        </p:txBody>
      </p:sp>
      <p:sp>
        <p:nvSpPr>
          <p:cNvPr id="26" name="Left Brace 25"/>
          <p:cNvSpPr/>
          <p:nvPr/>
        </p:nvSpPr>
        <p:spPr>
          <a:xfrm>
            <a:off x="415835" y="2314575"/>
            <a:ext cx="184042" cy="1171485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ular Callout 26"/>
          <p:cNvSpPr/>
          <p:nvPr/>
        </p:nvSpPr>
        <p:spPr>
          <a:xfrm>
            <a:off x="599878" y="2240032"/>
            <a:ext cx="1528958" cy="212231"/>
          </a:xfrm>
          <a:prstGeom prst="wedgeRectCallout">
            <a:avLst>
              <a:gd name="adj1" fmla="val 143376"/>
              <a:gd name="adj2" fmla="val 303695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9.0’ FEMA1</a:t>
            </a:r>
            <a:r>
              <a:rPr lang="en-US" sz="1000" b="1" dirty="0">
                <a:latin typeface="Arial Narrow" panose="020B0606020202030204" pitchFamily="34" charset="0"/>
              </a:rPr>
              <a:t>%+ (84% CL)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64357" y="5737048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 smtClean="0">
                <a:hlinkClick r:id="rId3"/>
              </a:rPr>
              <a:t>34-06-0011-0090-0000_113</a:t>
            </a:r>
            <a:endParaRPr lang="en-US" sz="1400" b="1" dirty="0"/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874092"/>
              </p:ext>
            </p:extLst>
          </p:nvPr>
        </p:nvGraphicFramePr>
        <p:xfrm>
          <a:off x="9698650" y="912005"/>
          <a:ext cx="2199736" cy="24836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374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15992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(10-Yr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2.8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570" marR="9570" marT="957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1.0</a:t>
                      </a:r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FEMA 1%+ (84% CL) 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799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</a:t>
                      </a:r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% (500-Yr)</a:t>
                      </a:r>
                    </a:p>
                  </a:txBody>
                  <a:tcPr marL="9570" marR="9570" marT="9570" marB="0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31" name="Rectangle 30"/>
          <p:cNvSpPr/>
          <p:nvPr/>
        </p:nvSpPr>
        <p:spPr>
          <a:xfrm>
            <a:off x="9684993" y="2333625"/>
            <a:ext cx="2213393" cy="168191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467513" y="6541564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8217473" y="180064"/>
            <a:ext cx="3408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linkClick r:id="rId3"/>
              </a:rPr>
              <a:t>113 Valley Ave, Richwood, </a:t>
            </a:r>
            <a:r>
              <a:rPr lang="en-US" sz="1400" b="1" dirty="0" smtClean="0">
                <a:hlinkClick r:id="rId3"/>
              </a:rPr>
              <a:t>WV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52956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2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4864786" y="6496714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43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908503" y="6469655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2610920" y="6541564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5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3036988" y="6496714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7056647" y="6522095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7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7433897" y="6484645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"/>
          <a:srcRect t="5776" b="4188"/>
          <a:stretch/>
        </p:blipFill>
        <p:spPr>
          <a:xfrm>
            <a:off x="789385" y="720971"/>
            <a:ext cx="9402867" cy="5640338"/>
          </a:xfrm>
          <a:prstGeom prst="rect">
            <a:avLst/>
          </a:prstGeom>
        </p:spPr>
      </p:pic>
      <p:sp>
        <p:nvSpPr>
          <p:cNvPr id="61" name="Rectangular Callout 60"/>
          <p:cNvSpPr/>
          <p:nvPr/>
        </p:nvSpPr>
        <p:spPr>
          <a:xfrm>
            <a:off x="599880" y="3393484"/>
            <a:ext cx="1444579" cy="157054"/>
          </a:xfrm>
          <a:prstGeom prst="wedgeRectCallout">
            <a:avLst>
              <a:gd name="adj1" fmla="val 133987"/>
              <a:gd name="adj2" fmla="val 12908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3.5’  </a:t>
            </a:r>
            <a:r>
              <a:rPr lang="en-US" sz="1000" b="1" dirty="0">
                <a:latin typeface="Arial Narrow" panose="020B0606020202030204" pitchFamily="34" charset="0"/>
              </a:rPr>
              <a:t>(FEMA 1% / 100-Yr) </a:t>
            </a:r>
          </a:p>
        </p:txBody>
      </p:sp>
      <p:sp>
        <p:nvSpPr>
          <p:cNvPr id="63" name="Rectangular Callout 62"/>
          <p:cNvSpPr/>
          <p:nvPr/>
        </p:nvSpPr>
        <p:spPr>
          <a:xfrm>
            <a:off x="599880" y="3632447"/>
            <a:ext cx="1444579" cy="165348"/>
          </a:xfrm>
          <a:prstGeom prst="wedgeRectCallout">
            <a:avLst>
              <a:gd name="adj1" fmla="val 157902"/>
              <a:gd name="adj2" fmla="val 8953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2.8’  </a:t>
            </a:r>
            <a:r>
              <a:rPr lang="en-US" sz="1000" b="1" dirty="0">
                <a:latin typeface="Arial Narrow" panose="020B0606020202030204" pitchFamily="34" charset="0"/>
              </a:rPr>
              <a:t>(FEMA 2% / 50-Yr) </a:t>
            </a:r>
          </a:p>
        </p:txBody>
      </p:sp>
      <p:sp>
        <p:nvSpPr>
          <p:cNvPr id="64" name="Rectangular Callout 63"/>
          <p:cNvSpPr/>
          <p:nvPr/>
        </p:nvSpPr>
        <p:spPr>
          <a:xfrm>
            <a:off x="599880" y="3862809"/>
            <a:ext cx="1444579" cy="164664"/>
          </a:xfrm>
          <a:prstGeom prst="wedgeRectCallout">
            <a:avLst>
              <a:gd name="adj1" fmla="val 234306"/>
              <a:gd name="adj2" fmla="val 112515"/>
            </a:avLst>
          </a:prstGeom>
          <a:solidFill>
            <a:schemeClr val="tx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1.0’ </a:t>
            </a:r>
            <a:r>
              <a:rPr lang="en-US" sz="1000" b="1" dirty="0">
                <a:latin typeface="Arial Narrow" panose="020B0606020202030204" pitchFamily="34" charset="0"/>
              </a:rPr>
              <a:t>(2016 High Water) </a:t>
            </a:r>
          </a:p>
        </p:txBody>
      </p:sp>
      <p:sp>
        <p:nvSpPr>
          <p:cNvPr id="66" name="Left Brace 65"/>
          <p:cNvSpPr/>
          <p:nvPr/>
        </p:nvSpPr>
        <p:spPr>
          <a:xfrm>
            <a:off x="415835" y="2314575"/>
            <a:ext cx="184042" cy="1171485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364357" y="5737048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 smtClean="0">
                <a:hlinkClick r:id="rId3"/>
              </a:rPr>
              <a:t>34-06-0011-0090-0000_113</a:t>
            </a:r>
            <a:endParaRPr lang="en-US" sz="1400" b="1" dirty="0"/>
          </a:p>
        </p:txBody>
      </p:sp>
      <p:sp>
        <p:nvSpPr>
          <p:cNvPr id="38" name="Rectangle 37"/>
          <p:cNvSpPr/>
          <p:nvPr/>
        </p:nvSpPr>
        <p:spPr>
          <a:xfrm>
            <a:off x="789385" y="8883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599877" y="2553444"/>
            <a:ext cx="1444579" cy="177300"/>
          </a:xfrm>
          <a:prstGeom prst="wedgeRectCallout">
            <a:avLst>
              <a:gd name="adj1" fmla="val 163419"/>
              <a:gd name="adj2" fmla="val 384923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8.3’  </a:t>
            </a:r>
            <a:r>
              <a:rPr lang="en-US" sz="1000" b="1" dirty="0">
                <a:latin typeface="Arial Narrow" panose="020B0606020202030204" pitchFamily="34" charset="0"/>
              </a:rPr>
              <a:t>(FEMA 0.2% / 500-Yr) 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599878" y="2240032"/>
            <a:ext cx="1528958" cy="212231"/>
          </a:xfrm>
          <a:prstGeom prst="wedgeRectCallout">
            <a:avLst>
              <a:gd name="adj1" fmla="val 143376"/>
              <a:gd name="adj2" fmla="val 303695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9.0’ FEMA1</a:t>
            </a:r>
            <a:r>
              <a:rPr lang="en-US" sz="1000" b="1" dirty="0">
                <a:latin typeface="Arial Narrow" panose="020B0606020202030204" pitchFamily="34" charset="0"/>
              </a:rPr>
              <a:t>%+ (84% CL) </a:t>
            </a: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8756197"/>
              </p:ext>
            </p:extLst>
          </p:nvPr>
        </p:nvGraphicFramePr>
        <p:xfrm>
          <a:off x="9698650" y="912005"/>
          <a:ext cx="2199736" cy="24836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374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15992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(10-Yr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2.8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570" marR="9570" marT="957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1.0</a:t>
                      </a:r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FEMA 1%+ (84% CL) 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799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</a:t>
                      </a:r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% (500-Yr)</a:t>
                      </a:r>
                    </a:p>
                  </a:txBody>
                  <a:tcPr marL="9570" marR="9570" marT="9570" marB="0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27" name="Rectangle 26"/>
          <p:cNvSpPr/>
          <p:nvPr/>
        </p:nvSpPr>
        <p:spPr>
          <a:xfrm>
            <a:off x="9684993" y="2333625"/>
            <a:ext cx="2213393" cy="168191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467513" y="6541564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8217473" y="180064"/>
            <a:ext cx="3408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linkClick r:id="rId3"/>
              </a:rPr>
              <a:t>113 Valley Ave, Richwood, </a:t>
            </a:r>
            <a:r>
              <a:rPr lang="en-US" sz="1400" b="1" dirty="0" smtClean="0">
                <a:hlinkClick r:id="rId3"/>
              </a:rPr>
              <a:t>WV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46866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2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4864786" y="6496714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43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908503" y="6469655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2610920" y="6541564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5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3036988" y="6496714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7056647" y="6522095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7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7433897" y="6484645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"/>
          <a:srcRect t="5776" b="4188"/>
          <a:stretch/>
        </p:blipFill>
        <p:spPr>
          <a:xfrm>
            <a:off x="789385" y="720971"/>
            <a:ext cx="9402867" cy="5640338"/>
          </a:xfrm>
          <a:prstGeom prst="rect">
            <a:avLst/>
          </a:prstGeom>
        </p:spPr>
      </p:pic>
      <p:graphicFrame>
        <p:nvGraphicFramePr>
          <p:cNvPr id="59" name="Table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9257865"/>
              </p:ext>
            </p:extLst>
          </p:nvPr>
        </p:nvGraphicFramePr>
        <p:xfrm>
          <a:off x="9698650" y="912005"/>
          <a:ext cx="2199736" cy="24836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374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15992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(10-Yr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2.8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570" marR="9570" marT="957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1.0</a:t>
                      </a:r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FEMA 1%+ (84% CL) 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799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</a:t>
                      </a:r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% (500-Yr)</a:t>
                      </a:r>
                    </a:p>
                  </a:txBody>
                  <a:tcPr marL="9570" marR="9570" marT="9570" marB="0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6.7</a:t>
                      </a:r>
                    </a:p>
                  </a:txBody>
                  <a:tcPr marL="9570" marR="9570" marT="9570" marB="0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62" name="Rectangular Callout 61"/>
          <p:cNvSpPr/>
          <p:nvPr/>
        </p:nvSpPr>
        <p:spPr>
          <a:xfrm>
            <a:off x="599877" y="2553444"/>
            <a:ext cx="1444579" cy="177300"/>
          </a:xfrm>
          <a:prstGeom prst="wedgeRectCallout">
            <a:avLst>
              <a:gd name="adj1" fmla="val 163419"/>
              <a:gd name="adj2" fmla="val 384923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8.3’  </a:t>
            </a:r>
            <a:r>
              <a:rPr lang="en-US" sz="1000" b="1" dirty="0">
                <a:latin typeface="Arial Narrow" panose="020B0606020202030204" pitchFamily="34" charset="0"/>
              </a:rPr>
              <a:t>(FEMA 0.2% / 500-Yr)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17473" y="180064"/>
            <a:ext cx="3408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linkClick r:id="rId3"/>
              </a:rPr>
              <a:t>113 Valley Ave, Richwood, </a:t>
            </a:r>
            <a:r>
              <a:rPr lang="en-US" sz="1400" b="1" dirty="0" smtClean="0">
                <a:hlinkClick r:id="rId3"/>
              </a:rPr>
              <a:t>WV</a:t>
            </a:r>
            <a:endParaRPr lang="en-US" sz="1400" b="1" dirty="0"/>
          </a:p>
        </p:txBody>
      </p:sp>
      <p:sp>
        <p:nvSpPr>
          <p:cNvPr id="38" name="Rectangle 37"/>
          <p:cNvSpPr/>
          <p:nvPr/>
        </p:nvSpPr>
        <p:spPr>
          <a:xfrm>
            <a:off x="789385" y="8883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22" name="Rectangular Callout 21"/>
          <p:cNvSpPr/>
          <p:nvPr/>
        </p:nvSpPr>
        <p:spPr>
          <a:xfrm>
            <a:off x="599880" y="3393484"/>
            <a:ext cx="1444579" cy="157054"/>
          </a:xfrm>
          <a:prstGeom prst="wedgeRectCallout">
            <a:avLst>
              <a:gd name="adj1" fmla="val 133987"/>
              <a:gd name="adj2" fmla="val 12908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3.5’  </a:t>
            </a:r>
            <a:r>
              <a:rPr lang="en-US" sz="1000" b="1" dirty="0">
                <a:latin typeface="Arial Narrow" panose="020B0606020202030204" pitchFamily="34" charset="0"/>
              </a:rPr>
              <a:t>(FEMA 1% / 100-Yr) 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599880" y="3632447"/>
            <a:ext cx="1444579" cy="165348"/>
          </a:xfrm>
          <a:prstGeom prst="wedgeRectCallout">
            <a:avLst>
              <a:gd name="adj1" fmla="val 157902"/>
              <a:gd name="adj2" fmla="val 8953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2.8’  </a:t>
            </a:r>
            <a:r>
              <a:rPr lang="en-US" sz="1000" b="1" dirty="0">
                <a:latin typeface="Arial Narrow" panose="020B0606020202030204" pitchFamily="34" charset="0"/>
              </a:rPr>
              <a:t>(FEMA 2% / 50-Yr) 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599880" y="3862809"/>
            <a:ext cx="1444579" cy="164664"/>
          </a:xfrm>
          <a:prstGeom prst="wedgeRectCallout">
            <a:avLst>
              <a:gd name="adj1" fmla="val 234306"/>
              <a:gd name="adj2" fmla="val 112515"/>
            </a:avLst>
          </a:prstGeom>
          <a:solidFill>
            <a:schemeClr val="tx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1.0’ </a:t>
            </a:r>
            <a:r>
              <a:rPr lang="en-US" sz="1000" b="1" dirty="0">
                <a:latin typeface="Arial Narrow" panose="020B0606020202030204" pitchFamily="34" charset="0"/>
              </a:rPr>
              <a:t>(2016 High Water) 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599878" y="2240032"/>
            <a:ext cx="1528958" cy="212231"/>
          </a:xfrm>
          <a:prstGeom prst="wedgeRectCallout">
            <a:avLst>
              <a:gd name="adj1" fmla="val 143376"/>
              <a:gd name="adj2" fmla="val 303695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9.0’ FEMA1</a:t>
            </a:r>
            <a:r>
              <a:rPr lang="en-US" sz="1000" b="1" dirty="0">
                <a:latin typeface="Arial Narrow" panose="020B0606020202030204" pitchFamily="34" charset="0"/>
              </a:rPr>
              <a:t>%+ (84% CL) </a:t>
            </a:r>
          </a:p>
        </p:txBody>
      </p:sp>
      <p:sp>
        <p:nvSpPr>
          <p:cNvPr id="27" name="Left Brace 26"/>
          <p:cNvSpPr/>
          <p:nvPr/>
        </p:nvSpPr>
        <p:spPr>
          <a:xfrm>
            <a:off x="415835" y="2314575"/>
            <a:ext cx="184042" cy="1171485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ular Callout 27"/>
          <p:cNvSpPr/>
          <p:nvPr/>
        </p:nvSpPr>
        <p:spPr>
          <a:xfrm>
            <a:off x="599876" y="3016735"/>
            <a:ext cx="1444579" cy="177300"/>
          </a:xfrm>
          <a:prstGeom prst="wedgeRectCallout">
            <a:avLst>
              <a:gd name="adj1" fmla="val 138364"/>
              <a:gd name="adj2" fmla="val 186149"/>
            </a:avLst>
          </a:prstGeom>
          <a:solidFill>
            <a:srgbClr val="1F4E79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6.7’  </a:t>
            </a:r>
            <a:r>
              <a:rPr lang="en-US" sz="1000" b="1" dirty="0">
                <a:latin typeface="Arial Narrow" panose="020B0606020202030204" pitchFamily="34" charset="0"/>
              </a:rPr>
              <a:t>(</a:t>
            </a:r>
            <a:r>
              <a:rPr lang="en-US" sz="1000" b="1" dirty="0" smtClean="0">
                <a:latin typeface="Arial Narrow" panose="020B0606020202030204" pitchFamily="34" charset="0"/>
              </a:rPr>
              <a:t>FSG </a:t>
            </a:r>
            <a:r>
              <a:rPr lang="en-US" sz="1000" b="1" dirty="0">
                <a:latin typeface="Arial Narrow" panose="020B0606020202030204" pitchFamily="34" charset="0"/>
              </a:rPr>
              <a:t>0.2% / 500-Yr)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684993" y="2333625"/>
            <a:ext cx="2213393" cy="168191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467513" y="6541564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364357" y="5737048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 smtClean="0">
                <a:hlinkClick r:id="rId3"/>
              </a:rPr>
              <a:t>34-06-0011-0090-0000_113</a:t>
            </a:r>
            <a:endParaRPr lang="en-US" sz="1400" b="1" dirty="0"/>
          </a:p>
        </p:txBody>
      </p:sp>
      <p:sp>
        <p:nvSpPr>
          <p:cNvPr id="32" name="Rectangle 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72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70DC211A-B6DC-AA11-13BF-D8A4C6E4C0F2}"/>
              </a:ext>
            </a:extLst>
          </p:cNvPr>
          <p:cNvSpPr txBox="1"/>
          <p:nvPr/>
        </p:nvSpPr>
        <p:spPr>
          <a:xfrm>
            <a:off x="1829235" y="497191"/>
            <a:ext cx="31496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/>
            </a:r>
            <a:br>
              <a:rPr lang="en-US" sz="2000" dirty="0"/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E6100C-837C-9183-997B-C8C8692E661B}"/>
              </a:ext>
            </a:extLst>
          </p:cNvPr>
          <p:cNvSpPr txBox="1"/>
          <p:nvPr/>
        </p:nvSpPr>
        <p:spPr>
          <a:xfrm>
            <a:off x="2201087" y="1416213"/>
            <a:ext cx="5724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2"/>
              </a:rPr>
              <a:t>81 </a:t>
            </a:r>
            <a:r>
              <a:rPr lang="en-US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2"/>
              </a:rPr>
              <a:t>RIVERSIDE DR, Camden On Gauley, WV, 26208</a:t>
            </a:r>
            <a:endParaRPr lang="en-US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37893" y="1116833"/>
            <a:ext cx="2688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2"/>
              </a:rPr>
              <a:t>51-04-0003-0006-0000_81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4" t="5294"/>
          <a:stretch/>
        </p:blipFill>
        <p:spPr>
          <a:xfrm>
            <a:off x="28574" y="-76200"/>
            <a:ext cx="12944475" cy="6985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Sketch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06" y="267705"/>
            <a:ext cx="11171810" cy="629718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883826" y="177461"/>
            <a:ext cx="42996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Camden on Gauley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778984" y="6526819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644063" y="6548457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481452" y="6571669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07520" y="6526819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458700" y="652681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345703" y="6004142"/>
            <a:ext cx="268520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Building: </a:t>
            </a:r>
            <a:r>
              <a:rPr lang="en-US" sz="1200" b="1" dirty="0" smtClean="0">
                <a:hlinkClick r:id="rId6"/>
              </a:rPr>
              <a:t>51-04-0003-0006-0000_81</a:t>
            </a:r>
            <a:endParaRPr lang="en-US" sz="1200" b="1" dirty="0"/>
          </a:p>
        </p:txBody>
      </p:sp>
      <p:sp>
        <p:nvSpPr>
          <p:cNvPr id="11" name="Rectangle 10"/>
          <p:cNvSpPr/>
          <p:nvPr/>
        </p:nvSpPr>
        <p:spPr>
          <a:xfrm>
            <a:off x="8835950" y="6499760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48" name="Rectangle 47"/>
          <p:cNvSpPr/>
          <p:nvPr/>
        </p:nvSpPr>
        <p:spPr>
          <a:xfrm>
            <a:off x="5353323" y="6571669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207309" y="5944715"/>
            <a:ext cx="4138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hlinkClick r:id="rId2"/>
              </a:rPr>
              <a:t>91 </a:t>
            </a:r>
            <a:r>
              <a:rPr lang="en-US" sz="1400" b="1" dirty="0">
                <a:solidFill>
                  <a:schemeClr val="bg1"/>
                </a:solidFill>
                <a:hlinkClick r:id="rId2"/>
              </a:rPr>
              <a:t>RIVERSIDE DR, Camden On Gauley, WV, 26208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3593D8C0-66D8-08F4-ADD6-D3CEA03CCF78}"/>
              </a:ext>
            </a:extLst>
          </p:cNvPr>
          <p:cNvSpPr txBox="1">
            <a:spLocks/>
          </p:cNvSpPr>
          <p:nvPr/>
        </p:nvSpPr>
        <p:spPr>
          <a:xfrm rot="16200000">
            <a:off x="-2975217" y="2886181"/>
            <a:ext cx="6957786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Flood Profile</a:t>
            </a:r>
          </a:p>
        </p:txBody>
      </p:sp>
    </p:spTree>
    <p:extLst>
      <p:ext uri="{BB962C8B-B14F-4D97-AF65-F5344CB8AC3E}">
        <p14:creationId xmlns:p14="http://schemas.microsoft.com/office/powerpoint/2010/main" val="52641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77" y="0"/>
            <a:ext cx="12449190" cy="69088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0DC211A-B6DC-AA11-13BF-D8A4C6E4C0F2}"/>
              </a:ext>
            </a:extLst>
          </p:cNvPr>
          <p:cNvSpPr txBox="1"/>
          <p:nvPr/>
        </p:nvSpPr>
        <p:spPr>
          <a:xfrm>
            <a:off x="1829235" y="497191"/>
            <a:ext cx="31496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/>
            </a:r>
            <a:br>
              <a:rPr lang="en-US" sz="2000" dirty="0"/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E6100C-837C-9183-997B-C8C8692E661B}"/>
              </a:ext>
            </a:extLst>
          </p:cNvPr>
          <p:cNvSpPr txBox="1"/>
          <p:nvPr/>
        </p:nvSpPr>
        <p:spPr>
          <a:xfrm>
            <a:off x="2201087" y="1416213"/>
            <a:ext cx="5724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3"/>
              </a:rPr>
              <a:t>81 </a:t>
            </a:r>
            <a:r>
              <a:rPr lang="en-US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3"/>
              </a:rPr>
              <a:t>RIVERSIDE DR, Camden On Gauley, WV, 26208</a:t>
            </a:r>
            <a:endParaRPr lang="en-US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37893" y="1116833"/>
            <a:ext cx="2688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3"/>
              </a:rPr>
              <a:t>51-04-0003-0006-0000_81</a:t>
            </a:r>
            <a:endParaRPr lang="en-US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57" y="695301"/>
            <a:ext cx="9952463" cy="565785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794212" y="6460229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94263" y="6433170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496680" y="6505079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22748" y="6460229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473928" y="646022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925177" y="5894554"/>
            <a:ext cx="268520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Building: </a:t>
            </a:r>
            <a:r>
              <a:rPr lang="en-US" sz="1200" b="1" dirty="0" smtClean="0">
                <a:hlinkClick r:id="rId5"/>
              </a:rPr>
              <a:t>51-04-0003-0006-0000_81</a:t>
            </a:r>
            <a:endParaRPr lang="en-US" sz="1200" b="1" dirty="0"/>
          </a:p>
        </p:txBody>
      </p:sp>
      <p:sp>
        <p:nvSpPr>
          <p:cNvPr id="11" name="Rectangle 10"/>
          <p:cNvSpPr/>
          <p:nvPr/>
        </p:nvSpPr>
        <p:spPr>
          <a:xfrm>
            <a:off x="8851178" y="6433170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USGS </a:t>
            </a:r>
            <a:r>
              <a:rPr lang="en-US" sz="1200" b="1" dirty="0"/>
              <a:t>2016</a:t>
            </a:r>
            <a:r>
              <a:rPr lang="en-US" sz="1200" b="1" dirty="0">
                <a:solidFill>
                  <a:schemeClr val="bg1"/>
                </a:solidFill>
              </a:rPr>
              <a:t> Flood High Water Mark</a:t>
            </a:r>
          </a:p>
        </p:txBody>
      </p:sp>
      <p:sp>
        <p:nvSpPr>
          <p:cNvPr id="41" name="Rectangular Callout 40"/>
          <p:cNvSpPr/>
          <p:nvPr/>
        </p:nvSpPr>
        <p:spPr>
          <a:xfrm>
            <a:off x="466878" y="4417790"/>
            <a:ext cx="1466082" cy="191841"/>
          </a:xfrm>
          <a:prstGeom prst="wedgeRectCallout">
            <a:avLst>
              <a:gd name="adj1" fmla="val 156678"/>
              <a:gd name="adj2" fmla="val 76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1.9’ (</a:t>
            </a:r>
            <a:r>
              <a:rPr lang="en-US" sz="1000" b="1" dirty="0">
                <a:latin typeface="Arial Narrow" panose="020B0606020202030204" pitchFamily="34" charset="0"/>
              </a:rPr>
              <a:t>FEMA </a:t>
            </a:r>
            <a:r>
              <a:rPr lang="en-US" sz="1000" b="1" dirty="0" smtClean="0">
                <a:latin typeface="Arial Narrow" panose="020B0606020202030204" pitchFamily="34" charset="0"/>
              </a:rPr>
              <a:t>10% </a:t>
            </a:r>
            <a:r>
              <a:rPr lang="en-US" sz="1000" b="1" dirty="0">
                <a:latin typeface="Arial Narrow" panose="020B0606020202030204" pitchFamily="34" charset="0"/>
              </a:rPr>
              <a:t>/ </a:t>
            </a:r>
            <a:r>
              <a:rPr lang="en-US" sz="1000" b="1" dirty="0" smtClean="0">
                <a:latin typeface="Arial Narrow" panose="020B0606020202030204" pitchFamily="34" charset="0"/>
              </a:rPr>
              <a:t>10-Yr</a:t>
            </a:r>
            <a:r>
              <a:rPr lang="en-US" sz="1000" b="1" dirty="0">
                <a:latin typeface="Arial Narrow" panose="020B0606020202030204" pitchFamily="34" charset="0"/>
              </a:rPr>
              <a:t>) </a:t>
            </a:r>
          </a:p>
        </p:txBody>
      </p:sp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680724"/>
              </p:ext>
            </p:extLst>
          </p:nvPr>
        </p:nvGraphicFramePr>
        <p:xfrm>
          <a:off x="9897373" y="332158"/>
          <a:ext cx="2294627" cy="2481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623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1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7017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(10-Yr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065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96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FEMA 1%+ (84% CL) 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</a:t>
                      </a:r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% (500-Yr</a:t>
                      </a:r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47" name="Rectangle 46"/>
          <p:cNvSpPr/>
          <p:nvPr/>
        </p:nvSpPr>
        <p:spPr>
          <a:xfrm>
            <a:off x="9897373" y="1769171"/>
            <a:ext cx="2294627" cy="16708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368551" y="6505079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1" y="0"/>
            <a:ext cx="12651067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11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77" y="0"/>
            <a:ext cx="12449190" cy="69088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0DC211A-B6DC-AA11-13BF-D8A4C6E4C0F2}"/>
              </a:ext>
            </a:extLst>
          </p:cNvPr>
          <p:cNvSpPr txBox="1"/>
          <p:nvPr/>
        </p:nvSpPr>
        <p:spPr>
          <a:xfrm>
            <a:off x="1829235" y="497191"/>
            <a:ext cx="31496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/>
            </a:r>
            <a:br>
              <a:rPr lang="en-US" sz="2000" dirty="0"/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E6100C-837C-9183-997B-C8C8692E661B}"/>
              </a:ext>
            </a:extLst>
          </p:cNvPr>
          <p:cNvSpPr txBox="1"/>
          <p:nvPr/>
        </p:nvSpPr>
        <p:spPr>
          <a:xfrm>
            <a:off x="2201087" y="1416213"/>
            <a:ext cx="5724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3"/>
              </a:rPr>
              <a:t>81 </a:t>
            </a:r>
            <a:r>
              <a:rPr lang="en-US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3"/>
              </a:rPr>
              <a:t>RIVERSIDE DR, Camden On Gauley, WV, 26208</a:t>
            </a:r>
            <a:endParaRPr lang="en-US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37893" y="1116833"/>
            <a:ext cx="2688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3"/>
              </a:rPr>
              <a:t>51-04-0003-0006-0000_81</a:t>
            </a:r>
            <a:endParaRPr lang="en-US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32" y="699783"/>
            <a:ext cx="9952463" cy="565785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794212" y="6460229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94263" y="6433170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496680" y="6505079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22748" y="6460229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473928" y="646022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925177" y="5898941"/>
            <a:ext cx="268520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Building: </a:t>
            </a:r>
            <a:r>
              <a:rPr lang="en-US" sz="1200" b="1" dirty="0" smtClean="0">
                <a:hlinkClick r:id="rId5"/>
              </a:rPr>
              <a:t>51-04-0003-0006-0000_81</a:t>
            </a:r>
            <a:endParaRPr lang="en-US" sz="1200" b="1" dirty="0"/>
          </a:p>
        </p:txBody>
      </p:sp>
      <p:sp>
        <p:nvSpPr>
          <p:cNvPr id="11" name="Rectangle 10"/>
          <p:cNvSpPr/>
          <p:nvPr/>
        </p:nvSpPr>
        <p:spPr>
          <a:xfrm>
            <a:off x="8851178" y="6433170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41" name="Rectangular Callout 40"/>
          <p:cNvSpPr/>
          <p:nvPr/>
        </p:nvSpPr>
        <p:spPr>
          <a:xfrm>
            <a:off x="457353" y="4431797"/>
            <a:ext cx="1466082" cy="191841"/>
          </a:xfrm>
          <a:prstGeom prst="wedgeRectCallout">
            <a:avLst>
              <a:gd name="adj1" fmla="val 156678"/>
              <a:gd name="adj2" fmla="val 76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1.9’ (</a:t>
            </a:r>
            <a:r>
              <a:rPr lang="en-US" sz="1000" b="1" dirty="0">
                <a:latin typeface="Arial Narrow" panose="020B0606020202030204" pitchFamily="34" charset="0"/>
              </a:rPr>
              <a:t>FEMA </a:t>
            </a:r>
            <a:r>
              <a:rPr lang="en-US" sz="1000" b="1" dirty="0" smtClean="0">
                <a:latin typeface="Arial Narrow" panose="020B0606020202030204" pitchFamily="34" charset="0"/>
              </a:rPr>
              <a:t>10% </a:t>
            </a:r>
            <a:r>
              <a:rPr lang="en-US" sz="1000" b="1" dirty="0">
                <a:latin typeface="Arial Narrow" panose="020B0606020202030204" pitchFamily="34" charset="0"/>
              </a:rPr>
              <a:t>/ </a:t>
            </a:r>
            <a:r>
              <a:rPr lang="en-US" sz="1000" b="1" dirty="0" smtClean="0">
                <a:latin typeface="Arial Narrow" panose="020B0606020202030204" pitchFamily="34" charset="0"/>
              </a:rPr>
              <a:t>10-Yr</a:t>
            </a:r>
            <a:r>
              <a:rPr lang="en-US" sz="1000" b="1" dirty="0">
                <a:latin typeface="Arial Narrow" panose="020B0606020202030204" pitchFamily="34" charset="0"/>
              </a:rPr>
              <a:t>) </a:t>
            </a:r>
          </a:p>
        </p:txBody>
      </p:sp>
      <p:sp>
        <p:nvSpPr>
          <p:cNvPr id="42" name="Rectangular Callout 41"/>
          <p:cNvSpPr/>
          <p:nvPr/>
        </p:nvSpPr>
        <p:spPr>
          <a:xfrm>
            <a:off x="464667" y="4061117"/>
            <a:ext cx="1466082" cy="191841"/>
          </a:xfrm>
          <a:prstGeom prst="wedgeRectCallout">
            <a:avLst>
              <a:gd name="adj1" fmla="val 156678"/>
              <a:gd name="adj2" fmla="val 76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4.4’ (FEMA 4% </a:t>
            </a:r>
            <a:r>
              <a:rPr lang="en-US" sz="1000" b="1" dirty="0">
                <a:latin typeface="Arial Narrow" panose="020B0606020202030204" pitchFamily="34" charset="0"/>
              </a:rPr>
              <a:t>/ </a:t>
            </a:r>
            <a:r>
              <a:rPr lang="en-US" sz="1000" b="1" dirty="0" smtClean="0">
                <a:latin typeface="Arial Narrow" panose="020B0606020202030204" pitchFamily="34" charset="0"/>
              </a:rPr>
              <a:t>25-Yr</a:t>
            </a:r>
            <a:r>
              <a:rPr lang="en-US" sz="1000" b="1" dirty="0">
                <a:latin typeface="Arial Narrow" panose="020B0606020202030204" pitchFamily="34" charset="0"/>
              </a:rPr>
              <a:t>) </a:t>
            </a:r>
          </a:p>
        </p:txBody>
      </p:sp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488371"/>
              </p:ext>
            </p:extLst>
          </p:nvPr>
        </p:nvGraphicFramePr>
        <p:xfrm>
          <a:off x="9897373" y="319957"/>
          <a:ext cx="2294627" cy="2481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623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1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7017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(10-Yr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065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4.4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96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FEMA 1%+ (84% CL) 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</a:t>
                      </a:r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% (500-Yr</a:t>
                      </a:r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49" name="Rectangle 48"/>
          <p:cNvSpPr/>
          <p:nvPr/>
        </p:nvSpPr>
        <p:spPr>
          <a:xfrm>
            <a:off x="9897373" y="1756970"/>
            <a:ext cx="2294627" cy="16708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5368551" y="6505079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-1" y="0"/>
            <a:ext cx="12651067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38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77" y="0"/>
            <a:ext cx="12449190" cy="69088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0DC211A-B6DC-AA11-13BF-D8A4C6E4C0F2}"/>
              </a:ext>
            </a:extLst>
          </p:cNvPr>
          <p:cNvSpPr txBox="1"/>
          <p:nvPr/>
        </p:nvSpPr>
        <p:spPr>
          <a:xfrm>
            <a:off x="1829235" y="497191"/>
            <a:ext cx="31496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/>
            </a:r>
            <a:br>
              <a:rPr lang="en-US" sz="2000" dirty="0"/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E6100C-837C-9183-997B-C8C8692E661B}"/>
              </a:ext>
            </a:extLst>
          </p:cNvPr>
          <p:cNvSpPr txBox="1"/>
          <p:nvPr/>
        </p:nvSpPr>
        <p:spPr>
          <a:xfrm>
            <a:off x="2201087" y="1416213"/>
            <a:ext cx="5724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3"/>
              </a:rPr>
              <a:t>81 </a:t>
            </a:r>
            <a:r>
              <a:rPr lang="en-US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3"/>
              </a:rPr>
              <a:t>RIVERSIDE DR, Camden On Gauley, WV, 26208</a:t>
            </a:r>
            <a:endParaRPr lang="en-US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37893" y="1116833"/>
            <a:ext cx="2688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3"/>
              </a:rPr>
              <a:t>51-04-0003-0006-0000_81</a:t>
            </a:r>
            <a:endParaRPr lang="en-US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32" y="699783"/>
            <a:ext cx="9952463" cy="5657850"/>
          </a:xfrm>
          <a:prstGeom prst="rect">
            <a:avLst/>
          </a:prstGeom>
        </p:spPr>
      </p:pic>
      <p:sp>
        <p:nvSpPr>
          <p:cNvPr id="30" name="Rectangular Callout 29"/>
          <p:cNvSpPr/>
          <p:nvPr/>
        </p:nvSpPr>
        <p:spPr>
          <a:xfrm>
            <a:off x="447828" y="2990957"/>
            <a:ext cx="1466082" cy="191841"/>
          </a:xfrm>
          <a:prstGeom prst="wedgeRectCallout">
            <a:avLst>
              <a:gd name="adj1" fmla="val 146933"/>
              <a:gd name="adj2" fmla="val -2902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6.7’  </a:t>
            </a:r>
            <a:r>
              <a:rPr lang="en-US" sz="1000" b="1" dirty="0">
                <a:latin typeface="Arial Narrow" panose="020B0606020202030204" pitchFamily="34" charset="0"/>
              </a:rPr>
              <a:t>(FEMA 2% / 50-Yr)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794212" y="6460229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94263" y="6433170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496680" y="6505079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22748" y="6460229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473928" y="646022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925177" y="5894703"/>
            <a:ext cx="268520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Building: </a:t>
            </a:r>
            <a:r>
              <a:rPr lang="en-US" sz="1200" b="1" dirty="0" smtClean="0">
                <a:hlinkClick r:id="rId5"/>
              </a:rPr>
              <a:t>51-04-0003-0006-0000_81</a:t>
            </a:r>
            <a:endParaRPr lang="en-US" sz="1200" b="1" dirty="0"/>
          </a:p>
        </p:txBody>
      </p:sp>
      <p:sp>
        <p:nvSpPr>
          <p:cNvPr id="11" name="Rectangle 10"/>
          <p:cNvSpPr/>
          <p:nvPr/>
        </p:nvSpPr>
        <p:spPr>
          <a:xfrm>
            <a:off x="8851178" y="6433170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41" name="Rectangular Callout 40"/>
          <p:cNvSpPr/>
          <p:nvPr/>
        </p:nvSpPr>
        <p:spPr>
          <a:xfrm>
            <a:off x="447828" y="4431797"/>
            <a:ext cx="1466082" cy="191841"/>
          </a:xfrm>
          <a:prstGeom prst="wedgeRectCallout">
            <a:avLst>
              <a:gd name="adj1" fmla="val 156678"/>
              <a:gd name="adj2" fmla="val 76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1.9’ (</a:t>
            </a:r>
            <a:r>
              <a:rPr lang="en-US" sz="1000" b="1" dirty="0">
                <a:latin typeface="Arial Narrow" panose="020B0606020202030204" pitchFamily="34" charset="0"/>
              </a:rPr>
              <a:t>FEMA </a:t>
            </a:r>
            <a:r>
              <a:rPr lang="en-US" sz="1000" b="1" dirty="0" smtClean="0">
                <a:latin typeface="Arial Narrow" panose="020B0606020202030204" pitchFamily="34" charset="0"/>
              </a:rPr>
              <a:t>10% </a:t>
            </a:r>
            <a:r>
              <a:rPr lang="en-US" sz="1000" b="1" dirty="0">
                <a:latin typeface="Arial Narrow" panose="020B0606020202030204" pitchFamily="34" charset="0"/>
              </a:rPr>
              <a:t>/ </a:t>
            </a:r>
            <a:r>
              <a:rPr lang="en-US" sz="1000" b="1" dirty="0" smtClean="0">
                <a:latin typeface="Arial Narrow" panose="020B0606020202030204" pitchFamily="34" charset="0"/>
              </a:rPr>
              <a:t>10-Yr</a:t>
            </a:r>
            <a:r>
              <a:rPr lang="en-US" sz="1000" b="1" dirty="0">
                <a:latin typeface="Arial Narrow" panose="020B0606020202030204" pitchFamily="34" charset="0"/>
              </a:rPr>
              <a:t>) </a:t>
            </a:r>
          </a:p>
        </p:txBody>
      </p:sp>
      <p:sp>
        <p:nvSpPr>
          <p:cNvPr id="42" name="Rectangular Callout 41"/>
          <p:cNvSpPr/>
          <p:nvPr/>
        </p:nvSpPr>
        <p:spPr>
          <a:xfrm>
            <a:off x="455142" y="4061117"/>
            <a:ext cx="1466082" cy="191841"/>
          </a:xfrm>
          <a:prstGeom prst="wedgeRectCallout">
            <a:avLst>
              <a:gd name="adj1" fmla="val 156678"/>
              <a:gd name="adj2" fmla="val 76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4.4’ (FEMA 4% </a:t>
            </a:r>
            <a:r>
              <a:rPr lang="en-US" sz="1000" b="1" dirty="0">
                <a:latin typeface="Arial Narrow" panose="020B0606020202030204" pitchFamily="34" charset="0"/>
              </a:rPr>
              <a:t>/ </a:t>
            </a:r>
            <a:r>
              <a:rPr lang="en-US" sz="1000" b="1" dirty="0" smtClean="0">
                <a:latin typeface="Arial Narrow" panose="020B0606020202030204" pitchFamily="34" charset="0"/>
              </a:rPr>
              <a:t>25-Yr</a:t>
            </a:r>
            <a:r>
              <a:rPr lang="en-US" sz="1000" b="1" dirty="0">
                <a:latin typeface="Arial Narrow" panose="020B0606020202030204" pitchFamily="34" charset="0"/>
              </a:rPr>
              <a:t>) </a:t>
            </a:r>
          </a:p>
        </p:txBody>
      </p: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423293"/>
              </p:ext>
            </p:extLst>
          </p:nvPr>
        </p:nvGraphicFramePr>
        <p:xfrm>
          <a:off x="9897373" y="319957"/>
          <a:ext cx="2294627" cy="2481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623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1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7017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(10-Yr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065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4.4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96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6.7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FEMA 1%+ (84% CL) 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</a:t>
                      </a:r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% (500-Yr</a:t>
                      </a:r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45" name="Rectangle 44"/>
          <p:cNvSpPr/>
          <p:nvPr/>
        </p:nvSpPr>
        <p:spPr>
          <a:xfrm>
            <a:off x="5368551" y="6505079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897373" y="1756970"/>
            <a:ext cx="2294627" cy="16708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-1" y="0"/>
            <a:ext cx="12651067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55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50EA2C-39C5-230B-2C0A-C764615010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-26" r="595" b="13255"/>
          <a:stretch/>
        </p:blipFill>
        <p:spPr>
          <a:xfrm>
            <a:off x="-3050" y="0"/>
            <a:ext cx="12195050" cy="685298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4F5418D-8745-B00E-3FFA-4A024A24FEF5}"/>
              </a:ext>
            </a:extLst>
          </p:cNvPr>
          <p:cNvGrpSpPr/>
          <p:nvPr/>
        </p:nvGrpSpPr>
        <p:grpSpPr>
          <a:xfrm>
            <a:off x="181234" y="2412910"/>
            <a:ext cx="4698515" cy="3801180"/>
            <a:chOff x="9464196" y="16909"/>
            <a:chExt cx="2727803" cy="220684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5B15CE8-5319-0DD3-D341-5DDDF9B06BC3}"/>
                </a:ext>
              </a:extLst>
            </p:cNvPr>
            <p:cNvGrpSpPr/>
            <p:nvPr/>
          </p:nvGrpSpPr>
          <p:grpSpPr>
            <a:xfrm>
              <a:off x="9464196" y="16909"/>
              <a:ext cx="2727803" cy="2206840"/>
              <a:chOff x="2690812" y="520700"/>
              <a:chExt cx="6810375" cy="5509711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E69AB5FE-5E5F-C9A5-01C1-64CF0A306D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8037"/>
              <a:stretch/>
            </p:blipFill>
            <p:spPr>
              <a:xfrm>
                <a:off x="2690812" y="520700"/>
                <a:ext cx="6810375" cy="5509711"/>
              </a:xfrm>
              <a:prstGeom prst="rect">
                <a:avLst/>
              </a:prstGeom>
            </p:spPr>
          </p:pic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C8FDC852-4298-87F2-3F9C-19FCE0EC0969}"/>
                  </a:ext>
                </a:extLst>
              </p:cNvPr>
              <p:cNvCxnSpPr/>
              <p:nvPr/>
            </p:nvCxnSpPr>
            <p:spPr>
              <a:xfrm>
                <a:off x="4301412" y="1754155"/>
                <a:ext cx="0" cy="3638939"/>
              </a:xfrm>
              <a:prstGeom prst="line">
                <a:avLst/>
              </a:prstGeom>
              <a:ln w="28575"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6" name="Multiplication Sign 25">
                <a:extLst>
                  <a:ext uri="{FF2B5EF4-FFF2-40B4-BE49-F238E27FC236}">
                    <a16:creationId xmlns:a16="http://schemas.microsoft.com/office/drawing/2014/main" id="{5E23E883-79E7-7288-0BEE-DABE4110E048}"/>
                  </a:ext>
                </a:extLst>
              </p:cNvPr>
              <p:cNvSpPr/>
              <p:nvPr/>
            </p:nvSpPr>
            <p:spPr>
              <a:xfrm>
                <a:off x="4183759" y="4717550"/>
                <a:ext cx="279920" cy="288657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Rectangular Callout 7">
              <a:extLst>
                <a:ext uri="{FF2B5EF4-FFF2-40B4-BE49-F238E27FC236}">
                  <a16:creationId xmlns:a16="http://schemas.microsoft.com/office/drawing/2014/main" id="{54A74E35-10E3-65E4-3610-017EF777FA15}"/>
                </a:ext>
              </a:extLst>
            </p:cNvPr>
            <p:cNvSpPr/>
            <p:nvPr/>
          </p:nvSpPr>
          <p:spPr>
            <a:xfrm rot="10800000">
              <a:off x="10190961" y="1828524"/>
              <a:ext cx="878595" cy="173322"/>
            </a:xfrm>
            <a:prstGeom prst="wedgeRectCallout">
              <a:avLst>
                <a:gd name="adj1" fmla="val 53663"/>
                <a:gd name="adj2" fmla="val 115150"/>
              </a:avLst>
            </a:prstGeom>
            <a:solidFill>
              <a:srgbClr val="5B9BD5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AC570C5-4CE9-1636-5896-0196C30F64C8}"/>
                </a:ext>
              </a:extLst>
            </p:cNvPr>
            <p:cNvSpPr txBox="1"/>
            <p:nvPr/>
          </p:nvSpPr>
          <p:spPr>
            <a:xfrm>
              <a:off x="10169818" y="1841029"/>
              <a:ext cx="944900" cy="160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1.9’ (FEMA 2% / 50-Yr) </a:t>
              </a:r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E57A9AB4-A6E6-1E57-98A6-0073167BF727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2% Probability of Flood in a year (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50</a:t>
            </a: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-year flood)</a:t>
            </a:r>
          </a:p>
        </p:txBody>
      </p:sp>
      <p:pic>
        <p:nvPicPr>
          <p:cNvPr id="10" name="Picture 9" descr="A house in water with clouds in the background&#10;&#10;Description automatically generated">
            <a:extLst>
              <a:ext uri="{FF2B5EF4-FFF2-40B4-BE49-F238E27FC236}">
                <a16:creationId xmlns:a16="http://schemas.microsoft.com/office/drawing/2014/main" id="{7B86012D-1380-0015-91C4-C7771DAE22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/>
          <a:stretch/>
        </p:blipFill>
        <p:spPr>
          <a:xfrm>
            <a:off x="5138057" y="2474718"/>
            <a:ext cx="7043057" cy="368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77" y="0"/>
            <a:ext cx="12449190" cy="69088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0DC211A-B6DC-AA11-13BF-D8A4C6E4C0F2}"/>
              </a:ext>
            </a:extLst>
          </p:cNvPr>
          <p:cNvSpPr txBox="1"/>
          <p:nvPr/>
        </p:nvSpPr>
        <p:spPr>
          <a:xfrm>
            <a:off x="1829235" y="497191"/>
            <a:ext cx="31496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/>
            </a:r>
            <a:br>
              <a:rPr lang="en-US" sz="2000" dirty="0"/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E6100C-837C-9183-997B-C8C8692E661B}"/>
              </a:ext>
            </a:extLst>
          </p:cNvPr>
          <p:cNvSpPr txBox="1"/>
          <p:nvPr/>
        </p:nvSpPr>
        <p:spPr>
          <a:xfrm>
            <a:off x="2201087" y="1416213"/>
            <a:ext cx="5724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3"/>
              </a:rPr>
              <a:t>81 </a:t>
            </a:r>
            <a:r>
              <a:rPr lang="en-US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3"/>
              </a:rPr>
              <a:t>RIVERSIDE DR, Camden On Gauley, WV, 26208</a:t>
            </a:r>
            <a:endParaRPr lang="en-US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37893" y="1116833"/>
            <a:ext cx="2688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3"/>
              </a:rPr>
              <a:t>51-04-0003-0006-0000_81</a:t>
            </a:r>
            <a:endParaRPr lang="en-US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1" y="699306"/>
            <a:ext cx="9952463" cy="5657850"/>
          </a:xfrm>
          <a:prstGeom prst="rect">
            <a:avLst/>
          </a:prstGeom>
        </p:spPr>
      </p:pic>
      <p:sp>
        <p:nvSpPr>
          <p:cNvPr id="28" name="Rectangular Callout 27"/>
          <p:cNvSpPr/>
          <p:nvPr/>
        </p:nvSpPr>
        <p:spPr>
          <a:xfrm>
            <a:off x="455851" y="2491762"/>
            <a:ext cx="1451453" cy="176396"/>
          </a:xfrm>
          <a:prstGeom prst="wedgeRectCallout">
            <a:avLst>
              <a:gd name="adj1" fmla="val 193366"/>
              <a:gd name="adj2" fmla="val -1463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8.3’  </a:t>
            </a:r>
            <a:r>
              <a:rPr lang="en-US" sz="1000" b="1" dirty="0">
                <a:latin typeface="Arial Narrow" panose="020B0606020202030204" pitchFamily="34" charset="0"/>
              </a:rPr>
              <a:t>(FEMA 1% / 100-Yr) </a:t>
            </a:r>
          </a:p>
        </p:txBody>
      </p:sp>
      <p:sp>
        <p:nvSpPr>
          <p:cNvPr id="30" name="Rectangular Callout 29"/>
          <p:cNvSpPr/>
          <p:nvPr/>
        </p:nvSpPr>
        <p:spPr>
          <a:xfrm>
            <a:off x="448537" y="2990480"/>
            <a:ext cx="1466082" cy="191841"/>
          </a:xfrm>
          <a:prstGeom prst="wedgeRectCallout">
            <a:avLst>
              <a:gd name="adj1" fmla="val 146933"/>
              <a:gd name="adj2" fmla="val -2902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6.7’  </a:t>
            </a:r>
            <a:r>
              <a:rPr lang="en-US" sz="1000" b="1" dirty="0">
                <a:latin typeface="Arial Narrow" panose="020B0606020202030204" pitchFamily="34" charset="0"/>
              </a:rPr>
              <a:t>(FEMA 2% / 50-Yr)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794212" y="6460229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94263" y="6433170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496680" y="6505079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22748" y="6460229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473928" y="646022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925177" y="5898464"/>
            <a:ext cx="268520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Building: </a:t>
            </a:r>
            <a:r>
              <a:rPr lang="en-US" sz="1200" b="1" dirty="0" smtClean="0">
                <a:hlinkClick r:id="rId5"/>
              </a:rPr>
              <a:t>51-04-0003-0006-0000_81</a:t>
            </a:r>
            <a:endParaRPr lang="en-US" sz="1200" b="1" dirty="0"/>
          </a:p>
        </p:txBody>
      </p:sp>
      <p:sp>
        <p:nvSpPr>
          <p:cNvPr id="11" name="Rectangle 10"/>
          <p:cNvSpPr/>
          <p:nvPr/>
        </p:nvSpPr>
        <p:spPr>
          <a:xfrm>
            <a:off x="8851178" y="6433170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41" name="Rectangular Callout 40"/>
          <p:cNvSpPr/>
          <p:nvPr/>
        </p:nvSpPr>
        <p:spPr>
          <a:xfrm>
            <a:off x="448537" y="4431320"/>
            <a:ext cx="1466082" cy="191841"/>
          </a:xfrm>
          <a:prstGeom prst="wedgeRectCallout">
            <a:avLst>
              <a:gd name="adj1" fmla="val 156678"/>
              <a:gd name="adj2" fmla="val 76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1.9’ (</a:t>
            </a:r>
            <a:r>
              <a:rPr lang="en-US" sz="1000" b="1" dirty="0">
                <a:latin typeface="Arial Narrow" panose="020B0606020202030204" pitchFamily="34" charset="0"/>
              </a:rPr>
              <a:t>FEMA </a:t>
            </a:r>
            <a:r>
              <a:rPr lang="en-US" sz="1000" b="1" dirty="0" smtClean="0">
                <a:latin typeface="Arial Narrow" panose="020B0606020202030204" pitchFamily="34" charset="0"/>
              </a:rPr>
              <a:t>10% </a:t>
            </a:r>
            <a:r>
              <a:rPr lang="en-US" sz="1000" b="1" dirty="0">
                <a:latin typeface="Arial Narrow" panose="020B0606020202030204" pitchFamily="34" charset="0"/>
              </a:rPr>
              <a:t>/ </a:t>
            </a:r>
            <a:r>
              <a:rPr lang="en-US" sz="1000" b="1" dirty="0" smtClean="0">
                <a:latin typeface="Arial Narrow" panose="020B0606020202030204" pitchFamily="34" charset="0"/>
              </a:rPr>
              <a:t>10-Yr</a:t>
            </a:r>
            <a:r>
              <a:rPr lang="en-US" sz="1000" b="1" dirty="0">
                <a:latin typeface="Arial Narrow" panose="020B0606020202030204" pitchFamily="34" charset="0"/>
              </a:rPr>
              <a:t>) </a:t>
            </a:r>
          </a:p>
        </p:txBody>
      </p:sp>
      <p:sp>
        <p:nvSpPr>
          <p:cNvPr id="42" name="Rectangular Callout 41"/>
          <p:cNvSpPr/>
          <p:nvPr/>
        </p:nvSpPr>
        <p:spPr>
          <a:xfrm>
            <a:off x="455851" y="4060640"/>
            <a:ext cx="1466082" cy="191841"/>
          </a:xfrm>
          <a:prstGeom prst="wedgeRectCallout">
            <a:avLst>
              <a:gd name="adj1" fmla="val 156678"/>
              <a:gd name="adj2" fmla="val 76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4.4’ (FEMA 4% </a:t>
            </a:r>
            <a:r>
              <a:rPr lang="en-US" sz="1000" b="1" dirty="0">
                <a:latin typeface="Arial Narrow" panose="020B0606020202030204" pitchFamily="34" charset="0"/>
              </a:rPr>
              <a:t>/ </a:t>
            </a:r>
            <a:r>
              <a:rPr lang="en-US" sz="1000" b="1" dirty="0" smtClean="0">
                <a:latin typeface="Arial Narrow" panose="020B0606020202030204" pitchFamily="34" charset="0"/>
              </a:rPr>
              <a:t>25-Yr</a:t>
            </a:r>
            <a:r>
              <a:rPr lang="en-US" sz="1000" b="1" dirty="0">
                <a:latin typeface="Arial Narrow" panose="020B0606020202030204" pitchFamily="34" charset="0"/>
              </a:rPr>
              <a:t>) </a:t>
            </a:r>
          </a:p>
        </p:txBody>
      </p: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20087"/>
              </p:ext>
            </p:extLst>
          </p:nvPr>
        </p:nvGraphicFramePr>
        <p:xfrm>
          <a:off x="9897373" y="319957"/>
          <a:ext cx="2294627" cy="2481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623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1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7017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(10-Yr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065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4.4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96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6.7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FEMA 1%+ (84% CL) 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</a:t>
                      </a:r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% (500-Yr</a:t>
                      </a:r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45" name="Rectangle 44"/>
          <p:cNvSpPr/>
          <p:nvPr/>
        </p:nvSpPr>
        <p:spPr>
          <a:xfrm>
            <a:off x="5368551" y="6505079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897373" y="1756970"/>
            <a:ext cx="2294627" cy="16708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-1" y="0"/>
            <a:ext cx="12651067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0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77" y="0"/>
            <a:ext cx="12449190" cy="69088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0DC211A-B6DC-AA11-13BF-D8A4C6E4C0F2}"/>
              </a:ext>
            </a:extLst>
          </p:cNvPr>
          <p:cNvSpPr txBox="1"/>
          <p:nvPr/>
        </p:nvSpPr>
        <p:spPr>
          <a:xfrm>
            <a:off x="1829235" y="497191"/>
            <a:ext cx="31496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/>
            </a:r>
            <a:br>
              <a:rPr lang="en-US" sz="2000" dirty="0"/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E6100C-837C-9183-997B-C8C8692E661B}"/>
              </a:ext>
            </a:extLst>
          </p:cNvPr>
          <p:cNvSpPr txBox="1"/>
          <p:nvPr/>
        </p:nvSpPr>
        <p:spPr>
          <a:xfrm>
            <a:off x="2201087" y="1416213"/>
            <a:ext cx="5724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3"/>
              </a:rPr>
              <a:t>81 </a:t>
            </a:r>
            <a:r>
              <a:rPr lang="en-US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3"/>
              </a:rPr>
              <a:t>RIVERSIDE DR, Camden On Gauley, WV, 26208</a:t>
            </a:r>
            <a:endParaRPr lang="en-US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37893" y="1116833"/>
            <a:ext cx="2688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3"/>
              </a:rPr>
              <a:t>51-04-0003-0006-0000_81</a:t>
            </a:r>
            <a:endParaRPr lang="en-US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1" y="699306"/>
            <a:ext cx="9952463" cy="5657850"/>
          </a:xfrm>
          <a:prstGeom prst="rect">
            <a:avLst/>
          </a:prstGeom>
        </p:spPr>
      </p:pic>
      <p:sp>
        <p:nvSpPr>
          <p:cNvPr id="23" name="Rectangular Callout 22"/>
          <p:cNvSpPr/>
          <p:nvPr/>
        </p:nvSpPr>
        <p:spPr>
          <a:xfrm>
            <a:off x="448537" y="1840638"/>
            <a:ext cx="1865450" cy="203837"/>
          </a:xfrm>
          <a:prstGeom prst="wedgeRectCallout">
            <a:avLst>
              <a:gd name="adj1" fmla="val 183971"/>
              <a:gd name="adj2" fmla="val 49985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10.7’ </a:t>
            </a:r>
            <a:r>
              <a:rPr lang="en-US" sz="1000" b="1" dirty="0">
                <a:latin typeface="Arial Narrow" panose="020B0606020202030204" pitchFamily="34" charset="0"/>
              </a:rPr>
              <a:t>FEMA 1%+ (84% CL</a:t>
            </a:r>
            <a:r>
              <a:rPr lang="en-US" sz="1000" b="1" dirty="0" smtClean="0">
                <a:latin typeface="Arial Narrow" panose="020B0606020202030204" pitchFamily="34" charset="0"/>
              </a:rPr>
              <a:t>)</a:t>
            </a:r>
            <a:endParaRPr lang="en-US" sz="1000" b="1" dirty="0">
              <a:latin typeface="Arial Narrow" panose="020B0606020202030204" pitchFamily="34" charset="0"/>
            </a:endParaRPr>
          </a:p>
        </p:txBody>
      </p:sp>
      <p:sp>
        <p:nvSpPr>
          <p:cNvPr id="28" name="Rectangular Callout 27"/>
          <p:cNvSpPr/>
          <p:nvPr/>
        </p:nvSpPr>
        <p:spPr>
          <a:xfrm>
            <a:off x="455851" y="2491762"/>
            <a:ext cx="1451453" cy="176396"/>
          </a:xfrm>
          <a:prstGeom prst="wedgeRectCallout">
            <a:avLst>
              <a:gd name="adj1" fmla="val 193366"/>
              <a:gd name="adj2" fmla="val -1463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8.3’  </a:t>
            </a:r>
            <a:r>
              <a:rPr lang="en-US" sz="1000" b="1" dirty="0">
                <a:latin typeface="Arial Narrow" panose="020B0606020202030204" pitchFamily="34" charset="0"/>
              </a:rPr>
              <a:t>(FEMA 1% / 100-Yr) </a:t>
            </a:r>
          </a:p>
        </p:txBody>
      </p:sp>
      <p:sp>
        <p:nvSpPr>
          <p:cNvPr id="30" name="Rectangular Callout 29"/>
          <p:cNvSpPr/>
          <p:nvPr/>
        </p:nvSpPr>
        <p:spPr>
          <a:xfrm>
            <a:off x="448537" y="2990480"/>
            <a:ext cx="1466082" cy="191841"/>
          </a:xfrm>
          <a:prstGeom prst="wedgeRectCallout">
            <a:avLst>
              <a:gd name="adj1" fmla="val 146933"/>
              <a:gd name="adj2" fmla="val -2902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6.7’  </a:t>
            </a:r>
            <a:r>
              <a:rPr lang="en-US" sz="1000" b="1" dirty="0">
                <a:latin typeface="Arial Narrow" panose="020B0606020202030204" pitchFamily="34" charset="0"/>
              </a:rPr>
              <a:t>(FEMA 2% / 50-Yr) </a:t>
            </a:r>
          </a:p>
        </p:txBody>
      </p:sp>
      <p:sp>
        <p:nvSpPr>
          <p:cNvPr id="31" name="Left Brace 30"/>
          <p:cNvSpPr/>
          <p:nvPr/>
        </p:nvSpPr>
        <p:spPr>
          <a:xfrm>
            <a:off x="260153" y="1964428"/>
            <a:ext cx="181069" cy="608895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794212" y="6460229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94263" y="6433170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496680" y="6505079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22748" y="6460229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473928" y="646022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925177" y="5898464"/>
            <a:ext cx="268520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Building: </a:t>
            </a:r>
            <a:r>
              <a:rPr lang="en-US" sz="1200" b="1" dirty="0" smtClean="0">
                <a:hlinkClick r:id="rId5"/>
              </a:rPr>
              <a:t>51-04-0003-0006-0000_81</a:t>
            </a:r>
            <a:endParaRPr lang="en-US" sz="1200" b="1" dirty="0"/>
          </a:p>
        </p:txBody>
      </p:sp>
      <p:sp>
        <p:nvSpPr>
          <p:cNvPr id="11" name="Rectangle 10"/>
          <p:cNvSpPr/>
          <p:nvPr/>
        </p:nvSpPr>
        <p:spPr>
          <a:xfrm>
            <a:off x="8851178" y="6433170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41" name="Rectangular Callout 40"/>
          <p:cNvSpPr/>
          <p:nvPr/>
        </p:nvSpPr>
        <p:spPr>
          <a:xfrm>
            <a:off x="448537" y="4431320"/>
            <a:ext cx="1466082" cy="191841"/>
          </a:xfrm>
          <a:prstGeom prst="wedgeRectCallout">
            <a:avLst>
              <a:gd name="adj1" fmla="val 156678"/>
              <a:gd name="adj2" fmla="val 76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1.9’ (</a:t>
            </a:r>
            <a:r>
              <a:rPr lang="en-US" sz="1000" b="1" dirty="0">
                <a:latin typeface="Arial Narrow" panose="020B0606020202030204" pitchFamily="34" charset="0"/>
              </a:rPr>
              <a:t>FEMA </a:t>
            </a:r>
            <a:r>
              <a:rPr lang="en-US" sz="1000" b="1" dirty="0" smtClean="0">
                <a:latin typeface="Arial Narrow" panose="020B0606020202030204" pitchFamily="34" charset="0"/>
              </a:rPr>
              <a:t>10% </a:t>
            </a:r>
            <a:r>
              <a:rPr lang="en-US" sz="1000" b="1" dirty="0">
                <a:latin typeface="Arial Narrow" panose="020B0606020202030204" pitchFamily="34" charset="0"/>
              </a:rPr>
              <a:t>/ </a:t>
            </a:r>
            <a:r>
              <a:rPr lang="en-US" sz="1000" b="1" dirty="0" smtClean="0">
                <a:latin typeface="Arial Narrow" panose="020B0606020202030204" pitchFamily="34" charset="0"/>
              </a:rPr>
              <a:t>10-Yr</a:t>
            </a:r>
            <a:r>
              <a:rPr lang="en-US" sz="1000" b="1" dirty="0">
                <a:latin typeface="Arial Narrow" panose="020B0606020202030204" pitchFamily="34" charset="0"/>
              </a:rPr>
              <a:t>) </a:t>
            </a:r>
          </a:p>
        </p:txBody>
      </p:sp>
      <p:sp>
        <p:nvSpPr>
          <p:cNvPr id="42" name="Rectangular Callout 41"/>
          <p:cNvSpPr/>
          <p:nvPr/>
        </p:nvSpPr>
        <p:spPr>
          <a:xfrm>
            <a:off x="455851" y="4060640"/>
            <a:ext cx="1466082" cy="191841"/>
          </a:xfrm>
          <a:prstGeom prst="wedgeRectCallout">
            <a:avLst>
              <a:gd name="adj1" fmla="val 156678"/>
              <a:gd name="adj2" fmla="val 76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4.4’ (FEMA 4% </a:t>
            </a:r>
            <a:r>
              <a:rPr lang="en-US" sz="1000" b="1" dirty="0">
                <a:latin typeface="Arial Narrow" panose="020B0606020202030204" pitchFamily="34" charset="0"/>
              </a:rPr>
              <a:t>/ </a:t>
            </a:r>
            <a:r>
              <a:rPr lang="en-US" sz="1000" b="1" dirty="0" smtClean="0">
                <a:latin typeface="Arial Narrow" panose="020B0606020202030204" pitchFamily="34" charset="0"/>
              </a:rPr>
              <a:t>25-Yr</a:t>
            </a:r>
            <a:r>
              <a:rPr lang="en-US" sz="1000" b="1" dirty="0">
                <a:latin typeface="Arial Narrow" panose="020B0606020202030204" pitchFamily="34" charset="0"/>
              </a:rPr>
              <a:t>) </a:t>
            </a:r>
          </a:p>
        </p:txBody>
      </p: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4426626"/>
              </p:ext>
            </p:extLst>
          </p:nvPr>
        </p:nvGraphicFramePr>
        <p:xfrm>
          <a:off x="9897373" y="319957"/>
          <a:ext cx="2294627" cy="2481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623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1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7017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(10-Yr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065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4.4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96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6.7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FEMA 1%+ (84% CL) 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</a:t>
                      </a:r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% (500-Yr</a:t>
                      </a:r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45" name="Rectangle 44"/>
          <p:cNvSpPr/>
          <p:nvPr/>
        </p:nvSpPr>
        <p:spPr>
          <a:xfrm>
            <a:off x="5368551" y="6505079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897373" y="1756970"/>
            <a:ext cx="2294627" cy="16708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-1" y="0"/>
            <a:ext cx="12651067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0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77" y="0"/>
            <a:ext cx="12449190" cy="69088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0DC211A-B6DC-AA11-13BF-D8A4C6E4C0F2}"/>
              </a:ext>
            </a:extLst>
          </p:cNvPr>
          <p:cNvSpPr txBox="1"/>
          <p:nvPr/>
        </p:nvSpPr>
        <p:spPr>
          <a:xfrm>
            <a:off x="1829235" y="497191"/>
            <a:ext cx="31496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/>
            </a:r>
            <a:br>
              <a:rPr lang="en-US" sz="2000" dirty="0"/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E6100C-837C-9183-997B-C8C8692E661B}"/>
              </a:ext>
            </a:extLst>
          </p:cNvPr>
          <p:cNvSpPr txBox="1"/>
          <p:nvPr/>
        </p:nvSpPr>
        <p:spPr>
          <a:xfrm>
            <a:off x="2201087" y="1416213"/>
            <a:ext cx="5724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3"/>
              </a:rPr>
              <a:t>81 </a:t>
            </a:r>
            <a:r>
              <a:rPr lang="en-US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3"/>
              </a:rPr>
              <a:t>RIVERSIDE DR, Camden On Gauley, WV, 26208</a:t>
            </a:r>
            <a:endParaRPr lang="en-US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37893" y="1116833"/>
            <a:ext cx="2688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3"/>
              </a:rPr>
              <a:t>51-04-0003-0006-0000_81</a:t>
            </a:r>
            <a:endParaRPr lang="en-US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1" y="695945"/>
            <a:ext cx="9952463" cy="5657850"/>
          </a:xfrm>
          <a:prstGeom prst="rect">
            <a:avLst/>
          </a:prstGeom>
        </p:spPr>
      </p:pic>
      <p:sp>
        <p:nvSpPr>
          <p:cNvPr id="23" name="Rectangular Callout 22"/>
          <p:cNvSpPr/>
          <p:nvPr/>
        </p:nvSpPr>
        <p:spPr>
          <a:xfrm>
            <a:off x="448537" y="1837277"/>
            <a:ext cx="1865450" cy="203837"/>
          </a:xfrm>
          <a:prstGeom prst="wedgeRectCallout">
            <a:avLst>
              <a:gd name="adj1" fmla="val 183971"/>
              <a:gd name="adj2" fmla="val 49985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10.7’ </a:t>
            </a:r>
            <a:r>
              <a:rPr lang="en-US" sz="1000" b="1" dirty="0">
                <a:latin typeface="Arial Narrow" panose="020B0606020202030204" pitchFamily="34" charset="0"/>
              </a:rPr>
              <a:t>FEMA 1%+ (84% CL</a:t>
            </a:r>
            <a:r>
              <a:rPr lang="en-US" sz="1000" b="1" dirty="0" smtClean="0">
                <a:latin typeface="Arial Narrow" panose="020B0606020202030204" pitchFamily="34" charset="0"/>
              </a:rPr>
              <a:t>)</a:t>
            </a:r>
            <a:endParaRPr lang="en-US" sz="1000" b="1" dirty="0">
              <a:latin typeface="Arial Narrow" panose="020B0606020202030204" pitchFamily="34" charset="0"/>
            </a:endParaRPr>
          </a:p>
        </p:txBody>
      </p:sp>
      <p:sp>
        <p:nvSpPr>
          <p:cNvPr id="24" name="Rectangular Callout 23"/>
          <p:cNvSpPr/>
          <p:nvPr/>
        </p:nvSpPr>
        <p:spPr>
          <a:xfrm>
            <a:off x="441222" y="2141890"/>
            <a:ext cx="1466082" cy="236256"/>
          </a:xfrm>
          <a:prstGeom prst="wedgeRectCallout">
            <a:avLst>
              <a:gd name="adj1" fmla="val 251585"/>
              <a:gd name="adj2" fmla="val 48282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9.1’  </a:t>
            </a:r>
            <a:r>
              <a:rPr lang="en-US" sz="1000" b="1" dirty="0">
                <a:latin typeface="Arial Narrow" panose="020B0606020202030204" pitchFamily="34" charset="0"/>
              </a:rPr>
              <a:t>(2016 High Water) 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455851" y="2488401"/>
            <a:ext cx="1451453" cy="176396"/>
          </a:xfrm>
          <a:prstGeom prst="wedgeRectCallout">
            <a:avLst>
              <a:gd name="adj1" fmla="val 193366"/>
              <a:gd name="adj2" fmla="val -1463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8.3’  </a:t>
            </a:r>
            <a:r>
              <a:rPr lang="en-US" sz="1000" b="1" dirty="0">
                <a:latin typeface="Arial Narrow" panose="020B0606020202030204" pitchFamily="34" charset="0"/>
              </a:rPr>
              <a:t>(FEMA 1% / 100-Yr) </a:t>
            </a:r>
          </a:p>
        </p:txBody>
      </p:sp>
      <p:sp>
        <p:nvSpPr>
          <p:cNvPr id="30" name="Rectangular Callout 29"/>
          <p:cNvSpPr/>
          <p:nvPr/>
        </p:nvSpPr>
        <p:spPr>
          <a:xfrm>
            <a:off x="448537" y="2987119"/>
            <a:ext cx="1466082" cy="191841"/>
          </a:xfrm>
          <a:prstGeom prst="wedgeRectCallout">
            <a:avLst>
              <a:gd name="adj1" fmla="val 146933"/>
              <a:gd name="adj2" fmla="val -2902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6.7’  </a:t>
            </a:r>
            <a:r>
              <a:rPr lang="en-US" sz="1000" b="1" dirty="0">
                <a:latin typeface="Arial Narrow" panose="020B0606020202030204" pitchFamily="34" charset="0"/>
              </a:rPr>
              <a:t>(FEMA 2% / 50-Yr) </a:t>
            </a:r>
          </a:p>
        </p:txBody>
      </p:sp>
      <p:sp>
        <p:nvSpPr>
          <p:cNvPr id="31" name="Left Brace 30"/>
          <p:cNvSpPr/>
          <p:nvPr/>
        </p:nvSpPr>
        <p:spPr>
          <a:xfrm>
            <a:off x="260153" y="1961067"/>
            <a:ext cx="181069" cy="608895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794212" y="6460229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94263" y="6433170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496680" y="6505079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22748" y="6460229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473928" y="646022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946074" y="5898539"/>
            <a:ext cx="268520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Building: </a:t>
            </a:r>
            <a:r>
              <a:rPr lang="en-US" sz="1200" b="1" dirty="0" smtClean="0">
                <a:hlinkClick r:id="rId5"/>
              </a:rPr>
              <a:t>51-04-0003-0006-0000_81</a:t>
            </a:r>
            <a:endParaRPr lang="en-US" sz="1200" b="1" dirty="0"/>
          </a:p>
        </p:txBody>
      </p:sp>
      <p:sp>
        <p:nvSpPr>
          <p:cNvPr id="11" name="Rectangle 10"/>
          <p:cNvSpPr/>
          <p:nvPr/>
        </p:nvSpPr>
        <p:spPr>
          <a:xfrm>
            <a:off x="8851178" y="6433170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41" name="Rectangular Callout 40"/>
          <p:cNvSpPr/>
          <p:nvPr/>
        </p:nvSpPr>
        <p:spPr>
          <a:xfrm>
            <a:off x="448537" y="4427959"/>
            <a:ext cx="1466082" cy="191841"/>
          </a:xfrm>
          <a:prstGeom prst="wedgeRectCallout">
            <a:avLst>
              <a:gd name="adj1" fmla="val 156678"/>
              <a:gd name="adj2" fmla="val 76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1.9’ (</a:t>
            </a:r>
            <a:r>
              <a:rPr lang="en-US" sz="1000" b="1" dirty="0">
                <a:latin typeface="Arial Narrow" panose="020B0606020202030204" pitchFamily="34" charset="0"/>
              </a:rPr>
              <a:t>FEMA </a:t>
            </a:r>
            <a:r>
              <a:rPr lang="en-US" sz="1000" b="1" dirty="0" smtClean="0">
                <a:latin typeface="Arial Narrow" panose="020B0606020202030204" pitchFamily="34" charset="0"/>
              </a:rPr>
              <a:t>10% </a:t>
            </a:r>
            <a:r>
              <a:rPr lang="en-US" sz="1000" b="1" dirty="0">
                <a:latin typeface="Arial Narrow" panose="020B0606020202030204" pitchFamily="34" charset="0"/>
              </a:rPr>
              <a:t>/ </a:t>
            </a:r>
            <a:r>
              <a:rPr lang="en-US" sz="1000" b="1" dirty="0" smtClean="0">
                <a:latin typeface="Arial Narrow" panose="020B0606020202030204" pitchFamily="34" charset="0"/>
              </a:rPr>
              <a:t>10-Yr</a:t>
            </a:r>
            <a:r>
              <a:rPr lang="en-US" sz="1000" b="1" dirty="0">
                <a:latin typeface="Arial Narrow" panose="020B0606020202030204" pitchFamily="34" charset="0"/>
              </a:rPr>
              <a:t>) </a:t>
            </a:r>
          </a:p>
        </p:txBody>
      </p:sp>
      <p:sp>
        <p:nvSpPr>
          <p:cNvPr id="42" name="Rectangular Callout 41"/>
          <p:cNvSpPr/>
          <p:nvPr/>
        </p:nvSpPr>
        <p:spPr>
          <a:xfrm>
            <a:off x="455851" y="4057279"/>
            <a:ext cx="1466082" cy="191841"/>
          </a:xfrm>
          <a:prstGeom prst="wedgeRectCallout">
            <a:avLst>
              <a:gd name="adj1" fmla="val 156678"/>
              <a:gd name="adj2" fmla="val 76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4.4’ (FEMA 4% </a:t>
            </a:r>
            <a:r>
              <a:rPr lang="en-US" sz="1000" b="1" dirty="0">
                <a:latin typeface="Arial Narrow" panose="020B0606020202030204" pitchFamily="34" charset="0"/>
              </a:rPr>
              <a:t>/ </a:t>
            </a:r>
            <a:r>
              <a:rPr lang="en-US" sz="1000" b="1" dirty="0" smtClean="0">
                <a:latin typeface="Arial Narrow" panose="020B0606020202030204" pitchFamily="34" charset="0"/>
              </a:rPr>
              <a:t>25-Yr</a:t>
            </a:r>
            <a:r>
              <a:rPr lang="en-US" sz="1000" b="1" dirty="0">
                <a:latin typeface="Arial Narrow" panose="020B0606020202030204" pitchFamily="34" charset="0"/>
              </a:rPr>
              <a:t>) </a:t>
            </a:r>
          </a:p>
        </p:txBody>
      </p: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640850"/>
              </p:ext>
            </p:extLst>
          </p:nvPr>
        </p:nvGraphicFramePr>
        <p:xfrm>
          <a:off x="9897373" y="319957"/>
          <a:ext cx="2294627" cy="2481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623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1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7017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(10-Yr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065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4.4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96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6.7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9.1</a:t>
                      </a:r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FEMA 1%+ (84% CL) 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</a:t>
                      </a:r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% (500-Yr</a:t>
                      </a:r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45" name="Rectangle 44"/>
          <p:cNvSpPr/>
          <p:nvPr/>
        </p:nvSpPr>
        <p:spPr>
          <a:xfrm>
            <a:off x="5368551" y="6505079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897373" y="1756970"/>
            <a:ext cx="2294627" cy="16708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-1" y="0"/>
            <a:ext cx="12651067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5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77" y="0"/>
            <a:ext cx="12449190" cy="69088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0DC211A-B6DC-AA11-13BF-D8A4C6E4C0F2}"/>
              </a:ext>
            </a:extLst>
          </p:cNvPr>
          <p:cNvSpPr txBox="1"/>
          <p:nvPr/>
        </p:nvSpPr>
        <p:spPr>
          <a:xfrm>
            <a:off x="1829235" y="497191"/>
            <a:ext cx="31496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/>
            </a:r>
            <a:br>
              <a:rPr lang="en-US" sz="2000" dirty="0"/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E6100C-837C-9183-997B-C8C8692E661B}"/>
              </a:ext>
            </a:extLst>
          </p:cNvPr>
          <p:cNvSpPr txBox="1"/>
          <p:nvPr/>
        </p:nvSpPr>
        <p:spPr>
          <a:xfrm>
            <a:off x="2201087" y="1416213"/>
            <a:ext cx="5724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3"/>
              </a:rPr>
              <a:t>81 </a:t>
            </a:r>
            <a:r>
              <a:rPr lang="en-US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3"/>
              </a:rPr>
              <a:t>RIVERSIDE DR, Camden On Gauley, WV, 26208</a:t>
            </a:r>
            <a:endParaRPr lang="en-US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37893" y="1116833"/>
            <a:ext cx="2688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3"/>
              </a:rPr>
              <a:t>51-04-0003-0006-0000_81</a:t>
            </a:r>
            <a:endParaRPr lang="en-US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1" y="697153"/>
            <a:ext cx="9952463" cy="5657850"/>
          </a:xfrm>
          <a:prstGeom prst="rect">
            <a:avLst/>
          </a:prstGeom>
        </p:spPr>
      </p:pic>
      <p:sp>
        <p:nvSpPr>
          <p:cNvPr id="23" name="Rectangular Callout 22"/>
          <p:cNvSpPr/>
          <p:nvPr/>
        </p:nvSpPr>
        <p:spPr>
          <a:xfrm>
            <a:off x="448537" y="1838485"/>
            <a:ext cx="1865450" cy="203837"/>
          </a:xfrm>
          <a:prstGeom prst="wedgeRectCallout">
            <a:avLst>
              <a:gd name="adj1" fmla="val 183971"/>
              <a:gd name="adj2" fmla="val 49985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10.7’ </a:t>
            </a:r>
            <a:r>
              <a:rPr lang="en-US" sz="1000" b="1" dirty="0">
                <a:latin typeface="Arial Narrow" panose="020B0606020202030204" pitchFamily="34" charset="0"/>
              </a:rPr>
              <a:t>FEMA 1%+ (84% CL</a:t>
            </a:r>
            <a:r>
              <a:rPr lang="en-US" sz="1000" b="1" dirty="0" smtClean="0">
                <a:latin typeface="Arial Narrow" panose="020B0606020202030204" pitchFamily="34" charset="0"/>
              </a:rPr>
              <a:t>)</a:t>
            </a:r>
            <a:endParaRPr lang="en-US" sz="1000" b="1" dirty="0">
              <a:latin typeface="Arial Narrow" panose="020B0606020202030204" pitchFamily="34" charset="0"/>
            </a:endParaRPr>
          </a:p>
        </p:txBody>
      </p:sp>
      <p:sp>
        <p:nvSpPr>
          <p:cNvPr id="24" name="Rectangular Callout 23"/>
          <p:cNvSpPr/>
          <p:nvPr/>
        </p:nvSpPr>
        <p:spPr>
          <a:xfrm>
            <a:off x="441222" y="2143098"/>
            <a:ext cx="1466082" cy="236256"/>
          </a:xfrm>
          <a:prstGeom prst="wedgeRectCallout">
            <a:avLst>
              <a:gd name="adj1" fmla="val 251585"/>
              <a:gd name="adj2" fmla="val 48282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9.1’  </a:t>
            </a:r>
            <a:r>
              <a:rPr lang="en-US" sz="1000" b="1" dirty="0">
                <a:latin typeface="Arial Narrow" panose="020B0606020202030204" pitchFamily="34" charset="0"/>
              </a:rPr>
              <a:t>(2016 High Water) 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441222" y="1377903"/>
            <a:ext cx="1543738" cy="196204"/>
          </a:xfrm>
          <a:prstGeom prst="wedgeRectCallout">
            <a:avLst>
              <a:gd name="adj1" fmla="val 233606"/>
              <a:gd name="adj2" fmla="val 30791"/>
            </a:avLst>
          </a:prstGeom>
          <a:solidFill>
            <a:schemeClr val="accent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12.7’  </a:t>
            </a:r>
            <a:r>
              <a:rPr lang="en-US" sz="1000" b="1" dirty="0">
                <a:latin typeface="Arial Narrow" panose="020B0606020202030204" pitchFamily="34" charset="0"/>
              </a:rPr>
              <a:t>(FEMA 0.2% / 500-Yr )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455851" y="2489609"/>
            <a:ext cx="1451453" cy="176396"/>
          </a:xfrm>
          <a:prstGeom prst="wedgeRectCallout">
            <a:avLst>
              <a:gd name="adj1" fmla="val 193366"/>
              <a:gd name="adj2" fmla="val -1463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8.3’  </a:t>
            </a:r>
            <a:r>
              <a:rPr lang="en-US" sz="1000" b="1" dirty="0">
                <a:latin typeface="Arial Narrow" panose="020B0606020202030204" pitchFamily="34" charset="0"/>
              </a:rPr>
              <a:t>(FEMA 1% / 100-Yr) </a:t>
            </a:r>
          </a:p>
        </p:txBody>
      </p:sp>
      <p:sp>
        <p:nvSpPr>
          <p:cNvPr id="30" name="Rectangular Callout 29"/>
          <p:cNvSpPr/>
          <p:nvPr/>
        </p:nvSpPr>
        <p:spPr>
          <a:xfrm>
            <a:off x="448537" y="2988327"/>
            <a:ext cx="1466082" cy="191841"/>
          </a:xfrm>
          <a:prstGeom prst="wedgeRectCallout">
            <a:avLst>
              <a:gd name="adj1" fmla="val 146933"/>
              <a:gd name="adj2" fmla="val -2902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6.7’  </a:t>
            </a:r>
            <a:r>
              <a:rPr lang="en-US" sz="1000" b="1" dirty="0">
                <a:latin typeface="Arial Narrow" panose="020B0606020202030204" pitchFamily="34" charset="0"/>
              </a:rPr>
              <a:t>(FEMA 2% / 50-Yr) </a:t>
            </a:r>
          </a:p>
        </p:txBody>
      </p:sp>
      <p:sp>
        <p:nvSpPr>
          <p:cNvPr id="31" name="Left Brace 30"/>
          <p:cNvSpPr/>
          <p:nvPr/>
        </p:nvSpPr>
        <p:spPr>
          <a:xfrm>
            <a:off x="260153" y="1962275"/>
            <a:ext cx="181069" cy="608895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368551" y="6505079"/>
            <a:ext cx="426068" cy="188361"/>
          </a:xfrm>
          <a:prstGeom prst="rect">
            <a:avLst/>
          </a:prstGeom>
          <a:solidFill>
            <a:schemeClr val="tx2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794212" y="6460229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94263" y="6433170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496680" y="6505079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22748" y="6460229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473928" y="646022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934702" y="5885178"/>
            <a:ext cx="268520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Building: </a:t>
            </a:r>
            <a:r>
              <a:rPr lang="en-US" sz="1200" b="1" dirty="0" smtClean="0">
                <a:hlinkClick r:id="rId5"/>
              </a:rPr>
              <a:t>51-04-0003-0006-0000_81</a:t>
            </a:r>
            <a:endParaRPr lang="en-US" sz="1200" b="1" dirty="0"/>
          </a:p>
        </p:txBody>
      </p:sp>
      <p:sp>
        <p:nvSpPr>
          <p:cNvPr id="11" name="Rectangle 10"/>
          <p:cNvSpPr/>
          <p:nvPr/>
        </p:nvSpPr>
        <p:spPr>
          <a:xfrm>
            <a:off x="8851178" y="6433170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41" name="Rectangular Callout 40"/>
          <p:cNvSpPr/>
          <p:nvPr/>
        </p:nvSpPr>
        <p:spPr>
          <a:xfrm>
            <a:off x="448537" y="4429167"/>
            <a:ext cx="1466082" cy="191841"/>
          </a:xfrm>
          <a:prstGeom prst="wedgeRectCallout">
            <a:avLst>
              <a:gd name="adj1" fmla="val 156678"/>
              <a:gd name="adj2" fmla="val 76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1.9’ (</a:t>
            </a:r>
            <a:r>
              <a:rPr lang="en-US" sz="1000" b="1" dirty="0">
                <a:latin typeface="Arial Narrow" panose="020B0606020202030204" pitchFamily="34" charset="0"/>
              </a:rPr>
              <a:t>FEMA </a:t>
            </a:r>
            <a:r>
              <a:rPr lang="en-US" sz="1000" b="1" dirty="0" smtClean="0">
                <a:latin typeface="Arial Narrow" panose="020B0606020202030204" pitchFamily="34" charset="0"/>
              </a:rPr>
              <a:t>10% </a:t>
            </a:r>
            <a:r>
              <a:rPr lang="en-US" sz="1000" b="1" dirty="0">
                <a:latin typeface="Arial Narrow" panose="020B0606020202030204" pitchFamily="34" charset="0"/>
              </a:rPr>
              <a:t>/ </a:t>
            </a:r>
            <a:r>
              <a:rPr lang="en-US" sz="1000" b="1" dirty="0" smtClean="0">
                <a:latin typeface="Arial Narrow" panose="020B0606020202030204" pitchFamily="34" charset="0"/>
              </a:rPr>
              <a:t>10-Yr</a:t>
            </a:r>
            <a:r>
              <a:rPr lang="en-US" sz="1000" b="1" dirty="0">
                <a:latin typeface="Arial Narrow" panose="020B0606020202030204" pitchFamily="34" charset="0"/>
              </a:rPr>
              <a:t>) </a:t>
            </a:r>
          </a:p>
        </p:txBody>
      </p:sp>
      <p:sp>
        <p:nvSpPr>
          <p:cNvPr id="42" name="Rectangular Callout 41"/>
          <p:cNvSpPr/>
          <p:nvPr/>
        </p:nvSpPr>
        <p:spPr>
          <a:xfrm>
            <a:off x="455851" y="4058487"/>
            <a:ext cx="1466082" cy="191841"/>
          </a:xfrm>
          <a:prstGeom prst="wedgeRectCallout">
            <a:avLst>
              <a:gd name="adj1" fmla="val 156678"/>
              <a:gd name="adj2" fmla="val 76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4.4’ (FEMA 4% </a:t>
            </a:r>
            <a:r>
              <a:rPr lang="en-US" sz="1000" b="1" dirty="0">
                <a:latin typeface="Arial Narrow" panose="020B0606020202030204" pitchFamily="34" charset="0"/>
              </a:rPr>
              <a:t>/ </a:t>
            </a:r>
            <a:r>
              <a:rPr lang="en-US" sz="1000" b="1" dirty="0" smtClean="0">
                <a:latin typeface="Arial Narrow" panose="020B0606020202030204" pitchFamily="34" charset="0"/>
              </a:rPr>
              <a:t>25-Yr</a:t>
            </a:r>
            <a:r>
              <a:rPr lang="en-US" sz="1000" b="1" dirty="0">
                <a:latin typeface="Arial Narrow" panose="020B0606020202030204" pitchFamily="34" charset="0"/>
              </a:rPr>
              <a:t>) </a:t>
            </a: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087974"/>
              </p:ext>
            </p:extLst>
          </p:nvPr>
        </p:nvGraphicFramePr>
        <p:xfrm>
          <a:off x="9897373" y="319957"/>
          <a:ext cx="2294627" cy="2481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623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1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7017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(10-Yr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065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4.4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96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6.7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9.1</a:t>
                      </a:r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FEMA 1%+ (84% CL) 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</a:t>
                      </a:r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% (500-Yr</a:t>
                      </a:r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47" name="Rectangle 46"/>
          <p:cNvSpPr/>
          <p:nvPr/>
        </p:nvSpPr>
        <p:spPr>
          <a:xfrm>
            <a:off x="5368551" y="6505079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9897373" y="1756970"/>
            <a:ext cx="2294627" cy="16708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-1" y="0"/>
            <a:ext cx="12651067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71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77" y="0"/>
            <a:ext cx="12449190" cy="69088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0DC211A-B6DC-AA11-13BF-D8A4C6E4C0F2}"/>
              </a:ext>
            </a:extLst>
          </p:cNvPr>
          <p:cNvSpPr txBox="1"/>
          <p:nvPr/>
        </p:nvSpPr>
        <p:spPr>
          <a:xfrm>
            <a:off x="1829235" y="497191"/>
            <a:ext cx="31496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/>
            </a:r>
            <a:br>
              <a:rPr lang="en-US" sz="2000" dirty="0"/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E6100C-837C-9183-997B-C8C8692E661B}"/>
              </a:ext>
            </a:extLst>
          </p:cNvPr>
          <p:cNvSpPr txBox="1"/>
          <p:nvPr/>
        </p:nvSpPr>
        <p:spPr>
          <a:xfrm>
            <a:off x="2201087" y="1416213"/>
            <a:ext cx="5724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3"/>
              </a:rPr>
              <a:t>81 </a:t>
            </a:r>
            <a:r>
              <a:rPr lang="en-US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3"/>
              </a:rPr>
              <a:t>RIVERSIDE DR, Camden On Gauley, WV, 26208</a:t>
            </a:r>
            <a:endParaRPr lang="en-US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83720" y="698799"/>
            <a:ext cx="2688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3"/>
              </a:rPr>
              <a:t>51-04-0003-0006-0000_81</a:t>
            </a:r>
            <a:endParaRPr lang="en-US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59" y="698799"/>
            <a:ext cx="9952463" cy="5657850"/>
          </a:xfrm>
          <a:prstGeom prst="rect">
            <a:avLst/>
          </a:prstGeom>
        </p:spPr>
      </p:pic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12415"/>
              </p:ext>
            </p:extLst>
          </p:nvPr>
        </p:nvGraphicFramePr>
        <p:xfrm>
          <a:off x="9897373" y="319957"/>
          <a:ext cx="2294627" cy="2481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623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1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7017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(10-Yr</a:t>
                      </a: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065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4.4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96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  <a:endParaRPr lang="en-US" sz="11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6.7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9.1</a:t>
                      </a:r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FEMA 1%+ (84% CL) 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14.8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23" name="Rectangular Callout 22"/>
          <p:cNvSpPr/>
          <p:nvPr/>
        </p:nvSpPr>
        <p:spPr>
          <a:xfrm>
            <a:off x="446155" y="1840131"/>
            <a:ext cx="1865450" cy="203837"/>
          </a:xfrm>
          <a:prstGeom prst="wedgeRectCallout">
            <a:avLst>
              <a:gd name="adj1" fmla="val 183971"/>
              <a:gd name="adj2" fmla="val 49985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10.7’ </a:t>
            </a:r>
            <a:r>
              <a:rPr lang="en-US" sz="1000" b="1" dirty="0">
                <a:latin typeface="Arial Narrow" panose="020B0606020202030204" pitchFamily="34" charset="0"/>
              </a:rPr>
              <a:t>FEMA 1%+ (84% CL</a:t>
            </a:r>
            <a:r>
              <a:rPr lang="en-US" sz="1000" b="1" dirty="0" smtClean="0">
                <a:latin typeface="Arial Narrow" panose="020B0606020202030204" pitchFamily="34" charset="0"/>
              </a:rPr>
              <a:t>)</a:t>
            </a:r>
            <a:endParaRPr lang="en-US" sz="1000" b="1" dirty="0">
              <a:latin typeface="Arial Narrow" panose="020B0606020202030204" pitchFamily="34" charset="0"/>
            </a:endParaRPr>
          </a:p>
        </p:txBody>
      </p:sp>
      <p:sp>
        <p:nvSpPr>
          <p:cNvPr id="24" name="Rectangular Callout 23"/>
          <p:cNvSpPr/>
          <p:nvPr/>
        </p:nvSpPr>
        <p:spPr>
          <a:xfrm>
            <a:off x="438840" y="2144744"/>
            <a:ext cx="1466082" cy="236256"/>
          </a:xfrm>
          <a:prstGeom prst="wedgeRectCallout">
            <a:avLst>
              <a:gd name="adj1" fmla="val 251585"/>
              <a:gd name="adj2" fmla="val 48282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9.1’  </a:t>
            </a:r>
            <a:r>
              <a:rPr lang="en-US" sz="1000" b="1" dirty="0">
                <a:latin typeface="Arial Narrow" panose="020B0606020202030204" pitchFamily="34" charset="0"/>
              </a:rPr>
              <a:t>(2016 High Water) 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438840" y="1379549"/>
            <a:ext cx="1543738" cy="196204"/>
          </a:xfrm>
          <a:prstGeom prst="wedgeRectCallout">
            <a:avLst>
              <a:gd name="adj1" fmla="val 233606"/>
              <a:gd name="adj2" fmla="val 30791"/>
            </a:avLst>
          </a:prstGeom>
          <a:solidFill>
            <a:schemeClr val="accent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12.7’  </a:t>
            </a:r>
            <a:r>
              <a:rPr lang="en-US" sz="1000" b="1" dirty="0">
                <a:latin typeface="Arial Narrow" panose="020B0606020202030204" pitchFamily="34" charset="0"/>
              </a:rPr>
              <a:t>(FEMA 0.2% / 500-Yr )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453469" y="2491255"/>
            <a:ext cx="1451453" cy="176396"/>
          </a:xfrm>
          <a:prstGeom prst="wedgeRectCallout">
            <a:avLst>
              <a:gd name="adj1" fmla="val 193366"/>
              <a:gd name="adj2" fmla="val -1463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8.3’  </a:t>
            </a:r>
            <a:r>
              <a:rPr lang="en-US" sz="1000" b="1" dirty="0">
                <a:latin typeface="Arial Narrow" panose="020B0606020202030204" pitchFamily="34" charset="0"/>
              </a:rPr>
              <a:t>(FEMA 1% / 100-Yr) </a:t>
            </a:r>
          </a:p>
        </p:txBody>
      </p:sp>
      <p:sp>
        <p:nvSpPr>
          <p:cNvPr id="29" name="Rectangular Callout 28"/>
          <p:cNvSpPr/>
          <p:nvPr/>
        </p:nvSpPr>
        <p:spPr>
          <a:xfrm>
            <a:off x="453469" y="915594"/>
            <a:ext cx="1452893" cy="210847"/>
          </a:xfrm>
          <a:prstGeom prst="wedgeRectCallout">
            <a:avLst>
              <a:gd name="adj1" fmla="val 249712"/>
              <a:gd name="adj2" fmla="val -21836"/>
            </a:avLst>
          </a:prstGeom>
          <a:solidFill>
            <a:schemeClr val="accent1">
              <a:lumMod val="5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14.8’ </a:t>
            </a:r>
            <a:r>
              <a:rPr lang="en-US" sz="1000" b="1" dirty="0">
                <a:latin typeface="Arial Narrow" panose="020B0606020202030204" pitchFamily="34" charset="0"/>
              </a:rPr>
              <a:t>(FSF 0.2% / 500-Yr)</a:t>
            </a:r>
          </a:p>
        </p:txBody>
      </p:sp>
      <p:sp>
        <p:nvSpPr>
          <p:cNvPr id="30" name="Rectangular Callout 29"/>
          <p:cNvSpPr/>
          <p:nvPr/>
        </p:nvSpPr>
        <p:spPr>
          <a:xfrm>
            <a:off x="446155" y="2989973"/>
            <a:ext cx="1466082" cy="191841"/>
          </a:xfrm>
          <a:prstGeom prst="wedgeRectCallout">
            <a:avLst>
              <a:gd name="adj1" fmla="val 146933"/>
              <a:gd name="adj2" fmla="val -2902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6.7’  </a:t>
            </a:r>
            <a:r>
              <a:rPr lang="en-US" sz="1000" b="1" dirty="0">
                <a:latin typeface="Arial Narrow" panose="020B0606020202030204" pitchFamily="34" charset="0"/>
              </a:rPr>
              <a:t>(FEMA 2% / 50-Yr) </a:t>
            </a:r>
          </a:p>
        </p:txBody>
      </p:sp>
      <p:sp>
        <p:nvSpPr>
          <p:cNvPr id="31" name="Left Brace 30"/>
          <p:cNvSpPr/>
          <p:nvPr/>
        </p:nvSpPr>
        <p:spPr>
          <a:xfrm>
            <a:off x="257771" y="1963921"/>
            <a:ext cx="181069" cy="608895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368551" y="6505079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794212" y="6460229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94263" y="6433170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496680" y="6505079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22748" y="6460229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473928" y="646022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936128" y="5894703"/>
            <a:ext cx="268520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Building: </a:t>
            </a:r>
            <a:r>
              <a:rPr lang="en-US" sz="1200" b="1" dirty="0" smtClean="0">
                <a:hlinkClick r:id="rId5"/>
              </a:rPr>
              <a:t>51-04-0003-0006-0000_81</a:t>
            </a:r>
            <a:endParaRPr lang="en-US" sz="1200" b="1" dirty="0"/>
          </a:p>
        </p:txBody>
      </p:sp>
      <p:sp>
        <p:nvSpPr>
          <p:cNvPr id="11" name="Rectangle 10"/>
          <p:cNvSpPr/>
          <p:nvPr/>
        </p:nvSpPr>
        <p:spPr>
          <a:xfrm>
            <a:off x="8851178" y="6433170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41" name="Rectangular Callout 40"/>
          <p:cNvSpPr/>
          <p:nvPr/>
        </p:nvSpPr>
        <p:spPr>
          <a:xfrm>
            <a:off x="446155" y="4430813"/>
            <a:ext cx="1466082" cy="191841"/>
          </a:xfrm>
          <a:prstGeom prst="wedgeRectCallout">
            <a:avLst>
              <a:gd name="adj1" fmla="val 156678"/>
              <a:gd name="adj2" fmla="val 76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1.9’ (</a:t>
            </a:r>
            <a:r>
              <a:rPr lang="en-US" sz="1000" b="1" dirty="0">
                <a:latin typeface="Arial Narrow" panose="020B0606020202030204" pitchFamily="34" charset="0"/>
              </a:rPr>
              <a:t>FEMA </a:t>
            </a:r>
            <a:r>
              <a:rPr lang="en-US" sz="1000" b="1" dirty="0" smtClean="0">
                <a:latin typeface="Arial Narrow" panose="020B0606020202030204" pitchFamily="34" charset="0"/>
              </a:rPr>
              <a:t>10% </a:t>
            </a:r>
            <a:r>
              <a:rPr lang="en-US" sz="1000" b="1" dirty="0">
                <a:latin typeface="Arial Narrow" panose="020B0606020202030204" pitchFamily="34" charset="0"/>
              </a:rPr>
              <a:t>/ </a:t>
            </a:r>
            <a:r>
              <a:rPr lang="en-US" sz="1000" b="1" dirty="0" smtClean="0">
                <a:latin typeface="Arial Narrow" panose="020B0606020202030204" pitchFamily="34" charset="0"/>
              </a:rPr>
              <a:t>10-Yr</a:t>
            </a:r>
            <a:r>
              <a:rPr lang="en-US" sz="1000" b="1" dirty="0">
                <a:latin typeface="Arial Narrow" panose="020B0606020202030204" pitchFamily="34" charset="0"/>
              </a:rPr>
              <a:t>) </a:t>
            </a:r>
          </a:p>
        </p:txBody>
      </p:sp>
      <p:sp>
        <p:nvSpPr>
          <p:cNvPr id="42" name="Rectangular Callout 41"/>
          <p:cNvSpPr/>
          <p:nvPr/>
        </p:nvSpPr>
        <p:spPr>
          <a:xfrm>
            <a:off x="453469" y="4060133"/>
            <a:ext cx="1466082" cy="191841"/>
          </a:xfrm>
          <a:prstGeom prst="wedgeRectCallout">
            <a:avLst>
              <a:gd name="adj1" fmla="val 156678"/>
              <a:gd name="adj2" fmla="val 76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4.4’ (FEMA 4% </a:t>
            </a:r>
            <a:r>
              <a:rPr lang="en-US" sz="1000" b="1" dirty="0">
                <a:latin typeface="Arial Narrow" panose="020B0606020202030204" pitchFamily="34" charset="0"/>
              </a:rPr>
              <a:t>/ </a:t>
            </a:r>
            <a:r>
              <a:rPr lang="en-US" sz="1000" b="1" dirty="0" smtClean="0">
                <a:latin typeface="Arial Narrow" panose="020B0606020202030204" pitchFamily="34" charset="0"/>
              </a:rPr>
              <a:t>25-Yr</a:t>
            </a:r>
            <a:r>
              <a:rPr lang="en-US" sz="1000" b="1" dirty="0">
                <a:latin typeface="Arial Narrow" panose="020B0606020202030204" pitchFamily="34" charset="0"/>
              </a:rPr>
              <a:t>)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9897373" y="1756970"/>
            <a:ext cx="2294627" cy="16708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-1" y="0"/>
            <a:ext cx="12651067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3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072" y="0"/>
            <a:ext cx="8940800" cy="68580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/>
          <a:srcRect t="833" r="2493"/>
          <a:stretch/>
        </p:blipFill>
        <p:spPr>
          <a:xfrm>
            <a:off x="282192" y="1691272"/>
            <a:ext cx="2036062" cy="200196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447" y="884127"/>
            <a:ext cx="5144565" cy="534585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79069" y="3683972"/>
            <a:ext cx="25245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309 </a:t>
            </a:r>
            <a:r>
              <a:rPr lang="en-US" sz="1100" b="1" dirty="0" smtClean="0"/>
              <a:t>8th St, </a:t>
            </a:r>
            <a:r>
              <a:rPr lang="en-US" sz="1100" b="1" dirty="0"/>
              <a:t>Marlinton, WV, 24954</a:t>
            </a:r>
          </a:p>
        </p:txBody>
      </p:sp>
      <p:sp>
        <p:nvSpPr>
          <p:cNvPr id="44" name="Rectangular Callout 43"/>
          <p:cNvSpPr/>
          <p:nvPr/>
        </p:nvSpPr>
        <p:spPr>
          <a:xfrm>
            <a:off x="335356" y="4871722"/>
            <a:ext cx="1472677" cy="236256"/>
          </a:xfrm>
          <a:prstGeom prst="wedgeRectCallout">
            <a:avLst>
              <a:gd name="adj1" fmla="val 176717"/>
              <a:gd name="adj2" fmla="val 140978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7’ (1985 </a:t>
            </a:r>
            <a:r>
              <a:rPr lang="en-US" sz="1000" b="1" dirty="0">
                <a:latin typeface="Arial Narrow" panose="020B0606020202030204" pitchFamily="34" charset="0"/>
              </a:rPr>
              <a:t>High </a:t>
            </a:r>
            <a:r>
              <a:rPr lang="en-US" sz="1000" b="1" dirty="0" smtClean="0">
                <a:latin typeface="Arial Narrow" panose="020B0606020202030204" pitchFamily="34" charset="0"/>
              </a:rPr>
              <a:t>Water Mark) </a:t>
            </a:r>
            <a:endParaRPr lang="en-US" sz="1000" b="1" dirty="0">
              <a:latin typeface="Arial Narrow" panose="020B0606020202030204" pitchFamily="34" charset="0"/>
            </a:endParaRPr>
          </a:p>
        </p:txBody>
      </p:sp>
      <p:sp>
        <p:nvSpPr>
          <p:cNvPr id="45" name="Rectangular Callout 44"/>
          <p:cNvSpPr/>
          <p:nvPr/>
        </p:nvSpPr>
        <p:spPr>
          <a:xfrm>
            <a:off x="348545" y="4537520"/>
            <a:ext cx="1466082" cy="301945"/>
          </a:xfrm>
          <a:prstGeom prst="wedgeRectCallout">
            <a:avLst>
              <a:gd name="adj1" fmla="val 111930"/>
              <a:gd name="adj2" fmla="val 86294"/>
            </a:avLst>
          </a:prstGeom>
          <a:solidFill>
            <a:srgbClr val="317ABD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8.8’ (FEMA DRAFT NFHL </a:t>
            </a:r>
            <a:r>
              <a:rPr lang="en-US" sz="1000" b="1" dirty="0">
                <a:latin typeface="Arial Narrow" panose="020B0606020202030204" pitchFamily="34" charset="0"/>
              </a:rPr>
              <a:t>0.2% / 500-Yr )</a:t>
            </a:r>
          </a:p>
        </p:txBody>
      </p:sp>
      <p:sp>
        <p:nvSpPr>
          <p:cNvPr id="46" name="Rectangular Callout 45"/>
          <p:cNvSpPr/>
          <p:nvPr/>
        </p:nvSpPr>
        <p:spPr>
          <a:xfrm>
            <a:off x="341177" y="5512594"/>
            <a:ext cx="1451453" cy="176396"/>
          </a:xfrm>
          <a:prstGeom prst="wedgeRectCallout">
            <a:avLst>
              <a:gd name="adj1" fmla="val 174928"/>
              <a:gd name="adj2" fmla="val 112071"/>
            </a:avLst>
          </a:prstGeom>
          <a:solidFill>
            <a:srgbClr val="9DC3E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3.6’  (</a:t>
            </a:r>
            <a:r>
              <a:rPr lang="en-US" sz="1000" b="1" dirty="0">
                <a:latin typeface="Arial Narrow" panose="020B0606020202030204" pitchFamily="34" charset="0"/>
              </a:rPr>
              <a:t>FEMA 1% / 100-Yr) </a:t>
            </a:r>
          </a:p>
        </p:txBody>
      </p:sp>
      <p:sp>
        <p:nvSpPr>
          <p:cNvPr id="47" name="Rectangular Callout 46"/>
          <p:cNvSpPr/>
          <p:nvPr/>
        </p:nvSpPr>
        <p:spPr>
          <a:xfrm>
            <a:off x="348545" y="4224003"/>
            <a:ext cx="1452893" cy="210847"/>
          </a:xfrm>
          <a:prstGeom prst="wedgeRectCallout">
            <a:avLst>
              <a:gd name="adj1" fmla="val 121718"/>
              <a:gd name="adj2" fmla="val 213846"/>
            </a:avLst>
          </a:prstGeom>
          <a:solidFill>
            <a:srgbClr val="00B0F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9.4’ </a:t>
            </a:r>
            <a:r>
              <a:rPr lang="en-US" sz="1000" b="1" dirty="0">
                <a:latin typeface="Arial Narrow" panose="020B0606020202030204" pitchFamily="34" charset="0"/>
              </a:rPr>
              <a:t>(FSF 0.2% / 500-Yr)</a:t>
            </a:r>
          </a:p>
        </p:txBody>
      </p:sp>
      <p:sp>
        <p:nvSpPr>
          <p:cNvPr id="48" name="Rectangular Callout 47"/>
          <p:cNvSpPr/>
          <p:nvPr/>
        </p:nvSpPr>
        <p:spPr>
          <a:xfrm>
            <a:off x="347071" y="6053582"/>
            <a:ext cx="1454367" cy="176396"/>
          </a:xfrm>
          <a:prstGeom prst="wedgeRectCallout">
            <a:avLst>
              <a:gd name="adj1" fmla="val 173047"/>
              <a:gd name="adj2" fmla="val -7230"/>
            </a:avLst>
          </a:prstGeom>
          <a:solidFill>
            <a:srgbClr val="9DC3E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0.4’ </a:t>
            </a:r>
            <a:r>
              <a:rPr lang="en-US" sz="1000" b="1" dirty="0">
                <a:latin typeface="Arial Narrow" panose="020B0606020202030204" pitchFamily="34" charset="0"/>
              </a:rPr>
              <a:t>(FEMA 10% / 10-Yr) </a:t>
            </a:r>
          </a:p>
        </p:txBody>
      </p:sp>
      <p:sp>
        <p:nvSpPr>
          <p:cNvPr id="49" name="Rectangular Callout 48"/>
          <p:cNvSpPr/>
          <p:nvPr/>
        </p:nvSpPr>
        <p:spPr>
          <a:xfrm>
            <a:off x="347071" y="5791660"/>
            <a:ext cx="1466082" cy="191841"/>
          </a:xfrm>
          <a:prstGeom prst="wedgeRectCallout">
            <a:avLst>
              <a:gd name="adj1" fmla="val 173004"/>
              <a:gd name="adj2" fmla="val 32463"/>
            </a:avLst>
          </a:prstGeom>
          <a:solidFill>
            <a:srgbClr val="9DC3E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2.7’ (</a:t>
            </a:r>
            <a:r>
              <a:rPr lang="en-US" sz="1000" b="1" dirty="0">
                <a:latin typeface="Arial Narrow" panose="020B0606020202030204" pitchFamily="34" charset="0"/>
              </a:rPr>
              <a:t>FEMA 2% / 50-Yr) </a:t>
            </a:r>
          </a:p>
        </p:txBody>
      </p:sp>
      <p:sp>
        <p:nvSpPr>
          <p:cNvPr id="50" name="Rectangle 49"/>
          <p:cNvSpPr/>
          <p:nvPr/>
        </p:nvSpPr>
        <p:spPr>
          <a:xfrm>
            <a:off x="7223783" y="6481215"/>
            <a:ext cx="425661" cy="188361"/>
          </a:xfrm>
          <a:prstGeom prst="rect">
            <a:avLst/>
          </a:prstGeom>
          <a:solidFill>
            <a:srgbClr val="00B0F0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7607292" y="6432135"/>
            <a:ext cx="1991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First Street Foundation (FSF)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437657" y="6443337"/>
            <a:ext cx="1265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53" name="Rectangle 52"/>
          <p:cNvSpPr/>
          <p:nvPr/>
        </p:nvSpPr>
        <p:spPr>
          <a:xfrm>
            <a:off x="4969767" y="6484702"/>
            <a:ext cx="426068" cy="188361"/>
          </a:xfrm>
          <a:prstGeom prst="rect">
            <a:avLst/>
          </a:prstGeom>
          <a:solidFill>
            <a:srgbClr val="317ABD"/>
          </a:solidFill>
          <a:ln w="19050">
            <a:solidFill>
              <a:srgbClr val="9DC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5346223" y="6440382"/>
            <a:ext cx="1748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FEMA Draft NFHL (2023)</a:t>
            </a:r>
            <a:endParaRPr lang="en-US" sz="1200" dirty="0"/>
          </a:p>
        </p:txBody>
      </p:sp>
      <p:sp>
        <p:nvSpPr>
          <p:cNvPr id="55" name="Rectangle 54"/>
          <p:cNvSpPr/>
          <p:nvPr/>
        </p:nvSpPr>
        <p:spPr>
          <a:xfrm>
            <a:off x="9598999" y="6461901"/>
            <a:ext cx="377250" cy="18392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9907502" y="6413739"/>
            <a:ext cx="1976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1985 </a:t>
            </a:r>
            <a:r>
              <a:rPr lang="en-US" sz="1200" dirty="0"/>
              <a:t>Flood High Water Mark</a:t>
            </a:r>
          </a:p>
        </p:txBody>
      </p:sp>
      <p:sp>
        <p:nvSpPr>
          <p:cNvPr id="57" name="Rectangle 56"/>
          <p:cNvSpPr/>
          <p:nvPr/>
        </p:nvSpPr>
        <p:spPr>
          <a:xfrm>
            <a:off x="7892415" y="1001213"/>
            <a:ext cx="3913463" cy="68518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Ideally, the </a:t>
            </a: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 Flood Elevation (DFE) should be the BFE plus 2 feet of freeboard.  The DFE should also be above the high-water marks of the </a:t>
            </a:r>
            <a:r>
              <a:rPr lang="en-US" sz="1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1985 </a:t>
            </a: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flood plus </a:t>
            </a:r>
            <a:r>
              <a:rPr lang="en-US" sz="1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freeboard.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01723" y="1127236"/>
            <a:ext cx="219700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Building: </a:t>
            </a:r>
            <a:r>
              <a:rPr lang="en-US" sz="1100" b="1" u="sng" dirty="0">
                <a:hlinkClick r:id="rId5"/>
              </a:rPr>
              <a:t>38-08-0003-0023-0000 </a:t>
            </a:r>
            <a:endParaRPr lang="en-US" sz="1200" b="1" u="sng" dirty="0"/>
          </a:p>
        </p:txBody>
      </p:sp>
      <p:sp>
        <p:nvSpPr>
          <p:cNvPr id="59" name="Rectangle 58"/>
          <p:cNvSpPr/>
          <p:nvPr/>
        </p:nvSpPr>
        <p:spPr>
          <a:xfrm>
            <a:off x="2745442" y="6476455"/>
            <a:ext cx="426068" cy="188361"/>
          </a:xfrm>
          <a:prstGeom prst="rect">
            <a:avLst/>
          </a:prstGeom>
          <a:solidFill>
            <a:srgbClr val="9DC3E6"/>
          </a:solidFill>
          <a:ln w="19050">
            <a:solidFill>
              <a:srgbClr val="2967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3130177" y="6432135"/>
            <a:ext cx="1748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FEMA Effective (2010)</a:t>
            </a:r>
            <a:endParaRPr lang="en-US" sz="1200" dirty="0"/>
          </a:p>
        </p:txBody>
      </p:sp>
      <p:sp>
        <p:nvSpPr>
          <p:cNvPr id="61" name="Rectangular Callout 60"/>
          <p:cNvSpPr/>
          <p:nvPr/>
        </p:nvSpPr>
        <p:spPr>
          <a:xfrm>
            <a:off x="335356" y="5154746"/>
            <a:ext cx="1451453" cy="295073"/>
          </a:xfrm>
          <a:prstGeom prst="wedgeRectCallout">
            <a:avLst>
              <a:gd name="adj1" fmla="val 174928"/>
              <a:gd name="adj2" fmla="val 112071"/>
            </a:avLst>
          </a:prstGeom>
          <a:solidFill>
            <a:srgbClr val="317ABD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 smtClean="0">
                <a:latin typeface="Arial Narrow" panose="020B0606020202030204" pitchFamily="34" charset="0"/>
              </a:rPr>
              <a:t>4.8’ </a:t>
            </a:r>
            <a:r>
              <a:rPr lang="en-US" sz="1000" b="1" dirty="0">
                <a:latin typeface="Arial Narrow" panose="020B0606020202030204" pitchFamily="34" charset="0"/>
              </a:rPr>
              <a:t>(FEMA </a:t>
            </a:r>
            <a:r>
              <a:rPr lang="en-US" sz="1000" b="1" dirty="0" smtClean="0">
                <a:latin typeface="Arial Narrow" panose="020B0606020202030204" pitchFamily="34" charset="0"/>
              </a:rPr>
              <a:t>DRAFT </a:t>
            </a:r>
            <a:r>
              <a:rPr lang="en-US" sz="1000" b="1" dirty="0">
                <a:latin typeface="Arial Narrow" panose="020B0606020202030204" pitchFamily="34" charset="0"/>
              </a:rPr>
              <a:t>NFHL 1% / 100-Yr) </a:t>
            </a: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3844" y="3213543"/>
            <a:ext cx="3874887" cy="2545625"/>
          </a:xfrm>
          <a:prstGeom prst="rect">
            <a:avLst/>
          </a:prstGeom>
        </p:spPr>
      </p:pic>
      <p:graphicFrame>
        <p:nvGraphicFramePr>
          <p:cNvPr id="63" name="Table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981240"/>
              </p:ext>
            </p:extLst>
          </p:nvPr>
        </p:nvGraphicFramePr>
        <p:xfrm>
          <a:off x="7915158" y="1766384"/>
          <a:ext cx="3874887" cy="12628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74612">
                  <a:extLst>
                    <a:ext uri="{9D8B030D-6E8A-4147-A177-3AD203B41FA5}">
                      <a16:colId xmlns:a16="http://schemas.microsoft.com/office/drawing/2014/main" val="3199356290"/>
                    </a:ext>
                  </a:extLst>
                </a:gridCol>
                <a:gridCol w="874395">
                  <a:extLst>
                    <a:ext uri="{9D8B030D-6E8A-4147-A177-3AD203B41FA5}">
                      <a16:colId xmlns:a16="http://schemas.microsoft.com/office/drawing/2014/main" val="3350188150"/>
                    </a:ext>
                  </a:extLst>
                </a:gridCol>
                <a:gridCol w="1325880">
                  <a:extLst>
                    <a:ext uri="{9D8B030D-6E8A-4147-A177-3AD203B41FA5}">
                      <a16:colId xmlns:a16="http://schemas.microsoft.com/office/drawing/2014/main" val="2472153968"/>
                    </a:ext>
                  </a:extLst>
                </a:gridCol>
              </a:tblGrid>
              <a:tr h="1601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Flood Intervals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Height (ft</a:t>
                      </a:r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.)</a:t>
                      </a:r>
                      <a:endParaRPr lang="en-US" sz="800" b="1" i="1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Source</a:t>
                      </a:r>
                      <a:endParaRPr lang="en-US" sz="800" b="1" i="1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228640"/>
                  </a:ext>
                </a:extLst>
              </a:tr>
              <a:tr h="13199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/ 10-Yr</a:t>
                      </a:r>
                      <a:endParaRPr lang="en-US" sz="8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91" marR="7091" marT="7091" marB="0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0.4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Flood Profile </a:t>
                      </a:r>
                      <a:r>
                        <a:rPr lang="en-US" sz="800" u="none" strike="noStrike" dirty="0" smtClean="0">
                          <a:effectLst/>
                        </a:rPr>
                        <a:t>(Effective 2010</a:t>
                      </a:r>
                      <a:r>
                        <a:rPr lang="en-US" sz="800" u="none" strike="noStrike" dirty="0">
                          <a:effectLst/>
                        </a:rPr>
                        <a:t>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9DC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699491"/>
                  </a:ext>
                </a:extLst>
              </a:tr>
              <a:tr h="12001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 smtClean="0">
                          <a:effectLst/>
                        </a:rPr>
                        <a:t>FEMA 2% / 50-yr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2.7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Flood Profile  </a:t>
                      </a:r>
                      <a:r>
                        <a:rPr lang="en-US" sz="800" u="none" strike="noStrike" dirty="0" smtClean="0">
                          <a:effectLst/>
                        </a:rPr>
                        <a:t>(Effective 2010)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9DC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47866"/>
                  </a:ext>
                </a:extLst>
              </a:tr>
              <a:tr h="128164">
                <a:tc>
                  <a:txBody>
                    <a:bodyPr/>
                    <a:lstStyle/>
                    <a:p>
                      <a:pPr algn="l" fontAlgn="b"/>
                      <a:r>
                        <a:rPr lang="fi-FI" sz="800" b="1" u="none" strike="noStrike" dirty="0" smtClean="0">
                          <a:effectLst/>
                        </a:rPr>
                        <a:t>FEMA 1% / 100-yr</a:t>
                      </a:r>
                      <a:endParaRPr lang="fi-FI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3.6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r>
                        <a:rPr lang="en-US" sz="800" u="none" strike="noStrike" dirty="0" smtClean="0">
                          <a:effectLst/>
                        </a:rPr>
                        <a:t>Flood Profile  (Effective 2010)</a:t>
                      </a:r>
                      <a:endParaRPr lang="en-US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9DC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230561"/>
                  </a:ext>
                </a:extLst>
              </a:tr>
              <a:tr h="148736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 dirty="0">
                          <a:effectLst/>
                        </a:rPr>
                        <a:t>FEMA </a:t>
                      </a:r>
                      <a:r>
                        <a:rPr lang="en-US" sz="800" b="1" u="none" strike="noStrike" dirty="0" smtClean="0">
                          <a:effectLst/>
                        </a:rPr>
                        <a:t>100-yr </a:t>
                      </a:r>
                      <a:r>
                        <a:rPr lang="en-US" sz="800" b="1" u="none" strike="noStrike" dirty="0">
                          <a:effectLst/>
                        </a:rPr>
                        <a:t>+ 2.0 Ft. Freeboard (DFE)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5.6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Design flood elevation (DFE)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9DC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7422614"/>
                  </a:ext>
                </a:extLst>
              </a:tr>
              <a:tr h="136167"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High Water Mark (1985 Flood)</a:t>
                      </a:r>
                      <a:endParaRPr lang="sv-SE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7.0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Picture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4766345"/>
                  </a:ext>
                </a:extLst>
              </a:tr>
              <a:tr h="136167"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b="1" u="none" strike="noStrike" dirty="0">
                          <a:effectLst/>
                        </a:rPr>
                        <a:t>FEMA Draft  NFHL </a:t>
                      </a:r>
                      <a:r>
                        <a:rPr lang="sv-SE" sz="800" b="1" u="none" strike="noStrike" dirty="0" smtClean="0">
                          <a:effectLst/>
                        </a:rPr>
                        <a:t>100-yr</a:t>
                      </a:r>
                      <a:endParaRPr lang="sv-SE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317A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4.8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317A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 smtClean="0">
                          <a:effectLst/>
                        </a:rPr>
                        <a:t>WV </a:t>
                      </a:r>
                      <a:r>
                        <a:rPr lang="en-US" sz="800" u="none" strike="noStrike" dirty="0">
                          <a:effectLst/>
                        </a:rPr>
                        <a:t>Flood </a:t>
                      </a:r>
                      <a:r>
                        <a:rPr lang="en-US" sz="800" u="none" strike="noStrike" dirty="0" smtClean="0">
                          <a:effectLst/>
                        </a:rPr>
                        <a:t>Tool (Draft 2023)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317A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376605"/>
                  </a:ext>
                </a:extLst>
              </a:tr>
              <a:tr h="13144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</a:rPr>
                        <a:t>FEMA </a:t>
                      </a:r>
                      <a:r>
                        <a:rPr lang="en-US" sz="800" b="1" u="none" strike="noStrike" dirty="0" smtClean="0">
                          <a:effectLst/>
                        </a:rPr>
                        <a:t>500-yr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317A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8.8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317A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r>
                        <a:rPr lang="en-US" sz="800" u="none" strike="noStrike" dirty="0" smtClean="0">
                          <a:effectLst/>
                        </a:rPr>
                        <a:t>WV Flood Tool (Draft 2023)</a:t>
                      </a:r>
                      <a:endParaRPr lang="en-US" sz="8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317A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1226660"/>
                  </a:ext>
                </a:extLst>
              </a:tr>
              <a:tr h="16015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</a:t>
                      </a:r>
                      <a:r>
                        <a:rPr lang="en-US" sz="8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500-yr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9.4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en-US" sz="800" b="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FSF Flood Depth</a:t>
                      </a:r>
                      <a:r>
                        <a:rPr lang="en-US" sz="800" b="0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 (2022)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962860"/>
                  </a:ext>
                </a:extLst>
              </a:tr>
            </a:tbl>
          </a:graphicData>
        </a:graphic>
      </p:graphicFrame>
      <p:sp>
        <p:nvSpPr>
          <p:cNvPr id="64" name="Rectangle 63"/>
          <p:cNvSpPr/>
          <p:nvPr/>
        </p:nvSpPr>
        <p:spPr>
          <a:xfrm>
            <a:off x="7915158" y="2452973"/>
            <a:ext cx="3863574" cy="153922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7901582" y="5788934"/>
            <a:ext cx="3728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1985 </a:t>
            </a:r>
            <a:r>
              <a:rPr lang="en-US" sz="1400" b="1" dirty="0"/>
              <a:t>Flood High Water Mark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01723" y="1404235"/>
            <a:ext cx="25245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/>
              <a:t>1900 Commercial Structure</a:t>
            </a:r>
            <a:endParaRPr lang="en-US" sz="1050" b="1" dirty="0"/>
          </a:p>
        </p:txBody>
      </p:sp>
      <p:sp>
        <p:nvSpPr>
          <p:cNvPr id="2" name="Rectangle 1"/>
          <p:cNvSpPr/>
          <p:nvPr/>
        </p:nvSpPr>
        <p:spPr>
          <a:xfrm>
            <a:off x="427307" y="131923"/>
            <a:ext cx="23181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Marlinton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1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39B3FB15-35C4-8F9A-60D3-3D8EAD2FA3CC}"/>
              </a:ext>
            </a:extLst>
          </p:cNvPr>
          <p:cNvSpPr txBox="1"/>
          <p:nvPr/>
        </p:nvSpPr>
        <p:spPr>
          <a:xfrm>
            <a:off x="1191801" y="66468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10% Annual Chance (10-year)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77" b="16692"/>
          <a:stretch/>
        </p:blipFill>
        <p:spPr>
          <a:xfrm>
            <a:off x="-12837" y="1304925"/>
            <a:ext cx="12192000" cy="555307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593D8C0-66D8-08F4-ADD6-D3CEA03CCF78}"/>
              </a:ext>
            </a:extLst>
          </p:cNvPr>
          <p:cNvSpPr txBox="1">
            <a:spLocks/>
          </p:cNvSpPr>
          <p:nvPr/>
        </p:nvSpPr>
        <p:spPr>
          <a:xfrm rot="16200000">
            <a:off x="-2944374" y="2917024"/>
            <a:ext cx="68961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Profile</a:t>
            </a:r>
          </a:p>
        </p:txBody>
      </p:sp>
      <p:sp>
        <p:nvSpPr>
          <p:cNvPr id="5" name="Rectangle 4"/>
          <p:cNvSpPr/>
          <p:nvPr/>
        </p:nvSpPr>
        <p:spPr>
          <a:xfrm>
            <a:off x="1429764" y="227707"/>
            <a:ext cx="71046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Assessing the Percentage of </a:t>
            </a:r>
            <a:r>
              <a:rPr lang="en-US" sz="3200" b="1" dirty="0" smtClean="0"/>
              <a:t>Inundated Area </a:t>
            </a:r>
            <a:r>
              <a:rPr lang="en-US" sz="3200" b="1" dirty="0"/>
              <a:t>in </a:t>
            </a:r>
            <a:r>
              <a:rPr lang="en-US" sz="3200" b="1" dirty="0" smtClean="0"/>
              <a:t>Different Flood Intervals</a:t>
            </a:r>
            <a:endParaRPr lang="en-US" sz="3200" b="1" dirty="0"/>
          </a:p>
        </p:txBody>
      </p:sp>
      <p:sp>
        <p:nvSpPr>
          <p:cNvPr id="22" name="Rectangle 21"/>
          <p:cNvSpPr/>
          <p:nvPr/>
        </p:nvSpPr>
        <p:spPr>
          <a:xfrm>
            <a:off x="1809750" y="6179142"/>
            <a:ext cx="34956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FFC000"/>
                </a:solidFill>
              </a:rPr>
              <a:t>White Sulphur Springs</a:t>
            </a:r>
            <a:endParaRPr lang="en-US" sz="2800" b="1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07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1" b="16691"/>
          <a:stretch/>
        </p:blipFill>
        <p:spPr>
          <a:xfrm>
            <a:off x="-9525" y="42"/>
            <a:ext cx="12192000" cy="6886533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F1AFC146-3054-2B34-7AF2-78D3CF187A13}"/>
              </a:ext>
            </a:extLst>
          </p:cNvPr>
          <p:cNvSpPr txBox="1">
            <a:spLocks/>
          </p:cNvSpPr>
          <p:nvPr/>
        </p:nvSpPr>
        <p:spPr>
          <a:xfrm>
            <a:off x="0" y="-1766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B3FB15-35C4-8F9A-60D3-3D8EAD2FA3CC}"/>
              </a:ext>
            </a:extLst>
          </p:cNvPr>
          <p:cNvSpPr txBox="1"/>
          <p:nvPr/>
        </p:nvSpPr>
        <p:spPr>
          <a:xfrm>
            <a:off x="1191801" y="66468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10% Annual Chance (10-year)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FF2B436-4E8E-4D41-8D62-8A519C1CAAA8}"/>
              </a:ext>
            </a:extLst>
          </p:cNvPr>
          <p:cNvSpPr txBox="1"/>
          <p:nvPr/>
        </p:nvSpPr>
        <p:spPr>
          <a:xfrm>
            <a:off x="7515226" y="129597"/>
            <a:ext cx="4350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Springs, WV</a:t>
            </a:r>
            <a:endParaRPr lang="en-US" sz="24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C776017-35FF-6106-A0F4-6B248B366EE3}"/>
              </a:ext>
            </a:extLst>
          </p:cNvPr>
          <p:cNvSpPr txBox="1"/>
          <p:nvPr/>
        </p:nvSpPr>
        <p:spPr>
          <a:xfrm>
            <a:off x="7731165" y="6364713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96% probability of flooding at least once over 30 years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9B9A79F-0AD2-6C81-D75A-F38041EECBF9}"/>
              </a:ext>
            </a:extLst>
          </p:cNvPr>
          <p:cNvGrpSpPr/>
          <p:nvPr/>
        </p:nvGrpSpPr>
        <p:grpSpPr>
          <a:xfrm>
            <a:off x="563047" y="5526656"/>
            <a:ext cx="2003425" cy="680106"/>
            <a:chOff x="9256704" y="6579661"/>
            <a:chExt cx="2136461" cy="725268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BBC88B9-1459-9EAA-1BB3-40DF518C1BB8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CC04059-81B4-9E66-FD67-1715D486CCB7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86C8610-867D-0E90-C5EB-8EEFF0199E2F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821C913-85C4-EDC9-FF76-C12055380F61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DC3150E-757D-ECC4-CCE5-87E15B490DA8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id="{0FBDAE93-17C4-146A-1A95-376B7D4B2BC9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26 ft.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3480D72-4E3E-31BB-E427-610C4CC01B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0DE36AB4-250A-F970-EAD6-67F617B9EA2D}"/>
              </a:ext>
            </a:extLst>
          </p:cNvPr>
          <p:cNvSpPr txBox="1"/>
          <p:nvPr/>
        </p:nvSpPr>
        <p:spPr>
          <a:xfrm>
            <a:off x="458990" y="6347715"/>
            <a:ext cx="6563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13% of White Sulphur Springs is in the 10% Annual Flood Chance</a:t>
            </a:r>
          </a:p>
        </p:txBody>
      </p:sp>
    </p:spTree>
    <p:extLst>
      <p:ext uri="{BB962C8B-B14F-4D97-AF65-F5344CB8AC3E}">
        <p14:creationId xmlns:p14="http://schemas.microsoft.com/office/powerpoint/2010/main" val="126633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8" b="17099"/>
          <a:stretch/>
        </p:blipFill>
        <p:spPr>
          <a:xfrm>
            <a:off x="-1" y="0"/>
            <a:ext cx="12192231" cy="6858000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62959C10-7AFB-F2BB-1E63-E0DC23A35024}"/>
              </a:ext>
            </a:extLst>
          </p:cNvPr>
          <p:cNvSpPr txBox="1">
            <a:spLocks/>
          </p:cNvSpPr>
          <p:nvPr/>
        </p:nvSpPr>
        <p:spPr>
          <a:xfrm>
            <a:off x="0" y="-1766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0353438-BACB-A702-B1AA-6CF7258CC040}"/>
              </a:ext>
            </a:extLst>
          </p:cNvPr>
          <p:cNvSpPr txBox="1"/>
          <p:nvPr/>
        </p:nvSpPr>
        <p:spPr>
          <a:xfrm>
            <a:off x="1106076" y="66468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4% Annual Chance (25-year)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0B4977E-B2D5-7C9A-2027-9D5A6D72A5C4}"/>
              </a:ext>
            </a:extLst>
          </p:cNvPr>
          <p:cNvSpPr txBox="1"/>
          <p:nvPr/>
        </p:nvSpPr>
        <p:spPr>
          <a:xfrm>
            <a:off x="7515226" y="129597"/>
            <a:ext cx="4350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Springs, WV</a:t>
            </a:r>
            <a:endParaRPr lang="en-US" sz="24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DE273D6-5D3E-EBB3-AD60-310DACB62659}"/>
              </a:ext>
            </a:extLst>
          </p:cNvPr>
          <p:cNvSpPr txBox="1"/>
          <p:nvPr/>
        </p:nvSpPr>
        <p:spPr>
          <a:xfrm>
            <a:off x="458990" y="6347715"/>
            <a:ext cx="6563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17% of White Sulphur Springs is in the </a:t>
            </a:r>
            <a:r>
              <a:rPr lang="en-US" b="1" dirty="0" smtClean="0">
                <a:solidFill>
                  <a:schemeClr val="bg1"/>
                </a:solidFill>
              </a:rPr>
              <a:t>4% </a:t>
            </a:r>
            <a:r>
              <a:rPr lang="en-US" b="1" dirty="0">
                <a:solidFill>
                  <a:schemeClr val="bg1"/>
                </a:solidFill>
              </a:rPr>
              <a:t>Annual Flood Chance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820400A-18D1-D2B1-5D3C-CC5F42FCCC96}"/>
              </a:ext>
            </a:extLst>
          </p:cNvPr>
          <p:cNvSpPr txBox="1"/>
          <p:nvPr/>
        </p:nvSpPr>
        <p:spPr>
          <a:xfrm>
            <a:off x="7731165" y="6364713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71% probability of flooding at least once over 30 years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9F4485F-0992-34DD-C354-B0955C87153B}"/>
              </a:ext>
            </a:extLst>
          </p:cNvPr>
          <p:cNvGrpSpPr/>
          <p:nvPr/>
        </p:nvGrpSpPr>
        <p:grpSpPr>
          <a:xfrm>
            <a:off x="563047" y="5526656"/>
            <a:ext cx="2003425" cy="680106"/>
            <a:chOff x="9256704" y="6579661"/>
            <a:chExt cx="2136461" cy="725268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DCD9E34-DBCA-2C19-7095-BD6C03B67100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B8A35E3-9275-9BFA-D635-0607DA5007BC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424E0C0-F450-2F3C-F2D4-85B4FD336B1B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99F14D6-92B8-9683-D31F-10DD4CBBDAAA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7C05063-FA53-DCD7-4292-1397FE16CB5E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59" name="Content Placeholder 2">
              <a:extLst>
                <a:ext uri="{FF2B5EF4-FFF2-40B4-BE49-F238E27FC236}">
                  <a16:creationId xmlns:a16="http://schemas.microsoft.com/office/drawing/2014/main" id="{C695A475-2789-DD64-8750-B2D4D1028B9A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29 ft.</a:t>
              </a: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C8CD37CE-13E1-1FAC-52FA-3AF63C55AC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554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1" b="17096"/>
          <a:stretch/>
        </p:blipFill>
        <p:spPr>
          <a:xfrm>
            <a:off x="0" y="-17660"/>
            <a:ext cx="12192000" cy="687184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D6DB291C-7927-2935-674E-5003E97C7DF4}"/>
              </a:ext>
            </a:extLst>
          </p:cNvPr>
          <p:cNvSpPr txBox="1">
            <a:spLocks/>
          </p:cNvSpPr>
          <p:nvPr/>
        </p:nvSpPr>
        <p:spPr>
          <a:xfrm>
            <a:off x="0" y="-1766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DB796D-58FB-1C1C-77E0-5B8103290187}"/>
              </a:ext>
            </a:extLst>
          </p:cNvPr>
          <p:cNvSpPr txBox="1"/>
          <p:nvPr/>
        </p:nvSpPr>
        <p:spPr>
          <a:xfrm>
            <a:off x="1106076" y="66468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2% Annual Chance (50-year)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87E666-A5A3-1FA6-7C60-4167D4EA1F58}"/>
              </a:ext>
            </a:extLst>
          </p:cNvPr>
          <p:cNvSpPr txBox="1"/>
          <p:nvPr/>
        </p:nvSpPr>
        <p:spPr>
          <a:xfrm>
            <a:off x="7515226" y="129597"/>
            <a:ext cx="4350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Springs, WV</a:t>
            </a:r>
            <a:endParaRPr lang="en-US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60A85E-1EE1-5EC3-4A72-E80AF237FB59}"/>
              </a:ext>
            </a:extLst>
          </p:cNvPr>
          <p:cNvSpPr txBox="1"/>
          <p:nvPr/>
        </p:nvSpPr>
        <p:spPr>
          <a:xfrm>
            <a:off x="458991" y="6347715"/>
            <a:ext cx="653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20% of White Sulphur Springs is in the 2% Annual Flood Chance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C3F881-A23B-E8B0-4A47-870D236EF356}"/>
              </a:ext>
            </a:extLst>
          </p:cNvPr>
          <p:cNvSpPr txBox="1"/>
          <p:nvPr/>
        </p:nvSpPr>
        <p:spPr>
          <a:xfrm>
            <a:off x="7731165" y="6364713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45% probability of flooding at least once over 30 years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4874F8-1B7F-A937-5276-577D9804A92A}"/>
              </a:ext>
            </a:extLst>
          </p:cNvPr>
          <p:cNvGrpSpPr/>
          <p:nvPr/>
        </p:nvGrpSpPr>
        <p:grpSpPr>
          <a:xfrm>
            <a:off x="563047" y="5526656"/>
            <a:ext cx="2003425" cy="680106"/>
            <a:chOff x="9256704" y="6579661"/>
            <a:chExt cx="2136461" cy="72526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86F714E-7797-090F-5927-03DDFE9454E0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FC93D69-4E0A-43E2-D314-C1D1D841C162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1B5A6BC-9AAB-6564-6663-16319431F957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4506601-1393-4F3C-C780-30BA14F2D121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0393723-8F79-B325-1099-868189A7B342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78EF41B4-B775-DFAB-ED3A-63304DD2098E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30 ft.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C9FEF4D-58FB-76F1-015A-2B796F5D2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690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EB8E88-2B1B-F612-97D5-1DB22E9E92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-26" r="595" b="13255"/>
          <a:stretch/>
        </p:blipFill>
        <p:spPr>
          <a:xfrm>
            <a:off x="-3050" y="0"/>
            <a:ext cx="12195050" cy="68529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4F5418D-8745-B00E-3FFA-4A024A24FEF5}"/>
              </a:ext>
            </a:extLst>
          </p:cNvPr>
          <p:cNvGrpSpPr/>
          <p:nvPr/>
        </p:nvGrpSpPr>
        <p:grpSpPr>
          <a:xfrm>
            <a:off x="181234" y="2412910"/>
            <a:ext cx="4698515" cy="3801180"/>
            <a:chOff x="9464196" y="16909"/>
            <a:chExt cx="2727803" cy="220684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5B15CE8-5319-0DD3-D341-5DDDF9B06BC3}"/>
                </a:ext>
              </a:extLst>
            </p:cNvPr>
            <p:cNvGrpSpPr/>
            <p:nvPr/>
          </p:nvGrpSpPr>
          <p:grpSpPr>
            <a:xfrm>
              <a:off x="9464196" y="16909"/>
              <a:ext cx="2727803" cy="2206840"/>
              <a:chOff x="2690812" y="520700"/>
              <a:chExt cx="6810375" cy="5509711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E69AB5FE-5E5F-C9A5-01C1-64CF0A306D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8037"/>
              <a:stretch/>
            </p:blipFill>
            <p:spPr>
              <a:xfrm>
                <a:off x="2690812" y="520700"/>
                <a:ext cx="6810375" cy="5509711"/>
              </a:xfrm>
              <a:prstGeom prst="rect">
                <a:avLst/>
              </a:prstGeom>
            </p:spPr>
          </p:pic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C8FDC852-4298-87F2-3F9C-19FCE0EC0969}"/>
                  </a:ext>
                </a:extLst>
              </p:cNvPr>
              <p:cNvCxnSpPr/>
              <p:nvPr/>
            </p:nvCxnSpPr>
            <p:spPr>
              <a:xfrm>
                <a:off x="4301412" y="1754155"/>
                <a:ext cx="0" cy="3638939"/>
              </a:xfrm>
              <a:prstGeom prst="line">
                <a:avLst/>
              </a:prstGeom>
              <a:ln w="28575"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6" name="Multiplication Sign 25">
                <a:extLst>
                  <a:ext uri="{FF2B5EF4-FFF2-40B4-BE49-F238E27FC236}">
                    <a16:creationId xmlns:a16="http://schemas.microsoft.com/office/drawing/2014/main" id="{5E23E883-79E7-7288-0BEE-DABE4110E048}"/>
                  </a:ext>
                </a:extLst>
              </p:cNvPr>
              <p:cNvSpPr/>
              <p:nvPr/>
            </p:nvSpPr>
            <p:spPr>
              <a:xfrm>
                <a:off x="4183759" y="4717550"/>
                <a:ext cx="279920" cy="288657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Rectangular Callout 7">
              <a:extLst>
                <a:ext uri="{FF2B5EF4-FFF2-40B4-BE49-F238E27FC236}">
                  <a16:creationId xmlns:a16="http://schemas.microsoft.com/office/drawing/2014/main" id="{54A74E35-10E3-65E4-3610-017EF777FA15}"/>
                </a:ext>
              </a:extLst>
            </p:cNvPr>
            <p:cNvSpPr/>
            <p:nvPr/>
          </p:nvSpPr>
          <p:spPr>
            <a:xfrm rot="10800000">
              <a:off x="10189577" y="1785666"/>
              <a:ext cx="878595" cy="173322"/>
            </a:xfrm>
            <a:prstGeom prst="wedgeRectCallout">
              <a:avLst>
                <a:gd name="adj1" fmla="val 52544"/>
                <a:gd name="adj2" fmla="val 105696"/>
              </a:avLst>
            </a:prstGeom>
            <a:solidFill>
              <a:srgbClr val="5B9BD5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AC570C5-4CE9-1636-5896-0196C30F64C8}"/>
                </a:ext>
              </a:extLst>
            </p:cNvPr>
            <p:cNvSpPr txBox="1"/>
            <p:nvPr/>
          </p:nvSpPr>
          <p:spPr>
            <a:xfrm>
              <a:off x="10156425" y="1788293"/>
              <a:ext cx="974885" cy="160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3.1’ (FEMA 1% /100-Yr) </a:t>
              </a:r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E57A9AB4-A6E6-1E57-98A6-0073167BF727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1% Probability of Flood in a year (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100</a:t>
            </a: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-year flood)</a:t>
            </a:r>
          </a:p>
        </p:txBody>
      </p:sp>
      <p:pic>
        <p:nvPicPr>
          <p:cNvPr id="3" name="Picture 2" descr="A house on stilts in water&#10;&#10;Description automatically generated">
            <a:extLst>
              <a:ext uri="{FF2B5EF4-FFF2-40B4-BE49-F238E27FC236}">
                <a16:creationId xmlns:a16="http://schemas.microsoft.com/office/drawing/2014/main" id="{6012F0C3-0901-CF14-ABDC-6C3D329712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4"/>
          <a:stretch/>
        </p:blipFill>
        <p:spPr>
          <a:xfrm>
            <a:off x="5138057" y="2479483"/>
            <a:ext cx="7043057" cy="366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20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3" b="17000"/>
          <a:stretch/>
        </p:blipFill>
        <p:spPr>
          <a:xfrm>
            <a:off x="0" y="28922"/>
            <a:ext cx="12188426" cy="682907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56901A1-7F61-E9E0-44AB-AC1151FA558C}"/>
              </a:ext>
            </a:extLst>
          </p:cNvPr>
          <p:cNvSpPr txBox="1">
            <a:spLocks/>
          </p:cNvSpPr>
          <p:nvPr/>
        </p:nvSpPr>
        <p:spPr>
          <a:xfrm>
            <a:off x="0" y="-1766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92BB8E-09CF-6F13-25BC-E7CF4BE0B2A9}"/>
              </a:ext>
            </a:extLst>
          </p:cNvPr>
          <p:cNvSpPr txBox="1"/>
          <p:nvPr/>
        </p:nvSpPr>
        <p:spPr>
          <a:xfrm>
            <a:off x="1191801" y="66468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 Annual Chance (100-year)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414101-FCF3-A3ED-8E43-C8C3A175706F}"/>
              </a:ext>
            </a:extLst>
          </p:cNvPr>
          <p:cNvSpPr txBox="1"/>
          <p:nvPr/>
        </p:nvSpPr>
        <p:spPr>
          <a:xfrm>
            <a:off x="7515226" y="129597"/>
            <a:ext cx="4350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Springs, WV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44E5AD-0A83-7775-BA43-AF594555361C}"/>
              </a:ext>
            </a:extLst>
          </p:cNvPr>
          <p:cNvSpPr txBox="1"/>
          <p:nvPr/>
        </p:nvSpPr>
        <p:spPr>
          <a:xfrm>
            <a:off x="458991" y="6347715"/>
            <a:ext cx="653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22% of White Sulphur Springs is in the 1% Annual Flood Chance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8DAD75-2F3F-4055-44B8-95877AB9BF0C}"/>
              </a:ext>
            </a:extLst>
          </p:cNvPr>
          <p:cNvSpPr txBox="1"/>
          <p:nvPr/>
        </p:nvSpPr>
        <p:spPr>
          <a:xfrm>
            <a:off x="7731165" y="6364713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26% probability of flooding at least once over 30 years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7580040-DD31-BB7A-CB6E-F0FBC4B03098}"/>
              </a:ext>
            </a:extLst>
          </p:cNvPr>
          <p:cNvGrpSpPr/>
          <p:nvPr/>
        </p:nvGrpSpPr>
        <p:grpSpPr>
          <a:xfrm>
            <a:off x="563047" y="5526656"/>
            <a:ext cx="2003425" cy="680106"/>
            <a:chOff x="9256704" y="6579661"/>
            <a:chExt cx="2136461" cy="72526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97262CB-A915-A867-BAAC-1ECDF6E0DB49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9C3C2C0-A473-1C1B-BC6B-1F57B5E1C639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3B65CDA-B643-DFAE-69CA-1841865D1947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526261A-BB37-FACD-5F3C-771A159B4168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66BF0E4-5055-3039-2991-6A08ED9F50E2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6BCA4B2B-1462-AB0D-A0FC-3C86C0EEF1BF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35 ft.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17855AC-B7EA-0353-6DC2-69F8C0D4CB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665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2" b="17103"/>
          <a:stretch/>
        </p:blipFill>
        <p:spPr>
          <a:xfrm>
            <a:off x="0" y="-17660"/>
            <a:ext cx="12188426" cy="6875659"/>
          </a:xfrm>
          <a:prstGeom prst="rect">
            <a:avLst/>
          </a:prstGeom>
        </p:spPr>
      </p:pic>
      <p:sp>
        <p:nvSpPr>
          <p:cNvPr id="15" name="Explosion 2 14"/>
          <p:cNvSpPr/>
          <p:nvPr/>
        </p:nvSpPr>
        <p:spPr>
          <a:xfrm>
            <a:off x="9932528" y="1269405"/>
            <a:ext cx="2255898" cy="2317149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Climate</a:t>
            </a:r>
          </a:p>
          <a:p>
            <a:pPr algn="ctr"/>
            <a:r>
              <a:rPr lang="en-US" dirty="0"/>
              <a:t>Change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0598836-D34F-A0BC-FB44-ABDA0AE31722}"/>
              </a:ext>
            </a:extLst>
          </p:cNvPr>
          <p:cNvSpPr txBox="1">
            <a:spLocks/>
          </p:cNvSpPr>
          <p:nvPr/>
        </p:nvSpPr>
        <p:spPr>
          <a:xfrm>
            <a:off x="0" y="-1766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77FE6A-F88C-0173-0C4A-2F6DF191F6F3}"/>
              </a:ext>
            </a:extLst>
          </p:cNvPr>
          <p:cNvSpPr txBox="1"/>
          <p:nvPr/>
        </p:nvSpPr>
        <p:spPr>
          <a:xfrm>
            <a:off x="1247775" y="70852"/>
            <a:ext cx="5797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 +Annual Chance (100-year)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E49A3F-A854-574D-E41C-92758672C223}"/>
              </a:ext>
            </a:extLst>
          </p:cNvPr>
          <p:cNvSpPr txBox="1"/>
          <p:nvPr/>
        </p:nvSpPr>
        <p:spPr>
          <a:xfrm>
            <a:off x="7515226" y="129597"/>
            <a:ext cx="4350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Springs, WV</a:t>
            </a:r>
            <a:endParaRPr 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2FEA18-27E5-F73B-87AC-8C487C8A8606}"/>
              </a:ext>
            </a:extLst>
          </p:cNvPr>
          <p:cNvSpPr txBox="1"/>
          <p:nvPr/>
        </p:nvSpPr>
        <p:spPr>
          <a:xfrm>
            <a:off x="7731165" y="6364713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26% probability of flooding at least once over 30 years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145B3C0-2D71-7EAD-BB29-438BC5E86593}"/>
              </a:ext>
            </a:extLst>
          </p:cNvPr>
          <p:cNvGrpSpPr/>
          <p:nvPr/>
        </p:nvGrpSpPr>
        <p:grpSpPr>
          <a:xfrm>
            <a:off x="563047" y="5526656"/>
            <a:ext cx="2003425" cy="680106"/>
            <a:chOff x="9256704" y="6579661"/>
            <a:chExt cx="2136461" cy="72526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BF6789C-4EA5-7FBF-1A31-6B556C6F83F7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2836E38-D480-F393-14EF-F1398180A496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120F987-1688-0959-6C0B-2C9CF8AC66F0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C840328-2DB8-82A7-8C41-884E8B0CA8C6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D317C87-1B86-4A93-346C-48EA5C07BD45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AF3F61AD-1961-79BB-D4B7-2410EB9B3477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35 ft.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BB437C5-8D79-94E7-6920-4BA97BD993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944E5AD-0A83-7775-BA43-AF594555361C}"/>
              </a:ext>
            </a:extLst>
          </p:cNvPr>
          <p:cNvSpPr txBox="1"/>
          <p:nvPr/>
        </p:nvSpPr>
        <p:spPr>
          <a:xfrm>
            <a:off x="458991" y="6347715"/>
            <a:ext cx="653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25% </a:t>
            </a:r>
            <a:r>
              <a:rPr lang="en-US" b="1" dirty="0">
                <a:solidFill>
                  <a:schemeClr val="bg1"/>
                </a:solidFill>
              </a:rPr>
              <a:t>of White Sulphur Springs is in the 1% </a:t>
            </a:r>
            <a:r>
              <a:rPr lang="en-US" b="1" dirty="0" smtClean="0">
                <a:solidFill>
                  <a:schemeClr val="bg1"/>
                </a:solidFill>
              </a:rPr>
              <a:t>+Annual </a:t>
            </a:r>
            <a:r>
              <a:rPr lang="en-US" b="1" dirty="0">
                <a:solidFill>
                  <a:schemeClr val="bg1"/>
                </a:solidFill>
              </a:rPr>
              <a:t>Flood Chance</a:t>
            </a:r>
          </a:p>
        </p:txBody>
      </p:sp>
    </p:spTree>
    <p:extLst>
      <p:ext uri="{BB962C8B-B14F-4D97-AF65-F5344CB8AC3E}">
        <p14:creationId xmlns:p14="http://schemas.microsoft.com/office/powerpoint/2010/main" val="115913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0" b="16990"/>
          <a:stretch/>
        </p:blipFill>
        <p:spPr>
          <a:xfrm>
            <a:off x="0" y="10017"/>
            <a:ext cx="12192000" cy="683796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240FD0C-959F-EE2C-5F12-FF837EA027F7}"/>
              </a:ext>
            </a:extLst>
          </p:cNvPr>
          <p:cNvSpPr txBox="1">
            <a:spLocks/>
          </p:cNvSpPr>
          <p:nvPr/>
        </p:nvSpPr>
        <p:spPr>
          <a:xfrm>
            <a:off x="0" y="-1766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EAC6CE-3A28-24BB-B55B-D913DC9E582E}"/>
              </a:ext>
            </a:extLst>
          </p:cNvPr>
          <p:cNvSpPr txBox="1"/>
          <p:nvPr/>
        </p:nvSpPr>
        <p:spPr>
          <a:xfrm>
            <a:off x="1257301" y="70852"/>
            <a:ext cx="5825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0.2% Annual Chance (500-year)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3506BC-0917-B58D-FD3E-5103A8A29A41}"/>
              </a:ext>
            </a:extLst>
          </p:cNvPr>
          <p:cNvSpPr txBox="1"/>
          <p:nvPr/>
        </p:nvSpPr>
        <p:spPr>
          <a:xfrm>
            <a:off x="7515226" y="129597"/>
            <a:ext cx="4350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Springs, WV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3E23D9-0828-B208-367D-FB3C5F094364}"/>
              </a:ext>
            </a:extLst>
          </p:cNvPr>
          <p:cNvSpPr txBox="1"/>
          <p:nvPr/>
        </p:nvSpPr>
        <p:spPr>
          <a:xfrm>
            <a:off x="458991" y="6347715"/>
            <a:ext cx="653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18% of White Sulphur Springs is in the 0.2% Annual Flood Chance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877001-5E42-2E0C-FBCD-6DCF294E1D60}"/>
              </a:ext>
            </a:extLst>
          </p:cNvPr>
          <p:cNvSpPr txBox="1"/>
          <p:nvPr/>
        </p:nvSpPr>
        <p:spPr>
          <a:xfrm>
            <a:off x="7731165" y="6364713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6% probability of flooding at least once over 30 years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5AD7C2E-2560-E2AC-D041-63EA1F5401F3}"/>
              </a:ext>
            </a:extLst>
          </p:cNvPr>
          <p:cNvGrpSpPr/>
          <p:nvPr/>
        </p:nvGrpSpPr>
        <p:grpSpPr>
          <a:xfrm>
            <a:off x="563047" y="5526656"/>
            <a:ext cx="2003425" cy="680106"/>
            <a:chOff x="9256704" y="6579661"/>
            <a:chExt cx="2136461" cy="72526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CF3B490-3275-F4DD-823A-EA67D74CCC10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04F4F85-40C3-8234-F0E2-E5598D291864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700E3B2-D00C-01A0-3959-08E6FF95CF51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841C95E-DD36-E5B7-DAEE-01F83B6B4D7E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E11D023-AAFC-ECA0-D965-2D1FDFE967C4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1A75FB0E-3380-211C-5575-C4F72AE6FC11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18 ft.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810684C-CFBD-8443-417C-7662805C1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762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5" b="18746"/>
          <a:stretch/>
        </p:blipFill>
        <p:spPr>
          <a:xfrm>
            <a:off x="0" y="1409700"/>
            <a:ext cx="12234438" cy="54483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3400" y="273642"/>
            <a:ext cx="34956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rgbClr val="FFC000"/>
                </a:solidFill>
              </a:rPr>
              <a:t>Rainelle</a:t>
            </a:r>
            <a:endParaRPr lang="en-US" sz="3200" b="1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85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4" b="18746"/>
          <a:stretch/>
        </p:blipFill>
        <p:spPr>
          <a:xfrm>
            <a:off x="0" y="104934"/>
            <a:ext cx="12234438" cy="67530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FDE2A9-B801-96A7-902D-7B355F7DF3DB}"/>
              </a:ext>
            </a:extLst>
          </p:cNvPr>
          <p:cNvSpPr txBox="1">
            <a:spLocks/>
          </p:cNvSpPr>
          <p:nvPr/>
        </p:nvSpPr>
        <p:spPr>
          <a:xfrm>
            <a:off x="0" y="2364"/>
            <a:ext cx="12234438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96A9AA-714D-212C-8E3C-AEDD1AD541A6}"/>
              </a:ext>
            </a:extLst>
          </p:cNvPr>
          <p:cNvSpPr txBox="1"/>
          <p:nvPr/>
        </p:nvSpPr>
        <p:spPr>
          <a:xfrm>
            <a:off x="7297689" y="5953547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96% probability of flooding at least once over 30 years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BD3D0A-295A-F337-770B-35E010B290AA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56998DAF-3240-6823-EE3A-B60C5F8AD8F1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30 ft.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021187-F9BE-9D96-2B9C-E3FCBCE4DE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C64EFF7-EF99-1454-B29E-74687C2FE221}"/>
              </a:ext>
            </a:extLst>
          </p:cNvPr>
          <p:cNvGrpSpPr/>
          <p:nvPr/>
        </p:nvGrpSpPr>
        <p:grpSpPr>
          <a:xfrm>
            <a:off x="550725" y="5106291"/>
            <a:ext cx="2003425" cy="680106"/>
            <a:chOff x="9256704" y="6579661"/>
            <a:chExt cx="2136461" cy="72526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8BC62B9-F8C5-A618-F63A-31605CE46740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3CA323A-639D-89AF-F846-62A1CF87FBB9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E9CAAC9-479F-73C1-7565-E814BC9C22D4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FA467C6-4758-6F64-3BF6-3D6B617701AA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58D3CF0-854D-CD95-B62A-63CAF393DD5B}"/>
              </a:ext>
            </a:extLst>
          </p:cNvPr>
          <p:cNvSpPr txBox="1"/>
          <p:nvPr/>
        </p:nvSpPr>
        <p:spPr>
          <a:xfrm>
            <a:off x="2010951" y="88220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10% Annual Chance (10-year)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A52AB18-8537-8766-1332-12833A7622F1}"/>
              </a:ext>
            </a:extLst>
          </p:cNvPr>
          <p:cNvSpPr txBox="1"/>
          <p:nvPr/>
        </p:nvSpPr>
        <p:spPr>
          <a:xfrm>
            <a:off x="9243953" y="123760"/>
            <a:ext cx="2281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4A0AC1-AF55-C199-7A29-481B8F62D701}"/>
              </a:ext>
            </a:extLst>
          </p:cNvPr>
          <p:cNvSpPr txBox="1"/>
          <p:nvPr/>
        </p:nvSpPr>
        <p:spPr>
          <a:xfrm>
            <a:off x="7202439" y="6247260"/>
            <a:ext cx="4751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13% Rainelle is in the 10% Annual Flood Chance</a:t>
            </a:r>
          </a:p>
        </p:txBody>
      </p:sp>
    </p:spTree>
    <p:extLst>
      <p:ext uri="{BB962C8B-B14F-4D97-AF65-F5344CB8AC3E}">
        <p14:creationId xmlns:p14="http://schemas.microsoft.com/office/powerpoint/2010/main" val="83110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0" b="19040"/>
          <a:stretch/>
        </p:blipFill>
        <p:spPr>
          <a:xfrm>
            <a:off x="0" y="24531"/>
            <a:ext cx="12192000" cy="683796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CEF64DF-EB8F-B8C9-D177-A1641DD6815F}"/>
              </a:ext>
            </a:extLst>
          </p:cNvPr>
          <p:cNvSpPr txBox="1">
            <a:spLocks/>
          </p:cNvSpPr>
          <p:nvPr/>
        </p:nvSpPr>
        <p:spPr>
          <a:xfrm>
            <a:off x="0" y="-1766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29B2A2-499B-7A7C-3357-ED605676BBAB}"/>
              </a:ext>
            </a:extLst>
          </p:cNvPr>
          <p:cNvSpPr txBox="1"/>
          <p:nvPr/>
        </p:nvSpPr>
        <p:spPr>
          <a:xfrm>
            <a:off x="2010951" y="88220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4% Annual Chance (25-year)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82DC34-116A-222A-472A-89309ACB8D5D}"/>
              </a:ext>
            </a:extLst>
          </p:cNvPr>
          <p:cNvSpPr txBox="1"/>
          <p:nvPr/>
        </p:nvSpPr>
        <p:spPr>
          <a:xfrm>
            <a:off x="7297689" y="5953547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71% probability of flooding at least once over 30 years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E60E480-B548-BD5F-5B71-A126A4EB3181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7AAB69C0-DCD8-53A3-EC2A-1A7BFDA15EEA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30 ft.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DCEBD66-D274-2141-337F-491EEFC64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BD0A891-FB96-3CA7-1BCE-B1EF0B7E1391}"/>
              </a:ext>
            </a:extLst>
          </p:cNvPr>
          <p:cNvGrpSpPr/>
          <p:nvPr/>
        </p:nvGrpSpPr>
        <p:grpSpPr>
          <a:xfrm>
            <a:off x="550725" y="5106291"/>
            <a:ext cx="2003425" cy="680106"/>
            <a:chOff x="9256704" y="6579661"/>
            <a:chExt cx="2136461" cy="72526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C6AE2CE-343E-AA50-C54B-96282443DCE9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98D01DD-BB54-30F2-646A-EC8FD69E3063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4BE7727-A708-0928-85DD-6F0EE0A8A242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33104B2-7D5E-2248-56A8-64384138B45D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84D6690D-730F-EAF6-66BD-202011E662B8}"/>
              </a:ext>
            </a:extLst>
          </p:cNvPr>
          <p:cNvSpPr txBox="1"/>
          <p:nvPr/>
        </p:nvSpPr>
        <p:spPr>
          <a:xfrm>
            <a:off x="9243953" y="123760"/>
            <a:ext cx="2281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FE39685-5967-267B-F9A5-D231F2584A6C}"/>
              </a:ext>
            </a:extLst>
          </p:cNvPr>
          <p:cNvSpPr txBox="1"/>
          <p:nvPr/>
        </p:nvSpPr>
        <p:spPr>
          <a:xfrm>
            <a:off x="7202439" y="6247260"/>
            <a:ext cx="4751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20% Rainelle is in the </a:t>
            </a:r>
            <a:r>
              <a:rPr lang="en-US" b="1" dirty="0" smtClean="0">
                <a:solidFill>
                  <a:schemeClr val="bg1"/>
                </a:solidFill>
              </a:rPr>
              <a:t>4% </a:t>
            </a:r>
            <a:r>
              <a:rPr lang="en-US" b="1" dirty="0">
                <a:solidFill>
                  <a:schemeClr val="bg1"/>
                </a:solidFill>
              </a:rPr>
              <a:t>Annual Flood Chance</a:t>
            </a:r>
          </a:p>
        </p:txBody>
      </p:sp>
    </p:spTree>
    <p:extLst>
      <p:ext uri="{BB962C8B-B14F-4D97-AF65-F5344CB8AC3E}">
        <p14:creationId xmlns:p14="http://schemas.microsoft.com/office/powerpoint/2010/main" val="218773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3" b="19078"/>
          <a:stretch/>
        </p:blipFill>
        <p:spPr>
          <a:xfrm>
            <a:off x="0" y="167697"/>
            <a:ext cx="12192000" cy="669030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051F62B-37F0-8F5C-5728-3BA3171428D6}"/>
              </a:ext>
            </a:extLst>
          </p:cNvPr>
          <p:cNvSpPr txBox="1">
            <a:spLocks/>
          </p:cNvSpPr>
          <p:nvPr/>
        </p:nvSpPr>
        <p:spPr>
          <a:xfrm>
            <a:off x="0" y="-1766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01244F-D0C6-6275-9D80-483533419CC8}"/>
              </a:ext>
            </a:extLst>
          </p:cNvPr>
          <p:cNvSpPr txBox="1"/>
          <p:nvPr/>
        </p:nvSpPr>
        <p:spPr>
          <a:xfrm>
            <a:off x="1106076" y="66468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2% Annual Chance (50-year)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0EF4BB-0748-E69F-6AEA-7B6E0D4A893D}"/>
              </a:ext>
            </a:extLst>
          </p:cNvPr>
          <p:cNvSpPr txBox="1"/>
          <p:nvPr/>
        </p:nvSpPr>
        <p:spPr>
          <a:xfrm>
            <a:off x="9253478" y="100815"/>
            <a:ext cx="2281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0547AA-3B1D-2A12-437A-052C9A39B3A6}"/>
              </a:ext>
            </a:extLst>
          </p:cNvPr>
          <p:cNvSpPr txBox="1"/>
          <p:nvPr/>
        </p:nvSpPr>
        <p:spPr>
          <a:xfrm>
            <a:off x="7297689" y="5953547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45% probability of flooding at least once over 30 years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B905016-D90C-E503-E8AA-5410D4935B42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94469823-B5B4-2BBB-6A5C-E80B18863DAF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30 ft.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F4B6079-D87C-7C12-C50C-0F7295F6AA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ACDD5F3-585C-E9B2-67E0-3F2646C5D5C8}"/>
              </a:ext>
            </a:extLst>
          </p:cNvPr>
          <p:cNvGrpSpPr/>
          <p:nvPr/>
        </p:nvGrpSpPr>
        <p:grpSpPr>
          <a:xfrm>
            <a:off x="550725" y="5106291"/>
            <a:ext cx="2003425" cy="680106"/>
            <a:chOff x="9256704" y="6579661"/>
            <a:chExt cx="2136461" cy="72526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97DDBF2-D24F-A8AE-C93D-E53A200E4684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30639D4-613C-25E5-55D3-40DF3DC089A8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33D7407-DDF4-7D0D-5621-AC5CC8E76C79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CBA768D-939C-9F44-2D72-7D34DE7085DC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420AF4E7-9DBE-1EA0-60F0-C530EFE77FA1}"/>
              </a:ext>
            </a:extLst>
          </p:cNvPr>
          <p:cNvSpPr txBox="1"/>
          <p:nvPr/>
        </p:nvSpPr>
        <p:spPr>
          <a:xfrm>
            <a:off x="7204691" y="6260314"/>
            <a:ext cx="653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26% Rainelle is in the 2% Annual Flood Chance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DAEB6ED9-674A-F4FE-CEFB-9830D90B248A}"/>
              </a:ext>
            </a:extLst>
          </p:cNvPr>
          <p:cNvSpPr txBox="1">
            <a:spLocks/>
          </p:cNvSpPr>
          <p:nvPr/>
        </p:nvSpPr>
        <p:spPr>
          <a:xfrm>
            <a:off x="0" y="2364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EB5D3DA-5BDA-AEAB-0B11-93C593BB57D1}"/>
              </a:ext>
            </a:extLst>
          </p:cNvPr>
          <p:cNvSpPr txBox="1"/>
          <p:nvPr/>
        </p:nvSpPr>
        <p:spPr>
          <a:xfrm>
            <a:off x="2010951" y="88220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2% Annual Chance (50-year)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34432A8-81D4-3FA1-41C2-F2112E4C6D56}"/>
              </a:ext>
            </a:extLst>
          </p:cNvPr>
          <p:cNvSpPr txBox="1"/>
          <p:nvPr/>
        </p:nvSpPr>
        <p:spPr>
          <a:xfrm>
            <a:off x="9243953" y="123760"/>
            <a:ext cx="2281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3397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4" b="18785"/>
          <a:stretch/>
        </p:blipFill>
        <p:spPr>
          <a:xfrm>
            <a:off x="0" y="84596"/>
            <a:ext cx="12192000" cy="67734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494B762-88C0-37D5-33CC-9F8E17154544}"/>
              </a:ext>
            </a:extLst>
          </p:cNvPr>
          <p:cNvSpPr txBox="1">
            <a:spLocks/>
          </p:cNvSpPr>
          <p:nvPr/>
        </p:nvSpPr>
        <p:spPr>
          <a:xfrm>
            <a:off x="0" y="-1766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1B2B9D-E1FA-2B62-1BFA-2DE4B5997BD0}"/>
              </a:ext>
            </a:extLst>
          </p:cNvPr>
          <p:cNvSpPr txBox="1"/>
          <p:nvPr/>
        </p:nvSpPr>
        <p:spPr>
          <a:xfrm>
            <a:off x="1106076" y="66468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2% Annual Chance (50-year)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E34DDD-69C3-32CC-464F-1F31956155B6}"/>
              </a:ext>
            </a:extLst>
          </p:cNvPr>
          <p:cNvSpPr txBox="1"/>
          <p:nvPr/>
        </p:nvSpPr>
        <p:spPr>
          <a:xfrm>
            <a:off x="9253478" y="100815"/>
            <a:ext cx="2281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7BFEB7-F76F-3D03-90D2-2A2C254283AF}"/>
              </a:ext>
            </a:extLst>
          </p:cNvPr>
          <p:cNvSpPr txBox="1"/>
          <p:nvPr/>
        </p:nvSpPr>
        <p:spPr>
          <a:xfrm>
            <a:off x="7297689" y="5953547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26% probability of flooding at least once over 30 years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7378FAE-7F12-A7D6-96D6-26857516456A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C8BDB006-AF2E-7847-E34B-0F170A39C2AE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30 ft.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4F2B2CF-7D7F-17A8-41BA-C5AF0DE9F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DA6FA89-4403-7F44-BA46-48E0D6820E46}"/>
              </a:ext>
            </a:extLst>
          </p:cNvPr>
          <p:cNvGrpSpPr/>
          <p:nvPr/>
        </p:nvGrpSpPr>
        <p:grpSpPr>
          <a:xfrm>
            <a:off x="550725" y="5106291"/>
            <a:ext cx="2003425" cy="680106"/>
            <a:chOff x="9256704" y="6579661"/>
            <a:chExt cx="2136461" cy="72526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FBA945C-B827-F693-76A0-000B68F13789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AD09C94-BE77-9E72-7CE5-59FF212056A0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FF69DE-AB8C-EA0A-09DB-A337FB80D288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E57FA3B-CBAB-E311-CF4D-C178C848D74B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6B270923-91BB-81A7-59AA-61E614BF6E1B}"/>
              </a:ext>
            </a:extLst>
          </p:cNvPr>
          <p:cNvSpPr txBox="1">
            <a:spLocks/>
          </p:cNvSpPr>
          <p:nvPr/>
        </p:nvSpPr>
        <p:spPr>
          <a:xfrm>
            <a:off x="0" y="2364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6979EA-84DE-D3BE-9748-3194397D779A}"/>
              </a:ext>
            </a:extLst>
          </p:cNvPr>
          <p:cNvSpPr txBox="1"/>
          <p:nvPr/>
        </p:nvSpPr>
        <p:spPr>
          <a:xfrm>
            <a:off x="2010951" y="88220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 Annual Chance (100-year)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73AD8C-DC18-37A3-0A1C-99D5F49F54D8}"/>
              </a:ext>
            </a:extLst>
          </p:cNvPr>
          <p:cNvSpPr txBox="1"/>
          <p:nvPr/>
        </p:nvSpPr>
        <p:spPr>
          <a:xfrm>
            <a:off x="9243953" y="123760"/>
            <a:ext cx="2281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1D4FB60-4D0F-5D48-5CF3-9EAD1869301B}"/>
              </a:ext>
            </a:extLst>
          </p:cNvPr>
          <p:cNvSpPr txBox="1"/>
          <p:nvPr/>
        </p:nvSpPr>
        <p:spPr>
          <a:xfrm>
            <a:off x="7128491" y="6260314"/>
            <a:ext cx="4720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31% Rainelle is in the </a:t>
            </a:r>
            <a:r>
              <a:rPr lang="en-US" b="1" dirty="0" smtClean="0">
                <a:solidFill>
                  <a:schemeClr val="bg1"/>
                </a:solidFill>
              </a:rPr>
              <a:t>1% </a:t>
            </a:r>
            <a:r>
              <a:rPr lang="en-US" b="1" dirty="0">
                <a:solidFill>
                  <a:schemeClr val="bg1"/>
                </a:solidFill>
              </a:rPr>
              <a:t>Annual Flood Chance</a:t>
            </a:r>
          </a:p>
        </p:txBody>
      </p:sp>
    </p:spTree>
    <p:extLst>
      <p:ext uri="{BB962C8B-B14F-4D97-AF65-F5344CB8AC3E}">
        <p14:creationId xmlns:p14="http://schemas.microsoft.com/office/powerpoint/2010/main" val="26556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2" b="18695"/>
          <a:stretch/>
        </p:blipFill>
        <p:spPr>
          <a:xfrm>
            <a:off x="0" y="228600"/>
            <a:ext cx="12192000" cy="66294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9A71F86-57C7-3288-EEB0-45311D6F971B}"/>
              </a:ext>
            </a:extLst>
          </p:cNvPr>
          <p:cNvSpPr txBox="1">
            <a:spLocks/>
          </p:cNvSpPr>
          <p:nvPr/>
        </p:nvSpPr>
        <p:spPr>
          <a:xfrm>
            <a:off x="0" y="-1766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9A9141-316E-FB06-BF7A-4174643B21C0}"/>
              </a:ext>
            </a:extLst>
          </p:cNvPr>
          <p:cNvSpPr txBox="1"/>
          <p:nvPr/>
        </p:nvSpPr>
        <p:spPr>
          <a:xfrm>
            <a:off x="1106076" y="66468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2% Annual Chance (50-year)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11A6AC-CCF3-CCFD-E536-2ECCBE17A8A9}"/>
              </a:ext>
            </a:extLst>
          </p:cNvPr>
          <p:cNvSpPr txBox="1"/>
          <p:nvPr/>
        </p:nvSpPr>
        <p:spPr>
          <a:xfrm>
            <a:off x="9253478" y="100815"/>
            <a:ext cx="2281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B2275D-8CD1-F2F7-2C28-D546BE1BE14D}"/>
              </a:ext>
            </a:extLst>
          </p:cNvPr>
          <p:cNvSpPr txBox="1"/>
          <p:nvPr/>
        </p:nvSpPr>
        <p:spPr>
          <a:xfrm>
            <a:off x="7297689" y="5953547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26% probability of flooding at least once over 30 years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22DFF38-BCDE-D259-15CE-3C4AEE9A0DFE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37DBF0C3-03E7-537E-18D2-DEFF85CEDDCB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30 ft.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84EE048-0EB2-C1B7-D5B9-F3F23655E5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2DB3928-F974-2455-7911-96C557657B76}"/>
              </a:ext>
            </a:extLst>
          </p:cNvPr>
          <p:cNvGrpSpPr/>
          <p:nvPr/>
        </p:nvGrpSpPr>
        <p:grpSpPr>
          <a:xfrm>
            <a:off x="550725" y="5106291"/>
            <a:ext cx="2003425" cy="680106"/>
            <a:chOff x="9256704" y="6579661"/>
            <a:chExt cx="2136461" cy="72526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D71AAA7-BCE4-C667-4F93-4358FC670D7C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C17A6EE-25C2-7C58-0D0B-DFAC0CAF2512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851E9AE-C425-C311-26A4-AEEE8532AA31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8F6B462-D648-168E-7A13-368F70F84A92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116A9E4E-1D61-79E3-5A45-D32EA1CDFD39}"/>
              </a:ext>
            </a:extLst>
          </p:cNvPr>
          <p:cNvSpPr txBox="1">
            <a:spLocks/>
          </p:cNvSpPr>
          <p:nvPr/>
        </p:nvSpPr>
        <p:spPr>
          <a:xfrm>
            <a:off x="0" y="2364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629E68-30DC-947A-A8B5-48C5BD67B7A8}"/>
              </a:ext>
            </a:extLst>
          </p:cNvPr>
          <p:cNvSpPr txBox="1"/>
          <p:nvPr/>
        </p:nvSpPr>
        <p:spPr>
          <a:xfrm>
            <a:off x="1854201" y="88220"/>
            <a:ext cx="5819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1%+ Annual Chance (100-year)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70251B-7E3B-162D-E6DB-AA2BFE3BED45}"/>
              </a:ext>
            </a:extLst>
          </p:cNvPr>
          <p:cNvSpPr txBox="1"/>
          <p:nvPr/>
        </p:nvSpPr>
        <p:spPr>
          <a:xfrm>
            <a:off x="9243953" y="123760"/>
            <a:ext cx="2281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/>
          </a:p>
        </p:txBody>
      </p:sp>
      <p:sp>
        <p:nvSpPr>
          <p:cNvPr id="25" name="Explosion 2 14">
            <a:extLst>
              <a:ext uri="{FF2B5EF4-FFF2-40B4-BE49-F238E27FC236}">
                <a16:creationId xmlns:a16="http://schemas.microsoft.com/office/drawing/2014/main" id="{91AD77C8-F768-E3FF-3B2B-56611E3EE81D}"/>
              </a:ext>
            </a:extLst>
          </p:cNvPr>
          <p:cNvSpPr/>
          <p:nvPr/>
        </p:nvSpPr>
        <p:spPr>
          <a:xfrm>
            <a:off x="9932528" y="1269405"/>
            <a:ext cx="2255898" cy="2317149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Climate</a:t>
            </a:r>
          </a:p>
          <a:p>
            <a:pPr algn="ctr"/>
            <a:r>
              <a:rPr lang="en-US" dirty="0"/>
              <a:t>Change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F6AE0B6-1383-BD8C-6CAA-6531092916DD}"/>
              </a:ext>
            </a:extLst>
          </p:cNvPr>
          <p:cNvSpPr txBox="1"/>
          <p:nvPr/>
        </p:nvSpPr>
        <p:spPr>
          <a:xfrm>
            <a:off x="7010401" y="6260314"/>
            <a:ext cx="483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31% Rainelle is in the </a:t>
            </a:r>
            <a:r>
              <a:rPr lang="en-US" b="1" dirty="0" smtClean="0">
                <a:solidFill>
                  <a:schemeClr val="bg1"/>
                </a:solidFill>
              </a:rPr>
              <a:t>1% + Annual </a:t>
            </a:r>
            <a:r>
              <a:rPr lang="en-US" b="1" dirty="0">
                <a:solidFill>
                  <a:schemeClr val="bg1"/>
                </a:solidFill>
              </a:rPr>
              <a:t>Flood Chance</a:t>
            </a:r>
          </a:p>
        </p:txBody>
      </p:sp>
    </p:spTree>
    <p:extLst>
      <p:ext uri="{BB962C8B-B14F-4D97-AF65-F5344CB8AC3E}">
        <p14:creationId xmlns:p14="http://schemas.microsoft.com/office/powerpoint/2010/main" val="108955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3" b="18666"/>
          <a:stretch/>
        </p:blipFill>
        <p:spPr>
          <a:xfrm>
            <a:off x="0" y="123759"/>
            <a:ext cx="12192000" cy="673873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29BCF44-0F30-AE81-1368-5189C5E1BFE6}"/>
              </a:ext>
            </a:extLst>
          </p:cNvPr>
          <p:cNvSpPr txBox="1">
            <a:spLocks/>
          </p:cNvSpPr>
          <p:nvPr/>
        </p:nvSpPr>
        <p:spPr>
          <a:xfrm>
            <a:off x="0" y="-1766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41BC82-0387-A883-8A72-8D3058AC37BD}"/>
              </a:ext>
            </a:extLst>
          </p:cNvPr>
          <p:cNvSpPr txBox="1"/>
          <p:nvPr/>
        </p:nvSpPr>
        <p:spPr>
          <a:xfrm>
            <a:off x="1106076" y="66468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2% Annual Chance (50-year)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02C5EB-AB1D-2EFA-6E3B-F4B9B1B377D1}"/>
              </a:ext>
            </a:extLst>
          </p:cNvPr>
          <p:cNvSpPr txBox="1"/>
          <p:nvPr/>
        </p:nvSpPr>
        <p:spPr>
          <a:xfrm>
            <a:off x="9253478" y="100815"/>
            <a:ext cx="2281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7BB4EA-1FA5-F7E2-931A-BAE1557D8362}"/>
              </a:ext>
            </a:extLst>
          </p:cNvPr>
          <p:cNvSpPr txBox="1"/>
          <p:nvPr/>
        </p:nvSpPr>
        <p:spPr>
          <a:xfrm>
            <a:off x="7297689" y="5953547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6% probability of flooding at least once over 30 years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7A653FB-07B5-D55F-4AAA-8E0D93189A46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09EC389E-8D28-CFC5-A765-E62515064621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30 ft.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0E1A5CB-08F6-4295-0A8D-AEA66A643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DDD931D-A7B9-199E-8D6B-9200D91B1187}"/>
              </a:ext>
            </a:extLst>
          </p:cNvPr>
          <p:cNvGrpSpPr/>
          <p:nvPr/>
        </p:nvGrpSpPr>
        <p:grpSpPr>
          <a:xfrm>
            <a:off x="550725" y="5106291"/>
            <a:ext cx="2003425" cy="680106"/>
            <a:chOff x="9256704" y="6579661"/>
            <a:chExt cx="2136461" cy="72526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24E2A8B-107D-F524-8388-A366344170A1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32F8515-7713-4183-3626-A82A8EAD1966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4B346DB-A91E-5C66-7DDC-370B3FF9FA13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A2DB967-51BA-7479-054A-166C13C62B04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C51C6696-BEA7-3CE6-0E03-AE8EE91F02DE}"/>
              </a:ext>
            </a:extLst>
          </p:cNvPr>
          <p:cNvSpPr txBox="1">
            <a:spLocks/>
          </p:cNvSpPr>
          <p:nvPr/>
        </p:nvSpPr>
        <p:spPr>
          <a:xfrm>
            <a:off x="0" y="2364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613968-394A-0B62-9AED-E36DD62F3B9B}"/>
              </a:ext>
            </a:extLst>
          </p:cNvPr>
          <p:cNvSpPr txBox="1"/>
          <p:nvPr/>
        </p:nvSpPr>
        <p:spPr>
          <a:xfrm>
            <a:off x="1854201" y="88220"/>
            <a:ext cx="5819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0.2% Annual Chance (100-year)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D56A30-67EB-EDE3-176B-DD1BD64C20DB}"/>
              </a:ext>
            </a:extLst>
          </p:cNvPr>
          <p:cNvSpPr txBox="1"/>
          <p:nvPr/>
        </p:nvSpPr>
        <p:spPr>
          <a:xfrm>
            <a:off x="9243953" y="123760"/>
            <a:ext cx="2281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72C326-916D-FB35-AA4A-010F9031CF82}"/>
              </a:ext>
            </a:extLst>
          </p:cNvPr>
          <p:cNvSpPr txBox="1"/>
          <p:nvPr/>
        </p:nvSpPr>
        <p:spPr>
          <a:xfrm>
            <a:off x="7055225" y="6260314"/>
            <a:ext cx="4793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37% Rainelle is in the </a:t>
            </a:r>
            <a:r>
              <a:rPr lang="en-US" b="1" dirty="0" smtClean="0">
                <a:solidFill>
                  <a:schemeClr val="bg1"/>
                </a:solidFill>
              </a:rPr>
              <a:t>0.2</a:t>
            </a:r>
            <a:r>
              <a:rPr lang="en-US" b="1" dirty="0">
                <a:solidFill>
                  <a:schemeClr val="bg1"/>
                </a:solidFill>
              </a:rPr>
              <a:t>% Annual Flood Chance</a:t>
            </a:r>
          </a:p>
        </p:txBody>
      </p:sp>
    </p:spTree>
    <p:extLst>
      <p:ext uri="{BB962C8B-B14F-4D97-AF65-F5344CB8AC3E}">
        <p14:creationId xmlns:p14="http://schemas.microsoft.com/office/powerpoint/2010/main" val="269792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6B633F-CA09-03DD-8256-98A4FC25B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-26" r="595" b="13255"/>
          <a:stretch/>
        </p:blipFill>
        <p:spPr>
          <a:xfrm>
            <a:off x="-6099" y="0"/>
            <a:ext cx="12195050" cy="68529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4F5418D-8745-B00E-3FFA-4A024A24FEF5}"/>
              </a:ext>
            </a:extLst>
          </p:cNvPr>
          <p:cNvGrpSpPr/>
          <p:nvPr/>
        </p:nvGrpSpPr>
        <p:grpSpPr>
          <a:xfrm>
            <a:off x="181234" y="2412910"/>
            <a:ext cx="4698515" cy="3801180"/>
            <a:chOff x="9464196" y="16909"/>
            <a:chExt cx="2727803" cy="220684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5B15CE8-5319-0DD3-D341-5DDDF9B06BC3}"/>
                </a:ext>
              </a:extLst>
            </p:cNvPr>
            <p:cNvGrpSpPr/>
            <p:nvPr/>
          </p:nvGrpSpPr>
          <p:grpSpPr>
            <a:xfrm>
              <a:off x="9464196" y="16909"/>
              <a:ext cx="2727803" cy="2206840"/>
              <a:chOff x="2690812" y="520700"/>
              <a:chExt cx="6810375" cy="5509711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E69AB5FE-5E5F-C9A5-01C1-64CF0A306D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8037"/>
              <a:stretch/>
            </p:blipFill>
            <p:spPr>
              <a:xfrm>
                <a:off x="2690812" y="520700"/>
                <a:ext cx="6810375" cy="5509711"/>
              </a:xfrm>
              <a:prstGeom prst="rect">
                <a:avLst/>
              </a:prstGeom>
            </p:spPr>
          </p:pic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C8FDC852-4298-87F2-3F9C-19FCE0EC0969}"/>
                  </a:ext>
                </a:extLst>
              </p:cNvPr>
              <p:cNvCxnSpPr/>
              <p:nvPr/>
            </p:nvCxnSpPr>
            <p:spPr>
              <a:xfrm>
                <a:off x="4301412" y="1754155"/>
                <a:ext cx="0" cy="3638939"/>
              </a:xfrm>
              <a:prstGeom prst="line">
                <a:avLst/>
              </a:prstGeom>
              <a:ln w="28575"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6" name="Multiplication Sign 25">
                <a:extLst>
                  <a:ext uri="{FF2B5EF4-FFF2-40B4-BE49-F238E27FC236}">
                    <a16:creationId xmlns:a16="http://schemas.microsoft.com/office/drawing/2014/main" id="{5E23E883-79E7-7288-0BEE-DABE4110E048}"/>
                  </a:ext>
                </a:extLst>
              </p:cNvPr>
              <p:cNvSpPr/>
              <p:nvPr/>
            </p:nvSpPr>
            <p:spPr>
              <a:xfrm>
                <a:off x="4183759" y="4717550"/>
                <a:ext cx="279920" cy="288657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Rectangular Callout 7">
              <a:extLst>
                <a:ext uri="{FF2B5EF4-FFF2-40B4-BE49-F238E27FC236}">
                  <a16:creationId xmlns:a16="http://schemas.microsoft.com/office/drawing/2014/main" id="{54A74E35-10E3-65E4-3610-017EF777FA15}"/>
                </a:ext>
              </a:extLst>
            </p:cNvPr>
            <p:cNvSpPr/>
            <p:nvPr/>
          </p:nvSpPr>
          <p:spPr>
            <a:xfrm rot="10800000">
              <a:off x="10203757" y="1618612"/>
              <a:ext cx="950028" cy="173322"/>
            </a:xfrm>
            <a:prstGeom prst="wedgeRectCallout">
              <a:avLst>
                <a:gd name="adj1" fmla="val 55464"/>
                <a:gd name="adj2" fmla="val 103806"/>
              </a:avLst>
            </a:prstGeom>
            <a:solidFill>
              <a:srgbClr val="5B9BD5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AC570C5-4CE9-1636-5896-0196C30F64C8}"/>
                </a:ext>
              </a:extLst>
            </p:cNvPr>
            <p:cNvSpPr txBox="1"/>
            <p:nvPr/>
          </p:nvSpPr>
          <p:spPr>
            <a:xfrm>
              <a:off x="10170606" y="1621239"/>
              <a:ext cx="1093778" cy="160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9.9’ (FEMA 0.2% /500-Yr) </a:t>
              </a:r>
            </a:p>
          </p:txBody>
        </p:sp>
        <p:sp>
          <p:nvSpPr>
            <p:cNvPr id="10" name="Rectangular Callout 7">
              <a:extLst>
                <a:ext uri="{FF2B5EF4-FFF2-40B4-BE49-F238E27FC236}">
                  <a16:creationId xmlns:a16="http://schemas.microsoft.com/office/drawing/2014/main" id="{6B8DFDF9-A09A-C9BD-BF7D-3F6BE802FAD9}"/>
                </a:ext>
              </a:extLst>
            </p:cNvPr>
            <p:cNvSpPr/>
            <p:nvPr/>
          </p:nvSpPr>
          <p:spPr>
            <a:xfrm rot="10800000">
              <a:off x="10185926" y="1208381"/>
              <a:ext cx="985690" cy="173322"/>
            </a:xfrm>
            <a:prstGeom prst="wedgeRectCallout">
              <a:avLst>
                <a:gd name="adj1" fmla="val 52941"/>
                <a:gd name="adj2" fmla="val -109368"/>
              </a:avLst>
            </a:prstGeom>
            <a:solidFill>
              <a:srgbClr val="5B9BD5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7245940-9B69-12C6-709F-70DCD23BD74F}"/>
                </a:ext>
              </a:extLst>
            </p:cNvPr>
            <p:cNvSpPr txBox="1"/>
            <p:nvPr/>
          </p:nvSpPr>
          <p:spPr>
            <a:xfrm>
              <a:off x="10170606" y="1213561"/>
              <a:ext cx="1093778" cy="160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9.9’ (FEMA 1% +/</a:t>
              </a:r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 84% CL</a:t>
              </a:r>
              <a:r>
                <a:rPr lang="en-US" sz="1200" b="1" dirty="0">
                  <a:solidFill>
                    <a:schemeClr val="bg1"/>
                  </a:solidFill>
                </a:rPr>
                <a:t>) </a:t>
              </a:r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E57A9AB4-A6E6-1E57-98A6-0073167BF727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0.2% Probability of Flood in a year (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500</a:t>
            </a: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-year flood)</a:t>
            </a:r>
          </a:p>
        </p:txBody>
      </p:sp>
      <p:pic>
        <p:nvPicPr>
          <p:cNvPr id="4" name="Picture 3" descr="A house floating in water&#10;&#10;Description automatically generated">
            <a:extLst>
              <a:ext uri="{FF2B5EF4-FFF2-40B4-BE49-F238E27FC236}">
                <a16:creationId xmlns:a16="http://schemas.microsoft.com/office/drawing/2014/main" id="{3BEEFCE4-7519-66EB-FB83-DB36310611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8"/>
          <a:stretch/>
        </p:blipFill>
        <p:spPr>
          <a:xfrm>
            <a:off x="5138057" y="2479482"/>
            <a:ext cx="7062748" cy="366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6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iver flowing through a valley&#10;&#10;Description automatically generated">
            <a:extLst>
              <a:ext uri="{FF2B5EF4-FFF2-40B4-BE49-F238E27FC236}">
                <a16:creationId xmlns:a16="http://schemas.microsoft.com/office/drawing/2014/main" id="{F901F190-7465-1595-DB07-71CA4413EB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7328"/>
          <a:stretch/>
        </p:blipFill>
        <p:spPr>
          <a:xfrm>
            <a:off x="-13622" y="1085851"/>
            <a:ext cx="12192000" cy="57721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3400" y="273642"/>
            <a:ext cx="34956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rgbClr val="FFC000"/>
                </a:solidFill>
              </a:rPr>
              <a:t>Clendenin</a:t>
            </a:r>
            <a:endParaRPr lang="en-US" sz="3200" b="1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02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iver flowing through a valley&#10;&#10;Description automatically generated">
            <a:extLst>
              <a:ext uri="{FF2B5EF4-FFF2-40B4-BE49-F238E27FC236}">
                <a16:creationId xmlns:a16="http://schemas.microsoft.com/office/drawing/2014/main" id="{F901F190-7465-1595-DB07-71CA4413EB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2" b="17327"/>
          <a:stretch/>
        </p:blipFill>
        <p:spPr>
          <a:xfrm>
            <a:off x="-13622" y="-1"/>
            <a:ext cx="12192000" cy="6858001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741BCA38-5CD3-BC96-3A6C-6A6D47922E72}"/>
              </a:ext>
            </a:extLst>
          </p:cNvPr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3A975EA-F1CD-D4BB-D82A-64F93A73E8EC}"/>
              </a:ext>
            </a:extLst>
          </p:cNvPr>
          <p:cNvSpPr txBox="1"/>
          <p:nvPr/>
        </p:nvSpPr>
        <p:spPr>
          <a:xfrm>
            <a:off x="7731165" y="6364713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96% probability of flooding at least once over 30 years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82EF19E-85A1-7C91-E52E-7AEFA50221C7}"/>
              </a:ext>
            </a:extLst>
          </p:cNvPr>
          <p:cNvSpPr txBox="1"/>
          <p:nvPr/>
        </p:nvSpPr>
        <p:spPr>
          <a:xfrm>
            <a:off x="9525000" y="133921"/>
            <a:ext cx="232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Clendenin, WV</a:t>
            </a:r>
            <a:endParaRPr lang="en-US" sz="2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D0B1831-6418-4DCD-9A34-B10045C0B0E1}"/>
              </a:ext>
            </a:extLst>
          </p:cNvPr>
          <p:cNvSpPr txBox="1"/>
          <p:nvPr/>
        </p:nvSpPr>
        <p:spPr>
          <a:xfrm>
            <a:off x="2093501" y="90990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10% Annual Chance (10-year) 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1F6ADC0-4D71-16BA-67D6-E1AA41744CBA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79D7879-0891-4E7E-3117-AAF131C1A8DD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57279C2-58B1-613F-E8BD-2090C52E6CBA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5635874-70ED-B1C3-ED8D-45FA8FA7EE6A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C505BFB-D79C-26A7-83B7-2D053453FB89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324C6F3-E8D1-D1EE-FE19-0B8E6EA2B4FA}"/>
              </a:ext>
            </a:extLst>
          </p:cNvPr>
          <p:cNvSpPr txBox="1"/>
          <p:nvPr/>
        </p:nvSpPr>
        <p:spPr>
          <a:xfrm>
            <a:off x="458991" y="6347715"/>
            <a:ext cx="544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13.4% of Clendenin is in the 10% Annual Flood Chance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1B30EFE-4285-1621-5BB5-0FF4499879E0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1975DA26-4F4E-A7A3-1FC6-85628F8E0C8C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27.8 ft.</a:t>
              </a: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68CB4F41-D4D5-2A81-F3BC-B9BE80309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804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map of a river flowing through a valley&#10;&#10;Description automatically generated">
            <a:extLst>
              <a:ext uri="{FF2B5EF4-FFF2-40B4-BE49-F238E27FC236}">
                <a16:creationId xmlns:a16="http://schemas.microsoft.com/office/drawing/2014/main" id="{77AB6FCB-C07F-C0C6-8B22-FFFEEF2341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8" b="17328"/>
          <a:stretch/>
        </p:blipFill>
        <p:spPr>
          <a:xfrm>
            <a:off x="-16896" y="-1"/>
            <a:ext cx="12192000" cy="685661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04EDAB94-94B6-CC9D-E545-A41E75291171}"/>
              </a:ext>
            </a:extLst>
          </p:cNvPr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0D5D78-AC75-5C50-F2B5-F4126BB07E36}"/>
              </a:ext>
            </a:extLst>
          </p:cNvPr>
          <p:cNvSpPr txBox="1"/>
          <p:nvPr/>
        </p:nvSpPr>
        <p:spPr>
          <a:xfrm>
            <a:off x="7833153" y="6453612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71% probability of flooding at least once over 30 years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39305E-3907-3389-6955-115954FB3CF3}"/>
              </a:ext>
            </a:extLst>
          </p:cNvPr>
          <p:cNvSpPr txBox="1"/>
          <p:nvPr/>
        </p:nvSpPr>
        <p:spPr>
          <a:xfrm>
            <a:off x="9334500" y="90990"/>
            <a:ext cx="232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Clendenin, WV</a:t>
            </a:r>
            <a:endParaRPr lang="en-US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946E18-1AD1-8642-E50A-A0E1FDF72B26}"/>
              </a:ext>
            </a:extLst>
          </p:cNvPr>
          <p:cNvSpPr txBox="1"/>
          <p:nvPr/>
        </p:nvSpPr>
        <p:spPr>
          <a:xfrm>
            <a:off x="1998909" y="75993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4% Annual Chance (25-year)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5D8AF5F-3A55-56D8-D702-86C2019BA172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221AD7E-33A1-A919-9FCE-E769384739C2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889C527-822F-7840-5980-D25E888AEC91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9ABE7BF-A7A3-92A1-A965-42DC0C492504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3B7C18F-8E7F-DEBD-D06B-C29042C4D35D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BAF4329A-AE8C-E515-38C4-F83D7DBBB44A}"/>
              </a:ext>
            </a:extLst>
          </p:cNvPr>
          <p:cNvSpPr txBox="1"/>
          <p:nvPr/>
        </p:nvSpPr>
        <p:spPr>
          <a:xfrm>
            <a:off x="458991" y="6347715"/>
            <a:ext cx="544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19% of Clendenin is in the 4% Annual Flood Chance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424DB99-896D-F3C8-E943-3F39B59F3613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1981F868-ED0E-4BCA-09B4-8C4E8CBAFC6A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27.8 ft.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115A2C7-08F2-3995-F7CB-7BEED4E7B8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178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river flowing through a valley&#10;&#10;Description automatically generated">
            <a:extLst>
              <a:ext uri="{FF2B5EF4-FFF2-40B4-BE49-F238E27FC236}">
                <a16:creationId xmlns:a16="http://schemas.microsoft.com/office/drawing/2014/main" id="{B6405281-7764-77AE-28E2-C5CFADCE11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8" b="20218"/>
          <a:stretch/>
        </p:blipFill>
        <p:spPr>
          <a:xfrm>
            <a:off x="-14515" y="266700"/>
            <a:ext cx="12192000" cy="65913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497D8D4-39F4-8AED-33DB-E0DD4EE48276}"/>
              </a:ext>
            </a:extLst>
          </p:cNvPr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426EF5-2962-BDF0-29F1-4061FD8CA59D}"/>
              </a:ext>
            </a:extLst>
          </p:cNvPr>
          <p:cNvSpPr txBox="1"/>
          <p:nvPr/>
        </p:nvSpPr>
        <p:spPr>
          <a:xfrm>
            <a:off x="7835940" y="6412338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45% probability of flooding at least once over 30 years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BCCE07-D400-22CF-B7AF-218923132486}"/>
              </a:ext>
            </a:extLst>
          </p:cNvPr>
          <p:cNvSpPr txBox="1"/>
          <p:nvPr/>
        </p:nvSpPr>
        <p:spPr>
          <a:xfrm>
            <a:off x="9372600" y="152163"/>
            <a:ext cx="232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Clendenin, WV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AEA9DD-8FB9-049A-98EE-6EEA11464AA1}"/>
              </a:ext>
            </a:extLst>
          </p:cNvPr>
          <p:cNvSpPr txBox="1"/>
          <p:nvPr/>
        </p:nvSpPr>
        <p:spPr>
          <a:xfrm>
            <a:off x="2020476" y="97573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2% Annual Chance (50-year)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14E608C-C12D-ABBA-1C7C-723F0689C3F5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DA4EDB1-85D3-D850-A3D0-3E3320D68C9F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CCD62FA-5015-76EA-0701-CBB84DE1ED60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14B0710-3339-D59B-EDA4-984384BA17BC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A4B95CA-54BB-53DA-47B3-3DC9E9360E6F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F107015-50FB-AF85-EF8F-D991E816013A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C7C5C3C7-3F43-2F1F-E3B9-4782B43E1642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35.2 ft.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3ECF35D-3EBA-577F-BADC-3833FA1472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3DF011A-10FD-EBDE-2CC7-4E518E34DF54}"/>
              </a:ext>
            </a:extLst>
          </p:cNvPr>
          <p:cNvSpPr txBox="1"/>
          <p:nvPr/>
        </p:nvSpPr>
        <p:spPr>
          <a:xfrm>
            <a:off x="466248" y="6345483"/>
            <a:ext cx="544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22.5% of Clendenin is in </a:t>
            </a:r>
            <a:r>
              <a:rPr lang="en-US" b="1">
                <a:solidFill>
                  <a:schemeClr val="bg1"/>
                </a:solidFill>
              </a:rPr>
              <a:t>the </a:t>
            </a:r>
            <a:r>
              <a:rPr lang="en-US" b="1" smtClean="0">
                <a:solidFill>
                  <a:schemeClr val="bg1"/>
                </a:solidFill>
              </a:rPr>
              <a:t>2% </a:t>
            </a:r>
            <a:r>
              <a:rPr lang="en-US" b="1" dirty="0">
                <a:solidFill>
                  <a:schemeClr val="bg1"/>
                </a:solidFill>
              </a:rPr>
              <a:t>Annual Flood Chance</a:t>
            </a:r>
          </a:p>
        </p:txBody>
      </p:sp>
    </p:spTree>
    <p:extLst>
      <p:ext uri="{BB962C8B-B14F-4D97-AF65-F5344CB8AC3E}">
        <p14:creationId xmlns:p14="http://schemas.microsoft.com/office/powerpoint/2010/main" val="137507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map of a river&#10;&#10;Description automatically generated">
            <a:extLst>
              <a:ext uri="{FF2B5EF4-FFF2-40B4-BE49-F238E27FC236}">
                <a16:creationId xmlns:a16="http://schemas.microsoft.com/office/drawing/2014/main" id="{EDA963B1-0CAD-14B3-C3CF-407095FFE9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8" r="813" b="20769"/>
          <a:stretch/>
        </p:blipFill>
        <p:spPr>
          <a:xfrm>
            <a:off x="1" y="263512"/>
            <a:ext cx="12192000" cy="6594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93D770-7B31-C616-3EEC-F73779E1C529}"/>
              </a:ext>
            </a:extLst>
          </p:cNvPr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A05D0E-EF00-69ED-005A-6E4C20660734}"/>
              </a:ext>
            </a:extLst>
          </p:cNvPr>
          <p:cNvSpPr txBox="1"/>
          <p:nvPr/>
        </p:nvSpPr>
        <p:spPr>
          <a:xfrm>
            <a:off x="7731165" y="6364713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26% probability of flooding at least once over 30 years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9208C2-F317-FF05-9778-973C52D57BA3}"/>
              </a:ext>
            </a:extLst>
          </p:cNvPr>
          <p:cNvSpPr txBox="1"/>
          <p:nvPr/>
        </p:nvSpPr>
        <p:spPr>
          <a:xfrm>
            <a:off x="9525000" y="133921"/>
            <a:ext cx="232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Clendenin, WV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85DFDE-CE58-941E-D1E7-98BCD5A6C514}"/>
              </a:ext>
            </a:extLst>
          </p:cNvPr>
          <p:cNvSpPr txBox="1"/>
          <p:nvPr/>
        </p:nvSpPr>
        <p:spPr>
          <a:xfrm>
            <a:off x="2106201" y="90990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 Annual Chance (100-year)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B6F90DD-076D-D02C-6B30-876B59B9C33B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DEDC8F3-84E2-D21F-26E5-D5653514C8EB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2A295CC-1FEC-C2F3-C3F1-321D34E8D18E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9983654-3B9B-CFF0-6CA5-3F50A544C201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D37E579-B462-F019-5E13-1F8541688E18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30558E1-002A-383F-D9D1-424D46C257C3}"/>
              </a:ext>
            </a:extLst>
          </p:cNvPr>
          <p:cNvSpPr txBox="1"/>
          <p:nvPr/>
        </p:nvSpPr>
        <p:spPr>
          <a:xfrm>
            <a:off x="458991" y="6347715"/>
            <a:ext cx="544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23.5% of Clendenin is in the 1% Annual Flood Chance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AAC21C2-1F00-AA2B-53C0-2C1EF15BBE88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9EC39FE7-07FD-599A-F1E3-3572FFC843C4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38.1 ft.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3C0CDC77-9A9F-C217-2E34-9E0B86419B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355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a river&#10;&#10;Description automatically generated">
            <a:extLst>
              <a:ext uri="{FF2B5EF4-FFF2-40B4-BE49-F238E27FC236}">
                <a16:creationId xmlns:a16="http://schemas.microsoft.com/office/drawing/2014/main" id="{3C82569A-4110-FB09-4309-11E5E690DF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 b="17619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2266484-F029-A1A8-20F4-20C74AC36DF7}"/>
              </a:ext>
            </a:extLst>
          </p:cNvPr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70B607-E07E-32DE-C4BE-6C2220DB0240}"/>
              </a:ext>
            </a:extLst>
          </p:cNvPr>
          <p:cNvSpPr txBox="1"/>
          <p:nvPr/>
        </p:nvSpPr>
        <p:spPr>
          <a:xfrm>
            <a:off x="7731165" y="6364713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26% probability of flooding at least once over 30 years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E38BED-6F29-BD01-F10C-3166CF110DD3}"/>
              </a:ext>
            </a:extLst>
          </p:cNvPr>
          <p:cNvSpPr txBox="1"/>
          <p:nvPr/>
        </p:nvSpPr>
        <p:spPr>
          <a:xfrm>
            <a:off x="9525000" y="133921"/>
            <a:ext cx="232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Clendenin, WV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C5F90C-CD55-17D5-4CAA-48EF354CF45B}"/>
              </a:ext>
            </a:extLst>
          </p:cNvPr>
          <p:cNvSpPr txBox="1"/>
          <p:nvPr/>
        </p:nvSpPr>
        <p:spPr>
          <a:xfrm>
            <a:off x="2059819" y="80527"/>
            <a:ext cx="5925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1%+ Annual Chance (100-year)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CDE6F95-B671-14DF-EAD8-BE9D32CDE3D4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712F56E-7232-77D9-9899-A46161F16E77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E91FFBA-421C-C13E-D6E6-045B092475A1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8263FB9-64AD-A1D9-A47B-A342680B6B48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4FF55CD-9DB0-C4F7-2701-B63CB5AD999B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74199F3-A6DD-2C4D-00F3-892BDCE478C4}"/>
              </a:ext>
            </a:extLst>
          </p:cNvPr>
          <p:cNvSpPr txBox="1"/>
          <p:nvPr/>
        </p:nvSpPr>
        <p:spPr>
          <a:xfrm>
            <a:off x="458991" y="6347715"/>
            <a:ext cx="544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23.5% of Clendenin is in the 1%+ Annual Flood Chance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921A096-BFD2-1F24-6C23-B156A56D7C49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A6475500-A29A-B76A-ED6D-AEFC053A187B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42.4 ft.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DE51A0F5-01F8-2353-0856-517DBB6FE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sp>
        <p:nvSpPr>
          <p:cNvPr id="45" name="Explosion 2 14">
            <a:extLst>
              <a:ext uri="{FF2B5EF4-FFF2-40B4-BE49-F238E27FC236}">
                <a16:creationId xmlns:a16="http://schemas.microsoft.com/office/drawing/2014/main" id="{13D6D8D0-A0F1-1974-CE47-243D08DBE3BC}"/>
              </a:ext>
            </a:extLst>
          </p:cNvPr>
          <p:cNvSpPr/>
          <p:nvPr/>
        </p:nvSpPr>
        <p:spPr>
          <a:xfrm>
            <a:off x="9932528" y="1269405"/>
            <a:ext cx="2255898" cy="2317149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Climate</a:t>
            </a:r>
          </a:p>
          <a:p>
            <a:pPr algn="ctr"/>
            <a:r>
              <a:rPr lang="en-US" dirty="0"/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45717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map of a river&#10;&#10;Description automatically generated">
            <a:extLst>
              <a:ext uri="{FF2B5EF4-FFF2-40B4-BE49-F238E27FC236}">
                <a16:creationId xmlns:a16="http://schemas.microsoft.com/office/drawing/2014/main" id="{2CBFB30F-512A-F91A-6610-2EA9EB0594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8" b="18844"/>
          <a:stretch/>
        </p:blipFill>
        <p:spPr>
          <a:xfrm>
            <a:off x="-14515" y="139700"/>
            <a:ext cx="12192000" cy="6716910"/>
          </a:xfrm>
          <a:prstGeom prst="rect">
            <a:avLst/>
          </a:prstGeom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4C87DD22-BDAE-D063-384B-EAB4B41529FC}"/>
              </a:ext>
            </a:extLst>
          </p:cNvPr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CF0C77D-A8E7-560C-687B-55F0E1DF1E6C}"/>
              </a:ext>
            </a:extLst>
          </p:cNvPr>
          <p:cNvSpPr txBox="1"/>
          <p:nvPr/>
        </p:nvSpPr>
        <p:spPr>
          <a:xfrm>
            <a:off x="7731165" y="6364713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6% probability of flooding at least once over 30 years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9F80D9F-823F-2C0C-9BD4-AF092341C178}"/>
              </a:ext>
            </a:extLst>
          </p:cNvPr>
          <p:cNvSpPr txBox="1"/>
          <p:nvPr/>
        </p:nvSpPr>
        <p:spPr>
          <a:xfrm>
            <a:off x="9525000" y="133921"/>
            <a:ext cx="232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Clendenin, WV</a:t>
            </a:r>
            <a:endParaRPr lang="en-US" sz="24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04072DC-85F6-745D-5A48-FB09BFE77B3E}"/>
              </a:ext>
            </a:extLst>
          </p:cNvPr>
          <p:cNvSpPr txBox="1"/>
          <p:nvPr/>
        </p:nvSpPr>
        <p:spPr>
          <a:xfrm>
            <a:off x="1983619" y="80527"/>
            <a:ext cx="5925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0.2% Annual Chance (500-year) 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16FF7FF-6F8B-064B-206A-376D7B91ED8E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C95262B-6885-4CC1-5F79-4771DE099CB1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BD40B40-612C-09B1-65D1-8896BB41906D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BFEC318-42FE-FC58-B9A4-BF40B152D0C8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C3AAEE6-E20B-F6A7-9B6E-8032DFD5CD5D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98D5F0C6-684C-56ED-C6FB-D1BED07FD248}"/>
              </a:ext>
            </a:extLst>
          </p:cNvPr>
          <p:cNvSpPr txBox="1"/>
          <p:nvPr/>
        </p:nvSpPr>
        <p:spPr>
          <a:xfrm>
            <a:off x="458991" y="6347715"/>
            <a:ext cx="544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25% of Clendenin is in the 0.2% Annual Flood Chance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D35D441-ED68-B8D9-379A-D5D4177A5386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59" name="Content Placeholder 2">
              <a:extLst>
                <a:ext uri="{FF2B5EF4-FFF2-40B4-BE49-F238E27FC236}">
                  <a16:creationId xmlns:a16="http://schemas.microsoft.com/office/drawing/2014/main" id="{E59B3CB2-1C50-9A01-1F5B-CEBE76D54E86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43.6 ft.</a:t>
              </a: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8E65A589-7C3F-DC21-5A0F-2464D6B57A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721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iver running through a valley&#10;&#10;Description automatically generated">
            <a:extLst>
              <a:ext uri="{FF2B5EF4-FFF2-40B4-BE49-F238E27FC236}">
                <a16:creationId xmlns:a16="http://schemas.microsoft.com/office/drawing/2014/main" id="{4F3DDF29-4CFC-116E-EA73-B367025E41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/>
          <a:stretch/>
        </p:blipFill>
        <p:spPr>
          <a:xfrm>
            <a:off x="0" y="1085850"/>
            <a:ext cx="12192000" cy="57721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3400" y="273642"/>
            <a:ext cx="34956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rgbClr val="FFC000"/>
                </a:solidFill>
              </a:rPr>
              <a:t>Richwood</a:t>
            </a:r>
            <a:endParaRPr lang="en-US" sz="3200" b="1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98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river running through a valley&#10;&#10;Description automatically generated">
            <a:extLst>
              <a:ext uri="{FF2B5EF4-FFF2-40B4-BE49-F238E27FC236}">
                <a16:creationId xmlns:a16="http://schemas.microsoft.com/office/drawing/2014/main" id="{4F3DDF29-4CFC-116E-EA73-B367025E41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05925" y="89902"/>
            <a:ext cx="232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Richwood, WV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191926" y="75993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10% Annual Chance (10-year)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19C6DC-C3A8-96B8-0321-0300A885B6E6}"/>
              </a:ext>
            </a:extLst>
          </p:cNvPr>
          <p:cNvSpPr txBox="1"/>
          <p:nvPr/>
        </p:nvSpPr>
        <p:spPr>
          <a:xfrm>
            <a:off x="7731165" y="6364713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96% probability of flooding at least once over 30 years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41C8C8-E408-6F88-4CEA-DD61DE47AC3E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70B477B-A3B6-7A58-3942-25CD948ACB90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B75AA02-FCAE-AFD9-3DE2-73927A3D501D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BD6DFF9-BE25-7100-2513-3E587202B4D3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391D271-D51C-9780-D438-15C599349E57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4C04A1C-98CF-42D1-485D-C00080EF3B96}"/>
              </a:ext>
            </a:extLst>
          </p:cNvPr>
          <p:cNvSpPr txBox="1"/>
          <p:nvPr/>
        </p:nvSpPr>
        <p:spPr>
          <a:xfrm rot="19387296">
            <a:off x="4114801" y="3975587"/>
            <a:ext cx="142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Cherry River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FACFEB1-632D-1E7B-FEF8-31626DDDAD19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96D132A7-22A8-D194-A54A-F1FA71D35F18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11.8 ft.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54CAC2E-4E85-480B-63F3-D2D2091C37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31A9C48-96E2-7E3E-0806-33F1D274B687}"/>
              </a:ext>
            </a:extLst>
          </p:cNvPr>
          <p:cNvSpPr txBox="1"/>
          <p:nvPr/>
        </p:nvSpPr>
        <p:spPr>
          <a:xfrm>
            <a:off x="458991" y="6347715"/>
            <a:ext cx="544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7% of Richwood is in the 10% Annual Flood Chance</a:t>
            </a:r>
          </a:p>
        </p:txBody>
      </p:sp>
    </p:spTree>
    <p:extLst>
      <p:ext uri="{BB962C8B-B14F-4D97-AF65-F5344CB8AC3E}">
        <p14:creationId xmlns:p14="http://schemas.microsoft.com/office/powerpoint/2010/main" val="156158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iver running through a valley">
            <a:extLst>
              <a:ext uri="{FF2B5EF4-FFF2-40B4-BE49-F238E27FC236}">
                <a16:creationId xmlns:a16="http://schemas.microsoft.com/office/drawing/2014/main" id="{89C56F51-2AD7-C789-EBDC-D89F26D954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05925" y="89902"/>
            <a:ext cx="232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Richwood, WV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191926" y="75993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4% Annual Chance (25-year)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0C4186-C2B3-9E9C-FBF3-2FF46FE75686}"/>
              </a:ext>
            </a:extLst>
          </p:cNvPr>
          <p:cNvSpPr txBox="1"/>
          <p:nvPr/>
        </p:nvSpPr>
        <p:spPr>
          <a:xfrm>
            <a:off x="7731165" y="6364713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71% probability of flooding at least once over 30 years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C50F041-C01E-9D92-A78A-25BFB94CDB0D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06FBDCA-0580-D560-0890-66BF3E9BCD81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FB598E-BB93-7923-1ABB-549172F18CDF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6FEC9D8-5205-998F-E7B3-9343D420C0E4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EF641D6-1F8E-4255-A79E-96982D016F49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9E554A6-EC13-D5F5-C969-F8825F8CCC6A}"/>
              </a:ext>
            </a:extLst>
          </p:cNvPr>
          <p:cNvSpPr txBox="1"/>
          <p:nvPr/>
        </p:nvSpPr>
        <p:spPr>
          <a:xfrm rot="19387296">
            <a:off x="4114801" y="3975587"/>
            <a:ext cx="142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Cherry River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9949833-18F8-EDFB-023D-8542BF85BF04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DB6BFA64-32FA-9B84-30C7-0D36481EA7FF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14.7 ft.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003DC41-7CA7-E1D6-4DAF-263C2EA369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7B3A7F9-9BCB-863A-DD94-97DD519F1883}"/>
              </a:ext>
            </a:extLst>
          </p:cNvPr>
          <p:cNvSpPr txBox="1"/>
          <p:nvPr/>
        </p:nvSpPr>
        <p:spPr>
          <a:xfrm>
            <a:off x="458991" y="6347715"/>
            <a:ext cx="544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11% of Richwood is in the 4% Annual Flood Chance</a:t>
            </a:r>
          </a:p>
        </p:txBody>
      </p:sp>
    </p:spTree>
    <p:extLst>
      <p:ext uri="{BB962C8B-B14F-4D97-AF65-F5344CB8AC3E}">
        <p14:creationId xmlns:p14="http://schemas.microsoft.com/office/powerpoint/2010/main" val="111697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6B633F-CA09-03DD-8256-98A4FC25B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-26" r="595" b="13255"/>
          <a:stretch/>
        </p:blipFill>
        <p:spPr>
          <a:xfrm>
            <a:off x="-6099" y="34528"/>
            <a:ext cx="12195050" cy="68529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4F5418D-8745-B00E-3FFA-4A024A24FEF5}"/>
              </a:ext>
            </a:extLst>
          </p:cNvPr>
          <p:cNvGrpSpPr/>
          <p:nvPr/>
        </p:nvGrpSpPr>
        <p:grpSpPr>
          <a:xfrm>
            <a:off x="181234" y="2412910"/>
            <a:ext cx="4698515" cy="3801180"/>
            <a:chOff x="9464196" y="16909"/>
            <a:chExt cx="2727803" cy="220684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5B15CE8-5319-0DD3-D341-5DDDF9B06BC3}"/>
                </a:ext>
              </a:extLst>
            </p:cNvPr>
            <p:cNvGrpSpPr/>
            <p:nvPr/>
          </p:nvGrpSpPr>
          <p:grpSpPr>
            <a:xfrm>
              <a:off x="9464196" y="16909"/>
              <a:ext cx="2727803" cy="2206840"/>
              <a:chOff x="2690812" y="520700"/>
              <a:chExt cx="6810375" cy="5509711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E69AB5FE-5E5F-C9A5-01C1-64CF0A306D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8037"/>
              <a:stretch/>
            </p:blipFill>
            <p:spPr>
              <a:xfrm>
                <a:off x="2690812" y="520700"/>
                <a:ext cx="6810375" cy="5509711"/>
              </a:xfrm>
              <a:prstGeom prst="rect">
                <a:avLst/>
              </a:prstGeom>
            </p:spPr>
          </p:pic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C8FDC852-4298-87F2-3F9C-19FCE0EC0969}"/>
                  </a:ext>
                </a:extLst>
              </p:cNvPr>
              <p:cNvCxnSpPr/>
              <p:nvPr/>
            </p:nvCxnSpPr>
            <p:spPr>
              <a:xfrm>
                <a:off x="4301412" y="1754155"/>
                <a:ext cx="0" cy="3638939"/>
              </a:xfrm>
              <a:prstGeom prst="line">
                <a:avLst/>
              </a:prstGeom>
              <a:ln w="28575"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6" name="Multiplication Sign 25">
                <a:extLst>
                  <a:ext uri="{FF2B5EF4-FFF2-40B4-BE49-F238E27FC236}">
                    <a16:creationId xmlns:a16="http://schemas.microsoft.com/office/drawing/2014/main" id="{5E23E883-79E7-7288-0BEE-DABE4110E048}"/>
                  </a:ext>
                </a:extLst>
              </p:cNvPr>
              <p:cNvSpPr/>
              <p:nvPr/>
            </p:nvSpPr>
            <p:spPr>
              <a:xfrm>
                <a:off x="4183759" y="4717550"/>
                <a:ext cx="279920" cy="288657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Rectangular Callout 7">
              <a:extLst>
                <a:ext uri="{FF2B5EF4-FFF2-40B4-BE49-F238E27FC236}">
                  <a16:creationId xmlns:a16="http://schemas.microsoft.com/office/drawing/2014/main" id="{54A74E35-10E3-65E4-3610-017EF777FA15}"/>
                </a:ext>
              </a:extLst>
            </p:cNvPr>
            <p:cNvSpPr/>
            <p:nvPr/>
          </p:nvSpPr>
          <p:spPr>
            <a:xfrm rot="10800000">
              <a:off x="10200622" y="1672735"/>
              <a:ext cx="950028" cy="173322"/>
            </a:xfrm>
            <a:prstGeom prst="wedgeRectCallout">
              <a:avLst>
                <a:gd name="adj1" fmla="val 54429"/>
                <a:gd name="adj2" fmla="val 107587"/>
              </a:avLst>
            </a:prstGeom>
            <a:solidFill>
              <a:schemeClr val="tx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AC570C5-4CE9-1636-5896-0196C30F64C8}"/>
                </a:ext>
              </a:extLst>
            </p:cNvPr>
            <p:cNvSpPr txBox="1"/>
            <p:nvPr/>
          </p:nvSpPr>
          <p:spPr>
            <a:xfrm>
              <a:off x="10225384" y="1685240"/>
              <a:ext cx="1093778" cy="160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7.5’ (</a:t>
              </a:r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2016 High Water</a:t>
              </a:r>
              <a:r>
                <a:rPr lang="en-US" sz="1200" b="1" dirty="0">
                  <a:solidFill>
                    <a:schemeClr val="bg1"/>
                  </a:solidFill>
                </a:rPr>
                <a:t>) </a:t>
              </a:r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E57A9AB4-A6E6-1E57-98A6-0073167BF727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tx1"/>
          </a:solidFill>
          <a:ln w="28575">
            <a:solidFill>
              <a:srgbClr val="FFC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2016 High Watermark</a:t>
            </a:r>
          </a:p>
        </p:txBody>
      </p:sp>
      <p:pic>
        <p:nvPicPr>
          <p:cNvPr id="14" name="Picture 13" descr="A house in water with clouds in the background&#10;&#10;Description automatically generated">
            <a:extLst>
              <a:ext uri="{FF2B5EF4-FFF2-40B4-BE49-F238E27FC236}">
                <a16:creationId xmlns:a16="http://schemas.microsoft.com/office/drawing/2014/main" id="{343655F8-CAEC-E7C1-C488-D28E0358E6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6"/>
          <a:stretch/>
        </p:blipFill>
        <p:spPr>
          <a:xfrm>
            <a:off x="5138057" y="2481240"/>
            <a:ext cx="7062748" cy="366695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63601" y="367707"/>
            <a:ext cx="2214540" cy="2240634"/>
            <a:chOff x="1503878" y="1497438"/>
            <a:chExt cx="2214540" cy="2240634"/>
          </a:xfrm>
        </p:grpSpPr>
        <p:pic>
          <p:nvPicPr>
            <p:cNvPr id="28" name="Picture 2" descr="13,500+ Green Post It Notes Stock Photos, Pictures &amp; Royalty-Free Images -  iStock">
              <a:extLst>
                <a:ext uri="{FF2B5EF4-FFF2-40B4-BE49-F238E27FC236}">
                  <a16:creationId xmlns:a16="http://schemas.microsoft.com/office/drawing/2014/main" id="{6E434E23-8084-7396-A717-F4DFA13499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3" t="3704" r="15024" b="23082"/>
            <a:stretch/>
          </p:blipFill>
          <p:spPr bwMode="auto">
            <a:xfrm rot="20367698">
              <a:off x="1503878" y="1497438"/>
              <a:ext cx="2034007" cy="2240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11A63CF-3771-8257-3CA0-33FE0EC21222}"/>
                </a:ext>
              </a:extLst>
            </p:cNvPr>
            <p:cNvSpPr txBox="1"/>
            <p:nvPr/>
          </p:nvSpPr>
          <p:spPr>
            <a:xfrm rot="20139370">
              <a:off x="1513906" y="2323405"/>
              <a:ext cx="22045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Ink Free" panose="03080402000500000000" pitchFamily="66" charset="0"/>
                  <a:cs typeface="Aharoni" panose="02010803020104030203" pitchFamily="2" charset="-79"/>
                </a:rPr>
                <a:t>High Watermark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873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river running through a valley&#10;&#10;Description automatically generated">
            <a:extLst>
              <a:ext uri="{FF2B5EF4-FFF2-40B4-BE49-F238E27FC236}">
                <a16:creationId xmlns:a16="http://schemas.microsoft.com/office/drawing/2014/main" id="{8BC63ACF-609D-D8A2-EA77-BA10A29E17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05925" y="89902"/>
            <a:ext cx="232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Richwood, WV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191926" y="75993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2% Annual Chance (50-year)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19C6DC-C3A8-96B8-0321-0300A885B6E6}"/>
              </a:ext>
            </a:extLst>
          </p:cNvPr>
          <p:cNvSpPr txBox="1"/>
          <p:nvPr/>
        </p:nvSpPr>
        <p:spPr>
          <a:xfrm>
            <a:off x="7731165" y="6364713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45% probability of flooding at least once over 30 years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41C8C8-E408-6F88-4CEA-DD61DE47AC3E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70B477B-A3B6-7A58-3942-25CD948ACB90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B75AA02-FCAE-AFD9-3DE2-73927A3D501D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BD6DFF9-BE25-7100-2513-3E587202B4D3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391D271-D51C-9780-D438-15C599349E57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061ED5B-E9E7-EDCC-9DB2-22ECF8E7D904}"/>
              </a:ext>
            </a:extLst>
          </p:cNvPr>
          <p:cNvSpPr txBox="1"/>
          <p:nvPr/>
        </p:nvSpPr>
        <p:spPr>
          <a:xfrm rot="19387296">
            <a:off x="4114801" y="3975587"/>
            <a:ext cx="142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Cherry River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0B940E-993E-B8DA-A485-3C772BD6B2CC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FB53F527-1B27-B7E0-7C6A-33262E149CE8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17.3 ft.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0DCD13B-AA1C-44EF-DCF1-EDFEA205DF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7090218-691C-35BF-02E5-C3EEF69FEABD}"/>
              </a:ext>
            </a:extLst>
          </p:cNvPr>
          <p:cNvSpPr txBox="1"/>
          <p:nvPr/>
        </p:nvSpPr>
        <p:spPr>
          <a:xfrm>
            <a:off x="458991" y="6347715"/>
            <a:ext cx="544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16% of Richwood is in the 2% Annual Flood Chance</a:t>
            </a:r>
          </a:p>
        </p:txBody>
      </p:sp>
    </p:spTree>
    <p:extLst>
      <p:ext uri="{BB962C8B-B14F-4D97-AF65-F5344CB8AC3E}">
        <p14:creationId xmlns:p14="http://schemas.microsoft.com/office/powerpoint/2010/main" val="248083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river flowing through a valley&#10;&#10;Description automatically generated">
            <a:extLst>
              <a:ext uri="{FF2B5EF4-FFF2-40B4-BE49-F238E27FC236}">
                <a16:creationId xmlns:a16="http://schemas.microsoft.com/office/drawing/2014/main" id="{EB8D52EC-708F-CA2F-45D4-2885CB0611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05925" y="89902"/>
            <a:ext cx="232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Richwood, WV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191926" y="75993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 Annual Chance (100-year)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E60F89-C123-5D40-C947-8A6849E057A7}"/>
              </a:ext>
            </a:extLst>
          </p:cNvPr>
          <p:cNvSpPr txBox="1"/>
          <p:nvPr/>
        </p:nvSpPr>
        <p:spPr>
          <a:xfrm>
            <a:off x="7731165" y="6364713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26% probability of flooding at least once over 30 years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F56554-7E4C-9846-C04C-A0FA5F013A0C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91A7D9F-6FE8-DBCF-A414-30C394BD5B3A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76FD69E-BB7B-2840-B6C9-E583A777F904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458DCF0-C881-5609-B575-8B3F4F4B32AF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D9388FC-1D4D-95D0-AA0D-4ACDDB9F3B70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54DE5DF-C76D-AA79-0D22-C50B59D5D241}"/>
              </a:ext>
            </a:extLst>
          </p:cNvPr>
          <p:cNvSpPr txBox="1"/>
          <p:nvPr/>
        </p:nvSpPr>
        <p:spPr>
          <a:xfrm rot="19387296">
            <a:off x="4114801" y="3975587"/>
            <a:ext cx="142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Cherry River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EDEE66C-0CED-57F7-177F-6388FB5AAAA3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037C4CAF-D9E0-B6BF-54E1-B7CD3A015291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17.9 ft.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B44AF06-C8CA-46D5-0827-F628BE99E8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404705D-32DE-DBC3-1367-0B195FCCA5FC}"/>
              </a:ext>
            </a:extLst>
          </p:cNvPr>
          <p:cNvSpPr txBox="1"/>
          <p:nvPr/>
        </p:nvSpPr>
        <p:spPr>
          <a:xfrm>
            <a:off x="458991" y="6347715"/>
            <a:ext cx="544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18% of Richwood is in the 1% Annual Flood Chance</a:t>
            </a:r>
          </a:p>
        </p:txBody>
      </p:sp>
    </p:spTree>
    <p:extLst>
      <p:ext uri="{BB962C8B-B14F-4D97-AF65-F5344CB8AC3E}">
        <p14:creationId xmlns:p14="http://schemas.microsoft.com/office/powerpoint/2010/main" val="143004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river flowing through a valley&#10;&#10;Description automatically generated">
            <a:extLst>
              <a:ext uri="{FF2B5EF4-FFF2-40B4-BE49-F238E27FC236}">
                <a16:creationId xmlns:a16="http://schemas.microsoft.com/office/drawing/2014/main" id="{B80C8622-ECB5-D9FB-5070-1A3EC5E6AC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05925" y="89902"/>
            <a:ext cx="232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Richwood, WV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191926" y="75993"/>
            <a:ext cx="5837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1%+ Annual Chance (100-year)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FD6AF3-BB3D-ECFA-B6B2-28B280C82BCA}"/>
              </a:ext>
            </a:extLst>
          </p:cNvPr>
          <p:cNvSpPr txBox="1"/>
          <p:nvPr/>
        </p:nvSpPr>
        <p:spPr>
          <a:xfrm>
            <a:off x="7731165" y="6364713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26% probability of flooding at least once over 30 years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0DC4C7-1907-4E60-93CD-FC9952085178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F6A2DB-38CB-9ED9-261D-B0E9A9A8F5C2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D5BA3FF-D02F-BD9F-9425-93C98ADFFFB0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4A7D3CF-2750-6861-B979-0B2DD38E5CA7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F50752B-A06E-8D1E-E785-75D3DC44E595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2E825FF-4BC1-51D7-2AB7-7CE079DA65D4}"/>
              </a:ext>
            </a:extLst>
          </p:cNvPr>
          <p:cNvSpPr txBox="1"/>
          <p:nvPr/>
        </p:nvSpPr>
        <p:spPr>
          <a:xfrm rot="19387296">
            <a:off x="4114801" y="3975587"/>
            <a:ext cx="142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Cherry River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84B37A1-EEE0-D994-1646-8D7857AA945B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5AC7A333-DC3C-7734-DA20-555198B9164B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26.7 ft.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952C439-9143-C055-1B5E-8977A5066C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42FF71F-C733-7754-C3A6-7368B439CF9C}"/>
              </a:ext>
            </a:extLst>
          </p:cNvPr>
          <p:cNvSpPr txBox="1"/>
          <p:nvPr/>
        </p:nvSpPr>
        <p:spPr>
          <a:xfrm>
            <a:off x="458991" y="6347715"/>
            <a:ext cx="544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22% of Richwood is in the 1%+ Annual Flood Chance</a:t>
            </a:r>
          </a:p>
        </p:txBody>
      </p:sp>
      <p:sp>
        <p:nvSpPr>
          <p:cNvPr id="26" name="Explosion 2 14">
            <a:extLst>
              <a:ext uri="{FF2B5EF4-FFF2-40B4-BE49-F238E27FC236}">
                <a16:creationId xmlns:a16="http://schemas.microsoft.com/office/drawing/2014/main" id="{B53F566E-17B6-4425-26A1-434B5C781780}"/>
              </a:ext>
            </a:extLst>
          </p:cNvPr>
          <p:cNvSpPr/>
          <p:nvPr/>
        </p:nvSpPr>
        <p:spPr>
          <a:xfrm>
            <a:off x="9932528" y="1269405"/>
            <a:ext cx="2255898" cy="2317149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Climate</a:t>
            </a:r>
          </a:p>
          <a:p>
            <a:pPr algn="ctr"/>
            <a:r>
              <a:rPr lang="en-US" dirty="0"/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412675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river flowing through a valley">
            <a:extLst>
              <a:ext uri="{FF2B5EF4-FFF2-40B4-BE49-F238E27FC236}">
                <a16:creationId xmlns:a16="http://schemas.microsoft.com/office/drawing/2014/main" id="{7DA9613F-2E08-69EA-B929-B99F612EE2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05925" y="89902"/>
            <a:ext cx="232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Richwood, WV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191926" y="75993"/>
            <a:ext cx="5837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0.2% Annual Chance (500-year)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07476C-24B6-08CF-EC4B-2D7D0262D188}"/>
              </a:ext>
            </a:extLst>
          </p:cNvPr>
          <p:cNvSpPr txBox="1"/>
          <p:nvPr/>
        </p:nvSpPr>
        <p:spPr>
          <a:xfrm>
            <a:off x="7731165" y="6364713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6% probability of flooding at least once over 30 years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2F50B30-52F7-FFC8-7311-891ADF3187E1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DE71929-021A-2BD9-D6F3-FE03399B0913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983FE53-C812-355A-800D-D721438D3C94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FE17578-BCA6-5FCA-2291-44D4F74DE440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05100E0-7B54-C83C-47CF-DF96F9911F7E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7A0B903-02D1-6B87-2B45-5D4887680534}"/>
              </a:ext>
            </a:extLst>
          </p:cNvPr>
          <p:cNvSpPr txBox="1"/>
          <p:nvPr/>
        </p:nvSpPr>
        <p:spPr>
          <a:xfrm rot="19387296">
            <a:off x="4114801" y="3975587"/>
            <a:ext cx="142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Cherry River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6DB9F93-4D21-2B00-B66C-2E30A30E23EE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5E675FA6-D66F-A948-2194-935A50983AF6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28.6 ft.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EEEE639-6636-EC88-5A5F-09273E154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FF9F798B-8331-3E55-7AA7-8FF8765152CA}"/>
              </a:ext>
            </a:extLst>
          </p:cNvPr>
          <p:cNvSpPr txBox="1"/>
          <p:nvPr/>
        </p:nvSpPr>
        <p:spPr>
          <a:xfrm>
            <a:off x="458991" y="6347715"/>
            <a:ext cx="544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22% of Richwood is in the 0.2% Annual Flood Chance</a:t>
            </a:r>
          </a:p>
        </p:txBody>
      </p:sp>
    </p:spTree>
    <p:extLst>
      <p:ext uri="{BB962C8B-B14F-4D97-AF65-F5344CB8AC3E}">
        <p14:creationId xmlns:p14="http://schemas.microsoft.com/office/powerpoint/2010/main" val="92158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273642"/>
            <a:ext cx="34956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rgbClr val="FFC000"/>
                </a:solidFill>
              </a:rPr>
              <a:t>Camden-on-Gauley</a:t>
            </a:r>
            <a:endParaRPr lang="en-US" sz="3200" b="1" i="1" dirty="0">
              <a:solidFill>
                <a:srgbClr val="FFC000"/>
              </a:solidFill>
            </a:endParaRPr>
          </a:p>
        </p:txBody>
      </p:sp>
      <p:pic>
        <p:nvPicPr>
          <p:cNvPr id="3" name="Picture 2" descr="A map of a river&#10;&#10;Description automatically generated">
            <a:extLst>
              <a:ext uri="{FF2B5EF4-FFF2-40B4-BE49-F238E27FC236}">
                <a16:creationId xmlns:a16="http://schemas.microsoft.com/office/drawing/2014/main" id="{31A8DFCE-643A-9B92-6BCA-59F07AC19C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9" b="16354"/>
          <a:stretch/>
        </p:blipFill>
        <p:spPr>
          <a:xfrm>
            <a:off x="3324" y="1076324"/>
            <a:ext cx="12188676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2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map of a river&#10;&#10;Description automatically generated">
            <a:extLst>
              <a:ext uri="{FF2B5EF4-FFF2-40B4-BE49-F238E27FC236}">
                <a16:creationId xmlns:a16="http://schemas.microsoft.com/office/drawing/2014/main" id="{31A8DFCE-643A-9B92-6BCA-59F07AC19C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1" b="16354"/>
          <a:stretch/>
        </p:blipFill>
        <p:spPr>
          <a:xfrm>
            <a:off x="3324" y="174180"/>
            <a:ext cx="12188676" cy="668382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60878" y="87486"/>
            <a:ext cx="361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Camden-on-Gauley, WV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144176" y="89902"/>
            <a:ext cx="5837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10% Annual Chance (10-year)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926A758-8386-5DCA-FE30-D53DAD0F0C89}"/>
              </a:ext>
            </a:extLst>
          </p:cNvPr>
          <p:cNvSpPr txBox="1"/>
          <p:nvPr/>
        </p:nvSpPr>
        <p:spPr>
          <a:xfrm>
            <a:off x="7731165" y="6364713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96% probability of flooding at least once over 30 years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7D751E1-7B46-A2F2-156C-F869C4985ACE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A441363-155D-79A7-B5EA-58CA2842580B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EA4C723-1501-6F17-2FC3-0B7D46405750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036ED5E-71C8-E025-3E53-142B9F917F03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7662EF4-5F8F-5107-48AD-CF3C954C2C08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EB3B533-0CB8-360D-311C-44048979B548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id="{BA6CE92F-E02F-9E36-F30D-616C925B1C1E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22.1 ft.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54C9E80-C098-30A4-6109-6A020D921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F9F798B-8331-3E55-7AA7-8FF8765152CA}"/>
              </a:ext>
            </a:extLst>
          </p:cNvPr>
          <p:cNvSpPr txBox="1"/>
          <p:nvPr/>
        </p:nvSpPr>
        <p:spPr>
          <a:xfrm>
            <a:off x="458991" y="6347715"/>
            <a:ext cx="544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10% </a:t>
            </a:r>
            <a:r>
              <a:rPr lang="en-US" b="1" dirty="0">
                <a:solidFill>
                  <a:schemeClr val="bg1"/>
                </a:solidFill>
              </a:rPr>
              <a:t>of </a:t>
            </a:r>
            <a:r>
              <a:rPr lang="en-US" b="1" dirty="0" smtClean="0">
                <a:solidFill>
                  <a:schemeClr val="bg1"/>
                </a:solidFill>
              </a:rPr>
              <a:t>Camden </a:t>
            </a:r>
            <a:r>
              <a:rPr lang="en-US" b="1" dirty="0">
                <a:solidFill>
                  <a:schemeClr val="bg1"/>
                </a:solidFill>
              </a:rPr>
              <a:t>is in the </a:t>
            </a:r>
            <a:r>
              <a:rPr lang="en-US" b="1" dirty="0" smtClean="0">
                <a:solidFill>
                  <a:schemeClr val="bg1"/>
                </a:solidFill>
              </a:rPr>
              <a:t>10% </a:t>
            </a:r>
            <a:r>
              <a:rPr lang="en-US" b="1" dirty="0">
                <a:solidFill>
                  <a:schemeClr val="bg1"/>
                </a:solidFill>
              </a:rPr>
              <a:t>Annual Flood Chance</a:t>
            </a:r>
          </a:p>
        </p:txBody>
      </p:sp>
    </p:spTree>
    <p:extLst>
      <p:ext uri="{BB962C8B-B14F-4D97-AF65-F5344CB8AC3E}">
        <p14:creationId xmlns:p14="http://schemas.microsoft.com/office/powerpoint/2010/main" val="231812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a river&#10;&#10;Description automatically generated">
            <a:extLst>
              <a:ext uri="{FF2B5EF4-FFF2-40B4-BE49-F238E27FC236}">
                <a16:creationId xmlns:a16="http://schemas.microsoft.com/office/drawing/2014/main" id="{99322C8B-2659-4370-B87C-3321901E0D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2" b="14478"/>
          <a:stretch/>
        </p:blipFill>
        <p:spPr>
          <a:xfrm>
            <a:off x="1891" y="-1"/>
            <a:ext cx="12188676" cy="6858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60878" y="87486"/>
            <a:ext cx="361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Camden-on-Gauley, WV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144176" y="89902"/>
            <a:ext cx="5837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4% Annual Chance (25-year)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84AE9DC-50B9-4D2E-46BE-9E110FC2A643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5FC11B5-3969-CD9D-786B-4B8CF4382E27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2CF0D79-3157-E026-F136-C50601DD7EC4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FBA7D66-AD51-A087-EF3C-8FAD77DA35C6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2202E45-9AC1-4D4D-FD6F-9A228133A961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E0D219C-2E16-FC01-CFC4-A6A70AD3C504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E5943CFD-F42B-E3CB-6DCC-B37FDF304E00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50" b="1" dirty="0">
                  <a:latin typeface="Arial Narrow" panose="020B0606020202030204" pitchFamily="34" charset="0"/>
                </a:rPr>
                <a:t>25.3</a:t>
              </a:r>
              <a:r>
                <a:rPr lang="en-US" sz="1050" dirty="0">
                  <a:latin typeface="Arial Narrow" panose="020B0606020202030204" pitchFamily="34" charset="0"/>
                </a:rPr>
                <a:t> </a:t>
              </a:r>
              <a:r>
                <a:rPr lang="en-US" sz="1000" b="1" dirty="0">
                  <a:latin typeface="Arial Narrow" panose="020B0606020202030204" pitchFamily="34" charset="0"/>
                </a:rPr>
                <a:t>ft.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B87346E-DF6F-21D5-58D0-91946D3218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F57E685-A2B9-A733-D111-6F561A44F680}"/>
              </a:ext>
            </a:extLst>
          </p:cNvPr>
          <p:cNvSpPr txBox="1"/>
          <p:nvPr/>
        </p:nvSpPr>
        <p:spPr>
          <a:xfrm>
            <a:off x="7731165" y="6364713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71% probability of flooding at least once over 30 years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9F798B-8331-3E55-7AA7-8FF8765152CA}"/>
              </a:ext>
            </a:extLst>
          </p:cNvPr>
          <p:cNvSpPr txBox="1"/>
          <p:nvPr/>
        </p:nvSpPr>
        <p:spPr>
          <a:xfrm>
            <a:off x="458991" y="6347715"/>
            <a:ext cx="544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12% </a:t>
            </a:r>
            <a:r>
              <a:rPr lang="en-US" b="1" dirty="0">
                <a:solidFill>
                  <a:schemeClr val="bg1"/>
                </a:solidFill>
              </a:rPr>
              <a:t>of </a:t>
            </a:r>
            <a:r>
              <a:rPr lang="en-US" b="1" dirty="0" smtClean="0">
                <a:solidFill>
                  <a:schemeClr val="bg1"/>
                </a:solidFill>
              </a:rPr>
              <a:t>Camden </a:t>
            </a:r>
            <a:r>
              <a:rPr lang="en-US" b="1" dirty="0">
                <a:solidFill>
                  <a:schemeClr val="bg1"/>
                </a:solidFill>
              </a:rPr>
              <a:t>is in the </a:t>
            </a:r>
            <a:r>
              <a:rPr lang="en-US" b="1" dirty="0" smtClean="0">
                <a:solidFill>
                  <a:schemeClr val="bg1"/>
                </a:solidFill>
              </a:rPr>
              <a:t>4% </a:t>
            </a:r>
            <a:r>
              <a:rPr lang="en-US" b="1" dirty="0">
                <a:solidFill>
                  <a:schemeClr val="bg1"/>
                </a:solidFill>
              </a:rPr>
              <a:t>Annual Flood Chance</a:t>
            </a:r>
          </a:p>
        </p:txBody>
      </p:sp>
    </p:spTree>
    <p:extLst>
      <p:ext uri="{BB962C8B-B14F-4D97-AF65-F5344CB8AC3E}">
        <p14:creationId xmlns:p14="http://schemas.microsoft.com/office/powerpoint/2010/main" val="16783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a river&#10;&#10;Description automatically generated">
            <a:extLst>
              <a:ext uri="{FF2B5EF4-FFF2-40B4-BE49-F238E27FC236}">
                <a16:creationId xmlns:a16="http://schemas.microsoft.com/office/drawing/2014/main" id="{7496F2AE-0E9B-A091-BF7A-328210CC2B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1" b="14792"/>
          <a:stretch/>
        </p:blipFill>
        <p:spPr>
          <a:xfrm>
            <a:off x="4195" y="549151"/>
            <a:ext cx="12188676" cy="630745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60878" y="87486"/>
            <a:ext cx="361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Camden-on-Gauley, WV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144176" y="89902"/>
            <a:ext cx="5837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2% Annual Chance (50-year)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E78AB4-F551-25F7-8452-C56C90DCA1E4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E068E2E-EE95-FA40-C83B-9B5F2803ADC8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B90970D-8B88-DE82-B597-E01E3EEE0624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60105BF-98BD-C0C4-C07F-0AE09CE2A81D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2363215-C092-D9EB-20D2-E31E2226E67B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D26A20D-5782-53C9-714A-ABC99E401598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C745899A-4CD3-9CDC-7CD5-5531C78BDEA0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50" b="1" dirty="0">
                  <a:latin typeface="Arial Narrow" panose="020B0606020202030204" pitchFamily="34" charset="0"/>
                </a:rPr>
                <a:t>27.3</a:t>
              </a:r>
              <a:r>
                <a:rPr lang="en-US" sz="1050" dirty="0">
                  <a:latin typeface="Arial Narrow" panose="020B0606020202030204" pitchFamily="34" charset="0"/>
                </a:rPr>
                <a:t> </a:t>
              </a:r>
              <a:r>
                <a:rPr lang="en-US" sz="1000" b="1" dirty="0">
                  <a:latin typeface="Arial Narrow" panose="020B0606020202030204" pitchFamily="34" charset="0"/>
                </a:rPr>
                <a:t>ft.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434F8FE-1855-B425-E923-3DC8A20DED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0DCE982-6E29-8194-1DA5-3936EC35DB50}"/>
              </a:ext>
            </a:extLst>
          </p:cNvPr>
          <p:cNvSpPr txBox="1"/>
          <p:nvPr/>
        </p:nvSpPr>
        <p:spPr>
          <a:xfrm>
            <a:off x="7731165" y="6364713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45% probability of flooding at least once over 30 years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9F798B-8331-3E55-7AA7-8FF8765152CA}"/>
              </a:ext>
            </a:extLst>
          </p:cNvPr>
          <p:cNvSpPr txBox="1"/>
          <p:nvPr/>
        </p:nvSpPr>
        <p:spPr>
          <a:xfrm>
            <a:off x="458991" y="6347715"/>
            <a:ext cx="544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12% </a:t>
            </a:r>
            <a:r>
              <a:rPr lang="en-US" b="1" dirty="0">
                <a:solidFill>
                  <a:schemeClr val="bg1"/>
                </a:solidFill>
              </a:rPr>
              <a:t>of </a:t>
            </a:r>
            <a:r>
              <a:rPr lang="en-US" b="1" dirty="0" smtClean="0">
                <a:solidFill>
                  <a:schemeClr val="bg1"/>
                </a:solidFill>
              </a:rPr>
              <a:t>Camden </a:t>
            </a:r>
            <a:r>
              <a:rPr lang="en-US" b="1" dirty="0">
                <a:solidFill>
                  <a:schemeClr val="bg1"/>
                </a:solidFill>
              </a:rPr>
              <a:t>is in the </a:t>
            </a:r>
            <a:r>
              <a:rPr lang="en-US" b="1" dirty="0" smtClean="0">
                <a:solidFill>
                  <a:schemeClr val="bg1"/>
                </a:solidFill>
              </a:rPr>
              <a:t>2% </a:t>
            </a:r>
            <a:r>
              <a:rPr lang="en-US" b="1" dirty="0">
                <a:solidFill>
                  <a:schemeClr val="bg1"/>
                </a:solidFill>
              </a:rPr>
              <a:t>Annual Flood Chance</a:t>
            </a:r>
          </a:p>
        </p:txBody>
      </p:sp>
    </p:spTree>
    <p:extLst>
      <p:ext uri="{BB962C8B-B14F-4D97-AF65-F5344CB8AC3E}">
        <p14:creationId xmlns:p14="http://schemas.microsoft.com/office/powerpoint/2010/main" val="296699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a river&#10;&#10;Description automatically generated">
            <a:extLst>
              <a:ext uri="{FF2B5EF4-FFF2-40B4-BE49-F238E27FC236}">
                <a16:creationId xmlns:a16="http://schemas.microsoft.com/office/drawing/2014/main" id="{F1F90AA4-E305-32A3-F0EF-1889BB69B4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9" b="14493"/>
          <a:stretch/>
        </p:blipFill>
        <p:spPr>
          <a:xfrm>
            <a:off x="1742" y="626471"/>
            <a:ext cx="12188676" cy="630745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60878" y="87486"/>
            <a:ext cx="361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Camden-on-Gauley, WV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144176" y="89902"/>
            <a:ext cx="5837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 Annual Chance (100-year)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D7D3ACA-91B8-C9C4-A6AC-B1FBE2BCA7E5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482B990-E926-631B-20AC-7E769ADE71C9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3F23A53-D8C9-E768-B017-27D6D1236FEE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EC3B8F8-59E5-45CC-B10E-7679F546FC0E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6F9D884-0A0C-7DD7-620D-ACD0B3735D6E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C075D85-B356-6B01-024B-24DF48E7080D}"/>
              </a:ext>
            </a:extLst>
          </p:cNvPr>
          <p:cNvSpPr txBox="1"/>
          <p:nvPr/>
        </p:nvSpPr>
        <p:spPr>
          <a:xfrm>
            <a:off x="7731165" y="6364713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26% probability of flooding at least once over 30 years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B0D8983-E7D4-21B6-4DAD-76FC81229B2B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B606113D-3CA8-DDFB-A164-3B290BA71311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50" b="1" dirty="0">
                  <a:latin typeface="Arial Narrow" panose="020B0606020202030204" pitchFamily="34" charset="0"/>
                </a:rPr>
                <a:t>29.3</a:t>
              </a:r>
              <a:r>
                <a:rPr lang="en-US" sz="1050" dirty="0">
                  <a:latin typeface="Arial Narrow" panose="020B0606020202030204" pitchFamily="34" charset="0"/>
                </a:rPr>
                <a:t> </a:t>
              </a:r>
              <a:r>
                <a:rPr lang="en-US" sz="1000" b="1" dirty="0">
                  <a:latin typeface="Arial Narrow" panose="020B0606020202030204" pitchFamily="34" charset="0"/>
                </a:rPr>
                <a:t>ft.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CC3E4FB-F0F1-BB28-CE44-C67611B9A9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F9F798B-8331-3E55-7AA7-8FF8765152CA}"/>
              </a:ext>
            </a:extLst>
          </p:cNvPr>
          <p:cNvSpPr txBox="1"/>
          <p:nvPr/>
        </p:nvSpPr>
        <p:spPr>
          <a:xfrm>
            <a:off x="458991" y="6347715"/>
            <a:ext cx="544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14% </a:t>
            </a:r>
            <a:r>
              <a:rPr lang="en-US" b="1" dirty="0">
                <a:solidFill>
                  <a:schemeClr val="bg1"/>
                </a:solidFill>
              </a:rPr>
              <a:t>of </a:t>
            </a:r>
            <a:r>
              <a:rPr lang="en-US" b="1" dirty="0" smtClean="0">
                <a:solidFill>
                  <a:schemeClr val="bg1"/>
                </a:solidFill>
              </a:rPr>
              <a:t>Camden </a:t>
            </a:r>
            <a:r>
              <a:rPr lang="en-US" b="1" dirty="0">
                <a:solidFill>
                  <a:schemeClr val="bg1"/>
                </a:solidFill>
              </a:rPr>
              <a:t>is in the </a:t>
            </a:r>
            <a:r>
              <a:rPr lang="en-US" b="1" dirty="0" smtClean="0">
                <a:solidFill>
                  <a:schemeClr val="bg1"/>
                </a:solidFill>
              </a:rPr>
              <a:t>1% </a:t>
            </a:r>
            <a:r>
              <a:rPr lang="en-US" b="1" dirty="0">
                <a:solidFill>
                  <a:schemeClr val="bg1"/>
                </a:solidFill>
              </a:rPr>
              <a:t>Annual Flood Chance</a:t>
            </a:r>
          </a:p>
        </p:txBody>
      </p:sp>
    </p:spTree>
    <p:extLst>
      <p:ext uri="{BB962C8B-B14F-4D97-AF65-F5344CB8AC3E}">
        <p14:creationId xmlns:p14="http://schemas.microsoft.com/office/powerpoint/2010/main" val="175330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a river&#10;&#10;Description automatically generated">
            <a:extLst>
              <a:ext uri="{FF2B5EF4-FFF2-40B4-BE49-F238E27FC236}">
                <a16:creationId xmlns:a16="http://schemas.microsoft.com/office/drawing/2014/main" id="{BD0F83ED-22B0-ABAD-5146-A864D8A3D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9" b="14493"/>
          <a:stretch/>
        </p:blipFill>
        <p:spPr>
          <a:xfrm>
            <a:off x="13364" y="549151"/>
            <a:ext cx="12188676" cy="630745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60878" y="87486"/>
            <a:ext cx="361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Camden-on-Gauley, WV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144176" y="89902"/>
            <a:ext cx="5837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1+% Annual Chance (100-year)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024C830-CB19-EC01-0D67-E6846714AF30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D51CF4B-3670-F189-3466-CDB9FEDED8F9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A6D2533-81D1-EF64-FFDA-24563BE936A2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CD62F15-1C52-8BCB-4502-F61C9FDA524D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89EB1F9-D4C1-E2B9-5F15-099E774D9817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652D0B2-18DA-9919-51DF-2FAF5ABCEEF2}"/>
              </a:ext>
            </a:extLst>
          </p:cNvPr>
          <p:cNvSpPr txBox="1"/>
          <p:nvPr/>
        </p:nvSpPr>
        <p:spPr>
          <a:xfrm>
            <a:off x="7731165" y="6364713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26% probability of flooding at least once over 30 years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45E3B90-3CA0-9799-F1BC-1CF474DB3460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D5BFBE06-4C36-4D02-CF66-5CFB20B53F4B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>
                  <a:latin typeface="Arial Narrow" panose="020B0606020202030204" pitchFamily="34" charset="0"/>
                </a:rPr>
                <a:t/>
              </a: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50" b="1" dirty="0">
                  <a:latin typeface="Arial Narrow" panose="020B0606020202030204" pitchFamily="34" charset="0"/>
                </a:rPr>
                <a:t>31.5</a:t>
              </a:r>
              <a:r>
                <a:rPr lang="en-US" sz="1050" dirty="0">
                  <a:latin typeface="Arial Narrow" panose="020B0606020202030204" pitchFamily="34" charset="0"/>
                </a:rPr>
                <a:t> </a:t>
              </a:r>
              <a:r>
                <a:rPr lang="en-US" sz="1000" b="1" dirty="0">
                  <a:latin typeface="Arial Narrow" panose="020B0606020202030204" pitchFamily="34" charset="0"/>
                </a:rPr>
                <a:t>ft.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29CB5B4-9816-EAA4-9471-BB8730589A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sp>
        <p:nvSpPr>
          <p:cNvPr id="25" name="Explosion 2 14">
            <a:extLst>
              <a:ext uri="{FF2B5EF4-FFF2-40B4-BE49-F238E27FC236}">
                <a16:creationId xmlns:a16="http://schemas.microsoft.com/office/drawing/2014/main" id="{D8D8BBE0-C215-D700-EC4E-D978CFB82A70}"/>
              </a:ext>
            </a:extLst>
          </p:cNvPr>
          <p:cNvSpPr/>
          <p:nvPr/>
        </p:nvSpPr>
        <p:spPr>
          <a:xfrm>
            <a:off x="9932528" y="1269405"/>
            <a:ext cx="2255898" cy="2317149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Climate</a:t>
            </a:r>
          </a:p>
          <a:p>
            <a:pPr algn="ctr"/>
            <a:r>
              <a:rPr lang="en-US" dirty="0"/>
              <a:t>Change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9F798B-8331-3E55-7AA7-8FF8765152CA}"/>
              </a:ext>
            </a:extLst>
          </p:cNvPr>
          <p:cNvSpPr txBox="1"/>
          <p:nvPr/>
        </p:nvSpPr>
        <p:spPr>
          <a:xfrm>
            <a:off x="458991" y="6347715"/>
            <a:ext cx="544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13% </a:t>
            </a:r>
            <a:r>
              <a:rPr lang="en-US" b="1" dirty="0">
                <a:solidFill>
                  <a:schemeClr val="bg1"/>
                </a:solidFill>
              </a:rPr>
              <a:t>of </a:t>
            </a:r>
            <a:r>
              <a:rPr lang="en-US" b="1" dirty="0" smtClean="0">
                <a:solidFill>
                  <a:schemeClr val="bg1"/>
                </a:solidFill>
              </a:rPr>
              <a:t>Camden </a:t>
            </a:r>
            <a:r>
              <a:rPr lang="en-US" b="1" dirty="0">
                <a:solidFill>
                  <a:schemeClr val="bg1"/>
                </a:solidFill>
              </a:rPr>
              <a:t>is in the </a:t>
            </a:r>
            <a:r>
              <a:rPr lang="en-US" b="1" dirty="0" smtClean="0">
                <a:solidFill>
                  <a:schemeClr val="bg1"/>
                </a:solidFill>
              </a:rPr>
              <a:t>1%+ Annual </a:t>
            </a:r>
            <a:r>
              <a:rPr lang="en-US" b="1" dirty="0">
                <a:solidFill>
                  <a:schemeClr val="bg1"/>
                </a:solidFill>
              </a:rPr>
              <a:t>Flood Chance</a:t>
            </a:r>
          </a:p>
        </p:txBody>
      </p:sp>
    </p:spTree>
    <p:extLst>
      <p:ext uri="{BB962C8B-B14F-4D97-AF65-F5344CB8AC3E}">
        <p14:creationId xmlns:p14="http://schemas.microsoft.com/office/powerpoint/2010/main" val="226247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24452</TotalTime>
  <Words>8714</Words>
  <Application>Microsoft Office PowerPoint</Application>
  <PresentationFormat>Widescreen</PresentationFormat>
  <Paragraphs>1812</Paragraphs>
  <Slides>102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11" baseType="lpstr">
      <vt:lpstr>Aharoni</vt:lpstr>
      <vt:lpstr>Arial</vt:lpstr>
      <vt:lpstr>Arial Narrow</vt:lpstr>
      <vt:lpstr>Calibri</vt:lpstr>
      <vt:lpstr>Calibri Light</vt:lpstr>
      <vt:lpstr>Courier New</vt:lpstr>
      <vt:lpstr>Ink Free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Anahita Mahmoudi</dc:creator>
  <cp:lastModifiedBy>Anahita Mahmoudi</cp:lastModifiedBy>
  <cp:revision>389</cp:revision>
  <dcterms:created xsi:type="dcterms:W3CDTF">2024-01-23T16:52:19Z</dcterms:created>
  <dcterms:modified xsi:type="dcterms:W3CDTF">2024-02-13T21:30:55Z</dcterms:modified>
</cp:coreProperties>
</file>