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89" r:id="rId4"/>
    <p:sldId id="290" r:id="rId5"/>
    <p:sldId id="292" r:id="rId6"/>
    <p:sldId id="293" r:id="rId7"/>
    <p:sldId id="291" r:id="rId8"/>
    <p:sldId id="294" r:id="rId9"/>
    <p:sldId id="317" r:id="rId10"/>
    <p:sldId id="321" r:id="rId11"/>
    <p:sldId id="320" r:id="rId12"/>
    <p:sldId id="319" r:id="rId13"/>
    <p:sldId id="318" r:id="rId14"/>
    <p:sldId id="32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9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4FA2B-8AB1-E1B1-71FE-9E0214B74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C46AF-4E7C-5855-1E90-553A27228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50110-6FE3-DD59-CCBB-340892175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69DAC-70D7-68DF-1203-880490EB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215CD-0DD4-985C-DE9D-0B94D7E0F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15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8AA6-2BC5-F6A2-D4B3-B1DFC8A1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D61953-860E-1980-D13F-4ADB05EB9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A0F30-3925-42DA-D825-A43F1C89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BF5E9-5CA7-E0DD-9C23-110CFB01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A16FE-937C-2DB1-17F2-719DA22C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6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BF03B8-93DB-6325-0F8D-52CBF0406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298296-8159-FDD2-C2F1-A294D4CB2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C8C70-2D53-2A1E-2DBB-DDE4DC21C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E6961-2C6D-657A-EAE6-4A611566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74AB-29F9-5026-3BB5-FC7F69113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6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D78E9-03A3-63CA-A33E-CA736CAB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66900-9B60-4F99-A096-971EEAD75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EC76B-4079-FF25-3B04-6134B7247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A6984-43E1-FE27-3C09-05B4518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B3113-285D-44EF-EDEA-6FA5A5843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9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D0F3-B1FE-8F73-8513-89D94E8A2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5EF08-3433-9431-87B9-99524A889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12BE8-8FE5-6E3B-F5F3-6669CE0B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FFFE6-7FF2-FDC2-2D22-75D10CC89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184AB-4B96-4E2E-3C17-8066B7EF5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04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F75AE-27AD-0DC2-C180-00C2DABF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1E0C9-ECF9-B755-E5EC-0CF753543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C8B60-170E-65B0-1C98-1F28B984C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D57EE-15EF-4F7C-1908-57514EC9B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F55E5-0473-A17C-0A54-E6889A7D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F49E9-B0F7-0D20-727B-BBACE5207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28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DC1E1-6FB9-0680-B30E-CE34E9FAA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FEDB2-5A86-8562-6466-38DC1EA57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CDD3D-4F57-F9CE-A99B-975AAE3A5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724983-E7E5-023C-B48B-FE301C390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E52BC0-2566-3564-1460-0CEBC84EA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D1974F-B88D-6FBE-FE89-E8716182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305C24-0A35-9026-2B36-CF4B0199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4E46FB-0412-99B9-CB16-F260B965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8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B9217-9F4E-29D0-F5E4-9628561D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259D6-9EAF-EB93-811D-855D003AE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6B18F0-067D-A337-BC3B-CB49CB9D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41FD8-C21C-A08E-A084-FF396F8E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70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0C27EA-B0C5-6978-047E-F6B72347E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CF6BE-C578-3C9F-9A21-11709B4D1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A7C6F-2378-3AB7-B463-1799E44D6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3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E61D4-DD34-69F0-943E-026294BA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ED6CA-BB6A-4C10-7090-921F5B714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8117F-24CE-1A21-77F7-EDF338B25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06B9-8577-C2C1-DB45-8AAC1EF3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DEBF0-6A3F-08C3-F2BA-39A7917E6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EC069-E9A3-B263-7439-0D8A12FAD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1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A36B4-BAAA-8CAD-6341-71324FE77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08FDDF-04C6-5F78-17DF-3B691BB53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A787B-A9E5-5EDE-D980-2A8A084E8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1EE09-01E0-80EB-0060-7638733DB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A0E30-C244-410C-39E5-DF4189047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DD4B8-EE8A-7089-FB6B-60810AA86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0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7933BA-3AAA-6F97-2C44-70BB1FBD5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11DBD-363B-9A33-1B8F-628DACB20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00B27-6288-775A-5ED1-B7C3F3678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EFF3EC-5928-4C9C-BC56-82F071BB3AA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636A8-64F9-8E30-1F5D-FFF51F13E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BDB3A-AD15-78F1-5E98-D200918EA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DAD79C-6DEB-43D3-95D9-209D4FF16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2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mapwv.gov/flood/map/?wkid=102100&amp;x=-9056068&amp;y=4648494&amp;l=13&amp;v=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44374" y="2917024"/>
            <a:ext cx="68961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415326" y="843556"/>
            <a:ext cx="314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20-02-0006-0044-0000_306</a:t>
            </a:r>
            <a:r>
              <a:rPr lang="en-US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4"/>
              </a:rPr>
              <a:t> </a:t>
            </a:r>
            <a:endParaRPr lang="en-US" sz="2000" u="sng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1415326" y="1262038"/>
            <a:ext cx="5253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306 Maywood Ave., Clendenin, WV, 25045</a:t>
            </a:r>
            <a:endParaRPr lang="en-US" sz="20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8568" t="27364" r="13228" b="31250"/>
          <a:stretch/>
        </p:blipFill>
        <p:spPr>
          <a:xfrm>
            <a:off x="1339015" y="2459650"/>
            <a:ext cx="10244134" cy="441666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935199" y="183805"/>
            <a:ext cx="2647950" cy="2609850"/>
            <a:chOff x="5656580" y="0"/>
            <a:chExt cx="2647950" cy="26098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6580" y="0"/>
              <a:ext cx="2647950" cy="260985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5909310" y="241300"/>
              <a:ext cx="2129790" cy="2108200"/>
              <a:chOff x="3763364" y="4334619"/>
              <a:chExt cx="2698720" cy="265021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63364" y="4334619"/>
                <a:ext cx="2698720" cy="2650211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5F3311F-D8D5-C27A-5001-346416B40F2B}"/>
                  </a:ext>
                </a:extLst>
              </p:cNvPr>
              <p:cNvSpPr/>
              <p:nvPr/>
            </p:nvSpPr>
            <p:spPr>
              <a:xfrm>
                <a:off x="4471665" y="4770955"/>
                <a:ext cx="1420044" cy="1420044"/>
              </a:xfrm>
              <a:prstGeom prst="ellipse">
                <a:avLst/>
              </a:prstGeom>
              <a:noFill/>
              <a:ln w="57150"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1530463" y="692652"/>
            <a:ext cx="2602663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465649" y="145851"/>
            <a:ext cx="23278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Clendenin</a:t>
            </a:r>
          </a:p>
        </p:txBody>
      </p:sp>
    </p:spTree>
    <p:extLst>
      <p:ext uri="{BB962C8B-B14F-4D97-AF65-F5344CB8AC3E}">
        <p14:creationId xmlns:p14="http://schemas.microsoft.com/office/powerpoint/2010/main" val="13508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2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9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4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377480" y="2531444"/>
            <a:ext cx="1581986" cy="224380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16.5’ FEMA1%+ (84% CL)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80041" y="3089826"/>
            <a:ext cx="1473993" cy="154779"/>
          </a:xfrm>
          <a:prstGeom prst="wedgeRectCallout">
            <a:avLst>
              <a:gd name="adj1" fmla="val 288479"/>
              <a:gd name="adj2" fmla="val -60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12.3’  (FEMA 1% / 100-Yr)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9" name="Left Brace 38"/>
          <p:cNvSpPr/>
          <p:nvPr/>
        </p:nvSpPr>
        <p:spPr>
          <a:xfrm>
            <a:off x="224286" y="2569562"/>
            <a:ext cx="103313" cy="657791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377480" y="2531444"/>
            <a:ext cx="1581986" cy="224380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16.5’ FEMA1%+ (84% CL)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80041" y="3089826"/>
            <a:ext cx="1473993" cy="154779"/>
          </a:xfrm>
          <a:prstGeom prst="wedgeRectCallout">
            <a:avLst>
              <a:gd name="adj1" fmla="val 288479"/>
              <a:gd name="adj2" fmla="val -60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12.3’  (FEMA 1% / 100-Yr) </a:t>
            </a:r>
          </a:p>
        </p:txBody>
      </p:sp>
      <p:sp>
        <p:nvSpPr>
          <p:cNvPr id="27" name="Rectangular Callout 26"/>
          <p:cNvSpPr/>
          <p:nvPr/>
        </p:nvSpPr>
        <p:spPr>
          <a:xfrm>
            <a:off x="326084" y="1761028"/>
            <a:ext cx="1536604" cy="184811"/>
          </a:xfrm>
          <a:prstGeom prst="wedgeRectCallout">
            <a:avLst>
              <a:gd name="adj1" fmla="val 127792"/>
              <a:gd name="adj2" fmla="val -200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20.5’  (FEMA 0.2% / 500-Yr)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9" name="Left Brace 38"/>
          <p:cNvSpPr/>
          <p:nvPr/>
        </p:nvSpPr>
        <p:spPr>
          <a:xfrm>
            <a:off x="224286" y="2569562"/>
            <a:ext cx="103313" cy="657791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1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377480" y="2531444"/>
            <a:ext cx="1581986" cy="224380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16.5’ FEMA1%+ (84% CL)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324137" y="1532041"/>
            <a:ext cx="1554063" cy="187916"/>
          </a:xfrm>
          <a:prstGeom prst="wedgeRectCallout">
            <a:avLst>
              <a:gd name="adj1" fmla="val 185601"/>
              <a:gd name="adj2" fmla="val -16518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24.6’ (FSF 0.2% / 500-Yr)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80041" y="3089826"/>
            <a:ext cx="1473993" cy="154779"/>
          </a:xfrm>
          <a:prstGeom prst="wedgeRectCallout">
            <a:avLst>
              <a:gd name="adj1" fmla="val 288479"/>
              <a:gd name="adj2" fmla="val -60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12.3’  (FEMA 1% / 100-Yr) </a:t>
            </a:r>
          </a:p>
        </p:txBody>
      </p:sp>
      <p:sp>
        <p:nvSpPr>
          <p:cNvPr id="27" name="Rectangular Callout 26"/>
          <p:cNvSpPr/>
          <p:nvPr/>
        </p:nvSpPr>
        <p:spPr>
          <a:xfrm>
            <a:off x="326084" y="1761028"/>
            <a:ext cx="1536604" cy="184811"/>
          </a:xfrm>
          <a:prstGeom prst="wedgeRectCallout">
            <a:avLst>
              <a:gd name="adj1" fmla="val 127792"/>
              <a:gd name="adj2" fmla="val -200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20.5’  (FEMA 0.2% / 500-Yr)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9" name="Left Brace 38"/>
          <p:cNvSpPr/>
          <p:nvPr/>
        </p:nvSpPr>
        <p:spPr>
          <a:xfrm>
            <a:off x="224286" y="2569562"/>
            <a:ext cx="103313" cy="657791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9744257" y="533006"/>
          <a:ext cx="2213393" cy="266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24.6</a:t>
                      </a: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10% Probability of Flood in a year (10-year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4433532" y="4463674"/>
              <a:ext cx="2272902" cy="307777"/>
              <a:chOff x="5613790" y="2641848"/>
              <a:chExt cx="2272902" cy="307777"/>
            </a:xfrm>
          </p:grpSpPr>
          <p:sp>
            <p:nvSpPr>
              <p:cNvPr id="7" name="Rectangular Callout 7">
                <a:extLst>
                  <a:ext uri="{FF2B5EF4-FFF2-40B4-BE49-F238E27FC236}">
                    <a16:creationId xmlns:a16="http://schemas.microsoft.com/office/drawing/2014/main" id="{29F22F9B-2E28-B90B-5B75-309EAE03215F}"/>
                  </a:ext>
                </a:extLst>
              </p:cNvPr>
              <p:cNvSpPr/>
              <p:nvPr/>
            </p:nvSpPr>
            <p:spPr>
              <a:xfrm>
                <a:off x="5672569" y="2651086"/>
                <a:ext cx="2155344" cy="298539"/>
              </a:xfrm>
              <a:prstGeom prst="wedgeRectCallout">
                <a:avLst>
                  <a:gd name="adj1" fmla="val 59990"/>
                  <a:gd name="adj2" fmla="val -10345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BEA62F-DF91-532C-90CC-EEE9FCA33FBD}"/>
                  </a:ext>
                </a:extLst>
              </p:cNvPr>
              <p:cNvSpPr txBox="1"/>
              <p:nvPr/>
            </p:nvSpPr>
            <p:spPr>
              <a:xfrm>
                <a:off x="5613790" y="2641848"/>
                <a:ext cx="22729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572768">
                  <a:spcAft>
                    <a:spcPts val="600"/>
                  </a:spcAft>
                </a:pPr>
                <a:r>
                  <a:rPr lang="en-US" sz="1400" b="1" kern="1200" dirty="0">
                    <a:latin typeface="+mn-lt"/>
                    <a:ea typeface="+mn-ea"/>
                    <a:cs typeface="+mn-cs"/>
                  </a:rPr>
                  <a:t>Building’s Ground Elevation</a:t>
                </a:r>
                <a:endParaRPr lang="en-US" sz="800" b="1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630507" y="3840457"/>
              <a:ext cx="1977212" cy="321955"/>
              <a:chOff x="5737361" y="2282452"/>
              <a:chExt cx="1977212" cy="321955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37361" y="2305868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37361" y="2282452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2.0’ (FEMA 10% / 10-Yr)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3" cy="35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4% Probability of Flood in a year (25-year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656654" y="3640864"/>
              <a:ext cx="1980261" cy="307777"/>
              <a:chOff x="5763508" y="2082859"/>
              <a:chExt cx="1980261" cy="307777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66557" y="2092097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63508" y="2082859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6.0’ (FEMA 4% / 25-Yr)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3" cy="35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2% Probability of Flood in a year (50-year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648028" y="3468344"/>
              <a:ext cx="1980261" cy="307777"/>
              <a:chOff x="5754882" y="1910339"/>
              <a:chExt cx="1980261" cy="307777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57931" y="1919577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54882" y="1910339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9.5’ (FEMA 2% / 50-Yr)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3" cy="35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1% Probability of Flood in a year (100-year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629268" y="3309538"/>
              <a:ext cx="1977212" cy="314936"/>
              <a:chOff x="5736122" y="1751533"/>
              <a:chExt cx="1977212" cy="314936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36122" y="1751533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54865" y="1758692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12.3’ (FEMA 2% / 50-Yr)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2" cy="35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2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0.2% Probability of Flood in a year (500-year flood)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b="10672"/>
          <a:stretch/>
        </p:blipFill>
        <p:spPr>
          <a:xfrm>
            <a:off x="557473" y="1725519"/>
            <a:ext cx="4069332" cy="34925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199216" y="1875959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835151" y="1487244"/>
            <a:ext cx="2610424" cy="318564"/>
            <a:chOff x="5757247" y="1328188"/>
            <a:chExt cx="2422254" cy="318564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57247" y="1328188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57247" y="1338975"/>
              <a:ext cx="2422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20.5’ (FEMA 0.2% / 500-Yr)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42593" y="3090300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2" cy="357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31765" y="-322697"/>
            <a:ext cx="12884150" cy="71806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4648028" y="3468344"/>
              <a:ext cx="1939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9.5’ (FEMA 2% / 50-Yr) </a:t>
              </a:r>
            </a:p>
          </p:txBody>
        </p: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2" cy="35733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High Watermark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63601" y="367707"/>
            <a:ext cx="2214540" cy="2240634"/>
            <a:chOff x="1503878" y="1497438"/>
            <a:chExt cx="2214540" cy="2240634"/>
          </a:xfrm>
        </p:grpSpPr>
        <p:pic>
          <p:nvPicPr>
            <p:cNvPr id="17" name="Picture 2" descr="13,500+ Green Post It Notes Stock Photos, Pictures &amp; Royalty-Free Images -  iStock">
              <a:extLst>
                <a:ext uri="{FF2B5EF4-FFF2-40B4-BE49-F238E27FC236}">
                  <a16:creationId xmlns:a16="http://schemas.microsoft.com/office/drawing/2014/main" id="{6E434E23-8084-7396-A717-F4DFA1349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t="3704" r="15024" b="23082"/>
            <a:stretch/>
          </p:blipFill>
          <p:spPr bwMode="auto">
            <a:xfrm rot="20367698">
              <a:off x="1503878" y="1497438"/>
              <a:ext cx="2034007" cy="224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1A63CF-3771-8257-3CA0-33FE0EC21222}"/>
                </a:ext>
              </a:extLst>
            </p:cNvPr>
            <p:cNvSpPr txBox="1"/>
            <p:nvPr/>
          </p:nvSpPr>
          <p:spPr>
            <a:xfrm rot="20139370">
              <a:off x="1513906" y="2323405"/>
              <a:ext cx="2204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Ink Free" panose="03080402000500000000" pitchFamily="66" charset="0"/>
                  <a:cs typeface="Aharoni" panose="02010803020104030203" pitchFamily="2" charset="-79"/>
                </a:rPr>
                <a:t>High Watermark</a:t>
              </a:r>
            </a:p>
          </p:txBody>
        </p:sp>
      </p:grpSp>
      <p:sp>
        <p:nvSpPr>
          <p:cNvPr id="26" name="Rectangular Callout 7">
            <a:extLst>
              <a:ext uri="{FF2B5EF4-FFF2-40B4-BE49-F238E27FC236}">
                <a16:creationId xmlns:a16="http://schemas.microsoft.com/office/drawing/2014/main" id="{54A74E35-10E3-65E4-3610-017EF777FA15}"/>
              </a:ext>
            </a:extLst>
          </p:cNvPr>
          <p:cNvSpPr/>
          <p:nvPr/>
        </p:nvSpPr>
        <p:spPr>
          <a:xfrm rot="10800000">
            <a:off x="1436788" y="2895972"/>
            <a:ext cx="1636379" cy="293558"/>
          </a:xfrm>
          <a:prstGeom prst="wedgeRectCallout">
            <a:avLst>
              <a:gd name="adj1" fmla="val -54082"/>
              <a:gd name="adj2" fmla="val 164272"/>
            </a:avLst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latin typeface="Arial Narrow" panose="020B0606020202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C570C5-4CE9-1636-5896-0196C30F64C8}"/>
              </a:ext>
            </a:extLst>
          </p:cNvPr>
          <p:cNvSpPr txBox="1"/>
          <p:nvPr/>
        </p:nvSpPr>
        <p:spPr>
          <a:xfrm>
            <a:off x="1451729" y="2920162"/>
            <a:ext cx="1883982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10.5’ (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2016 High Water</a:t>
            </a:r>
            <a:r>
              <a:rPr lang="en-US" sz="1200" b="1" dirty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16340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3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6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7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1358</Words>
  <Application>Microsoft Office PowerPoint</Application>
  <PresentationFormat>Widescreen</PresentationFormat>
  <Paragraphs>266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Arial Narrow</vt:lpstr>
      <vt:lpstr>Calibri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Anahita Mahmoudi</dc:creator>
  <cp:lastModifiedBy>Anahita Mahmoudi</cp:lastModifiedBy>
  <cp:revision>2</cp:revision>
  <dcterms:created xsi:type="dcterms:W3CDTF">2024-05-29T20:46:48Z</dcterms:created>
  <dcterms:modified xsi:type="dcterms:W3CDTF">2024-05-29T20:48:39Z</dcterms:modified>
</cp:coreProperties>
</file>