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5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FA2B-8AB1-E1B1-71FE-9E0214B74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C46AF-4E7C-5855-1E90-553A27228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0110-6FE3-DD59-CCBB-34089217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69DAC-70D7-68DF-1203-880490EB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215CD-0DD4-985C-DE9D-0B94D7E0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1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8AA6-2BC5-F6A2-D4B3-B1DFC8A1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61953-860E-1980-D13F-4ADB05EB9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A0F30-3925-42DA-D825-A43F1C89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BF5E9-5CA7-E0DD-9C23-110CFB01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A16FE-937C-2DB1-17F2-719DA22C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6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F03B8-93DB-6325-0F8D-52CBF0406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98296-8159-FDD2-C2F1-A294D4CB2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C8C70-2D53-2A1E-2DBB-DDE4DC21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6961-2C6D-657A-EAE6-4A611566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74AB-29F9-5026-3BB5-FC7F6911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78E9-03A3-63CA-A33E-CA736CAB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66900-9B60-4F99-A096-971EEAD75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C76B-4079-FF25-3B04-6134B72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A6984-43E1-FE27-3C09-05B45182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B3113-285D-44EF-EDEA-6FA5A584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D0F3-B1FE-8F73-8513-89D94E8A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5EF08-3433-9431-87B9-99524A889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2BE8-8FE5-6E3B-F5F3-6669CE0B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FFFE6-7FF2-FDC2-2D22-75D10CC8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84AB-4B96-4E2E-3C17-8066B7E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75AE-27AD-0DC2-C180-00C2DABF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E0C9-ECF9-B755-E5EC-0CF753543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C8B60-170E-65B0-1C98-1F28B984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D57EE-15EF-4F7C-1908-57514EC9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F55E5-0473-A17C-0A54-E6889A7D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F49E9-B0F7-0D20-727B-BBACE520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C1E1-6FB9-0680-B30E-CE34E9FA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FEDB2-5A86-8562-6466-38DC1EA57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CDD3D-4F57-F9CE-A99B-975AAE3A5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24983-E7E5-023C-B48B-FE301C390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52BC0-2566-3564-1460-0CEBC84EA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1974F-B88D-6FBE-FE89-E8716182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05C24-0A35-9026-2B36-CF4B0199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E46FB-0412-99B9-CB16-F260B965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9217-9F4E-29D0-F5E4-9628561D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259D6-9EAF-EB93-811D-855D003A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B18F0-067D-A337-BC3B-CB49CB9D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41FD8-C21C-A08E-A084-FF396F8E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7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C27EA-B0C5-6978-047E-F6B7234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CF6BE-C578-3C9F-9A21-11709B4D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7C6F-2378-3AB7-B463-1799E44D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3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61D4-DD34-69F0-943E-026294BA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D6CA-BB6A-4C10-7090-921F5B71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8117F-24CE-1A21-77F7-EDF338B25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06B9-8577-C2C1-DB45-8AAC1EF3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EBF0-6A3F-08C3-F2BA-39A7917E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EC069-E9A3-B263-7439-0D8A12FA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A36B4-BAAA-8CAD-6341-71324FE7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8FDDF-04C6-5F78-17DF-3B691BB53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A787B-A9E5-5EDE-D980-2A8A084E8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1EE09-01E0-80EB-0060-7638733D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A0E30-C244-410C-39E5-DF418904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DD4B8-EE8A-7089-FB6B-60810AA8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933BA-3AAA-6F97-2C44-70BB1FBD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11DBD-363B-9A33-1B8F-628DACB2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0B27-6288-775A-5ED1-B7C3F3678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FF3EC-5928-4C9C-BC56-82F071BB3AA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636A8-64F9-8E30-1F5D-FFF51F13E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DB3A-AD15-78F1-5E98-D200918EA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mapwv.gov/flood/map/?wkid=102100&amp;x=-8915918&amp;y=4610970&amp;l=14&amp;v=1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72" y="0"/>
            <a:ext cx="8940800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t="833" r="2493"/>
          <a:stretch/>
        </p:blipFill>
        <p:spPr>
          <a:xfrm>
            <a:off x="282192" y="1691272"/>
            <a:ext cx="2036062" cy="20019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447" y="884127"/>
            <a:ext cx="5144565" cy="534585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79069" y="3683972"/>
            <a:ext cx="2524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309 8th St, Marlinton, WV, 24954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335356" y="4871722"/>
            <a:ext cx="1472677" cy="236256"/>
          </a:xfrm>
          <a:prstGeom prst="wedgeRectCallout">
            <a:avLst>
              <a:gd name="adj1" fmla="val 176717"/>
              <a:gd name="adj2" fmla="val 140978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7’ (1985 High Water Mark) 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348545" y="4537520"/>
            <a:ext cx="1466082" cy="301945"/>
          </a:xfrm>
          <a:prstGeom prst="wedgeRectCallout">
            <a:avLst>
              <a:gd name="adj1" fmla="val 111930"/>
              <a:gd name="adj2" fmla="val 86294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8.8’ (FEMA DRAFT NFHL 0.2% / 500-Yr )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341177" y="5512594"/>
            <a:ext cx="1451453" cy="176396"/>
          </a:xfrm>
          <a:prstGeom prst="wedgeRectCallout">
            <a:avLst>
              <a:gd name="adj1" fmla="val 174928"/>
              <a:gd name="adj2" fmla="val 112071"/>
            </a:avLst>
          </a:prstGeom>
          <a:solidFill>
            <a:srgbClr val="9DC3E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3.6’  (FEMA 1% / 100-Yr) </a:t>
            </a:r>
          </a:p>
        </p:txBody>
      </p:sp>
      <p:sp>
        <p:nvSpPr>
          <p:cNvPr id="47" name="Rectangular Callout 46"/>
          <p:cNvSpPr/>
          <p:nvPr/>
        </p:nvSpPr>
        <p:spPr>
          <a:xfrm>
            <a:off x="348545" y="4224003"/>
            <a:ext cx="1452893" cy="210847"/>
          </a:xfrm>
          <a:prstGeom prst="wedgeRectCallout">
            <a:avLst>
              <a:gd name="adj1" fmla="val 121718"/>
              <a:gd name="adj2" fmla="val 213846"/>
            </a:avLst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9.4’ (FSF 0.2% / 500-Yr)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347071" y="6053582"/>
            <a:ext cx="1454367" cy="176396"/>
          </a:xfrm>
          <a:prstGeom prst="wedgeRectCallout">
            <a:avLst>
              <a:gd name="adj1" fmla="val 173047"/>
              <a:gd name="adj2" fmla="val -7230"/>
            </a:avLst>
          </a:prstGeom>
          <a:solidFill>
            <a:srgbClr val="9DC3E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0.4’ (FEMA 10% / 10-Yr) 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347071" y="5791660"/>
            <a:ext cx="1466082" cy="191841"/>
          </a:xfrm>
          <a:prstGeom prst="wedgeRectCallout">
            <a:avLst>
              <a:gd name="adj1" fmla="val 173004"/>
              <a:gd name="adj2" fmla="val 32463"/>
            </a:avLst>
          </a:prstGeom>
          <a:solidFill>
            <a:srgbClr val="9DC3E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2.7’ (FEMA 2% / 50-Yr)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223783" y="6481215"/>
            <a:ext cx="425661" cy="188361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607292" y="6432135"/>
            <a:ext cx="1991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Street Foundation (FSF)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37657" y="6443337"/>
            <a:ext cx="126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969767" y="6484702"/>
            <a:ext cx="426068" cy="188361"/>
          </a:xfrm>
          <a:prstGeom prst="rect">
            <a:avLst/>
          </a:prstGeom>
          <a:solidFill>
            <a:srgbClr val="317ABD"/>
          </a:solidFill>
          <a:ln w="1905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346223" y="6440382"/>
            <a:ext cx="174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FEMA Draft NFHL (2023)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598999" y="6461901"/>
            <a:ext cx="377250" cy="1839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907502" y="6413739"/>
            <a:ext cx="197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1985 Flood High Water Mark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892415" y="1001213"/>
            <a:ext cx="3913463" cy="6851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Ideally, the Design Flood Elevation (DFE) should be the BFE plus 2 feet of freeboard.  The DFE should also be above the high-water marks of the 1985 flood plus freeboard.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1723" y="1127236"/>
            <a:ext cx="23181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100" b="1" u="sng" dirty="0">
                <a:hlinkClick r:id="rId5"/>
              </a:rPr>
              <a:t>38-08-0003-0023-0000 </a:t>
            </a:r>
            <a:endParaRPr lang="en-US" sz="1200" b="1" u="sng" dirty="0"/>
          </a:p>
        </p:txBody>
      </p:sp>
      <p:sp>
        <p:nvSpPr>
          <p:cNvPr id="59" name="Rectangle 58"/>
          <p:cNvSpPr/>
          <p:nvPr/>
        </p:nvSpPr>
        <p:spPr>
          <a:xfrm>
            <a:off x="2745442" y="6476455"/>
            <a:ext cx="426068" cy="188361"/>
          </a:xfrm>
          <a:prstGeom prst="rect">
            <a:avLst/>
          </a:prstGeom>
          <a:solidFill>
            <a:srgbClr val="9DC3E6"/>
          </a:solidFill>
          <a:ln w="19050">
            <a:solidFill>
              <a:srgbClr val="296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30177" y="6432135"/>
            <a:ext cx="174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FEMA Effective (2010)</a:t>
            </a:r>
          </a:p>
        </p:txBody>
      </p:sp>
      <p:sp>
        <p:nvSpPr>
          <p:cNvPr id="61" name="Rectangular Callout 60"/>
          <p:cNvSpPr/>
          <p:nvPr/>
        </p:nvSpPr>
        <p:spPr>
          <a:xfrm>
            <a:off x="335356" y="5154746"/>
            <a:ext cx="1451453" cy="295073"/>
          </a:xfrm>
          <a:prstGeom prst="wedgeRectCallout">
            <a:avLst>
              <a:gd name="adj1" fmla="val 174928"/>
              <a:gd name="adj2" fmla="val 112071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4.8’ (FEMA DRAFT NFHL 1% / 100-Yr) 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844" y="3213543"/>
            <a:ext cx="3874887" cy="2545625"/>
          </a:xfrm>
          <a:prstGeom prst="rect">
            <a:avLst/>
          </a:prstGeom>
        </p:spPr>
      </p:pic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7915158" y="1766384"/>
          <a:ext cx="3874887" cy="1727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612">
                  <a:extLst>
                    <a:ext uri="{9D8B030D-6E8A-4147-A177-3AD203B41FA5}">
                      <a16:colId xmlns:a16="http://schemas.microsoft.com/office/drawing/2014/main" val="3199356290"/>
                    </a:ext>
                  </a:extLst>
                </a:gridCol>
                <a:gridCol w="874395">
                  <a:extLst>
                    <a:ext uri="{9D8B030D-6E8A-4147-A177-3AD203B41FA5}">
                      <a16:colId xmlns:a16="http://schemas.microsoft.com/office/drawing/2014/main" val="335018815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472153968"/>
                    </a:ext>
                  </a:extLst>
                </a:gridCol>
              </a:tblGrid>
              <a:tr h="160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Flood Intervals</a:t>
                      </a:r>
                    </a:p>
                  </a:txBody>
                  <a:tcPr marL="7091" marR="7091" marT="709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Height (ft.)</a:t>
                      </a:r>
                      <a:endParaRPr lang="en-US" sz="8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lang="en-US" sz="8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28640"/>
                  </a:ext>
                </a:extLst>
              </a:tr>
              <a:tr h="1319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/ 10-Yr</a:t>
                      </a: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Flood Profile (Effective 2010)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99491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FEMA 2% / 50-yr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Flood Profile  (Effective 2010)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7866"/>
                  </a:ext>
                </a:extLst>
              </a:tr>
              <a:tr h="12816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 dirty="0">
                          <a:effectLst/>
                        </a:rPr>
                        <a:t>FEMA 1% / 100-yr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 Flood Profile  (Effective 2010)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30561"/>
                  </a:ext>
                </a:extLst>
              </a:tr>
              <a:tr h="148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FEMA 100-yr + 2.0 Ft. Freeboard (DFE)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Design flood elevation (DFE)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22614"/>
                  </a:ext>
                </a:extLst>
              </a:tr>
              <a:tr h="136167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High Water Mark (1985 Flood)</a:t>
                      </a:r>
                    </a:p>
                  </a:txBody>
                  <a:tcPr marL="7091" marR="7091" marT="7091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7091" marR="7091" marT="7091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Picture</a:t>
                      </a:r>
                    </a:p>
                  </a:txBody>
                  <a:tcPr marL="7091" marR="7091" marT="7091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66345"/>
                  </a:ext>
                </a:extLst>
              </a:tr>
              <a:tr h="136167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u="none" strike="noStrike" dirty="0">
                          <a:effectLst/>
                        </a:rPr>
                        <a:t>FEMA Draft  NFHL 100-yr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WV Flood Tool (Draft 2023)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7660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FEMA 500-yr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 WV Flood Tool (Draft 2023)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26660"/>
                  </a:ext>
                </a:extLst>
              </a:tr>
              <a:tr h="1601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500-yr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FSF Flood Depth</a:t>
                      </a:r>
                      <a:r>
                        <a:rPr lang="en-US" sz="800" b="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(2022)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62860"/>
                  </a:ext>
                </a:extLst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7915158" y="2403390"/>
            <a:ext cx="3863574" cy="28422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901582" y="5788934"/>
            <a:ext cx="3728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1985 Flood High Water Mark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1723" y="1404235"/>
            <a:ext cx="2524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1900 Commercial Structure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307" y="131923"/>
            <a:ext cx="2318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Marlinton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251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Arial Narrow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6</cp:revision>
  <dcterms:created xsi:type="dcterms:W3CDTF">2024-05-29T20:46:48Z</dcterms:created>
  <dcterms:modified xsi:type="dcterms:W3CDTF">2024-05-29T21:01:33Z</dcterms:modified>
</cp:coreProperties>
</file>