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305" r:id="rId10"/>
    <p:sldId id="306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3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7F8A-6B5B-F3C9-D03A-2B32F5C1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9A562-62DE-CAF7-7226-51C18EE4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1EF8-4AB1-F0A3-1C4C-287CCDF5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E1578-3B99-1D0E-D6F7-8E7DBD28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7A54-D3B8-35E2-B5CB-B6E025CD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1CFC-8D7A-F7AC-05E9-B9D39503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3223-3BA6-52A7-0FF0-A43F1D8F0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ECAEC-3874-A454-5647-F3FE6775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AE94-0AB4-0400-54C1-53C7DDCD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71D2-9808-2FE5-D6C1-765C9935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F8F89-87A7-413E-9743-A935BABD0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E8F21-A60D-5A80-E0F5-4FECFD153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99B7-FB9D-5C85-5CFC-49D591D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5C3A1-5367-452C-2160-D04C126D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9CF36-A256-B05E-6A56-F726988B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5FFD-7D6D-8AFF-91D1-F2B31EF9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077A-903A-8560-269B-A9EA5FFD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0DAB5-A4BD-2EB1-9BD1-8839B753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B4A6D-029B-E234-726F-5D716699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1A16B-7AF9-3200-E138-A59A044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D4B4-16FC-7351-5A22-9B4F0D0A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EFB7D-45D3-B4CE-A85E-8F5040A20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A89E-B92E-A79C-2AB5-7DEEB1F4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F8654-B1C4-D52A-99B4-4B60C45E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6435-F7F6-8ED1-368A-0D09C99E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2D91-7265-866A-B712-B6FB420B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84C2-52EE-6A0C-C18E-94246B466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0A277-00FB-1CDE-792E-55DAC8067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16CF5-65EC-96FD-C7BC-95A01BAA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D3DD1-0F3F-F2CE-42CF-107855E9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B0782-D23E-6CE9-6391-AE884F9B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3E4E-1D30-4E68-BE3E-FDB2FBFB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060B9-F1C3-4F68-5D65-5A8491BD1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F943D-AC28-5ADA-CE6F-B43BDD68B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E5A92-598D-7326-41AA-463FEA21E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5D447-521A-822C-FCD7-8B669C07F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5A102-0E4F-5019-3177-5A3FB9AD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EE3D4-1F31-D3D3-712E-BDF10D27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AC9F0-2FEB-F636-D6FB-93BE322C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C587-4FDF-499E-4D1A-2308F0CA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270C6-25AD-F64D-3D8C-7EA27EF7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EEA5A-131B-2F2E-31C6-5815B1BF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3EB3-E560-2D22-C037-1EB8CF61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E04D6-0E00-093E-4D8E-2419F403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531C2-2363-7091-465E-227C45FF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EC4AA-BB38-1737-278A-07E125D9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54D9-C86C-3140-D0E4-9FF4FA08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8F83-0373-4B38-E1BD-62AB2DB4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70032-A5FF-272C-2691-BBB3FAE56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5178C-6BD9-C6C0-8C2A-50A4DB62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7AD53-E42C-4752-68D0-DCFA9A68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FDC98-A6E4-D496-A554-A55C2D0E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5834-A0D7-9FE4-ADB3-68EA9464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3D377-ECEA-4228-B855-26FD6DEA6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7F211-4B49-741E-86D2-5C14B76D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16C9F-F334-0C75-8F61-905141CE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59577-F94E-99AA-0E82-B879F7EE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37F7-7C68-B1C4-E3E2-C3F707EC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76A0A-234C-016A-C773-31C181D3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20E8-8847-37BF-3D46-7C4A634A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04E4-55B9-D59D-9311-9E443A4B0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B18DF-3EEE-4112-8624-98B76B95980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7CFB-7C38-16D8-1F26-982B7EAA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B71C0-06B8-D034-55EA-995A2028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64F66-4F9F-48A4-BB1D-02C0C4A6A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mapwv.gov/flood/map/?wkid=102100&amp;x=-8990624&amp;y=4575586&amp;l=13&amp;v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90623&amp;y=4575584&amp;l=13&amp;v=0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9E39F1B-7CF1-768C-9F2F-567283F34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68566" y="1"/>
            <a:ext cx="12123434" cy="6852984"/>
          </a:xfrm>
          <a:prstGeom prst="rect">
            <a:avLst/>
          </a:prstGeom>
        </p:spPr>
      </p:pic>
      <p:pic>
        <p:nvPicPr>
          <p:cNvPr id="5" name="Content Placeholder 4" descr="A house on stilts in a grassy field&#10;&#10;Description automatically generated">
            <a:extLst>
              <a:ext uri="{FF2B5EF4-FFF2-40B4-BE49-F238E27FC236}">
                <a16:creationId xmlns:a16="http://schemas.microsoft.com/office/drawing/2014/main" id="{BC338A0A-366B-DD37-7250-23DA06FB9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85"/>
            <a:ext cx="10515600" cy="3699695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8B2208B-3E4D-09E5-AC6C-16D86FBE494F}"/>
              </a:ext>
            </a:extLst>
          </p:cNvPr>
          <p:cNvGrpSpPr/>
          <p:nvPr/>
        </p:nvGrpSpPr>
        <p:grpSpPr>
          <a:xfrm>
            <a:off x="1667383" y="4084645"/>
            <a:ext cx="3069718" cy="2769670"/>
            <a:chOff x="1667383" y="4135445"/>
            <a:chExt cx="3069718" cy="276967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8BF0BD-2FAD-F891-15A1-0831B9CA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7383" y="4135445"/>
              <a:ext cx="3069718" cy="276967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F3311F-D8D5-C27A-5001-346416B40F2B}"/>
                </a:ext>
              </a:extLst>
            </p:cNvPr>
            <p:cNvSpPr/>
            <p:nvPr/>
          </p:nvSpPr>
          <p:spPr>
            <a:xfrm>
              <a:off x="2759925" y="4953000"/>
              <a:ext cx="1037375" cy="103737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571335-866B-D8EF-DA5F-C16B49B1775A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3645380" y="2946400"/>
            <a:ext cx="2183920" cy="2107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9ADACA8-3502-7B37-AB18-62A4C17D6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18" t="4902" r="11381" b="26601"/>
          <a:stretch/>
        </p:blipFill>
        <p:spPr>
          <a:xfrm>
            <a:off x="6121400" y="4137845"/>
            <a:ext cx="6070600" cy="27151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7099301" y="193578"/>
            <a:ext cx="5145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7"/>
              </a:rPr>
              <a:t>182 SEVENTH ST, Rainelle, WV, 25962</a:t>
            </a:r>
            <a:endParaRPr lang="en-US" sz="2400" b="1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34849" y="2931538"/>
            <a:ext cx="68961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7099301" y="3762565"/>
            <a:ext cx="314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7"/>
              </a:rPr>
              <a:t>13-13-0001-0054-0000_182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C674B-6411-6A37-8479-2B77B91658B1}"/>
              </a:ext>
            </a:extLst>
          </p:cNvPr>
          <p:cNvSpPr txBox="1"/>
          <p:nvPr/>
        </p:nvSpPr>
        <p:spPr>
          <a:xfrm>
            <a:off x="2076698" y="231699"/>
            <a:ext cx="1568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31EAF17-322F-8542-4673-2E8ED26FFB39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</p:spTree>
    <p:extLst>
      <p:ext uri="{BB962C8B-B14F-4D97-AF65-F5344CB8AC3E}">
        <p14:creationId xmlns:p14="http://schemas.microsoft.com/office/powerpoint/2010/main" val="13890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4936DF4-1B90-D9AD-03A9-0B18969C7A94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</p:spTree>
    <p:extLst>
      <p:ext uri="{BB962C8B-B14F-4D97-AF65-F5344CB8AC3E}">
        <p14:creationId xmlns:p14="http://schemas.microsoft.com/office/powerpoint/2010/main" val="767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7" name="Rectangular Callout 27">
            <a:extLst>
              <a:ext uri="{FF2B5EF4-FFF2-40B4-BE49-F238E27FC236}">
                <a16:creationId xmlns:a16="http://schemas.microsoft.com/office/drawing/2014/main" id="{5303E5CB-A8B1-D0A5-1157-363276D92D22}"/>
              </a:ext>
            </a:extLst>
          </p:cNvPr>
          <p:cNvSpPr/>
          <p:nvPr/>
        </p:nvSpPr>
        <p:spPr>
          <a:xfrm>
            <a:off x="502731" y="3375488"/>
            <a:ext cx="1466082" cy="176396"/>
          </a:xfrm>
          <a:prstGeom prst="wedgeRectCallout">
            <a:avLst>
              <a:gd name="adj1" fmla="val 531095"/>
              <a:gd name="adj2" fmla="val 35186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(FEMA 0.2% / 500-Yr 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794064DB-4706-AD40-AA19-653E6E609513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</p:spTree>
    <p:extLst>
      <p:ext uri="{BB962C8B-B14F-4D97-AF65-F5344CB8AC3E}">
        <p14:creationId xmlns:p14="http://schemas.microsoft.com/office/powerpoint/2010/main" val="3143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0D26C65-FBDC-C5C6-93DD-92DD5B9BB730}"/>
              </a:ext>
            </a:extLst>
          </p:cNvPr>
          <p:cNvSpPr/>
          <p:nvPr/>
        </p:nvSpPr>
        <p:spPr>
          <a:xfrm>
            <a:off x="484644" y="3593422"/>
            <a:ext cx="1865450" cy="203837"/>
          </a:xfrm>
          <a:prstGeom prst="wedgeRectCallout">
            <a:avLst>
              <a:gd name="adj1" fmla="val 171677"/>
              <a:gd name="adj2" fmla="val -8538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FEMA 1%+ (84% CL)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2F23BD3A-4311-A0C0-EF90-5B897BDB55B1}"/>
              </a:ext>
            </a:extLst>
          </p:cNvPr>
          <p:cNvSpPr/>
          <p:nvPr/>
        </p:nvSpPr>
        <p:spPr>
          <a:xfrm>
            <a:off x="502731" y="3847984"/>
            <a:ext cx="1466082" cy="236256"/>
          </a:xfrm>
          <a:prstGeom prst="wedgeRectCallout">
            <a:avLst>
              <a:gd name="adj1" fmla="val 536019"/>
              <a:gd name="adj2" fmla="val 8319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7.5’   (2016 High Water) </a:t>
            </a:r>
          </a:p>
        </p:txBody>
      </p:sp>
      <p:sp>
        <p:nvSpPr>
          <p:cNvPr id="27" name="Rectangular Callout 27">
            <a:extLst>
              <a:ext uri="{FF2B5EF4-FFF2-40B4-BE49-F238E27FC236}">
                <a16:creationId xmlns:a16="http://schemas.microsoft.com/office/drawing/2014/main" id="{5303E5CB-A8B1-D0A5-1157-363276D92D22}"/>
              </a:ext>
            </a:extLst>
          </p:cNvPr>
          <p:cNvSpPr/>
          <p:nvPr/>
        </p:nvSpPr>
        <p:spPr>
          <a:xfrm>
            <a:off x="502731" y="3375488"/>
            <a:ext cx="1466082" cy="176396"/>
          </a:xfrm>
          <a:prstGeom prst="wedgeRectCallout">
            <a:avLst>
              <a:gd name="adj1" fmla="val 531095"/>
              <a:gd name="adj2" fmla="val 35186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9.9’  (FEMA 0.2% / 500-Yr )</a:t>
            </a:r>
          </a:p>
        </p:txBody>
      </p:sp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29" name="Rectangular Callout 29">
            <a:extLst>
              <a:ext uri="{FF2B5EF4-FFF2-40B4-BE49-F238E27FC236}">
                <a16:creationId xmlns:a16="http://schemas.microsoft.com/office/drawing/2014/main" id="{AD19F712-5478-E5B3-D67F-DAA5202A653D}"/>
              </a:ext>
            </a:extLst>
          </p:cNvPr>
          <p:cNvSpPr/>
          <p:nvPr/>
        </p:nvSpPr>
        <p:spPr>
          <a:xfrm>
            <a:off x="515939" y="2755170"/>
            <a:ext cx="1452893" cy="210847"/>
          </a:xfrm>
          <a:prstGeom prst="wedgeRectCallout">
            <a:avLst>
              <a:gd name="adj1" fmla="val 174901"/>
              <a:gd name="adj2" fmla="val 31352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12.2’ (FSF 0.2% / 500-Yr)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F7CC861-ACD0-9093-F712-FEBD58C3328B}"/>
              </a:ext>
            </a:extLst>
          </p:cNvPr>
          <p:cNvSpPr/>
          <p:nvPr/>
        </p:nvSpPr>
        <p:spPr>
          <a:xfrm>
            <a:off x="304151" y="3669162"/>
            <a:ext cx="133350" cy="1139547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77937-0D0F-1157-87CC-FF75D418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pic>
        <p:nvPicPr>
          <p:cNvPr id="2" name="Picture 1" descr="A house on stilts in a field&#10;&#10;Description automatically generated">
            <a:extLst>
              <a:ext uri="{FF2B5EF4-FFF2-40B4-BE49-F238E27FC236}">
                <a16:creationId xmlns:a16="http://schemas.microsoft.com/office/drawing/2014/main" id="{953E2275-4CD4-9C71-BBF3-0E70ABEF3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/>
          <a:stretch/>
        </p:blipFill>
        <p:spPr>
          <a:xfrm>
            <a:off x="5200649" y="2508320"/>
            <a:ext cx="6991351" cy="36312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EAC4E-F0B9-E8E4-23F4-666B4722DFBB}"/>
              </a:ext>
            </a:extLst>
          </p:cNvPr>
          <p:cNvGrpSpPr/>
          <p:nvPr/>
        </p:nvGrpSpPr>
        <p:grpSpPr>
          <a:xfrm>
            <a:off x="181234" y="2412910"/>
            <a:ext cx="4698515" cy="3801179"/>
            <a:chOff x="9464196" y="16909"/>
            <a:chExt cx="2727803" cy="22068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94144-956E-B9E8-B770-04C986ED9086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D39FA6D-D04F-5520-F617-3CEFEE02B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D55FA0D-948F-4DAA-A3A9-E3D6CF11A543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" name="Multiplication Sign 8">
                <a:extLst>
                  <a:ext uri="{FF2B5EF4-FFF2-40B4-BE49-F238E27FC236}">
                    <a16:creationId xmlns:a16="http://schemas.microsoft.com/office/drawing/2014/main" id="{069D79B6-B704-8083-3D0C-4A06B271CCB2}"/>
                  </a:ext>
                </a:extLst>
              </p:cNvPr>
              <p:cNvSpPr/>
              <p:nvPr/>
            </p:nvSpPr>
            <p:spPr>
              <a:xfrm>
                <a:off x="4183759" y="4662325"/>
                <a:ext cx="279919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ular Callout 7">
              <a:extLst>
                <a:ext uri="{FF2B5EF4-FFF2-40B4-BE49-F238E27FC236}">
                  <a16:creationId xmlns:a16="http://schemas.microsoft.com/office/drawing/2014/main" id="{48A19F05-4026-452F-BEF7-1077E4EF32D8}"/>
                </a:ext>
              </a:extLst>
            </p:cNvPr>
            <p:cNvSpPr/>
            <p:nvPr/>
          </p:nvSpPr>
          <p:spPr>
            <a:xfrm rot="10800000">
              <a:off x="10174293" y="1968477"/>
              <a:ext cx="847694" cy="173322"/>
            </a:xfrm>
            <a:prstGeom prst="wedgeRectCallout">
              <a:avLst>
                <a:gd name="adj1" fmla="val 57518"/>
                <a:gd name="adj2" fmla="val 119404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D57B31-FE26-4B3E-C36F-AD76EC4D5893}"/>
                </a:ext>
              </a:extLst>
            </p:cNvPr>
            <p:cNvSpPr txBox="1"/>
            <p:nvPr/>
          </p:nvSpPr>
          <p:spPr>
            <a:xfrm>
              <a:off x="10208885" y="1956307"/>
              <a:ext cx="847696" cy="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en-US" sz="16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No Inundation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ular Callout 7">
              <a:extLst>
                <a:ext uri="{FF2B5EF4-FFF2-40B4-BE49-F238E27FC236}">
                  <a16:creationId xmlns:a16="http://schemas.microsoft.com/office/drawing/2014/main" id="{29F22F9B-2E28-B90B-5B75-309EAE03215F}"/>
                </a:ext>
              </a:extLst>
            </p:cNvPr>
            <p:cNvSpPr/>
            <p:nvPr/>
          </p:nvSpPr>
          <p:spPr>
            <a:xfrm rot="10800000">
              <a:off x="10271690" y="1631825"/>
              <a:ext cx="1251322" cy="173322"/>
            </a:xfrm>
            <a:prstGeom prst="wedgeRectCallout">
              <a:avLst>
                <a:gd name="adj1" fmla="val 59990"/>
                <a:gd name="adj2" fmla="val -1034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EA62F-DF91-532C-90CC-EEE9FCA33FBD}"/>
                </a:ext>
              </a:extLst>
            </p:cNvPr>
            <p:cNvSpPr txBox="1"/>
            <p:nvPr/>
          </p:nvSpPr>
          <p:spPr>
            <a:xfrm>
              <a:off x="10254154" y="1636201"/>
              <a:ext cx="1319572" cy="17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en-US" sz="1400" b="1" kern="1200" dirty="0">
                  <a:latin typeface="+mn-lt"/>
                  <a:ea typeface="+mn-ea"/>
                  <a:cs typeface="+mn-cs"/>
                </a:rPr>
                <a:t>Building’s Ground Elevation</a:t>
              </a:r>
              <a:endParaRPr lang="en-US" sz="800" b="1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10% Probability of Flood in a year (10-year flood)</a:t>
            </a:r>
          </a:p>
        </p:txBody>
      </p:sp>
    </p:spTree>
    <p:extLst>
      <p:ext uri="{BB962C8B-B14F-4D97-AF65-F5344CB8AC3E}">
        <p14:creationId xmlns:p14="http://schemas.microsoft.com/office/powerpoint/2010/main" val="4089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25DEA5-7686-3045-B92A-EAD247FB0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pic>
        <p:nvPicPr>
          <p:cNvPr id="17" name="Picture 16" descr="A house on stilts in water&#10;&#10;Description automatically generated">
            <a:extLst>
              <a:ext uri="{FF2B5EF4-FFF2-40B4-BE49-F238E27FC236}">
                <a16:creationId xmlns:a16="http://schemas.microsoft.com/office/drawing/2014/main" id="{E3F20795-3FBF-2BC9-8B59-EB98105CC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/>
          <a:stretch/>
        </p:blipFill>
        <p:spPr>
          <a:xfrm>
            <a:off x="5119727" y="2508320"/>
            <a:ext cx="7065259" cy="36514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89190" y="1881816"/>
              <a:ext cx="878595" cy="173322"/>
            </a:xfrm>
            <a:prstGeom prst="wedgeRectCallout">
              <a:avLst>
                <a:gd name="adj1" fmla="val 59258"/>
                <a:gd name="adj2" fmla="val 115150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90961" y="1885418"/>
              <a:ext cx="878599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0’ (FEMA 4% / 25-Yr)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4% Probability of Flood in a year (25-year flood)</a:t>
            </a:r>
          </a:p>
        </p:txBody>
      </p:sp>
    </p:spTree>
    <p:extLst>
      <p:ext uri="{BB962C8B-B14F-4D97-AF65-F5344CB8AC3E}">
        <p14:creationId xmlns:p14="http://schemas.microsoft.com/office/powerpoint/2010/main" val="27129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0EA2C-39C5-230B-2C0A-C7646150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90961" y="1828524"/>
              <a:ext cx="878595" cy="173322"/>
            </a:xfrm>
            <a:prstGeom prst="wedgeRectCallout">
              <a:avLst>
                <a:gd name="adj1" fmla="val 53663"/>
                <a:gd name="adj2" fmla="val 115150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69818" y="1841029"/>
              <a:ext cx="944900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1.9’ (FEMA 2% / 50-Yr)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50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10" name="Picture 9" descr="A house in water with clouds in the background&#10;&#10;Description automatically generated">
            <a:extLst>
              <a:ext uri="{FF2B5EF4-FFF2-40B4-BE49-F238E27FC236}">
                <a16:creationId xmlns:a16="http://schemas.microsoft.com/office/drawing/2014/main" id="{7B86012D-1380-0015-91C4-C7771DAE22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/>
          <a:stretch/>
        </p:blipFill>
        <p:spPr>
          <a:xfrm>
            <a:off x="5138057" y="2474718"/>
            <a:ext cx="7043057" cy="36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B8E88-2B1B-F612-97D5-1DB22E9E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3050" y="0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189577" y="1785666"/>
              <a:ext cx="878595" cy="173322"/>
            </a:xfrm>
            <a:prstGeom prst="wedgeRectCallout">
              <a:avLst>
                <a:gd name="adj1" fmla="val 52544"/>
                <a:gd name="adj2" fmla="val 105696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56425" y="1788293"/>
              <a:ext cx="974885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3.1’ (FEMA 1% /100-Yr)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100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3" name="Picture 2" descr="A house on stilts in water&#10;&#10;Description automatically generated">
            <a:extLst>
              <a:ext uri="{FF2B5EF4-FFF2-40B4-BE49-F238E27FC236}">
                <a16:creationId xmlns:a16="http://schemas.microsoft.com/office/drawing/2014/main" id="{6012F0C3-0901-CF14-ABDC-6C3D32971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/>
          <a:stretch/>
        </p:blipFill>
        <p:spPr>
          <a:xfrm>
            <a:off x="5138057" y="2479483"/>
            <a:ext cx="7043057" cy="36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203757" y="1618612"/>
              <a:ext cx="950028" cy="173322"/>
            </a:xfrm>
            <a:prstGeom prst="wedgeRectCallout">
              <a:avLst>
                <a:gd name="adj1" fmla="val 55464"/>
                <a:gd name="adj2" fmla="val 103806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170606" y="1621239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9.9’ (FEMA 0.2% /500-Yr) </a:t>
              </a:r>
            </a:p>
          </p:txBody>
        </p:sp>
        <p:sp>
          <p:nvSpPr>
            <p:cNvPr id="10" name="Rectangular Callout 7">
              <a:extLst>
                <a:ext uri="{FF2B5EF4-FFF2-40B4-BE49-F238E27FC236}">
                  <a16:creationId xmlns:a16="http://schemas.microsoft.com/office/drawing/2014/main" id="{6B8DFDF9-A09A-C9BD-BF7D-3F6BE802FAD9}"/>
                </a:ext>
              </a:extLst>
            </p:cNvPr>
            <p:cNvSpPr/>
            <p:nvPr/>
          </p:nvSpPr>
          <p:spPr>
            <a:xfrm rot="10800000">
              <a:off x="10185926" y="1208381"/>
              <a:ext cx="985690" cy="173322"/>
            </a:xfrm>
            <a:prstGeom prst="wedgeRectCallout">
              <a:avLst>
                <a:gd name="adj1" fmla="val 52941"/>
                <a:gd name="adj2" fmla="val -109368"/>
              </a:avLst>
            </a:prstGeom>
            <a:solidFill>
              <a:srgbClr val="5B9BD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45940-9B69-12C6-709F-70DCD23BD74F}"/>
                </a:ext>
              </a:extLst>
            </p:cNvPr>
            <p:cNvSpPr txBox="1"/>
            <p:nvPr/>
          </p:nvSpPr>
          <p:spPr>
            <a:xfrm>
              <a:off x="10170606" y="1213561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9.9’ (FEMA 1% +/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84% CL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0.2% Probability of Flood in a year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500</a:t>
            </a: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-year flood)</a:t>
            </a:r>
          </a:p>
        </p:txBody>
      </p:sp>
      <p:pic>
        <p:nvPicPr>
          <p:cNvPr id="4" name="Picture 3" descr="A house floating in water&#10;&#10;Description automatically generated">
            <a:extLst>
              <a:ext uri="{FF2B5EF4-FFF2-40B4-BE49-F238E27FC236}">
                <a16:creationId xmlns:a16="http://schemas.microsoft.com/office/drawing/2014/main" id="{3BEEFCE4-7519-66EB-FB83-DB3631061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/>
          <a:stretch/>
        </p:blipFill>
        <p:spPr>
          <a:xfrm>
            <a:off x="5138057" y="2479482"/>
            <a:ext cx="7062748" cy="36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34528"/>
            <a:ext cx="12195050" cy="685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F5418D-8745-B00E-3FFA-4A024A24FEF5}"/>
              </a:ext>
            </a:extLst>
          </p:cNvPr>
          <p:cNvGrpSpPr/>
          <p:nvPr/>
        </p:nvGrpSpPr>
        <p:grpSpPr>
          <a:xfrm>
            <a:off x="181234" y="2412910"/>
            <a:ext cx="4698515" cy="3801180"/>
            <a:chOff x="9464196" y="16909"/>
            <a:chExt cx="2727803" cy="2206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B15CE8-5319-0DD3-D341-5DDDF9B06BC3}"/>
                </a:ext>
              </a:extLst>
            </p:cNvPr>
            <p:cNvGrpSpPr/>
            <p:nvPr/>
          </p:nvGrpSpPr>
          <p:grpSpPr>
            <a:xfrm>
              <a:off x="9464196" y="16909"/>
              <a:ext cx="2727803" cy="2206840"/>
              <a:chOff x="2690812" y="520700"/>
              <a:chExt cx="6810375" cy="550971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69AB5FE-5E5F-C9A5-01C1-64CF0A3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037"/>
              <a:stretch/>
            </p:blipFill>
            <p:spPr>
              <a:xfrm>
                <a:off x="2690812" y="520700"/>
                <a:ext cx="6810375" cy="550971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8FDC852-4298-87F2-3F9C-19FCE0EC0969}"/>
                  </a:ext>
                </a:extLst>
              </p:cNvPr>
              <p:cNvCxnSpPr/>
              <p:nvPr/>
            </p:nvCxnSpPr>
            <p:spPr>
              <a:xfrm>
                <a:off x="4301412" y="1754155"/>
                <a:ext cx="0" cy="3638939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5E23E883-79E7-7288-0BEE-DABE4110E048}"/>
                  </a:ext>
                </a:extLst>
              </p:cNvPr>
              <p:cNvSpPr/>
              <p:nvPr/>
            </p:nvSpPr>
            <p:spPr>
              <a:xfrm>
                <a:off x="4183759" y="4717550"/>
                <a:ext cx="279920" cy="28865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 rot="10800000">
              <a:off x="10200622" y="1672735"/>
              <a:ext cx="950028" cy="173322"/>
            </a:xfrm>
            <a:prstGeom prst="wedgeRectCallout">
              <a:avLst>
                <a:gd name="adj1" fmla="val 54429"/>
                <a:gd name="adj2" fmla="val 107587"/>
              </a:avLst>
            </a:prstGeom>
            <a:solidFill>
              <a:schemeClr val="tx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0225384" y="1685240"/>
              <a:ext cx="1093778" cy="16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7.5’ (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2016 High Water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2016 High Watermark</a:t>
            </a:r>
          </a:p>
        </p:txBody>
      </p:sp>
      <p:pic>
        <p:nvPicPr>
          <p:cNvPr id="14" name="Picture 13" descr="A house in water with clouds in the background&#10;&#10;Description automatically generated">
            <a:extLst>
              <a:ext uri="{FF2B5EF4-FFF2-40B4-BE49-F238E27FC236}">
                <a16:creationId xmlns:a16="http://schemas.microsoft.com/office/drawing/2014/main" id="{343655F8-CAEC-E7C1-C488-D28E0358E6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/>
          <a:stretch/>
        </p:blipFill>
        <p:spPr>
          <a:xfrm>
            <a:off x="5138057" y="2481240"/>
            <a:ext cx="7062748" cy="366695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3601" y="367707"/>
            <a:ext cx="2214540" cy="2240634"/>
            <a:chOff x="1503878" y="1497438"/>
            <a:chExt cx="2214540" cy="2240634"/>
          </a:xfrm>
        </p:grpSpPr>
        <p:pic>
          <p:nvPicPr>
            <p:cNvPr id="28" name="Picture 2" descr="13,500+ Green Post It Notes Stock Photos, Pictures &amp; Royalty-Free Images -  iStock">
              <a:extLst>
                <a:ext uri="{FF2B5EF4-FFF2-40B4-BE49-F238E27FC236}">
                  <a16:creationId xmlns:a16="http://schemas.microsoft.com/office/drawing/2014/main" id="{6E434E23-8084-7396-A717-F4DFA134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3" t="3704" r="15024" b="23082"/>
            <a:stretch/>
          </p:blipFill>
          <p:spPr bwMode="auto">
            <a:xfrm rot="20367698">
              <a:off x="1503878" y="1497438"/>
              <a:ext cx="2034007" cy="224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1A63CF-3771-8257-3CA0-33FE0EC21222}"/>
                </a:ext>
              </a:extLst>
            </p:cNvPr>
            <p:cNvSpPr txBox="1"/>
            <p:nvPr/>
          </p:nvSpPr>
          <p:spPr>
            <a:xfrm rot="20139370">
              <a:off x="1513906" y="2323405"/>
              <a:ext cx="220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Ink Free" panose="03080402000500000000" pitchFamily="66" charset="0"/>
                  <a:cs typeface="Aharoni" panose="02010803020104030203" pitchFamily="2" charset="-79"/>
                </a:rPr>
                <a:t>High Watermark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7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54695" y="513315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B376ACB-92DD-182E-2D86-7ADC327ECB91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</p:spTree>
    <p:extLst>
      <p:ext uri="{BB962C8B-B14F-4D97-AF65-F5344CB8AC3E}">
        <p14:creationId xmlns:p14="http://schemas.microsoft.com/office/powerpoint/2010/main" val="22381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6B633F-CA09-03DD-8256-98A4FC25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-26" r="595" b="13255"/>
          <a:stretch/>
        </p:blipFill>
        <p:spPr>
          <a:xfrm>
            <a:off x="-6099" y="0"/>
            <a:ext cx="12195050" cy="6852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F8C4C-1393-D0C0-B0EF-8C93664D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9" t="-11" r="20410" b="29121"/>
          <a:stretch/>
        </p:blipFill>
        <p:spPr>
          <a:xfrm>
            <a:off x="991521" y="745463"/>
            <a:ext cx="9866280" cy="5181124"/>
          </a:xfrm>
          <a:prstGeom prst="rect">
            <a:avLst/>
          </a:prstGeom>
        </p:spPr>
      </p:pic>
      <p:sp>
        <p:nvSpPr>
          <p:cNvPr id="28" name="Rectangular Callout 28">
            <a:extLst>
              <a:ext uri="{FF2B5EF4-FFF2-40B4-BE49-F238E27FC236}">
                <a16:creationId xmlns:a16="http://schemas.microsoft.com/office/drawing/2014/main" id="{99AE9F88-5DC9-41A0-F1D0-0AD4A5427B8C}"/>
              </a:ext>
            </a:extLst>
          </p:cNvPr>
          <p:cNvSpPr/>
          <p:nvPr/>
        </p:nvSpPr>
        <p:spPr>
          <a:xfrm>
            <a:off x="517360" y="4666881"/>
            <a:ext cx="1451453" cy="176396"/>
          </a:xfrm>
          <a:prstGeom prst="wedgeRectCallout">
            <a:avLst>
              <a:gd name="adj1" fmla="val 166621"/>
              <a:gd name="adj2" fmla="val -3419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3.1’  (FEMA 1% / 100-Yr) 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514463" y="4984265"/>
            <a:ext cx="1454367" cy="176396"/>
          </a:xfrm>
          <a:prstGeom prst="wedgeRectCallout">
            <a:avLst>
              <a:gd name="adj1" fmla="val 166515"/>
              <a:gd name="adj2" fmla="val -5385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5672072" y="6181516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672123" y="6154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3374540" y="622636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3800608" y="6181516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7863933" y="6206897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172436" y="6158735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076415" y="5568570"/>
            <a:ext cx="2747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13-13-0001-0054-0000_182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246411" y="6226366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554695" y="513315"/>
          <a:ext cx="2294627" cy="264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 Climate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9553575" y="1952625"/>
            <a:ext cx="2286000" cy="1619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EB20AAD-68A3-D9C0-2155-AD4A2C45A7ED}"/>
              </a:ext>
            </a:extLst>
          </p:cNvPr>
          <p:cNvSpPr txBox="1"/>
          <p:nvPr/>
        </p:nvSpPr>
        <p:spPr>
          <a:xfrm>
            <a:off x="7684450" y="5464184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</p:spTree>
    <p:extLst>
      <p:ext uri="{BB962C8B-B14F-4D97-AF65-F5344CB8AC3E}">
        <p14:creationId xmlns:p14="http://schemas.microsoft.com/office/powerpoint/2010/main" val="4146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943</Words>
  <Application>Microsoft Office PowerPoint</Application>
  <PresentationFormat>Widescreen</PresentationFormat>
  <Paragraphs>215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Arial Narrow</vt:lpstr>
      <vt:lpstr>Calibri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2</cp:revision>
  <dcterms:created xsi:type="dcterms:W3CDTF">2024-05-29T20:40:29Z</dcterms:created>
  <dcterms:modified xsi:type="dcterms:W3CDTF">2024-05-29T20:45:54Z</dcterms:modified>
</cp:coreProperties>
</file>