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7" r:id="rId2"/>
    <p:sldId id="300" r:id="rId3"/>
    <p:sldId id="299" r:id="rId4"/>
    <p:sldId id="301" r:id="rId5"/>
    <p:sldId id="298" r:id="rId6"/>
    <p:sldId id="302" r:id="rId7"/>
    <p:sldId id="325" r:id="rId8"/>
    <p:sldId id="324" r:id="rId9"/>
    <p:sldId id="326" r:id="rId10"/>
    <p:sldId id="32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90" autoAdjust="0"/>
    <p:restoredTop sz="94660"/>
  </p:normalViewPr>
  <p:slideViewPr>
    <p:cSldViewPr snapToGrid="0">
      <p:cViewPr varScale="1">
        <p:scale>
          <a:sx n="157" d="100"/>
          <a:sy n="157" d="100"/>
        </p:scale>
        <p:origin x="150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4FA2B-8AB1-E1B1-71FE-9E0214B74A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1C46AF-4E7C-5855-1E90-553A272281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950110-6FE3-DD59-CCBB-340892175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FF3EC-5928-4C9C-BC56-82F071BB3AA2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569DAC-70D7-68DF-1203-880490EB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F215CD-0DD4-985C-DE9D-0B94D7E0F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AD79C-6DEB-43D3-95D9-209D4FF16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215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98AA6-2BC5-F6A2-D4B3-B1DFC8A17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D61953-860E-1980-D13F-4ADB05EB90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A0F30-3925-42DA-D825-A43F1C899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FF3EC-5928-4C9C-BC56-82F071BB3AA2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4BF5E9-5CA7-E0DD-9C23-110CFB011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7A16FE-937C-2DB1-17F2-719DA22C0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AD79C-6DEB-43D3-95D9-209D4FF16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064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BF03B8-93DB-6325-0F8D-52CBF0406E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298296-8159-FDD2-C2F1-A294D4CB24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C8C70-2D53-2A1E-2DBB-DDE4DC21C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FF3EC-5928-4C9C-BC56-82F071BB3AA2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E6961-2C6D-657A-EAE6-4A6115669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8E74AB-29F9-5026-3BB5-FC7F69113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AD79C-6DEB-43D3-95D9-209D4FF16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667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D78E9-03A3-63CA-A33E-CA736CAB1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D66900-9B60-4F99-A096-971EEAD75F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EC76B-4079-FF25-3B04-6134B7247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FF3EC-5928-4C9C-BC56-82F071BB3AA2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1A6984-43E1-FE27-3C09-05B451823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4B3113-285D-44EF-EDEA-6FA5A5843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AD79C-6DEB-43D3-95D9-209D4FF16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89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BD0F3-B1FE-8F73-8513-89D94E8A2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05EF08-3433-9431-87B9-99524A8891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012BE8-8FE5-6E3B-F5F3-6669CE0B9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FF3EC-5928-4C9C-BC56-82F071BB3AA2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4FFFE6-7FF2-FDC2-2D22-75D10CC89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A184AB-4B96-4E2E-3C17-8066B7EF5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AD79C-6DEB-43D3-95D9-209D4FF16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04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F75AE-27AD-0DC2-C180-00C2DABF7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1E0C9-ECF9-B755-E5EC-0CF753543E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BC8B60-170E-65B0-1C98-1F28B984C9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CD57EE-15EF-4F7C-1908-57514EC9B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FF3EC-5928-4C9C-BC56-82F071BB3AA2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7F55E5-0473-A17C-0A54-E6889A7DA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4F49E9-B0F7-0D20-727B-BBACE5207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AD79C-6DEB-43D3-95D9-209D4FF16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628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DC1E1-6FB9-0680-B30E-CE34E9FAA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DFEDB2-5A86-8562-6466-38DC1EA573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ECDD3D-4F57-F9CE-A99B-975AAE3A5E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724983-E7E5-023C-B48B-FE301C3909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E52BC0-2566-3564-1460-0CEBC84EA1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D1974F-B88D-6FBE-FE89-E87161829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FF3EC-5928-4C9C-BC56-82F071BB3AA2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305C24-0A35-9026-2B36-CF4B0199F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4E46FB-0412-99B9-CB16-F260B965A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AD79C-6DEB-43D3-95D9-209D4FF16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888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B9217-9F4E-29D0-F5E4-9628561D9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2259D6-9EAF-EB93-811D-855D003AE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FF3EC-5928-4C9C-BC56-82F071BB3AA2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6B18F0-067D-A337-BC3B-CB49CB9D1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E41FD8-C21C-A08E-A084-FF396F8EB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AD79C-6DEB-43D3-95D9-209D4FF16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170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0C27EA-B0C5-6978-047E-F6B72347E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FF3EC-5928-4C9C-BC56-82F071BB3AA2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ECF6BE-C578-3C9F-9A21-11709B4D1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FA7C6F-2378-3AB7-B463-1799E44D6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AD79C-6DEB-43D3-95D9-209D4FF16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838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E61D4-DD34-69F0-943E-026294BA5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ED6CA-BB6A-4C10-7090-921F5B714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38117F-24CE-1A21-77F7-EDF338B255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0E06B9-8577-C2C1-DB45-8AAC1EF3D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FF3EC-5928-4C9C-BC56-82F071BB3AA2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1DEBF0-6A3F-08C3-F2BA-39A7917E6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7EC069-E9A3-B263-7439-0D8A12FAD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AD79C-6DEB-43D3-95D9-209D4FF16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211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A36B4-BAAA-8CAD-6341-71324FE77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08FDDF-04C6-5F78-17DF-3B691BB530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9A787B-A9E5-5EDE-D980-2A8A084E8B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A1EE09-01E0-80EB-0060-7638733DB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FF3EC-5928-4C9C-BC56-82F071BB3AA2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2A0E30-C244-410C-39E5-DF4189047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0DD4B8-EE8A-7089-FB6B-60810AA86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AD79C-6DEB-43D3-95D9-209D4FF16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400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7933BA-3AAA-6F97-2C44-70BB1FBD5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C11DBD-363B-9A33-1B8F-628DACB209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300B27-6288-775A-5ED1-B7C3F3678D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5EFF3EC-5928-4C9C-BC56-82F071BB3AA2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3636A8-64F9-8E30-1F5D-FFF51F13E3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BBDB3A-AD15-78F1-5E98-D200918EA8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DAD79C-6DEB-43D3-95D9-209D4FF16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27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s://www.mapwv.gov/flood/map/?wkid=102100&amp;x=-8964656&amp;y=4610998&amp;l=12&amp;v=0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pwv.gov/flood/map/?wkid=102100&amp;x=-8964656&amp;y=4610998&amp;l=12&amp;v=0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pwv.gov/flood/map/?wkid=102100&amp;x=-8964656&amp;y=4610998&amp;l=12&amp;v=0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pwv.gov/flood/map/?wkid=102100&amp;x=-8964656&amp;y=4610998&amp;l=12&amp;v=0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pwv.gov/flood/map/?wkid=102100&amp;x=-8964656&amp;y=4610998&amp;l=12&amp;v=0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pwv.gov/flood/map/?wkid=102100&amp;x=-8964656&amp;y=4610998&amp;l=12&amp;v=0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39" t="14068" b="22297"/>
          <a:stretch/>
        </p:blipFill>
        <p:spPr>
          <a:xfrm>
            <a:off x="0" y="-58057"/>
            <a:ext cx="12681494" cy="69088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0DC211A-B6DC-AA11-13BF-D8A4C6E4C0F2}"/>
              </a:ext>
            </a:extLst>
          </p:cNvPr>
          <p:cNvSpPr txBox="1"/>
          <p:nvPr/>
        </p:nvSpPr>
        <p:spPr>
          <a:xfrm>
            <a:off x="1806647" y="510397"/>
            <a:ext cx="314960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sz="2000" dirty="0"/>
            </a:br>
            <a:r>
              <a:rPr lang="en-US" u="sng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hlinkClick r:id="rId4"/>
              </a:rPr>
              <a:t>34-06-0011-0090-0000_113</a:t>
            </a:r>
            <a:endParaRPr lang="en-US" sz="200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E6100C-837C-9183-997B-C8C8692E661B}"/>
              </a:ext>
            </a:extLst>
          </p:cNvPr>
          <p:cNvSpPr txBox="1"/>
          <p:nvPr/>
        </p:nvSpPr>
        <p:spPr>
          <a:xfrm>
            <a:off x="1829235" y="1145049"/>
            <a:ext cx="52530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hlinkClick r:id="rId4"/>
              </a:rPr>
              <a:t>113 Valley Ave, Richwood, WV</a:t>
            </a:r>
            <a:endParaRPr lang="en-US" sz="200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t="5776" b="4188"/>
          <a:stretch/>
        </p:blipFill>
        <p:spPr>
          <a:xfrm>
            <a:off x="975602" y="1669144"/>
            <a:ext cx="8690150" cy="5212812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3593D8C0-66D8-08F4-ADD6-D3CEA03CCF78}"/>
              </a:ext>
            </a:extLst>
          </p:cNvPr>
          <p:cNvSpPr txBox="1">
            <a:spLocks/>
          </p:cNvSpPr>
          <p:nvPr/>
        </p:nvSpPr>
        <p:spPr>
          <a:xfrm rot="16200000">
            <a:off x="-2966146" y="2895253"/>
            <a:ext cx="6939643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Flood Profile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9509801" y="261716"/>
            <a:ext cx="2647950" cy="2609850"/>
            <a:chOff x="10033544" y="1322721"/>
            <a:chExt cx="2647950" cy="260985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33544" y="1322721"/>
              <a:ext cx="2647950" cy="2609850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321145" y="1533474"/>
              <a:ext cx="2086982" cy="2189440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5F3311F-D8D5-C27A-5001-346416B40F2B}"/>
                </a:ext>
              </a:extLst>
            </p:cNvPr>
            <p:cNvSpPr/>
            <p:nvPr/>
          </p:nvSpPr>
          <p:spPr>
            <a:xfrm>
              <a:off x="10441019" y="2353583"/>
              <a:ext cx="824102" cy="801678"/>
            </a:xfrm>
            <a:prstGeom prst="ellipse">
              <a:avLst/>
            </a:prstGeom>
            <a:noFill/>
            <a:ln w="57150">
              <a:solidFill>
                <a:srgbClr val="FFFF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/>
          <p:cNvSpPr/>
          <p:nvPr/>
        </p:nvSpPr>
        <p:spPr>
          <a:xfrm>
            <a:off x="1829235" y="189553"/>
            <a:ext cx="229075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Richwood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1930400" y="729114"/>
            <a:ext cx="2474548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183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2" name="TextBox 34">
            <a:extLst>
              <a:ext uri="{FF2B5EF4-FFF2-40B4-BE49-F238E27FC236}">
                <a16:creationId xmlns:a16="http://schemas.microsoft.com/office/drawing/2014/main" id="{60303C01-6164-68E7-EB01-92F279FFD027}"/>
              </a:ext>
            </a:extLst>
          </p:cNvPr>
          <p:cNvSpPr txBox="1"/>
          <p:nvPr/>
        </p:nvSpPr>
        <p:spPr>
          <a:xfrm>
            <a:off x="4864786" y="6496714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First Street Foundation (FSF)</a:t>
            </a:r>
          </a:p>
        </p:txBody>
      </p:sp>
      <p:sp>
        <p:nvSpPr>
          <p:cNvPr id="43" name="TextBox 35">
            <a:extLst>
              <a:ext uri="{FF2B5EF4-FFF2-40B4-BE49-F238E27FC236}">
                <a16:creationId xmlns:a16="http://schemas.microsoft.com/office/drawing/2014/main" id="{0C295EA3-56AD-29EF-5DF7-CFD89EB74CCF}"/>
              </a:ext>
            </a:extLst>
          </p:cNvPr>
          <p:cNvSpPr txBox="1"/>
          <p:nvPr/>
        </p:nvSpPr>
        <p:spPr>
          <a:xfrm>
            <a:off x="908503" y="6469655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FLOOD DEPTHS: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CCE5D46-A1E7-B545-A32E-7FE82ADE5017}"/>
              </a:ext>
            </a:extLst>
          </p:cNvPr>
          <p:cNvSpPr/>
          <p:nvPr/>
        </p:nvSpPr>
        <p:spPr>
          <a:xfrm>
            <a:off x="2610920" y="6541564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45" name="TextBox 37">
            <a:extLst>
              <a:ext uri="{FF2B5EF4-FFF2-40B4-BE49-F238E27FC236}">
                <a16:creationId xmlns:a16="http://schemas.microsoft.com/office/drawing/2014/main" id="{86C6DCE6-0D43-BEB8-9096-D484C1B584FC}"/>
              </a:ext>
            </a:extLst>
          </p:cNvPr>
          <p:cNvSpPr txBox="1"/>
          <p:nvPr/>
        </p:nvSpPr>
        <p:spPr>
          <a:xfrm>
            <a:off x="3036988" y="6496714"/>
            <a:ext cx="791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FEMA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FA4BE22-AB0C-5B18-6D5C-5118DC689B97}"/>
              </a:ext>
            </a:extLst>
          </p:cNvPr>
          <p:cNvSpPr/>
          <p:nvPr/>
        </p:nvSpPr>
        <p:spPr>
          <a:xfrm>
            <a:off x="7056647" y="6522095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47" name="TextBox 39">
            <a:extLst>
              <a:ext uri="{FF2B5EF4-FFF2-40B4-BE49-F238E27FC236}">
                <a16:creationId xmlns:a16="http://schemas.microsoft.com/office/drawing/2014/main" id="{F57A0166-D011-7E8E-F536-E67FC263E807}"/>
              </a:ext>
            </a:extLst>
          </p:cNvPr>
          <p:cNvSpPr txBox="1"/>
          <p:nvPr/>
        </p:nvSpPr>
        <p:spPr>
          <a:xfrm>
            <a:off x="7433897" y="6484645"/>
            <a:ext cx="3221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USGS 2016 Flood High Water Mark</a:t>
            </a: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2"/>
          <a:srcRect t="5776" b="4188"/>
          <a:stretch/>
        </p:blipFill>
        <p:spPr>
          <a:xfrm>
            <a:off x="789385" y="720971"/>
            <a:ext cx="9402867" cy="5640338"/>
          </a:xfrm>
          <a:prstGeom prst="rect">
            <a:avLst/>
          </a:prstGeom>
        </p:spPr>
      </p:pic>
      <p:graphicFrame>
        <p:nvGraphicFramePr>
          <p:cNvPr id="59" name="Table 58"/>
          <p:cNvGraphicFramePr>
            <a:graphicFrameLocks noGrp="1"/>
          </p:cNvGraphicFramePr>
          <p:nvPr/>
        </p:nvGraphicFramePr>
        <p:xfrm>
          <a:off x="9698650" y="912005"/>
          <a:ext cx="2199736" cy="26512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3744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15992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(10-Yr)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NA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</a:p>
                  </a:txBody>
                  <a:tcPr marL="9570" marR="9570" marT="9570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NA</a:t>
                      </a:r>
                    </a:p>
                  </a:txBody>
                  <a:tcPr marL="9570" marR="9570" marT="9570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</a:p>
                  </a:txBody>
                  <a:tcPr marL="9570" marR="9570" marT="9570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2.8</a:t>
                      </a:r>
                    </a:p>
                  </a:txBody>
                  <a:tcPr marL="9570" marR="9570" marT="9570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9570" marR="9570" marT="9570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1.0</a:t>
                      </a:r>
                    </a:p>
                  </a:txBody>
                  <a:tcPr marL="9570" marR="9570" marT="957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1%+ (84% CL) 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8.3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7992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0.2% (500-Yr)</a:t>
                      </a:r>
                    </a:p>
                  </a:txBody>
                  <a:tcPr marL="9570" marR="9570" marT="9570" marB="0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6.7</a:t>
                      </a:r>
                    </a:p>
                  </a:txBody>
                  <a:tcPr marL="9570" marR="9570" marT="9570" marB="0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62" name="Rectangular Callout 61"/>
          <p:cNvSpPr/>
          <p:nvPr/>
        </p:nvSpPr>
        <p:spPr>
          <a:xfrm>
            <a:off x="599877" y="2553444"/>
            <a:ext cx="1444579" cy="177300"/>
          </a:xfrm>
          <a:prstGeom prst="wedgeRectCallout">
            <a:avLst>
              <a:gd name="adj1" fmla="val 163419"/>
              <a:gd name="adj2" fmla="val 384923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8.3’  (FEMA 0.2% / 500-Yr)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217473" y="180064"/>
            <a:ext cx="3408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hlinkClick r:id="rId3"/>
              </a:rPr>
              <a:t>113 Valley Ave, Richwood, WV</a:t>
            </a:r>
            <a:endParaRPr lang="en-US" sz="1400" b="1" dirty="0"/>
          </a:p>
        </p:txBody>
      </p:sp>
      <p:sp>
        <p:nvSpPr>
          <p:cNvPr id="38" name="Rectangle 37"/>
          <p:cNvSpPr/>
          <p:nvPr/>
        </p:nvSpPr>
        <p:spPr>
          <a:xfrm>
            <a:off x="789385" y="88834"/>
            <a:ext cx="5314121" cy="4875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Design Flood Elevation (DFE) should be the BFE plus 2 feet of freeboard.  The DFE should also be above the high-water marks of the 2016 flood plus freeboard.</a:t>
            </a:r>
          </a:p>
        </p:txBody>
      </p:sp>
      <p:sp>
        <p:nvSpPr>
          <p:cNvPr id="22" name="Rectangular Callout 21"/>
          <p:cNvSpPr/>
          <p:nvPr/>
        </p:nvSpPr>
        <p:spPr>
          <a:xfrm>
            <a:off x="599880" y="3393484"/>
            <a:ext cx="1444579" cy="157054"/>
          </a:xfrm>
          <a:prstGeom prst="wedgeRectCallout">
            <a:avLst>
              <a:gd name="adj1" fmla="val 133987"/>
              <a:gd name="adj2" fmla="val 129084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3.5’  (FEMA 1% / 100-Yr) </a:t>
            </a:r>
          </a:p>
        </p:txBody>
      </p:sp>
      <p:sp>
        <p:nvSpPr>
          <p:cNvPr id="24" name="Rectangular Callout 23"/>
          <p:cNvSpPr/>
          <p:nvPr/>
        </p:nvSpPr>
        <p:spPr>
          <a:xfrm>
            <a:off x="599880" y="3632447"/>
            <a:ext cx="1444579" cy="165348"/>
          </a:xfrm>
          <a:prstGeom prst="wedgeRectCallout">
            <a:avLst>
              <a:gd name="adj1" fmla="val 157902"/>
              <a:gd name="adj2" fmla="val 89531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2.8’  (FEMA 2% / 50-Yr) </a:t>
            </a:r>
          </a:p>
        </p:txBody>
      </p:sp>
      <p:sp>
        <p:nvSpPr>
          <p:cNvPr id="25" name="Rectangular Callout 24"/>
          <p:cNvSpPr/>
          <p:nvPr/>
        </p:nvSpPr>
        <p:spPr>
          <a:xfrm>
            <a:off x="599880" y="3862809"/>
            <a:ext cx="1444579" cy="164664"/>
          </a:xfrm>
          <a:prstGeom prst="wedgeRectCallout">
            <a:avLst>
              <a:gd name="adj1" fmla="val 234306"/>
              <a:gd name="adj2" fmla="val 112515"/>
            </a:avLst>
          </a:prstGeom>
          <a:solidFill>
            <a:schemeClr val="tx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1.0’ (2016 High Water) </a:t>
            </a:r>
          </a:p>
        </p:txBody>
      </p:sp>
      <p:sp>
        <p:nvSpPr>
          <p:cNvPr id="26" name="Rectangular Callout 25"/>
          <p:cNvSpPr/>
          <p:nvPr/>
        </p:nvSpPr>
        <p:spPr>
          <a:xfrm>
            <a:off x="599878" y="2240032"/>
            <a:ext cx="1528958" cy="212231"/>
          </a:xfrm>
          <a:prstGeom prst="wedgeRectCallout">
            <a:avLst>
              <a:gd name="adj1" fmla="val 143376"/>
              <a:gd name="adj2" fmla="val 303695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9.0’ FEMA1%+ (84% CL) </a:t>
            </a:r>
          </a:p>
        </p:txBody>
      </p:sp>
      <p:sp>
        <p:nvSpPr>
          <p:cNvPr id="27" name="Left Brace 26"/>
          <p:cNvSpPr/>
          <p:nvPr/>
        </p:nvSpPr>
        <p:spPr>
          <a:xfrm>
            <a:off x="415835" y="2314575"/>
            <a:ext cx="184042" cy="1171485"/>
          </a:xfrm>
          <a:prstGeom prst="leftBrace">
            <a:avLst/>
          </a:prstGeom>
          <a:ln w="28575">
            <a:solidFill>
              <a:srgbClr val="317A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ular Callout 27"/>
          <p:cNvSpPr/>
          <p:nvPr/>
        </p:nvSpPr>
        <p:spPr>
          <a:xfrm>
            <a:off x="599876" y="3016735"/>
            <a:ext cx="1444579" cy="177300"/>
          </a:xfrm>
          <a:prstGeom prst="wedgeRectCallout">
            <a:avLst>
              <a:gd name="adj1" fmla="val 138364"/>
              <a:gd name="adj2" fmla="val 186149"/>
            </a:avLst>
          </a:prstGeom>
          <a:solidFill>
            <a:srgbClr val="1F4E79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6.7’  (FSG 0.2% / 500-Yr)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9684993" y="2333625"/>
            <a:ext cx="2213393" cy="168191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4467513" y="6541564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1364357" y="5737048"/>
            <a:ext cx="27044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200" b="1" dirty="0">
                <a:hlinkClick r:id="rId3"/>
              </a:rPr>
              <a:t>34-06-0011-0090-0000_113</a:t>
            </a:r>
            <a:endParaRPr lang="en-US" sz="1400" b="1" dirty="0"/>
          </a:p>
        </p:txBody>
      </p:sp>
      <p:sp>
        <p:nvSpPr>
          <p:cNvPr id="32" name="Rectangle 3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72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" t="9055" r="10053" b="28800"/>
          <a:stretch/>
        </p:blipFill>
        <p:spPr>
          <a:xfrm>
            <a:off x="-692150" y="-315440"/>
            <a:ext cx="12884150" cy="718069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42638B3-782A-B415-CAA5-4A7B39D0BF00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2% Probability of Flood in a year (50-year flood)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13523" t="15497" r="22749" b="6682"/>
          <a:stretch/>
        </p:blipFill>
        <p:spPr>
          <a:xfrm>
            <a:off x="185735" y="2445075"/>
            <a:ext cx="4255334" cy="294436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D55FA0D-948F-4DAA-A3A9-E3D6CF11A543}"/>
              </a:ext>
            </a:extLst>
          </p:cNvPr>
          <p:cNvCxnSpPr/>
          <p:nvPr/>
        </p:nvCxnSpPr>
        <p:spPr>
          <a:xfrm flipH="1">
            <a:off x="3290529" y="2152184"/>
            <a:ext cx="1566" cy="2851867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1061220" y="2857456"/>
            <a:ext cx="1977212" cy="307777"/>
            <a:chOff x="5717397" y="2422175"/>
            <a:chExt cx="1977212" cy="307777"/>
          </a:xfrm>
        </p:grpSpPr>
        <p:sp>
          <p:nvSpPr>
            <p:cNvPr id="4" name="Rectangular Callout 7">
              <a:extLst>
                <a:ext uri="{FF2B5EF4-FFF2-40B4-BE49-F238E27FC236}">
                  <a16:creationId xmlns:a16="http://schemas.microsoft.com/office/drawing/2014/main" id="{48A19F05-4026-452F-BEF7-1077E4EF32D8}"/>
                </a:ext>
              </a:extLst>
            </p:cNvPr>
            <p:cNvSpPr/>
            <p:nvPr/>
          </p:nvSpPr>
          <p:spPr>
            <a:xfrm>
              <a:off x="5717397" y="2426795"/>
              <a:ext cx="1977212" cy="298539"/>
            </a:xfrm>
            <a:prstGeom prst="wedgeRectCallout">
              <a:avLst>
                <a:gd name="adj1" fmla="val 57518"/>
                <a:gd name="adj2" fmla="val 119404"/>
              </a:avLst>
            </a:prstGeom>
            <a:solidFill>
              <a:srgbClr val="5B9BD5"/>
            </a:solidFill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00">
                <a:latin typeface="Arial Narrow" panose="020B060602020203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7D57B31-FE26-4B3E-C36F-AD76EC4D5893}"/>
                </a:ext>
              </a:extLst>
            </p:cNvPr>
            <p:cNvSpPr txBox="1"/>
            <p:nvPr/>
          </p:nvSpPr>
          <p:spPr>
            <a:xfrm>
              <a:off x="5730573" y="2422175"/>
              <a:ext cx="19397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2.8’ (FEMA 2% / 50-Yr) </a:t>
              </a:r>
            </a:p>
          </p:txBody>
        </p:sp>
      </p:grpSp>
      <p:sp>
        <p:nvSpPr>
          <p:cNvPr id="9" name="Multiplication Sign 8">
            <a:extLst>
              <a:ext uri="{FF2B5EF4-FFF2-40B4-BE49-F238E27FC236}">
                <a16:creationId xmlns:a16="http://schemas.microsoft.com/office/drawing/2014/main" id="{069D79B6-B704-8083-3D0C-4A06B271CCB2}"/>
              </a:ext>
            </a:extLst>
          </p:cNvPr>
          <p:cNvSpPr/>
          <p:nvPr/>
        </p:nvSpPr>
        <p:spPr>
          <a:xfrm>
            <a:off x="3193970" y="3396102"/>
            <a:ext cx="193118" cy="199146"/>
          </a:xfrm>
          <a:prstGeom prst="mathMultipl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805" y="1223542"/>
            <a:ext cx="7592433" cy="454479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07166" y="3380165"/>
            <a:ext cx="2231266" cy="307777"/>
            <a:chOff x="807166" y="3380165"/>
            <a:chExt cx="2231266" cy="307777"/>
          </a:xfrm>
        </p:grpSpPr>
        <p:sp>
          <p:nvSpPr>
            <p:cNvPr id="18" name="Rectangular Callout 7">
              <a:extLst>
                <a:ext uri="{FF2B5EF4-FFF2-40B4-BE49-F238E27FC236}">
                  <a16:creationId xmlns:a16="http://schemas.microsoft.com/office/drawing/2014/main" id="{29F22F9B-2E28-B90B-5B75-309EAE03215F}"/>
                </a:ext>
              </a:extLst>
            </p:cNvPr>
            <p:cNvSpPr/>
            <p:nvPr/>
          </p:nvSpPr>
          <p:spPr>
            <a:xfrm>
              <a:off x="851675" y="3389403"/>
              <a:ext cx="2155344" cy="298539"/>
            </a:xfrm>
            <a:prstGeom prst="wedgeRectCallout">
              <a:avLst>
                <a:gd name="adj1" fmla="val 59990"/>
                <a:gd name="adj2" fmla="val -10345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00">
                <a:latin typeface="Arial Narrow" panose="020B060602020203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8BEA62F-DF91-532C-90CC-EEE9FCA33FBD}"/>
                </a:ext>
              </a:extLst>
            </p:cNvPr>
            <p:cNvSpPr txBox="1"/>
            <p:nvPr/>
          </p:nvSpPr>
          <p:spPr>
            <a:xfrm>
              <a:off x="807166" y="3380165"/>
              <a:ext cx="22312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572768">
                <a:spcAft>
                  <a:spcPts val="600"/>
                </a:spcAft>
              </a:pPr>
              <a:r>
                <a:rPr lang="en-US" sz="1400" b="1" kern="1200" dirty="0">
                  <a:latin typeface="+mn-lt"/>
                  <a:ea typeface="+mn-ea"/>
                  <a:cs typeface="+mn-cs"/>
                </a:rPr>
                <a:t>Building’s Ground Elevation</a:t>
              </a:r>
              <a:endParaRPr lang="en-US" sz="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03618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" t="9055" r="10053" b="28800"/>
          <a:stretch/>
        </p:blipFill>
        <p:spPr>
          <a:xfrm>
            <a:off x="-692150" y="-315440"/>
            <a:ext cx="12884150" cy="718069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42638B3-782A-B415-CAA5-4A7B39D0BF00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1% Probability of Flood in a year (100-year flood)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13523" t="15497" r="22749" b="6682"/>
          <a:stretch/>
        </p:blipFill>
        <p:spPr>
          <a:xfrm>
            <a:off x="185735" y="2445075"/>
            <a:ext cx="4255334" cy="294436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D55FA0D-948F-4DAA-A3A9-E3D6CF11A543}"/>
              </a:ext>
            </a:extLst>
          </p:cNvPr>
          <p:cNvCxnSpPr/>
          <p:nvPr/>
        </p:nvCxnSpPr>
        <p:spPr>
          <a:xfrm flipH="1">
            <a:off x="3290529" y="2152184"/>
            <a:ext cx="1566" cy="2851867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1074396" y="2831820"/>
            <a:ext cx="1977212" cy="333413"/>
            <a:chOff x="5730573" y="2396539"/>
            <a:chExt cx="1977212" cy="333413"/>
          </a:xfrm>
        </p:grpSpPr>
        <p:sp>
          <p:nvSpPr>
            <p:cNvPr id="4" name="Rectangular Callout 7">
              <a:extLst>
                <a:ext uri="{FF2B5EF4-FFF2-40B4-BE49-F238E27FC236}">
                  <a16:creationId xmlns:a16="http://schemas.microsoft.com/office/drawing/2014/main" id="{48A19F05-4026-452F-BEF7-1077E4EF32D8}"/>
                </a:ext>
              </a:extLst>
            </p:cNvPr>
            <p:cNvSpPr/>
            <p:nvPr/>
          </p:nvSpPr>
          <p:spPr>
            <a:xfrm>
              <a:off x="5730573" y="2396539"/>
              <a:ext cx="1977212" cy="298539"/>
            </a:xfrm>
            <a:prstGeom prst="wedgeRectCallout">
              <a:avLst>
                <a:gd name="adj1" fmla="val 57518"/>
                <a:gd name="adj2" fmla="val 119404"/>
              </a:avLst>
            </a:prstGeom>
            <a:solidFill>
              <a:srgbClr val="5B9BD5"/>
            </a:solidFill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00">
                <a:latin typeface="Arial Narrow" panose="020B060602020203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7D57B31-FE26-4B3E-C36F-AD76EC4D5893}"/>
                </a:ext>
              </a:extLst>
            </p:cNvPr>
            <p:cNvSpPr txBox="1"/>
            <p:nvPr/>
          </p:nvSpPr>
          <p:spPr>
            <a:xfrm>
              <a:off x="5730573" y="2422175"/>
              <a:ext cx="19397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3.5’ (FEMA 1% / 100-Yr) </a:t>
              </a:r>
            </a:p>
          </p:txBody>
        </p:sp>
      </p:grpSp>
      <p:sp>
        <p:nvSpPr>
          <p:cNvPr id="9" name="Multiplication Sign 8">
            <a:extLst>
              <a:ext uri="{FF2B5EF4-FFF2-40B4-BE49-F238E27FC236}">
                <a16:creationId xmlns:a16="http://schemas.microsoft.com/office/drawing/2014/main" id="{069D79B6-B704-8083-3D0C-4A06B271CCB2}"/>
              </a:ext>
            </a:extLst>
          </p:cNvPr>
          <p:cNvSpPr/>
          <p:nvPr/>
        </p:nvSpPr>
        <p:spPr>
          <a:xfrm>
            <a:off x="3193970" y="3396102"/>
            <a:ext cx="193118" cy="199146"/>
          </a:xfrm>
          <a:prstGeom prst="mathMultipl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805" y="1208302"/>
            <a:ext cx="7592433" cy="454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32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" t="9055" r="10053" b="28800"/>
          <a:stretch/>
        </p:blipFill>
        <p:spPr>
          <a:xfrm>
            <a:off x="-692150" y="-315440"/>
            <a:ext cx="12884150" cy="718069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42638B3-782A-B415-CAA5-4A7B39D0BF00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0.2% Probability of Flood in a year (500-year flood)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13523" t="15497" r="22749" b="6682"/>
          <a:stretch/>
        </p:blipFill>
        <p:spPr>
          <a:xfrm>
            <a:off x="185735" y="2445075"/>
            <a:ext cx="4255334" cy="294436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D55FA0D-948F-4DAA-A3A9-E3D6CF11A543}"/>
              </a:ext>
            </a:extLst>
          </p:cNvPr>
          <p:cNvCxnSpPr/>
          <p:nvPr/>
        </p:nvCxnSpPr>
        <p:spPr>
          <a:xfrm flipH="1">
            <a:off x="3290529" y="2152184"/>
            <a:ext cx="1566" cy="2851867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1047159" y="2700929"/>
            <a:ext cx="2146811" cy="322079"/>
            <a:chOff x="5703336" y="2265648"/>
            <a:chExt cx="2146811" cy="322079"/>
          </a:xfrm>
        </p:grpSpPr>
        <p:sp>
          <p:nvSpPr>
            <p:cNvPr id="4" name="Rectangular Callout 7">
              <a:extLst>
                <a:ext uri="{FF2B5EF4-FFF2-40B4-BE49-F238E27FC236}">
                  <a16:creationId xmlns:a16="http://schemas.microsoft.com/office/drawing/2014/main" id="{48A19F05-4026-452F-BEF7-1077E4EF32D8}"/>
                </a:ext>
              </a:extLst>
            </p:cNvPr>
            <p:cNvSpPr/>
            <p:nvPr/>
          </p:nvSpPr>
          <p:spPr>
            <a:xfrm>
              <a:off x="5730573" y="2265648"/>
              <a:ext cx="1977212" cy="298539"/>
            </a:xfrm>
            <a:prstGeom prst="wedgeRectCallout">
              <a:avLst>
                <a:gd name="adj1" fmla="val 57518"/>
                <a:gd name="adj2" fmla="val 119404"/>
              </a:avLst>
            </a:prstGeom>
            <a:solidFill>
              <a:srgbClr val="5B9BD5"/>
            </a:solidFill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00">
                <a:latin typeface="Arial Narrow" panose="020B060602020203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7D57B31-FE26-4B3E-C36F-AD76EC4D5893}"/>
                </a:ext>
              </a:extLst>
            </p:cNvPr>
            <p:cNvSpPr txBox="1"/>
            <p:nvPr/>
          </p:nvSpPr>
          <p:spPr>
            <a:xfrm>
              <a:off x="5703336" y="2279950"/>
              <a:ext cx="214681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8.3’ (FEMA 0.2% / 500-Yr) </a:t>
              </a:r>
            </a:p>
          </p:txBody>
        </p:sp>
      </p:grpSp>
      <p:sp>
        <p:nvSpPr>
          <p:cNvPr id="9" name="Multiplication Sign 8">
            <a:extLst>
              <a:ext uri="{FF2B5EF4-FFF2-40B4-BE49-F238E27FC236}">
                <a16:creationId xmlns:a16="http://schemas.microsoft.com/office/drawing/2014/main" id="{069D79B6-B704-8083-3D0C-4A06B271CCB2}"/>
              </a:ext>
            </a:extLst>
          </p:cNvPr>
          <p:cNvSpPr/>
          <p:nvPr/>
        </p:nvSpPr>
        <p:spPr>
          <a:xfrm>
            <a:off x="3193970" y="3396102"/>
            <a:ext cx="193118" cy="199146"/>
          </a:xfrm>
          <a:prstGeom prst="mathMultipl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805" y="1208302"/>
            <a:ext cx="7592432" cy="454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60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" t="9055" r="10053" b="28800"/>
          <a:stretch/>
        </p:blipFill>
        <p:spPr>
          <a:xfrm>
            <a:off x="-692150" y="-315440"/>
            <a:ext cx="12884150" cy="718069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13523" t="15497" r="22749" b="6682"/>
          <a:stretch/>
        </p:blipFill>
        <p:spPr>
          <a:xfrm>
            <a:off x="185735" y="2445075"/>
            <a:ext cx="4255334" cy="294436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D55FA0D-948F-4DAA-A3A9-E3D6CF11A543}"/>
              </a:ext>
            </a:extLst>
          </p:cNvPr>
          <p:cNvCxnSpPr/>
          <p:nvPr/>
        </p:nvCxnSpPr>
        <p:spPr>
          <a:xfrm flipH="1">
            <a:off x="3290529" y="2152184"/>
            <a:ext cx="1566" cy="2851867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9" name="Multiplication Sign 8">
            <a:extLst>
              <a:ext uri="{FF2B5EF4-FFF2-40B4-BE49-F238E27FC236}">
                <a16:creationId xmlns:a16="http://schemas.microsoft.com/office/drawing/2014/main" id="{069D79B6-B704-8083-3D0C-4A06B271CCB2}"/>
              </a:ext>
            </a:extLst>
          </p:cNvPr>
          <p:cNvSpPr/>
          <p:nvPr/>
        </p:nvSpPr>
        <p:spPr>
          <a:xfrm>
            <a:off x="3193970" y="3396102"/>
            <a:ext cx="193118" cy="199146"/>
          </a:xfrm>
          <a:prstGeom prst="mathMultipl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805" y="1223542"/>
            <a:ext cx="7592433" cy="454479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07166" y="3380165"/>
            <a:ext cx="2231266" cy="307777"/>
            <a:chOff x="807166" y="3380165"/>
            <a:chExt cx="2231266" cy="307777"/>
          </a:xfrm>
        </p:grpSpPr>
        <p:sp>
          <p:nvSpPr>
            <p:cNvPr id="18" name="Rectangular Callout 7">
              <a:extLst>
                <a:ext uri="{FF2B5EF4-FFF2-40B4-BE49-F238E27FC236}">
                  <a16:creationId xmlns:a16="http://schemas.microsoft.com/office/drawing/2014/main" id="{29F22F9B-2E28-B90B-5B75-309EAE03215F}"/>
                </a:ext>
              </a:extLst>
            </p:cNvPr>
            <p:cNvSpPr/>
            <p:nvPr/>
          </p:nvSpPr>
          <p:spPr>
            <a:xfrm>
              <a:off x="851675" y="3389403"/>
              <a:ext cx="2155344" cy="298539"/>
            </a:xfrm>
            <a:prstGeom prst="wedgeRectCallout">
              <a:avLst>
                <a:gd name="adj1" fmla="val 59990"/>
                <a:gd name="adj2" fmla="val -10345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00">
                <a:latin typeface="Arial Narrow" panose="020B060602020203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8BEA62F-DF91-532C-90CC-EEE9FCA33FBD}"/>
                </a:ext>
              </a:extLst>
            </p:cNvPr>
            <p:cNvSpPr txBox="1"/>
            <p:nvPr/>
          </p:nvSpPr>
          <p:spPr>
            <a:xfrm>
              <a:off x="807166" y="3380165"/>
              <a:ext cx="22312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572768">
                <a:spcAft>
                  <a:spcPts val="600"/>
                </a:spcAft>
              </a:pPr>
              <a:r>
                <a:rPr lang="en-US" sz="1400" b="1" kern="1200" dirty="0">
                  <a:latin typeface="+mn-lt"/>
                  <a:ea typeface="+mn-ea"/>
                  <a:cs typeface="+mn-cs"/>
                </a:rPr>
                <a:t>Building’s Ground Elevation</a:t>
              </a:r>
              <a:endParaRPr lang="en-US" sz="800" b="1" dirty="0"/>
            </a:p>
          </p:txBody>
        </p:sp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E57A9AB4-A6E6-1E57-98A6-0073167BF727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tx1"/>
          </a:solidFill>
          <a:ln w="28575">
            <a:solidFill>
              <a:srgbClr val="FFC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2016 High Watermark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563601" y="367707"/>
            <a:ext cx="2214540" cy="2240634"/>
            <a:chOff x="1503878" y="1497438"/>
            <a:chExt cx="2214540" cy="2240634"/>
          </a:xfrm>
        </p:grpSpPr>
        <p:pic>
          <p:nvPicPr>
            <p:cNvPr id="26" name="Picture 2" descr="13,500+ Green Post It Notes Stock Photos, Pictures &amp; Royalty-Free Images -  iStock">
              <a:extLst>
                <a:ext uri="{FF2B5EF4-FFF2-40B4-BE49-F238E27FC236}">
                  <a16:creationId xmlns:a16="http://schemas.microsoft.com/office/drawing/2014/main" id="{6E434E23-8084-7396-A717-F4DFA13499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03" t="3704" r="15024" b="23082"/>
            <a:stretch/>
          </p:blipFill>
          <p:spPr bwMode="auto">
            <a:xfrm rot="20367698">
              <a:off x="1503878" y="1497438"/>
              <a:ext cx="2034007" cy="2240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11A63CF-3771-8257-3CA0-33FE0EC21222}"/>
                </a:ext>
              </a:extLst>
            </p:cNvPr>
            <p:cNvSpPr txBox="1"/>
            <p:nvPr/>
          </p:nvSpPr>
          <p:spPr>
            <a:xfrm rot="20139370">
              <a:off x="1513906" y="2323405"/>
              <a:ext cx="220451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Ink Free" panose="03080402000500000000" pitchFamily="66" charset="0"/>
                  <a:cs typeface="Aharoni" panose="02010803020104030203" pitchFamily="2" charset="-79"/>
                </a:rPr>
                <a:t>High Watermark</a:t>
              </a:r>
            </a:p>
          </p:txBody>
        </p:sp>
      </p:grpSp>
      <p:sp>
        <p:nvSpPr>
          <p:cNvPr id="28" name="Rectangular Callout 7">
            <a:extLst>
              <a:ext uri="{FF2B5EF4-FFF2-40B4-BE49-F238E27FC236}">
                <a16:creationId xmlns:a16="http://schemas.microsoft.com/office/drawing/2014/main" id="{54A74E35-10E3-65E4-3610-017EF777FA15}"/>
              </a:ext>
            </a:extLst>
          </p:cNvPr>
          <p:cNvSpPr/>
          <p:nvPr/>
        </p:nvSpPr>
        <p:spPr>
          <a:xfrm rot="10800000">
            <a:off x="1340618" y="2996632"/>
            <a:ext cx="1636379" cy="293558"/>
          </a:xfrm>
          <a:prstGeom prst="wedgeRectCallout">
            <a:avLst>
              <a:gd name="adj1" fmla="val -63395"/>
              <a:gd name="adj2" fmla="val -90110"/>
            </a:avLst>
          </a:prstGeom>
          <a:solidFill>
            <a:schemeClr val="tx1"/>
          </a:solidFill>
          <a:ln w="28575"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00">
              <a:latin typeface="Arial Narrow" panose="020B0606020202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AC570C5-4CE9-1636-5896-0196C30F64C8}"/>
              </a:ext>
            </a:extLst>
          </p:cNvPr>
          <p:cNvSpPr txBox="1"/>
          <p:nvPr/>
        </p:nvSpPr>
        <p:spPr>
          <a:xfrm>
            <a:off x="1355559" y="3020822"/>
            <a:ext cx="1883982" cy="277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1.0’ (</a:t>
            </a:r>
            <a:r>
              <a:rPr lang="en-US" sz="1200" b="1" dirty="0">
                <a:solidFill>
                  <a:schemeClr val="bg1"/>
                </a:solidFill>
                <a:latin typeface="Arial Narrow" panose="020B0606020202030204" pitchFamily="34" charset="0"/>
              </a:rPr>
              <a:t>2016 High Water</a:t>
            </a:r>
            <a:r>
              <a:rPr lang="en-US" sz="1200" b="1" dirty="0">
                <a:solidFill>
                  <a:schemeClr val="bg1"/>
                </a:solidFill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76155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2" name="TextBox 34">
            <a:extLst>
              <a:ext uri="{FF2B5EF4-FFF2-40B4-BE49-F238E27FC236}">
                <a16:creationId xmlns:a16="http://schemas.microsoft.com/office/drawing/2014/main" id="{60303C01-6164-68E7-EB01-92F279FFD027}"/>
              </a:ext>
            </a:extLst>
          </p:cNvPr>
          <p:cNvSpPr txBox="1"/>
          <p:nvPr/>
        </p:nvSpPr>
        <p:spPr>
          <a:xfrm>
            <a:off x="4864786" y="6496714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First Street Foundation (FSF)</a:t>
            </a:r>
          </a:p>
        </p:txBody>
      </p:sp>
      <p:sp>
        <p:nvSpPr>
          <p:cNvPr id="43" name="TextBox 35">
            <a:extLst>
              <a:ext uri="{FF2B5EF4-FFF2-40B4-BE49-F238E27FC236}">
                <a16:creationId xmlns:a16="http://schemas.microsoft.com/office/drawing/2014/main" id="{0C295EA3-56AD-29EF-5DF7-CFD89EB74CCF}"/>
              </a:ext>
            </a:extLst>
          </p:cNvPr>
          <p:cNvSpPr txBox="1"/>
          <p:nvPr/>
        </p:nvSpPr>
        <p:spPr>
          <a:xfrm>
            <a:off x="908503" y="6469655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FLOOD DEPTHS: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CCE5D46-A1E7-B545-A32E-7FE82ADE5017}"/>
              </a:ext>
            </a:extLst>
          </p:cNvPr>
          <p:cNvSpPr/>
          <p:nvPr/>
        </p:nvSpPr>
        <p:spPr>
          <a:xfrm>
            <a:off x="2610920" y="6541564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45" name="TextBox 37">
            <a:extLst>
              <a:ext uri="{FF2B5EF4-FFF2-40B4-BE49-F238E27FC236}">
                <a16:creationId xmlns:a16="http://schemas.microsoft.com/office/drawing/2014/main" id="{86C6DCE6-0D43-BEB8-9096-D484C1B584FC}"/>
              </a:ext>
            </a:extLst>
          </p:cNvPr>
          <p:cNvSpPr txBox="1"/>
          <p:nvPr/>
        </p:nvSpPr>
        <p:spPr>
          <a:xfrm>
            <a:off x="3036988" y="6496714"/>
            <a:ext cx="791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FEMA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FA4BE22-AB0C-5B18-6D5C-5118DC689B97}"/>
              </a:ext>
            </a:extLst>
          </p:cNvPr>
          <p:cNvSpPr/>
          <p:nvPr/>
        </p:nvSpPr>
        <p:spPr>
          <a:xfrm>
            <a:off x="7056647" y="6522095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47" name="TextBox 39">
            <a:extLst>
              <a:ext uri="{FF2B5EF4-FFF2-40B4-BE49-F238E27FC236}">
                <a16:creationId xmlns:a16="http://schemas.microsoft.com/office/drawing/2014/main" id="{F57A0166-D011-7E8E-F536-E67FC263E807}"/>
              </a:ext>
            </a:extLst>
          </p:cNvPr>
          <p:cNvSpPr txBox="1"/>
          <p:nvPr/>
        </p:nvSpPr>
        <p:spPr>
          <a:xfrm>
            <a:off x="7433897" y="6484645"/>
            <a:ext cx="3221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USGS 2016 Flood High Water Mark</a:t>
            </a: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2"/>
          <a:srcRect t="5776" b="4188"/>
          <a:stretch/>
        </p:blipFill>
        <p:spPr>
          <a:xfrm>
            <a:off x="789385" y="720971"/>
            <a:ext cx="9402867" cy="5640338"/>
          </a:xfrm>
          <a:prstGeom prst="rect">
            <a:avLst/>
          </a:prstGeom>
        </p:spPr>
      </p:pic>
      <p:sp>
        <p:nvSpPr>
          <p:cNvPr id="64" name="Rectangular Callout 63"/>
          <p:cNvSpPr/>
          <p:nvPr/>
        </p:nvSpPr>
        <p:spPr>
          <a:xfrm>
            <a:off x="599880" y="3862809"/>
            <a:ext cx="1444579" cy="164664"/>
          </a:xfrm>
          <a:prstGeom prst="wedgeRectCallout">
            <a:avLst>
              <a:gd name="adj1" fmla="val 234306"/>
              <a:gd name="adj2" fmla="val 112515"/>
            </a:avLst>
          </a:prstGeom>
          <a:solidFill>
            <a:schemeClr val="tx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1.0’ (2016 High Water)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364357" y="5737048"/>
            <a:ext cx="27044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200" u="sng" dirty="0">
                <a:ln w="12700">
                  <a:solidFill>
                    <a:schemeClr val="accent5"/>
                  </a:solidFill>
                  <a:prstDash val="solid"/>
                </a:ln>
                <a:noFill/>
                <a:hlinkClick r:id="rId3"/>
              </a:rPr>
              <a:t>34-06-0011-0090-0000_113</a:t>
            </a:r>
            <a:endParaRPr lang="en-US" sz="1400" dirty="0">
              <a:ln w="12700">
                <a:solidFill>
                  <a:schemeClr val="accent5"/>
                </a:solidFill>
                <a:prstDash val="solid"/>
              </a:ln>
              <a:noFill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89385" y="88834"/>
            <a:ext cx="5314121" cy="4875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Design Flood Elevation (DFE) should be the BFE plus 2 feet of freeboard.  The DFE should also be above the high-water marks of the 2016 flood plus freeboard.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364357" y="5737048"/>
            <a:ext cx="27044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200" b="1" dirty="0">
                <a:hlinkClick r:id="rId3"/>
              </a:rPr>
              <a:t>34-06-0011-0090-0000_113</a:t>
            </a:r>
            <a:endParaRPr lang="en-US" sz="1400" b="1" dirty="0"/>
          </a:p>
        </p:txBody>
      </p:sp>
      <p:graphicFrame>
        <p:nvGraphicFramePr>
          <p:cNvPr id="28" name="Table 27"/>
          <p:cNvGraphicFramePr>
            <a:graphicFrameLocks noGrp="1"/>
          </p:cNvGraphicFramePr>
          <p:nvPr/>
        </p:nvGraphicFramePr>
        <p:xfrm>
          <a:off x="9698650" y="912005"/>
          <a:ext cx="2199736" cy="24836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3744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15992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(10-Yr)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NA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</a:p>
                  </a:txBody>
                  <a:tcPr marL="9570" marR="9570" marT="9570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NA</a:t>
                      </a:r>
                    </a:p>
                  </a:txBody>
                  <a:tcPr marL="9570" marR="9570" marT="9570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</a:p>
                  </a:txBody>
                  <a:tcPr marL="9570" marR="9570" marT="9570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70" marR="9570" marT="9570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9570" marR="9570" marT="9570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1.0</a:t>
                      </a:r>
                    </a:p>
                  </a:txBody>
                  <a:tcPr marL="9570" marR="9570" marT="957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1%+ (84% CL) 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7992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0.2% (500-Yr)</a:t>
                      </a:r>
                    </a:p>
                  </a:txBody>
                  <a:tcPr marL="9570" marR="9570" marT="9570" marB="0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29" name="Rectangle 28"/>
          <p:cNvSpPr/>
          <p:nvPr/>
        </p:nvSpPr>
        <p:spPr>
          <a:xfrm>
            <a:off x="4467513" y="6541564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9684993" y="2333625"/>
            <a:ext cx="2213393" cy="168191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8217473" y="180064"/>
            <a:ext cx="3408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hlinkClick r:id="rId3"/>
              </a:rPr>
              <a:t>113 Valley Ave, Richwood, WV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63628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2" name="TextBox 34">
            <a:extLst>
              <a:ext uri="{FF2B5EF4-FFF2-40B4-BE49-F238E27FC236}">
                <a16:creationId xmlns:a16="http://schemas.microsoft.com/office/drawing/2014/main" id="{60303C01-6164-68E7-EB01-92F279FFD027}"/>
              </a:ext>
            </a:extLst>
          </p:cNvPr>
          <p:cNvSpPr txBox="1"/>
          <p:nvPr/>
        </p:nvSpPr>
        <p:spPr>
          <a:xfrm>
            <a:off x="4864786" y="6496714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First Street Foundation (FSF)</a:t>
            </a:r>
          </a:p>
        </p:txBody>
      </p:sp>
      <p:sp>
        <p:nvSpPr>
          <p:cNvPr id="43" name="TextBox 35">
            <a:extLst>
              <a:ext uri="{FF2B5EF4-FFF2-40B4-BE49-F238E27FC236}">
                <a16:creationId xmlns:a16="http://schemas.microsoft.com/office/drawing/2014/main" id="{0C295EA3-56AD-29EF-5DF7-CFD89EB74CCF}"/>
              </a:ext>
            </a:extLst>
          </p:cNvPr>
          <p:cNvSpPr txBox="1"/>
          <p:nvPr/>
        </p:nvSpPr>
        <p:spPr>
          <a:xfrm>
            <a:off x="908503" y="6469655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FLOOD DEPTHS: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CCE5D46-A1E7-B545-A32E-7FE82ADE5017}"/>
              </a:ext>
            </a:extLst>
          </p:cNvPr>
          <p:cNvSpPr/>
          <p:nvPr/>
        </p:nvSpPr>
        <p:spPr>
          <a:xfrm>
            <a:off x="2610920" y="6541564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45" name="TextBox 37">
            <a:extLst>
              <a:ext uri="{FF2B5EF4-FFF2-40B4-BE49-F238E27FC236}">
                <a16:creationId xmlns:a16="http://schemas.microsoft.com/office/drawing/2014/main" id="{86C6DCE6-0D43-BEB8-9096-D484C1B584FC}"/>
              </a:ext>
            </a:extLst>
          </p:cNvPr>
          <p:cNvSpPr txBox="1"/>
          <p:nvPr/>
        </p:nvSpPr>
        <p:spPr>
          <a:xfrm>
            <a:off x="3036988" y="6496714"/>
            <a:ext cx="791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FEMA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FA4BE22-AB0C-5B18-6D5C-5118DC689B97}"/>
              </a:ext>
            </a:extLst>
          </p:cNvPr>
          <p:cNvSpPr/>
          <p:nvPr/>
        </p:nvSpPr>
        <p:spPr>
          <a:xfrm>
            <a:off x="7056647" y="6522095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47" name="TextBox 39">
            <a:extLst>
              <a:ext uri="{FF2B5EF4-FFF2-40B4-BE49-F238E27FC236}">
                <a16:creationId xmlns:a16="http://schemas.microsoft.com/office/drawing/2014/main" id="{F57A0166-D011-7E8E-F536-E67FC263E807}"/>
              </a:ext>
            </a:extLst>
          </p:cNvPr>
          <p:cNvSpPr txBox="1"/>
          <p:nvPr/>
        </p:nvSpPr>
        <p:spPr>
          <a:xfrm>
            <a:off x="7433897" y="6484645"/>
            <a:ext cx="3221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USGS 2016 Flood High Water Mark</a:t>
            </a: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2"/>
          <a:srcRect t="5776" b="4188"/>
          <a:stretch/>
        </p:blipFill>
        <p:spPr>
          <a:xfrm>
            <a:off x="789385" y="720971"/>
            <a:ext cx="9402867" cy="5640338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789385" y="88834"/>
            <a:ext cx="5314121" cy="4875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Design Flood Elevation (DFE) should be the BFE plus 2 feet of freeboard.  The DFE should also be above the high-water marks of the 2016 flood plus freeboard.</a:t>
            </a:r>
          </a:p>
        </p:txBody>
      </p:sp>
      <p:sp>
        <p:nvSpPr>
          <p:cNvPr id="22" name="Rectangular Callout 21"/>
          <p:cNvSpPr/>
          <p:nvPr/>
        </p:nvSpPr>
        <p:spPr>
          <a:xfrm>
            <a:off x="599880" y="3632447"/>
            <a:ext cx="1444579" cy="165348"/>
          </a:xfrm>
          <a:prstGeom prst="wedgeRectCallout">
            <a:avLst>
              <a:gd name="adj1" fmla="val 157902"/>
              <a:gd name="adj2" fmla="val 89531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2.8’  (FEMA 2% / 50-Yr) </a:t>
            </a:r>
          </a:p>
        </p:txBody>
      </p:sp>
      <p:sp>
        <p:nvSpPr>
          <p:cNvPr id="24" name="Rectangular Callout 23"/>
          <p:cNvSpPr/>
          <p:nvPr/>
        </p:nvSpPr>
        <p:spPr>
          <a:xfrm>
            <a:off x="599880" y="3862809"/>
            <a:ext cx="1444579" cy="164664"/>
          </a:xfrm>
          <a:prstGeom prst="wedgeRectCallout">
            <a:avLst>
              <a:gd name="adj1" fmla="val 234306"/>
              <a:gd name="adj2" fmla="val 112515"/>
            </a:avLst>
          </a:prstGeom>
          <a:solidFill>
            <a:schemeClr val="tx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1.0’ (2016 High Water)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364357" y="5737048"/>
            <a:ext cx="27044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200" b="1" dirty="0">
                <a:hlinkClick r:id="rId3"/>
              </a:rPr>
              <a:t>34-06-0011-0090-0000_113</a:t>
            </a:r>
            <a:endParaRPr lang="en-US" sz="1400" b="1" dirty="0"/>
          </a:p>
        </p:txBody>
      </p:sp>
      <p:graphicFrame>
        <p:nvGraphicFramePr>
          <p:cNvPr id="27" name="Table 26"/>
          <p:cNvGraphicFramePr>
            <a:graphicFrameLocks noGrp="1"/>
          </p:cNvGraphicFramePr>
          <p:nvPr/>
        </p:nvGraphicFramePr>
        <p:xfrm>
          <a:off x="9698650" y="912005"/>
          <a:ext cx="2199736" cy="24836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3744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15992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(10-Yr)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NA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</a:p>
                  </a:txBody>
                  <a:tcPr marL="9570" marR="9570" marT="9570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NA</a:t>
                      </a:r>
                    </a:p>
                  </a:txBody>
                  <a:tcPr marL="9570" marR="9570" marT="9570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</a:p>
                  </a:txBody>
                  <a:tcPr marL="9570" marR="9570" marT="9570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2.8</a:t>
                      </a:r>
                    </a:p>
                  </a:txBody>
                  <a:tcPr marL="9570" marR="9570" marT="9570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9570" marR="9570" marT="9570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1.0</a:t>
                      </a:r>
                    </a:p>
                  </a:txBody>
                  <a:tcPr marL="9570" marR="9570" marT="957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1%+ (84% CL) 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7992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0.2% (500-Yr)</a:t>
                      </a:r>
                    </a:p>
                  </a:txBody>
                  <a:tcPr marL="9570" marR="9570" marT="9570" marB="0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28" name="Rectangle 27"/>
          <p:cNvSpPr/>
          <p:nvPr/>
        </p:nvSpPr>
        <p:spPr>
          <a:xfrm>
            <a:off x="4467513" y="6541564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9684993" y="2333625"/>
            <a:ext cx="2213393" cy="168191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8217473" y="180064"/>
            <a:ext cx="3408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hlinkClick r:id="rId3"/>
              </a:rPr>
              <a:t>113 Valley Ave, Richwood, WV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402019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AEAB01B-3310-51B6-DB81-46F1D9A20523}"/>
              </a:ext>
            </a:extLst>
          </p:cNvPr>
          <p:cNvSpPr/>
          <p:nvPr/>
        </p:nvSpPr>
        <p:spPr>
          <a:xfrm>
            <a:off x="4482791" y="6541564"/>
            <a:ext cx="426068" cy="188361"/>
          </a:xfrm>
          <a:prstGeom prst="rect">
            <a:avLst/>
          </a:prstGeom>
          <a:solidFill>
            <a:schemeClr val="tx2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42" name="TextBox 34">
            <a:extLst>
              <a:ext uri="{FF2B5EF4-FFF2-40B4-BE49-F238E27FC236}">
                <a16:creationId xmlns:a16="http://schemas.microsoft.com/office/drawing/2014/main" id="{60303C01-6164-68E7-EB01-92F279FFD027}"/>
              </a:ext>
            </a:extLst>
          </p:cNvPr>
          <p:cNvSpPr txBox="1"/>
          <p:nvPr/>
        </p:nvSpPr>
        <p:spPr>
          <a:xfrm>
            <a:off x="4864786" y="6496714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First Street Foundation (FSF)</a:t>
            </a:r>
          </a:p>
        </p:txBody>
      </p:sp>
      <p:sp>
        <p:nvSpPr>
          <p:cNvPr id="43" name="TextBox 35">
            <a:extLst>
              <a:ext uri="{FF2B5EF4-FFF2-40B4-BE49-F238E27FC236}">
                <a16:creationId xmlns:a16="http://schemas.microsoft.com/office/drawing/2014/main" id="{0C295EA3-56AD-29EF-5DF7-CFD89EB74CCF}"/>
              </a:ext>
            </a:extLst>
          </p:cNvPr>
          <p:cNvSpPr txBox="1"/>
          <p:nvPr/>
        </p:nvSpPr>
        <p:spPr>
          <a:xfrm>
            <a:off x="908503" y="6469655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FLOOD DEPTHS: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CCE5D46-A1E7-B545-A32E-7FE82ADE5017}"/>
              </a:ext>
            </a:extLst>
          </p:cNvPr>
          <p:cNvSpPr/>
          <p:nvPr/>
        </p:nvSpPr>
        <p:spPr>
          <a:xfrm>
            <a:off x="2610920" y="6541564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45" name="TextBox 37">
            <a:extLst>
              <a:ext uri="{FF2B5EF4-FFF2-40B4-BE49-F238E27FC236}">
                <a16:creationId xmlns:a16="http://schemas.microsoft.com/office/drawing/2014/main" id="{86C6DCE6-0D43-BEB8-9096-D484C1B584FC}"/>
              </a:ext>
            </a:extLst>
          </p:cNvPr>
          <p:cNvSpPr txBox="1"/>
          <p:nvPr/>
        </p:nvSpPr>
        <p:spPr>
          <a:xfrm>
            <a:off x="3036988" y="6496714"/>
            <a:ext cx="791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FEMA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FA4BE22-AB0C-5B18-6D5C-5118DC689B97}"/>
              </a:ext>
            </a:extLst>
          </p:cNvPr>
          <p:cNvSpPr/>
          <p:nvPr/>
        </p:nvSpPr>
        <p:spPr>
          <a:xfrm>
            <a:off x="7056647" y="6522095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47" name="TextBox 39">
            <a:extLst>
              <a:ext uri="{FF2B5EF4-FFF2-40B4-BE49-F238E27FC236}">
                <a16:creationId xmlns:a16="http://schemas.microsoft.com/office/drawing/2014/main" id="{F57A0166-D011-7E8E-F536-E67FC263E807}"/>
              </a:ext>
            </a:extLst>
          </p:cNvPr>
          <p:cNvSpPr txBox="1"/>
          <p:nvPr/>
        </p:nvSpPr>
        <p:spPr>
          <a:xfrm>
            <a:off x="7433897" y="6484645"/>
            <a:ext cx="3221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USGS 2016 Flood High Water Mark</a:t>
            </a: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2"/>
          <a:srcRect t="5776" b="4188"/>
          <a:stretch/>
        </p:blipFill>
        <p:spPr>
          <a:xfrm>
            <a:off x="789385" y="720971"/>
            <a:ext cx="9402867" cy="5640338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789385" y="88834"/>
            <a:ext cx="5314121" cy="4875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Design Flood Elevation (DFE) should be the BFE plus 2 feet of freeboard.  The DFE should also be above the high-water marks of the 2016 flood plus freeboard.</a:t>
            </a:r>
          </a:p>
        </p:txBody>
      </p:sp>
      <p:sp>
        <p:nvSpPr>
          <p:cNvPr id="22" name="Rectangular Callout 21"/>
          <p:cNvSpPr/>
          <p:nvPr/>
        </p:nvSpPr>
        <p:spPr>
          <a:xfrm>
            <a:off x="599880" y="3393484"/>
            <a:ext cx="1444579" cy="157054"/>
          </a:xfrm>
          <a:prstGeom prst="wedgeRectCallout">
            <a:avLst>
              <a:gd name="adj1" fmla="val 133987"/>
              <a:gd name="adj2" fmla="val 129084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3.5’  (FEMA 1% / 100-Yr) </a:t>
            </a:r>
          </a:p>
        </p:txBody>
      </p:sp>
      <p:sp>
        <p:nvSpPr>
          <p:cNvPr id="24" name="Rectangular Callout 23"/>
          <p:cNvSpPr/>
          <p:nvPr/>
        </p:nvSpPr>
        <p:spPr>
          <a:xfrm>
            <a:off x="599880" y="3632447"/>
            <a:ext cx="1444579" cy="165348"/>
          </a:xfrm>
          <a:prstGeom prst="wedgeRectCallout">
            <a:avLst>
              <a:gd name="adj1" fmla="val 157902"/>
              <a:gd name="adj2" fmla="val 89531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2.8’  (FEMA 2% / 50-Yr) </a:t>
            </a:r>
          </a:p>
        </p:txBody>
      </p:sp>
      <p:sp>
        <p:nvSpPr>
          <p:cNvPr id="25" name="Rectangular Callout 24"/>
          <p:cNvSpPr/>
          <p:nvPr/>
        </p:nvSpPr>
        <p:spPr>
          <a:xfrm>
            <a:off x="599880" y="3862809"/>
            <a:ext cx="1444579" cy="164664"/>
          </a:xfrm>
          <a:prstGeom prst="wedgeRectCallout">
            <a:avLst>
              <a:gd name="adj1" fmla="val 234306"/>
              <a:gd name="adj2" fmla="val 112515"/>
            </a:avLst>
          </a:prstGeom>
          <a:solidFill>
            <a:schemeClr val="tx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1.0’ (2016 High Water) </a:t>
            </a:r>
          </a:p>
        </p:txBody>
      </p:sp>
      <p:sp>
        <p:nvSpPr>
          <p:cNvPr id="26" name="Left Brace 25"/>
          <p:cNvSpPr/>
          <p:nvPr/>
        </p:nvSpPr>
        <p:spPr>
          <a:xfrm>
            <a:off x="415835" y="2314575"/>
            <a:ext cx="184042" cy="1171485"/>
          </a:xfrm>
          <a:prstGeom prst="leftBrace">
            <a:avLst/>
          </a:prstGeom>
          <a:ln w="28575">
            <a:solidFill>
              <a:srgbClr val="317A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ular Callout 26"/>
          <p:cNvSpPr/>
          <p:nvPr/>
        </p:nvSpPr>
        <p:spPr>
          <a:xfrm>
            <a:off x="599878" y="2240032"/>
            <a:ext cx="1528958" cy="212231"/>
          </a:xfrm>
          <a:prstGeom prst="wedgeRectCallout">
            <a:avLst>
              <a:gd name="adj1" fmla="val 143376"/>
              <a:gd name="adj2" fmla="val 303695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9.0’ FEMA1%+ (84% CL)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364357" y="5737048"/>
            <a:ext cx="27044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200" b="1" dirty="0">
                <a:hlinkClick r:id="rId3"/>
              </a:rPr>
              <a:t>34-06-0011-0090-0000_113</a:t>
            </a:r>
            <a:endParaRPr lang="en-US" sz="1400" b="1" dirty="0"/>
          </a:p>
        </p:txBody>
      </p:sp>
      <p:graphicFrame>
        <p:nvGraphicFramePr>
          <p:cNvPr id="30" name="Table 29"/>
          <p:cNvGraphicFramePr>
            <a:graphicFrameLocks noGrp="1"/>
          </p:cNvGraphicFramePr>
          <p:nvPr/>
        </p:nvGraphicFramePr>
        <p:xfrm>
          <a:off x="9698650" y="912005"/>
          <a:ext cx="2199736" cy="24836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3744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15992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(10-Yr)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NA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</a:p>
                  </a:txBody>
                  <a:tcPr marL="9570" marR="9570" marT="9570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NA</a:t>
                      </a:r>
                    </a:p>
                  </a:txBody>
                  <a:tcPr marL="9570" marR="9570" marT="9570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</a:p>
                  </a:txBody>
                  <a:tcPr marL="9570" marR="9570" marT="9570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2.8</a:t>
                      </a:r>
                    </a:p>
                  </a:txBody>
                  <a:tcPr marL="9570" marR="9570" marT="9570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9570" marR="9570" marT="9570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1.0</a:t>
                      </a:r>
                    </a:p>
                  </a:txBody>
                  <a:tcPr marL="9570" marR="9570" marT="957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1%+ (84% CL) 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7992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0.2% (500-Yr)</a:t>
                      </a:r>
                    </a:p>
                  </a:txBody>
                  <a:tcPr marL="9570" marR="9570" marT="9570" marB="0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31" name="Rectangle 30"/>
          <p:cNvSpPr/>
          <p:nvPr/>
        </p:nvSpPr>
        <p:spPr>
          <a:xfrm>
            <a:off x="9684993" y="2333625"/>
            <a:ext cx="2213393" cy="168191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4467513" y="6541564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8217473" y="180064"/>
            <a:ext cx="3408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hlinkClick r:id="rId3"/>
              </a:rPr>
              <a:t>113 Valley Ave, Richwood, WV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52956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2" name="TextBox 34">
            <a:extLst>
              <a:ext uri="{FF2B5EF4-FFF2-40B4-BE49-F238E27FC236}">
                <a16:creationId xmlns:a16="http://schemas.microsoft.com/office/drawing/2014/main" id="{60303C01-6164-68E7-EB01-92F279FFD027}"/>
              </a:ext>
            </a:extLst>
          </p:cNvPr>
          <p:cNvSpPr txBox="1"/>
          <p:nvPr/>
        </p:nvSpPr>
        <p:spPr>
          <a:xfrm>
            <a:off x="4864786" y="6496714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First Street Foundation (FSF)</a:t>
            </a:r>
          </a:p>
        </p:txBody>
      </p:sp>
      <p:sp>
        <p:nvSpPr>
          <p:cNvPr id="43" name="TextBox 35">
            <a:extLst>
              <a:ext uri="{FF2B5EF4-FFF2-40B4-BE49-F238E27FC236}">
                <a16:creationId xmlns:a16="http://schemas.microsoft.com/office/drawing/2014/main" id="{0C295EA3-56AD-29EF-5DF7-CFD89EB74CCF}"/>
              </a:ext>
            </a:extLst>
          </p:cNvPr>
          <p:cNvSpPr txBox="1"/>
          <p:nvPr/>
        </p:nvSpPr>
        <p:spPr>
          <a:xfrm>
            <a:off x="908503" y="6469655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FLOOD DEPTHS: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CCE5D46-A1E7-B545-A32E-7FE82ADE5017}"/>
              </a:ext>
            </a:extLst>
          </p:cNvPr>
          <p:cNvSpPr/>
          <p:nvPr/>
        </p:nvSpPr>
        <p:spPr>
          <a:xfrm>
            <a:off x="2610920" y="6541564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45" name="TextBox 37">
            <a:extLst>
              <a:ext uri="{FF2B5EF4-FFF2-40B4-BE49-F238E27FC236}">
                <a16:creationId xmlns:a16="http://schemas.microsoft.com/office/drawing/2014/main" id="{86C6DCE6-0D43-BEB8-9096-D484C1B584FC}"/>
              </a:ext>
            </a:extLst>
          </p:cNvPr>
          <p:cNvSpPr txBox="1"/>
          <p:nvPr/>
        </p:nvSpPr>
        <p:spPr>
          <a:xfrm>
            <a:off x="3036988" y="6496714"/>
            <a:ext cx="791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FEMA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FA4BE22-AB0C-5B18-6D5C-5118DC689B97}"/>
              </a:ext>
            </a:extLst>
          </p:cNvPr>
          <p:cNvSpPr/>
          <p:nvPr/>
        </p:nvSpPr>
        <p:spPr>
          <a:xfrm>
            <a:off x="7056647" y="6522095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47" name="TextBox 39">
            <a:extLst>
              <a:ext uri="{FF2B5EF4-FFF2-40B4-BE49-F238E27FC236}">
                <a16:creationId xmlns:a16="http://schemas.microsoft.com/office/drawing/2014/main" id="{F57A0166-D011-7E8E-F536-E67FC263E807}"/>
              </a:ext>
            </a:extLst>
          </p:cNvPr>
          <p:cNvSpPr txBox="1"/>
          <p:nvPr/>
        </p:nvSpPr>
        <p:spPr>
          <a:xfrm>
            <a:off x="7433897" y="6484645"/>
            <a:ext cx="3221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USGS 2016 Flood High Water Mark</a:t>
            </a: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2"/>
          <a:srcRect t="5776" b="4188"/>
          <a:stretch/>
        </p:blipFill>
        <p:spPr>
          <a:xfrm>
            <a:off x="789385" y="720971"/>
            <a:ext cx="9402867" cy="5640338"/>
          </a:xfrm>
          <a:prstGeom prst="rect">
            <a:avLst/>
          </a:prstGeom>
        </p:spPr>
      </p:pic>
      <p:sp>
        <p:nvSpPr>
          <p:cNvPr id="61" name="Rectangular Callout 60"/>
          <p:cNvSpPr/>
          <p:nvPr/>
        </p:nvSpPr>
        <p:spPr>
          <a:xfrm>
            <a:off x="599880" y="3393484"/>
            <a:ext cx="1444579" cy="157054"/>
          </a:xfrm>
          <a:prstGeom prst="wedgeRectCallout">
            <a:avLst>
              <a:gd name="adj1" fmla="val 133987"/>
              <a:gd name="adj2" fmla="val 129084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3.5’  (FEMA 1% / 100-Yr) </a:t>
            </a:r>
          </a:p>
        </p:txBody>
      </p:sp>
      <p:sp>
        <p:nvSpPr>
          <p:cNvPr id="63" name="Rectangular Callout 62"/>
          <p:cNvSpPr/>
          <p:nvPr/>
        </p:nvSpPr>
        <p:spPr>
          <a:xfrm>
            <a:off x="599880" y="3632447"/>
            <a:ext cx="1444579" cy="165348"/>
          </a:xfrm>
          <a:prstGeom prst="wedgeRectCallout">
            <a:avLst>
              <a:gd name="adj1" fmla="val 157902"/>
              <a:gd name="adj2" fmla="val 89531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2.8’  (FEMA 2% / 50-Yr) </a:t>
            </a:r>
          </a:p>
        </p:txBody>
      </p:sp>
      <p:sp>
        <p:nvSpPr>
          <p:cNvPr id="64" name="Rectangular Callout 63"/>
          <p:cNvSpPr/>
          <p:nvPr/>
        </p:nvSpPr>
        <p:spPr>
          <a:xfrm>
            <a:off x="599880" y="3862809"/>
            <a:ext cx="1444579" cy="164664"/>
          </a:xfrm>
          <a:prstGeom prst="wedgeRectCallout">
            <a:avLst>
              <a:gd name="adj1" fmla="val 234306"/>
              <a:gd name="adj2" fmla="val 112515"/>
            </a:avLst>
          </a:prstGeom>
          <a:solidFill>
            <a:schemeClr val="tx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1.0’ (2016 High Water) </a:t>
            </a:r>
          </a:p>
        </p:txBody>
      </p:sp>
      <p:sp>
        <p:nvSpPr>
          <p:cNvPr id="66" name="Left Brace 65"/>
          <p:cNvSpPr/>
          <p:nvPr/>
        </p:nvSpPr>
        <p:spPr>
          <a:xfrm>
            <a:off x="415835" y="2314575"/>
            <a:ext cx="184042" cy="1171485"/>
          </a:xfrm>
          <a:prstGeom prst="leftBrace">
            <a:avLst/>
          </a:prstGeom>
          <a:ln w="28575">
            <a:solidFill>
              <a:srgbClr val="317A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364357" y="5737048"/>
            <a:ext cx="27044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200" b="1" dirty="0">
                <a:hlinkClick r:id="rId3"/>
              </a:rPr>
              <a:t>34-06-0011-0090-0000_113</a:t>
            </a:r>
            <a:endParaRPr lang="en-US" sz="1400" b="1" dirty="0"/>
          </a:p>
        </p:txBody>
      </p:sp>
      <p:sp>
        <p:nvSpPr>
          <p:cNvPr id="38" name="Rectangle 37"/>
          <p:cNvSpPr/>
          <p:nvPr/>
        </p:nvSpPr>
        <p:spPr>
          <a:xfrm>
            <a:off x="789385" y="88834"/>
            <a:ext cx="5314121" cy="4875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Design Flood Elevation (DFE) should be the BFE plus 2 feet of freeboard.  The DFE should also be above the high-water marks of the 2016 flood plus freeboard.</a:t>
            </a:r>
          </a:p>
        </p:txBody>
      </p:sp>
      <p:sp>
        <p:nvSpPr>
          <p:cNvPr id="24" name="Rectangular Callout 23"/>
          <p:cNvSpPr/>
          <p:nvPr/>
        </p:nvSpPr>
        <p:spPr>
          <a:xfrm>
            <a:off x="599877" y="2553444"/>
            <a:ext cx="1444579" cy="177300"/>
          </a:xfrm>
          <a:prstGeom prst="wedgeRectCallout">
            <a:avLst>
              <a:gd name="adj1" fmla="val 163419"/>
              <a:gd name="adj2" fmla="val 384923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8.3’  (FEMA 0.2% / 500-Yr) </a:t>
            </a:r>
          </a:p>
        </p:txBody>
      </p:sp>
      <p:sp>
        <p:nvSpPr>
          <p:cNvPr id="25" name="Rectangular Callout 24"/>
          <p:cNvSpPr/>
          <p:nvPr/>
        </p:nvSpPr>
        <p:spPr>
          <a:xfrm>
            <a:off x="599878" y="2240032"/>
            <a:ext cx="1528958" cy="212231"/>
          </a:xfrm>
          <a:prstGeom prst="wedgeRectCallout">
            <a:avLst>
              <a:gd name="adj1" fmla="val 143376"/>
              <a:gd name="adj2" fmla="val 303695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9.0’ FEMA1%+ (84% CL) </a:t>
            </a:r>
          </a:p>
        </p:txBody>
      </p:sp>
      <p:graphicFrame>
        <p:nvGraphicFramePr>
          <p:cNvPr id="26" name="Table 25"/>
          <p:cNvGraphicFramePr>
            <a:graphicFrameLocks noGrp="1"/>
          </p:cNvGraphicFramePr>
          <p:nvPr/>
        </p:nvGraphicFramePr>
        <p:xfrm>
          <a:off x="9698650" y="912005"/>
          <a:ext cx="2199736" cy="24836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3744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15992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(10-Yr)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NA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</a:p>
                  </a:txBody>
                  <a:tcPr marL="9570" marR="9570" marT="9570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NA</a:t>
                      </a:r>
                    </a:p>
                  </a:txBody>
                  <a:tcPr marL="9570" marR="9570" marT="9570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</a:p>
                  </a:txBody>
                  <a:tcPr marL="9570" marR="9570" marT="9570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2.8</a:t>
                      </a:r>
                    </a:p>
                  </a:txBody>
                  <a:tcPr marL="9570" marR="9570" marT="9570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9570" marR="9570" marT="9570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1.0</a:t>
                      </a:r>
                    </a:p>
                  </a:txBody>
                  <a:tcPr marL="9570" marR="9570" marT="957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1%+ (84% CL) 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8.3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7992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0.2% (500-Yr)</a:t>
                      </a:r>
                    </a:p>
                  </a:txBody>
                  <a:tcPr marL="9570" marR="9570" marT="9570" marB="0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27" name="Rectangle 26"/>
          <p:cNvSpPr/>
          <p:nvPr/>
        </p:nvSpPr>
        <p:spPr>
          <a:xfrm>
            <a:off x="9684993" y="2333625"/>
            <a:ext cx="2213393" cy="168191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4467513" y="6541564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8217473" y="180064"/>
            <a:ext cx="3408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hlinkClick r:id="rId3"/>
              </a:rPr>
              <a:t>113 Valley Ave, Richwood, WV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46866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914</Words>
  <Application>Microsoft Office PowerPoint</Application>
  <PresentationFormat>Widescreen</PresentationFormat>
  <Paragraphs>190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Aptos</vt:lpstr>
      <vt:lpstr>Aptos Display</vt:lpstr>
      <vt:lpstr>Arial</vt:lpstr>
      <vt:lpstr>Arial Narrow</vt:lpstr>
      <vt:lpstr>Calibri</vt:lpstr>
      <vt:lpstr>Ink Free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Anahita Mahmoudi</dc:creator>
  <cp:lastModifiedBy>Anahita Mahmoudi</cp:lastModifiedBy>
  <cp:revision>3</cp:revision>
  <dcterms:created xsi:type="dcterms:W3CDTF">2024-05-29T20:46:48Z</dcterms:created>
  <dcterms:modified xsi:type="dcterms:W3CDTF">2024-05-29T20:49:29Z</dcterms:modified>
</cp:coreProperties>
</file>