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79" r:id="rId3"/>
    <p:sldId id="295" r:id="rId4"/>
    <p:sldId id="280" r:id="rId5"/>
    <p:sldId id="281" r:id="rId6"/>
    <p:sldId id="282" r:id="rId7"/>
    <p:sldId id="283" r:id="rId8"/>
    <p:sldId id="285" r:id="rId9"/>
    <p:sldId id="284" r:id="rId10"/>
    <p:sldId id="311" r:id="rId11"/>
    <p:sldId id="312" r:id="rId12"/>
    <p:sldId id="313" r:id="rId13"/>
    <p:sldId id="310" r:id="rId14"/>
    <p:sldId id="316" r:id="rId15"/>
    <p:sldId id="315" r:id="rId16"/>
    <p:sldId id="314" r:id="rId17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5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4B29B-40AE-4EC5-887D-C4CE647547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520924"/>
            <a:ext cx="7680127" cy="28798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22F90-FF8A-4C15-B3AF-D8316B3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4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3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80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8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6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F90-FF8A-4C15-B3AF-D8316B381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FA2B-8AB1-E1B1-71FE-9E0214B74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C46AF-4E7C-5855-1E90-553A2722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0110-6FE3-DD59-CCBB-34089217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69DAC-70D7-68DF-1203-880490EB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15CD-0DD4-985C-DE9D-0B94D7E0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8AA6-2BC5-F6A2-D4B3-B1DFC8A1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61953-860E-1980-D13F-4ADB05EB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0F30-3925-42DA-D825-A43F1C89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BF5E9-5CA7-E0DD-9C23-110CFB01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16FE-937C-2DB1-17F2-719DA22C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F03B8-93DB-6325-0F8D-52CBF0406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98296-8159-FDD2-C2F1-A294D4CB2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8C70-2D53-2A1E-2DBB-DDE4DC21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6961-2C6D-657A-EAE6-4A611566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74AB-29F9-5026-3BB5-FC7F6911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78E9-03A3-63CA-A33E-CA736CAB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6900-9B60-4F99-A096-971EEAD7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C76B-4079-FF25-3B04-6134B72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6984-43E1-FE27-3C09-05B45182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3113-285D-44EF-EDEA-6FA5A584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D0F3-B1FE-8F73-8513-89D94E8A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5EF08-3433-9431-87B9-99524A889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2BE8-8FE5-6E3B-F5F3-6669CE0B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FFE6-7FF2-FDC2-2D22-75D10CC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4AB-4B96-4E2E-3C17-8066B7E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75AE-27AD-0DC2-C180-00C2DABF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E0C9-ECF9-B755-E5EC-0CF75354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C8B60-170E-65B0-1C98-1F28B984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D57EE-15EF-4F7C-1908-57514EC9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55E5-0473-A17C-0A54-E6889A7D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49E9-B0F7-0D20-727B-BBACE520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C1E1-6FB9-0680-B30E-CE34E9FA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EDB2-5A86-8562-6466-38DC1EA5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CDD3D-4F57-F9CE-A99B-975AAE3A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24983-E7E5-023C-B48B-FE301C390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52BC0-2566-3564-1460-0CEBC84EA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1974F-B88D-6FBE-FE89-E8716182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05C24-0A35-9026-2B36-CF4B0199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E46FB-0412-99B9-CB16-F260B96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9217-9F4E-29D0-F5E4-9628561D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259D6-9EAF-EB93-811D-855D003A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B18F0-067D-A337-BC3B-CB49CB9D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41FD8-C21C-A08E-A084-FF396F8E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7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C27EA-B0C5-6978-047E-F6B7234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CF6BE-C578-3C9F-9A21-11709B4D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7C6F-2378-3AB7-B463-1799E44D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61D4-DD34-69F0-943E-026294BA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ED6CA-BB6A-4C10-7090-921F5B71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8117F-24CE-1A21-77F7-EDF338B2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06B9-8577-C2C1-DB45-8AAC1EF3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EBF0-6A3F-08C3-F2BA-39A7917E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EC069-E9A3-B263-7439-0D8A12FA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36B4-BAAA-8CAD-6341-71324FE7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8FDDF-04C6-5F78-17DF-3B691BB53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A787B-A9E5-5EDE-D980-2A8A084E8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1EE09-01E0-80EB-0060-7638733D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0E30-C244-410C-39E5-DF418904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D4B8-EE8A-7089-FB6B-60810AA8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933BA-3AAA-6F97-2C44-70BB1FBD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11DBD-363B-9A33-1B8F-628DACB2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0B27-6288-775A-5ED1-B7C3F3678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FF3EC-5928-4C9C-BC56-82F071BB3AA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36A8-64F9-8E30-1F5D-FFF51F13E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DB3A-AD15-78F1-5E98-D200918EA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AD79C-6DEB-43D3-95D9-209D4FF1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wv.gov/flood/map/?wkid=102100&amp;x=-8990623&amp;y=4575584&amp;l=13&amp;v=0" TargetMode="External"/><Relationship Id="rId7" Type="http://schemas.openxmlformats.org/officeDocument/2006/relationships/hyperlink" Target="https://www.mapwv.gov/flood/map/?wkid=102100&amp;x=-8938980&amp;y=4550648&amp;l=13&amp;v=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pwv.gov/flood/map/?wkid=102100&amp;x=-8938978&amp;y=4550647&amp;l=13&amp;v=1" TargetMode="Externa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9525" y="34905"/>
            <a:ext cx="12211050" cy="68961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F3311F-D8D5-C27A-5001-346416B40F2B}"/>
              </a:ext>
            </a:extLst>
          </p:cNvPr>
          <p:cNvSpPr/>
          <p:nvPr/>
        </p:nvSpPr>
        <p:spPr>
          <a:xfrm>
            <a:off x="2759925" y="4902200"/>
            <a:ext cx="1037375" cy="10373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"/>
          <a:stretch/>
        </p:blipFill>
        <p:spPr>
          <a:xfrm>
            <a:off x="651557" y="9071"/>
            <a:ext cx="11540443" cy="6883244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944374" y="2931538"/>
            <a:ext cx="68961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C674B-6411-6A37-8479-2B77B91658B1}"/>
              </a:ext>
            </a:extLst>
          </p:cNvPr>
          <p:cNvSpPr txBox="1"/>
          <p:nvPr/>
        </p:nvSpPr>
        <p:spPr>
          <a:xfrm>
            <a:off x="7679164" y="316240"/>
            <a:ext cx="4317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White Sulphur Springs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7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2218" y="300590"/>
          <a:ext cx="2275972" cy="2672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96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81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7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828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96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89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75195" y="3825319"/>
            <a:ext cx="1680412" cy="205634"/>
          </a:xfrm>
          <a:prstGeom prst="wedgeRectCallout">
            <a:avLst>
              <a:gd name="adj1" fmla="val 391402"/>
              <a:gd name="adj2" fmla="val 3721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89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75195" y="3825319"/>
            <a:ext cx="1680412" cy="205634"/>
          </a:xfrm>
          <a:prstGeom prst="wedgeRectCallout">
            <a:avLst>
              <a:gd name="adj1" fmla="val 391402"/>
              <a:gd name="adj2" fmla="val 3721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375261" y="3545240"/>
            <a:ext cx="1675709" cy="202313"/>
          </a:xfrm>
          <a:prstGeom prst="wedgeRectCallout">
            <a:avLst>
              <a:gd name="adj1" fmla="val 392986"/>
              <a:gd name="adj2" fmla="val 72144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7.2’  (FEMA 0.2% / 500-Yr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337232" y="274711"/>
          <a:ext cx="2275972" cy="289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61534AB1-7FE2-C47B-CA54-5FCECE614EF3}"/>
              </a:ext>
            </a:extLst>
          </p:cNvPr>
          <p:cNvSpPr txBox="1"/>
          <p:nvPr/>
        </p:nvSpPr>
        <p:spPr>
          <a:xfrm>
            <a:off x="7814025" y="5742663"/>
            <a:ext cx="3062757" cy="30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>
                <a:solidFill>
                  <a:schemeClr val="bg1"/>
                </a:solidFill>
              </a:rPr>
              <a:t>182 Seventh Street, Rainelle, WV, 25962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EAEBB0BE-C11E-6C81-A768-1194AD8F26FB}"/>
              </a:ext>
            </a:extLst>
          </p:cNvPr>
          <p:cNvSpPr txBox="1"/>
          <p:nvPr/>
        </p:nvSpPr>
        <p:spPr>
          <a:xfrm>
            <a:off x="4207622" y="5743367"/>
            <a:ext cx="2712441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Building: </a:t>
            </a:r>
            <a:r>
              <a:rPr lang="en-US" sz="1200" b="1" dirty="0">
                <a:hlinkClick r:id="rId3"/>
              </a:rPr>
              <a:t>13-13-0001-0054-0000_182</a:t>
            </a:r>
            <a:endParaRPr lang="en-US" sz="1200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570569" y="732651"/>
            <a:ext cx="11227885" cy="5669290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372183" y="4068657"/>
            <a:ext cx="1892829" cy="217936"/>
          </a:xfrm>
          <a:prstGeom prst="wedgeRectCallout">
            <a:avLst>
              <a:gd name="adj1" fmla="val 343901"/>
              <a:gd name="adj2" fmla="val -20936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6.4’  FEMA 1%+ (84% CL)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375195" y="3825319"/>
            <a:ext cx="1680412" cy="205634"/>
          </a:xfrm>
          <a:prstGeom prst="wedgeRectCallout">
            <a:avLst>
              <a:gd name="adj1" fmla="val 391402"/>
              <a:gd name="adj2" fmla="val 37217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6.5’   (2016 High Water) 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375261" y="3545240"/>
            <a:ext cx="1675709" cy="202313"/>
          </a:xfrm>
          <a:prstGeom prst="wedgeRectCallout">
            <a:avLst>
              <a:gd name="adj1" fmla="val 392986"/>
              <a:gd name="adj2" fmla="val 72144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7.2’  (FEMA 0.2% / 500-Yr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3174" y="6035057"/>
            <a:ext cx="2786520" cy="27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 </a:t>
            </a:r>
            <a:r>
              <a:rPr lang="en-US" sz="1200" b="1" u="sng" dirty="0">
                <a:hlinkClick r:id="rId7"/>
              </a:rPr>
              <a:t>13-17-0009-0026-0000_138</a:t>
            </a:r>
            <a:r>
              <a:rPr lang="en-US" sz="1200" b="1" dirty="0"/>
              <a:t> 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375195" y="4352568"/>
            <a:ext cx="1680412" cy="209606"/>
          </a:xfrm>
          <a:prstGeom prst="wedgeRectCallout">
            <a:avLst>
              <a:gd name="adj1" fmla="val 402970"/>
              <a:gd name="adj2" fmla="val -536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5.4’  (FEMA 1% / 100-Yr) 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9337232" y="274711"/>
          <a:ext cx="2275972" cy="289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178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8835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First Floor Height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545975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(10-Yr)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18921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4% (25-Yr)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879643"/>
                  </a:ext>
                </a:extLst>
              </a:tr>
              <a:tr h="216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2% (50-Yr)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135" marR="9135" marT="9135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55764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Flood HWM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135" marR="9135" marT="913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4072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 (100-Yr)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100-Yr + FBD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25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1%+ (84% CL) 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80853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FEMA </a:t>
                      </a:r>
                      <a:r>
                        <a:rPr lang="en-US" sz="1100" u="none" strike="noStrike" baseline="0" dirty="0">
                          <a:effectLst/>
                        </a:rPr>
                        <a:t>0.2% (500-Yr)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135" marR="9135" marT="9135" marB="0" anchor="b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  <a:tr h="188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0.2% (500-Yr)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135" marR="9135" marT="9135" marB="0" anchor="b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5798"/>
                  </a:ext>
                </a:extLst>
              </a:tr>
            </a:tbl>
          </a:graphicData>
        </a:graphic>
      </p:graphicFrame>
      <p:sp>
        <p:nvSpPr>
          <p:cNvPr id="50" name="Rectangular Callout 49"/>
          <p:cNvSpPr/>
          <p:nvPr/>
        </p:nvSpPr>
        <p:spPr>
          <a:xfrm>
            <a:off x="375348" y="3272476"/>
            <a:ext cx="1669665" cy="204982"/>
          </a:xfrm>
          <a:prstGeom prst="wedgeRectCallout">
            <a:avLst>
              <a:gd name="adj1" fmla="val 393616"/>
              <a:gd name="adj2" fmla="val 125264"/>
            </a:avLst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7.4’ (FSF 0.2% / 500-Yr)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382731" y="4844243"/>
            <a:ext cx="1669665" cy="167377"/>
          </a:xfrm>
          <a:prstGeom prst="wedgeRectCallout">
            <a:avLst>
              <a:gd name="adj1" fmla="val 213763"/>
              <a:gd name="adj2" fmla="val 3719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2.0’ (FEMA 4% / 25-Yr) 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382141" y="5213250"/>
            <a:ext cx="1711244" cy="205634"/>
          </a:xfrm>
          <a:prstGeom prst="wedgeRectCallout">
            <a:avLst>
              <a:gd name="adj1" fmla="val 220461"/>
              <a:gd name="adj2" fmla="val -321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0.7’ (FEMA 10% / 10-Yr) 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382578" y="4615184"/>
            <a:ext cx="1680412" cy="172892"/>
          </a:xfrm>
          <a:prstGeom prst="wedgeRectCallout">
            <a:avLst>
              <a:gd name="adj1" fmla="val 211232"/>
              <a:gd name="adj2" fmla="val 111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3.4’  (FEMA 2% / 50-Yr)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0569" y="175929"/>
            <a:ext cx="5410471" cy="4889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55" name="Left Brace 54"/>
          <p:cNvSpPr/>
          <p:nvPr/>
        </p:nvSpPr>
        <p:spPr>
          <a:xfrm>
            <a:off x="221618" y="4048778"/>
            <a:ext cx="140405" cy="541356"/>
          </a:xfrm>
          <a:prstGeom prst="leftBrace">
            <a:avLst/>
          </a:prstGeom>
          <a:ln w="28575">
            <a:solidFill>
              <a:srgbClr val="317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EAB01B-3310-51B6-DB81-46F1D9A20523}"/>
              </a:ext>
            </a:extLst>
          </p:cNvPr>
          <p:cNvSpPr/>
          <p:nvPr/>
        </p:nvSpPr>
        <p:spPr>
          <a:xfrm>
            <a:off x="5882966" y="6500908"/>
            <a:ext cx="426068" cy="188361"/>
          </a:xfrm>
          <a:prstGeom prst="rect">
            <a:avLst/>
          </a:prstGeom>
          <a:solidFill>
            <a:srgbClr val="1F4E7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 </a:t>
            </a: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0303C01-6164-68E7-EB01-92F279FFD027}"/>
              </a:ext>
            </a:extLst>
          </p:cNvPr>
          <p:cNvSpPr txBox="1"/>
          <p:nvPr/>
        </p:nvSpPr>
        <p:spPr>
          <a:xfrm>
            <a:off x="6264961" y="6456058"/>
            <a:ext cx="263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First Street Foundation (FSF)</a:t>
            </a:r>
          </a:p>
        </p:txBody>
      </p:sp>
      <p:sp>
        <p:nvSpPr>
          <p:cNvPr id="58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8456822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8856171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32218" y="1819275"/>
            <a:ext cx="2286000" cy="2000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9525" y="34905"/>
            <a:ext cx="12211050" cy="68961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F3311F-D8D5-C27A-5001-346416B40F2B}"/>
              </a:ext>
            </a:extLst>
          </p:cNvPr>
          <p:cNvSpPr/>
          <p:nvPr/>
        </p:nvSpPr>
        <p:spPr>
          <a:xfrm>
            <a:off x="2759925" y="4902200"/>
            <a:ext cx="1037375" cy="10373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944374" y="2931538"/>
            <a:ext cx="68961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14" y="-3645"/>
            <a:ext cx="8301150" cy="68616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36B461-AD1C-477F-B82A-D01FD605E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75" r="466"/>
          <a:stretch/>
        </p:blipFill>
        <p:spPr>
          <a:xfrm>
            <a:off x="8255000" y="4655847"/>
            <a:ext cx="3750561" cy="189291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8998857" y="630782"/>
            <a:ext cx="2899607" cy="2696618"/>
            <a:chOff x="9633416" y="3696417"/>
            <a:chExt cx="2366345" cy="22006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r="6393" b="11674"/>
            <a:stretch/>
          </p:blipFill>
          <p:spPr>
            <a:xfrm>
              <a:off x="9633416" y="3696417"/>
              <a:ext cx="2366345" cy="2200688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51110B-5A5E-5C28-DB14-058C48212609}"/>
                </a:ext>
              </a:extLst>
            </p:cNvPr>
            <p:cNvSpPr/>
            <p:nvPr/>
          </p:nvSpPr>
          <p:spPr>
            <a:xfrm>
              <a:off x="9984165" y="4162356"/>
              <a:ext cx="1207710" cy="120771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571335-866B-D8EF-DA5F-C16B49B1775A}"/>
              </a:ext>
            </a:extLst>
          </p:cNvPr>
          <p:cNvCxnSpPr>
            <a:cxnSpLocks/>
          </p:cNvCxnSpPr>
          <p:nvPr/>
        </p:nvCxnSpPr>
        <p:spPr>
          <a:xfrm flipH="1">
            <a:off x="6966857" y="1901825"/>
            <a:ext cx="3239301" cy="300037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19050" y="58401"/>
            <a:ext cx="12211050" cy="68961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5F3311F-D8D5-C27A-5001-346416B40F2B}"/>
              </a:ext>
            </a:extLst>
          </p:cNvPr>
          <p:cNvSpPr/>
          <p:nvPr/>
        </p:nvSpPr>
        <p:spPr>
          <a:xfrm>
            <a:off x="2759925" y="4902200"/>
            <a:ext cx="1037375" cy="1037375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/>
          <a:stretch/>
        </p:blipFill>
        <p:spPr>
          <a:xfrm>
            <a:off x="952153" y="967283"/>
            <a:ext cx="11226439" cy="4847234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944374" y="2931538"/>
            <a:ext cx="68961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8547292" y="5915406"/>
            <a:ext cx="314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hlinkClick r:id="rId6"/>
              </a:rPr>
              <a:t>13-17-0009-0026-0000_138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1526827" y="5900017"/>
            <a:ext cx="5599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6"/>
              </a:rPr>
              <a:t>138 Mill Street, White Sulphur Springs, WV, 24986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26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10% Probability of Flood in a year (10-year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9" cy="474136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929217" y="2719530"/>
              <a:ext cx="2272902" cy="307777"/>
              <a:chOff x="5613790" y="2641848"/>
              <a:chExt cx="2272902" cy="307777"/>
            </a:xfrm>
          </p:grpSpPr>
          <p:sp>
            <p:nvSpPr>
              <p:cNvPr id="7" name="Rectangular Callout 7">
                <a:extLst>
                  <a:ext uri="{FF2B5EF4-FFF2-40B4-BE49-F238E27FC236}">
                    <a16:creationId xmlns:a16="http://schemas.microsoft.com/office/drawing/2014/main" id="{29F22F9B-2E28-B90B-5B75-309EAE03215F}"/>
                  </a:ext>
                </a:extLst>
              </p:cNvPr>
              <p:cNvSpPr/>
              <p:nvPr/>
            </p:nvSpPr>
            <p:spPr>
              <a:xfrm>
                <a:off x="5672569" y="2651086"/>
                <a:ext cx="2155344" cy="298539"/>
              </a:xfrm>
              <a:prstGeom prst="wedgeRectCallout">
                <a:avLst>
                  <a:gd name="adj1" fmla="val 59990"/>
                  <a:gd name="adj2" fmla="val -1034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BEA62F-DF91-532C-90CC-EEE9FCA33FBD}"/>
                  </a:ext>
                </a:extLst>
              </p:cNvPr>
              <p:cNvSpPr txBox="1"/>
              <p:nvPr/>
            </p:nvSpPr>
            <p:spPr>
              <a:xfrm>
                <a:off x="5613790" y="2641848"/>
                <a:ext cx="22729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572768">
                  <a:spcAft>
                    <a:spcPts val="600"/>
                  </a:spcAft>
                </a:pPr>
                <a:r>
                  <a:rPr lang="en-US" sz="1400" b="1" kern="1200" dirty="0">
                    <a:latin typeface="+mn-lt"/>
                    <a:ea typeface="+mn-ea"/>
                    <a:cs typeface="+mn-cs"/>
                  </a:rPr>
                  <a:t>Building’s Ground Elevation</a:t>
                </a:r>
                <a:endParaRPr lang="en-US" sz="800" b="1" dirty="0"/>
              </a:p>
            </p:txBody>
          </p:sp>
        </p:grp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094999" y="2225525"/>
              <a:ext cx="2072204" cy="321955"/>
              <a:chOff x="5642369" y="2282452"/>
              <a:chExt cx="2072204" cy="321955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37361" y="2305868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642369" y="2282452"/>
                <a:ext cx="2034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1.7’ (FEMA 10% / 10-Yr)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4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4% Probability of Flood in a year (25-year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9" cy="474136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89991" y="2206081"/>
              <a:ext cx="1977212" cy="327221"/>
              <a:chOff x="5737361" y="2263008"/>
              <a:chExt cx="1977212" cy="327221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37361" y="2263008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37361" y="2282452"/>
                <a:ext cx="1939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2.0’ (FEMA 4% / 25-Yr)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2% Probability of Flood in a year (50-year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8" cy="474136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89991" y="2163214"/>
              <a:ext cx="1981975" cy="308169"/>
              <a:chOff x="5737361" y="2220141"/>
              <a:chExt cx="1981975" cy="308169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42124" y="2220141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37361" y="2220533"/>
                <a:ext cx="19397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3.4’ (FEMA 2% / 50-Yr)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19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1% Probability of Flood in a year (100-year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900" y="1472720"/>
            <a:ext cx="7931148" cy="47413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94754" y="2099069"/>
              <a:ext cx="2029957" cy="307777"/>
              <a:chOff x="5742124" y="2155996"/>
              <a:chExt cx="2029957" cy="307777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42124" y="2160616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742124" y="2155996"/>
                <a:ext cx="2029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5.4’ (FEMA 1% / 100-Yr) </a:t>
                </a:r>
              </a:p>
            </p:txBody>
          </p:sp>
        </p:grpSp>
      </p:grpSp>
      <p:cxnSp>
        <p:nvCxnSpPr>
          <p:cNvPr id="6" name="Straight Connector 5"/>
          <p:cNvCxnSpPr/>
          <p:nvPr/>
        </p:nvCxnSpPr>
        <p:spPr>
          <a:xfrm flipH="1">
            <a:off x="2207419" y="255984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638B3-782A-B415-CAA5-4A7B39D0BF00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0.2% Probability of Flood in a year (500-year flood)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/>
          <a:stretch/>
        </p:blipFill>
        <p:spPr>
          <a:xfrm>
            <a:off x="4292599" y="1472720"/>
            <a:ext cx="7918447" cy="47413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124229" y="2028659"/>
              <a:ext cx="2192941" cy="311108"/>
              <a:chOff x="5671599" y="2085586"/>
              <a:chExt cx="2192941" cy="311108"/>
            </a:xfrm>
          </p:grpSpPr>
          <p:sp>
            <p:nvSpPr>
              <p:cNvPr id="4" name="Rectangular Callout 7">
                <a:extLst>
                  <a:ext uri="{FF2B5EF4-FFF2-40B4-BE49-F238E27FC236}">
                    <a16:creationId xmlns:a16="http://schemas.microsoft.com/office/drawing/2014/main" id="{48A19F05-4026-452F-BEF7-1077E4EF32D8}"/>
                  </a:ext>
                </a:extLst>
              </p:cNvPr>
              <p:cNvSpPr/>
              <p:nvPr/>
            </p:nvSpPr>
            <p:spPr>
              <a:xfrm>
                <a:off x="5755027" y="2098155"/>
                <a:ext cx="1977212" cy="298539"/>
              </a:xfrm>
              <a:prstGeom prst="wedgeRectCallout">
                <a:avLst>
                  <a:gd name="adj1" fmla="val 57518"/>
                  <a:gd name="adj2" fmla="val 119404"/>
                </a:avLst>
              </a:prstGeom>
              <a:solidFill>
                <a:srgbClr val="5B9BD5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D57B31-FE26-4B3E-C36F-AD76EC4D5893}"/>
                  </a:ext>
                </a:extLst>
              </p:cNvPr>
              <p:cNvSpPr txBox="1"/>
              <p:nvPr/>
            </p:nvSpPr>
            <p:spPr>
              <a:xfrm>
                <a:off x="5671599" y="2085586"/>
                <a:ext cx="21929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7.2’ (FEMA 0.2% / 500-Yr) </a:t>
                </a:r>
              </a:p>
            </p:txBody>
          </p:sp>
        </p:grpSp>
      </p:grpSp>
      <p:cxnSp>
        <p:nvCxnSpPr>
          <p:cNvPr id="6" name="Straight Connector 5"/>
          <p:cNvCxnSpPr/>
          <p:nvPr/>
        </p:nvCxnSpPr>
        <p:spPr>
          <a:xfrm flipH="1">
            <a:off x="2207419" y="255984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55" y="1439815"/>
            <a:ext cx="8947385" cy="4745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84" t="17917" r="13401" b="58393"/>
          <a:stretch/>
        </p:blipFill>
        <p:spPr>
          <a:xfrm>
            <a:off x="-22099" y="0"/>
            <a:ext cx="12211050" cy="689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/>
          <a:stretch/>
        </p:blipFill>
        <p:spPr>
          <a:xfrm>
            <a:off x="4279899" y="1472720"/>
            <a:ext cx="7931147" cy="47413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8102" y="1955394"/>
            <a:ext cx="3768533" cy="3665904"/>
            <a:chOff x="2088802" y="1434619"/>
            <a:chExt cx="3768533" cy="36659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r="27857"/>
            <a:stretch/>
          </p:blipFill>
          <p:spPr>
            <a:xfrm>
              <a:off x="2088802" y="1434619"/>
              <a:ext cx="3768533" cy="3665904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55FA0D-948F-4DAA-A3A9-E3D6CF11A543}"/>
                </a:ext>
              </a:extLst>
            </p:cNvPr>
            <p:cNvCxnSpPr/>
            <p:nvPr/>
          </p:nvCxnSpPr>
          <p:spPr>
            <a:xfrm flipH="1">
              <a:off x="5430152" y="1801438"/>
              <a:ext cx="1566" cy="2851867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069D79B6-B704-8083-3D0C-4A06B271CCB2}"/>
                </a:ext>
              </a:extLst>
            </p:cNvPr>
            <p:cNvSpPr/>
            <p:nvPr/>
          </p:nvSpPr>
          <p:spPr>
            <a:xfrm>
              <a:off x="5333593" y="2744157"/>
              <a:ext cx="193118" cy="199146"/>
            </a:xfrm>
            <a:prstGeom prst="mathMultipl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2207419" y="2559844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57A9AB4-A6E6-1E57-98A6-0073167BF72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2016 High Watermark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9378" y="2654479"/>
            <a:ext cx="1926633" cy="298539"/>
            <a:chOff x="1449694" y="5264994"/>
            <a:chExt cx="1926633" cy="298539"/>
          </a:xfrm>
        </p:grpSpPr>
        <p:sp>
          <p:nvSpPr>
            <p:cNvPr id="22" name="Rectangular Callout 7">
              <a:extLst>
                <a:ext uri="{FF2B5EF4-FFF2-40B4-BE49-F238E27FC236}">
                  <a16:creationId xmlns:a16="http://schemas.microsoft.com/office/drawing/2014/main" id="{54A74E35-10E3-65E4-3610-017EF777FA15}"/>
                </a:ext>
              </a:extLst>
            </p:cNvPr>
            <p:cNvSpPr/>
            <p:nvPr/>
          </p:nvSpPr>
          <p:spPr>
            <a:xfrm>
              <a:off x="1449694" y="5264994"/>
              <a:ext cx="1636379" cy="298539"/>
            </a:xfrm>
            <a:prstGeom prst="wedgeRectCallout">
              <a:avLst>
                <a:gd name="adj1" fmla="val 59258"/>
                <a:gd name="adj2" fmla="val 115150"/>
              </a:avLst>
            </a:prstGeom>
            <a:solidFill>
              <a:schemeClr val="tx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C570C5-4CE9-1636-5896-0196C30F64C8}"/>
                </a:ext>
              </a:extLst>
            </p:cNvPr>
            <p:cNvSpPr txBox="1"/>
            <p:nvPr/>
          </p:nvSpPr>
          <p:spPr>
            <a:xfrm>
              <a:off x="1492345" y="5286533"/>
              <a:ext cx="1883982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6.5’ (</a:t>
              </a:r>
              <a:r>
                <a:rPr lang="en-US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2016 High Water</a:t>
              </a:r>
              <a:r>
                <a:rPr lang="en-US" sz="12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601" y="367707"/>
            <a:ext cx="2214540" cy="2240634"/>
            <a:chOff x="1503878" y="1497438"/>
            <a:chExt cx="2214540" cy="2240634"/>
          </a:xfrm>
        </p:grpSpPr>
        <p:pic>
          <p:nvPicPr>
            <p:cNvPr id="28" name="Picture 2" descr="13,500+ Green Post It Notes Stock Photos, Pictures &amp; Royalty-Free Images -  iStock">
              <a:extLst>
                <a:ext uri="{FF2B5EF4-FFF2-40B4-BE49-F238E27FC236}">
                  <a16:creationId xmlns:a16="http://schemas.microsoft.com/office/drawing/2014/main" id="{6E434E23-8084-7396-A717-F4DFA1349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3" t="3704" r="15024" b="23082"/>
            <a:stretch/>
          </p:blipFill>
          <p:spPr bwMode="auto">
            <a:xfrm rot="20367698">
              <a:off x="1503878" y="1497438"/>
              <a:ext cx="2034007" cy="2240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1A63CF-3771-8257-3CA0-33FE0EC21222}"/>
                </a:ext>
              </a:extLst>
            </p:cNvPr>
            <p:cNvSpPr txBox="1"/>
            <p:nvPr/>
          </p:nvSpPr>
          <p:spPr>
            <a:xfrm rot="20139370">
              <a:off x="1513906" y="2323405"/>
              <a:ext cx="22045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Ink Free" panose="03080402000500000000" pitchFamily="66" charset="0"/>
                  <a:cs typeface="Aharoni" panose="02010803020104030203" pitchFamily="2" charset="-79"/>
                </a:rPr>
                <a:t>High Watermark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5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1413</Words>
  <Application>Microsoft Office PowerPoint</Application>
  <PresentationFormat>Widescreen</PresentationFormat>
  <Paragraphs>293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Arial Narrow</vt:lpstr>
      <vt:lpstr>Calibri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4</cp:revision>
  <dcterms:created xsi:type="dcterms:W3CDTF">2024-05-29T20:46:48Z</dcterms:created>
  <dcterms:modified xsi:type="dcterms:W3CDTF">2024-11-01T15:49:54Z</dcterms:modified>
</cp:coreProperties>
</file>