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71" r:id="rId3"/>
    <p:sldId id="267" r:id="rId4"/>
    <p:sldId id="268" r:id="rId5"/>
    <p:sldId id="269" r:id="rId6"/>
    <p:sldId id="270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91D"/>
    <a:srgbClr val="EFE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>
        <p:scale>
          <a:sx n="150" d="100"/>
          <a:sy n="150" d="100"/>
        </p:scale>
        <p:origin x="1260" y="7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73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3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00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17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06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2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2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83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48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77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38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5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5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5BE753C-FCBC-167A-3F56-1ED7B86E1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356"/>
            <a:ext cx="9144000" cy="598928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CFB8E34-07B1-8256-3917-2190C4496E2D}"/>
              </a:ext>
            </a:extLst>
          </p:cNvPr>
          <p:cNvGrpSpPr/>
          <p:nvPr/>
        </p:nvGrpSpPr>
        <p:grpSpPr>
          <a:xfrm>
            <a:off x="317915" y="5531876"/>
            <a:ext cx="602840" cy="734073"/>
            <a:chOff x="642554" y="5737481"/>
            <a:chExt cx="602840" cy="73407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BDED7C4-43C7-EE15-E27C-3427DD05CC10}"/>
                </a:ext>
              </a:extLst>
            </p:cNvPr>
            <p:cNvSpPr/>
            <p:nvPr/>
          </p:nvSpPr>
          <p:spPr>
            <a:xfrm>
              <a:off x="642554" y="5911341"/>
              <a:ext cx="602840" cy="560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DD8C620-4897-FA3B-D006-25A0ACE89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9774" b="6734"/>
            <a:stretch/>
          </p:blipFill>
          <p:spPr>
            <a:xfrm rot="213108">
              <a:off x="669925" y="5912266"/>
              <a:ext cx="526450" cy="54418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687FCE-9DC7-5F42-E7AD-5E0F853F1111}"/>
                </a:ext>
              </a:extLst>
            </p:cNvPr>
            <p:cNvSpPr txBox="1"/>
            <p:nvPr/>
          </p:nvSpPr>
          <p:spPr>
            <a:xfrm>
              <a:off x="642554" y="5737481"/>
              <a:ext cx="602840" cy="21544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 defTabSz="744538">
                <a:tabLst>
                  <a:tab pos="685800" algn="l"/>
                </a:tabLst>
              </a:pPr>
              <a:r>
                <a:rPr lang="en-US" sz="800" b="1" dirty="0">
                  <a:solidFill>
                    <a:srgbClr val="FFE91D"/>
                  </a:solidFill>
                  <a:latin typeface="Arial Black" panose="020B0A04020102020204" pitchFamily="34" charset="0"/>
                </a:rPr>
                <a:t>North</a:t>
              </a:r>
              <a:endParaRPr lang="en-US" sz="1100" b="1" dirty="0">
                <a:solidFill>
                  <a:srgbClr val="FFE91D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E453860-C59E-20EC-BC66-2A36A230BCD6}"/>
              </a:ext>
            </a:extLst>
          </p:cNvPr>
          <p:cNvSpPr txBox="1"/>
          <p:nvPr/>
        </p:nvSpPr>
        <p:spPr>
          <a:xfrm>
            <a:off x="173044" y="750686"/>
            <a:ext cx="3917407" cy="81560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defTabSz="744538">
              <a:tabLst>
                <a:tab pos="685800" algn="l"/>
              </a:tabLst>
            </a:pPr>
            <a:r>
              <a:rPr lang="en-US" sz="1100" b="1" dirty="0">
                <a:solidFill>
                  <a:srgbClr val="FFE91D"/>
                </a:solidFill>
              </a:rPr>
              <a:t>A Bird’s view over:</a:t>
            </a:r>
          </a:p>
          <a:p>
            <a:r>
              <a:rPr lang="en-US" b="1" dirty="0">
                <a:solidFill>
                  <a:srgbClr val="FFE91D"/>
                </a:solidFill>
              </a:rPr>
              <a:t>Neighborhood area near Greenbrier Ave and 7th Street, Rainelle</a:t>
            </a:r>
          </a:p>
        </p:txBody>
      </p:sp>
    </p:spTree>
    <p:extLst>
      <p:ext uri="{BB962C8B-B14F-4D97-AF65-F5344CB8AC3E}">
        <p14:creationId xmlns:p14="http://schemas.microsoft.com/office/powerpoint/2010/main" val="2943948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71166"/>
            <a:ext cx="9138449" cy="519749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810414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82E353-9CBD-4B5D-B0B4-57640A708375}"/>
              </a:ext>
            </a:extLst>
          </p:cNvPr>
          <p:cNvSpPr txBox="1"/>
          <p:nvPr/>
        </p:nvSpPr>
        <p:spPr>
          <a:xfrm>
            <a:off x="5827271" y="386246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September 2013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E50935-D4B4-4ECB-9DF0-DF6EFC643B9E}"/>
              </a:ext>
            </a:extLst>
          </p:cNvPr>
          <p:cNvSpPr txBox="1"/>
          <p:nvPr/>
        </p:nvSpPr>
        <p:spPr>
          <a:xfrm>
            <a:off x="1195770" y="340080"/>
            <a:ext cx="355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Pre-Disaster Aerial 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18A698-6BBC-BBDC-C269-AB92301ACBC9}"/>
              </a:ext>
            </a:extLst>
          </p:cNvPr>
          <p:cNvSpPr txBox="1"/>
          <p:nvPr/>
        </p:nvSpPr>
        <p:spPr>
          <a:xfrm rot="5400000">
            <a:off x="2303589" y="4096752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7th St.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CA304B-9966-0C80-6CF4-2E2F2BD2A9C3}"/>
              </a:ext>
            </a:extLst>
          </p:cNvPr>
          <p:cNvSpPr txBox="1"/>
          <p:nvPr/>
        </p:nvSpPr>
        <p:spPr>
          <a:xfrm rot="21199728">
            <a:off x="441194" y="5550390"/>
            <a:ext cx="1157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Greenbrier Ave.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29FF9E-CAF8-0CC6-48E0-64E7B73CC055}"/>
              </a:ext>
            </a:extLst>
          </p:cNvPr>
          <p:cNvSpPr txBox="1"/>
          <p:nvPr/>
        </p:nvSpPr>
        <p:spPr>
          <a:xfrm rot="21199728">
            <a:off x="5365953" y="5039270"/>
            <a:ext cx="1157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Greenbrier Ave.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DFD1D5-31B6-8B16-345C-A07ADD0E1421}"/>
              </a:ext>
            </a:extLst>
          </p:cNvPr>
          <p:cNvSpPr txBox="1"/>
          <p:nvPr/>
        </p:nvSpPr>
        <p:spPr>
          <a:xfrm rot="5045703">
            <a:off x="3899234" y="4096751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6th St.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2218F4-1CD7-1E5F-630E-FE4E2A2F1EE0}"/>
              </a:ext>
            </a:extLst>
          </p:cNvPr>
          <p:cNvSpPr txBox="1"/>
          <p:nvPr/>
        </p:nvSpPr>
        <p:spPr>
          <a:xfrm rot="4692447">
            <a:off x="5392215" y="4012209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5th St.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E905DE-70E9-D758-9C42-C8EB060B0233}"/>
              </a:ext>
            </a:extLst>
          </p:cNvPr>
          <p:cNvSpPr txBox="1"/>
          <p:nvPr/>
        </p:nvSpPr>
        <p:spPr>
          <a:xfrm rot="6072831">
            <a:off x="736450" y="4107913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8th St.</a:t>
            </a:r>
          </a:p>
        </p:txBody>
      </p:sp>
      <p:pic>
        <p:nvPicPr>
          <p:cNvPr id="10" name="Picture 9" descr="A bird flying over a small town&#10;&#10;Description automatically generated">
            <a:extLst>
              <a:ext uri="{FF2B5EF4-FFF2-40B4-BE49-F238E27FC236}">
                <a16:creationId xmlns:a16="http://schemas.microsoft.com/office/drawing/2014/main" id="{33F950A6-D891-3CA0-7C79-9EA7D48C0D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4" y="273446"/>
            <a:ext cx="583936" cy="5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29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54592"/>
            <a:ext cx="9138449" cy="51974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799251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82E353-9CBD-4B5D-B0B4-57640A708375}"/>
              </a:ext>
            </a:extLst>
          </p:cNvPr>
          <p:cNvSpPr txBox="1"/>
          <p:nvPr/>
        </p:nvSpPr>
        <p:spPr>
          <a:xfrm>
            <a:off x="5827271" y="411616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September 2013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5CD05C-DC9E-5FB5-07BC-8A547B904EC8}"/>
              </a:ext>
            </a:extLst>
          </p:cNvPr>
          <p:cNvSpPr txBox="1"/>
          <p:nvPr/>
        </p:nvSpPr>
        <p:spPr>
          <a:xfrm>
            <a:off x="1299797" y="334672"/>
            <a:ext cx="355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Removed 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98D114-CEC4-D1B6-0621-0400D3E7F25D}"/>
              </a:ext>
            </a:extLst>
          </p:cNvPr>
          <p:cNvSpPr txBox="1"/>
          <p:nvPr/>
        </p:nvSpPr>
        <p:spPr>
          <a:xfrm>
            <a:off x="6113412" y="5531838"/>
            <a:ext cx="2697976" cy="307777"/>
          </a:xfrm>
          <a:prstGeom prst="rect">
            <a:avLst/>
          </a:prstGeom>
          <a:solidFill>
            <a:srgbClr val="EFECE7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Building REMOVED (Vacant Parcel)</a:t>
            </a:r>
          </a:p>
        </p:txBody>
      </p:sp>
      <p:pic>
        <p:nvPicPr>
          <p:cNvPr id="6" name="Picture 5" descr="A bird flying over a small town&#10;&#10;Description automatically generated">
            <a:extLst>
              <a:ext uri="{FF2B5EF4-FFF2-40B4-BE49-F238E27FC236}">
                <a16:creationId xmlns:a16="http://schemas.microsoft.com/office/drawing/2014/main" id="{333DA404-B119-2AC2-250A-CD0D9798B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4" y="273446"/>
            <a:ext cx="583936" cy="5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98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54592"/>
            <a:ext cx="9138447" cy="51974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799251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82E353-9CBD-4B5D-B0B4-57640A708375}"/>
              </a:ext>
            </a:extLst>
          </p:cNvPr>
          <p:cNvSpPr txBox="1"/>
          <p:nvPr/>
        </p:nvSpPr>
        <p:spPr>
          <a:xfrm>
            <a:off x="5827271" y="411616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September 2013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5CD05C-DC9E-5FB5-07BC-8A547B904EC8}"/>
              </a:ext>
            </a:extLst>
          </p:cNvPr>
          <p:cNvSpPr txBox="1"/>
          <p:nvPr/>
        </p:nvSpPr>
        <p:spPr>
          <a:xfrm>
            <a:off x="1201786" y="334672"/>
            <a:ext cx="4229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Deed-Restricted Buyout Parcels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C25190-FBE8-AE36-F397-8E5369826AC2}"/>
              </a:ext>
            </a:extLst>
          </p:cNvPr>
          <p:cNvSpPr txBox="1"/>
          <p:nvPr/>
        </p:nvSpPr>
        <p:spPr>
          <a:xfrm>
            <a:off x="6230251" y="5531838"/>
            <a:ext cx="2581137" cy="307777"/>
          </a:xfrm>
          <a:prstGeom prst="rect">
            <a:avLst/>
          </a:prstGeom>
          <a:solidFill>
            <a:srgbClr val="EFECE7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ACQUISITION or Buyout Property</a:t>
            </a:r>
          </a:p>
        </p:txBody>
      </p:sp>
      <p:pic>
        <p:nvPicPr>
          <p:cNvPr id="4" name="Picture 3" descr="A bird flying over a small town&#10;&#10;Description automatically generated">
            <a:extLst>
              <a:ext uri="{FF2B5EF4-FFF2-40B4-BE49-F238E27FC236}">
                <a16:creationId xmlns:a16="http://schemas.microsoft.com/office/drawing/2014/main" id="{CC80EF1A-065E-9D51-00F2-7333903705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4" y="273446"/>
            <a:ext cx="583936" cy="5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70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54592"/>
            <a:ext cx="9138447" cy="51974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799251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82E353-9CBD-4B5D-B0B4-57640A708375}"/>
              </a:ext>
            </a:extLst>
          </p:cNvPr>
          <p:cNvSpPr txBox="1"/>
          <p:nvPr/>
        </p:nvSpPr>
        <p:spPr>
          <a:xfrm>
            <a:off x="5827270" y="88780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September 2013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5CD05C-DC9E-5FB5-07BC-8A547B904EC8}"/>
              </a:ext>
            </a:extLst>
          </p:cNvPr>
          <p:cNvSpPr txBox="1"/>
          <p:nvPr/>
        </p:nvSpPr>
        <p:spPr>
          <a:xfrm>
            <a:off x="1321539" y="-3883"/>
            <a:ext cx="5934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Mitigated </a:t>
            </a:r>
            <a:r>
              <a:rPr lang="en-US" sz="2400" b="1" baseline="0" dirty="0">
                <a:solidFill>
                  <a:schemeClr val="bg1"/>
                </a:solidFill>
              </a:rPr>
              <a:t>Structures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by Elevating to Design Flood Elevation (DFE)</a:t>
            </a: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5769DC-AEE4-4ABB-9D9A-D540CBE4834E}"/>
              </a:ext>
            </a:extLst>
          </p:cNvPr>
          <p:cNvSpPr txBox="1"/>
          <p:nvPr/>
        </p:nvSpPr>
        <p:spPr>
          <a:xfrm>
            <a:off x="6428510" y="5531837"/>
            <a:ext cx="2382878" cy="307777"/>
          </a:xfrm>
          <a:prstGeom prst="rect">
            <a:avLst/>
          </a:prstGeom>
          <a:solidFill>
            <a:srgbClr val="EFECE7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Mitigation RECONSTRUCTION</a:t>
            </a:r>
          </a:p>
        </p:txBody>
      </p:sp>
      <p:pic>
        <p:nvPicPr>
          <p:cNvPr id="4" name="Picture 3" descr="A bird flying over a small town&#10;&#10;Description automatically generated">
            <a:extLst>
              <a:ext uri="{FF2B5EF4-FFF2-40B4-BE49-F238E27FC236}">
                <a16:creationId xmlns:a16="http://schemas.microsoft.com/office/drawing/2014/main" id="{99A2469D-E0D0-8EA8-084C-24C6A5DCAD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4" y="273446"/>
            <a:ext cx="583936" cy="5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09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954592"/>
            <a:ext cx="9138445" cy="51974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799251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91A93FC-F960-E9E3-3856-33958BE0D8EC}"/>
              </a:ext>
            </a:extLst>
          </p:cNvPr>
          <p:cNvGrpSpPr/>
          <p:nvPr/>
        </p:nvGrpSpPr>
        <p:grpSpPr>
          <a:xfrm>
            <a:off x="4915484" y="5531205"/>
            <a:ext cx="4133267" cy="915944"/>
            <a:chOff x="4676265" y="5103911"/>
            <a:chExt cx="4133267" cy="91594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A0BB98A-5786-EB8F-9BB3-5F891CCB645A}"/>
                </a:ext>
              </a:extLst>
            </p:cNvPr>
            <p:cNvGrpSpPr/>
            <p:nvPr/>
          </p:nvGrpSpPr>
          <p:grpSpPr>
            <a:xfrm>
              <a:off x="4676265" y="5103911"/>
              <a:ext cx="4133267" cy="307777"/>
              <a:chOff x="3018030" y="625151"/>
              <a:chExt cx="4849097" cy="307777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4A6384D-407A-A54C-8A51-350EE4265999}"/>
                  </a:ext>
                </a:extLst>
              </p:cNvPr>
              <p:cNvSpPr txBox="1"/>
              <p:nvPr/>
            </p:nvSpPr>
            <p:spPr>
              <a:xfrm>
                <a:off x="3247290" y="625151"/>
                <a:ext cx="4619837" cy="307777"/>
              </a:xfrm>
              <a:prstGeom prst="rect">
                <a:avLst/>
              </a:prstGeom>
              <a:solidFill>
                <a:srgbClr val="EFEC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Building REMOVED (Vacant Parcel)</a:t>
                </a:r>
              </a:p>
            </p:txBody>
          </p:sp>
          <p:pic>
            <p:nvPicPr>
              <p:cNvPr id="23" name="Picture 22" descr="Shape&#10;&#10;Description automatically generated">
                <a:extLst>
                  <a:ext uri="{FF2B5EF4-FFF2-40B4-BE49-F238E27FC236}">
                    <a16:creationId xmlns:a16="http://schemas.microsoft.com/office/drawing/2014/main" id="{43204199-11C2-ED60-2F31-A21FBD6AF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8030" y="625152"/>
                <a:ext cx="283484" cy="307776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59422A-217C-1D91-E602-BD4A4FD0FEB6}"/>
                </a:ext>
              </a:extLst>
            </p:cNvPr>
            <p:cNvGrpSpPr/>
            <p:nvPr/>
          </p:nvGrpSpPr>
          <p:grpSpPr>
            <a:xfrm>
              <a:off x="4677362" y="5408704"/>
              <a:ext cx="4132169" cy="308195"/>
              <a:chOff x="3018030" y="625150"/>
              <a:chExt cx="4847810" cy="30819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EC63792-A36B-9EE6-0F79-0BDD37245D14}"/>
                  </a:ext>
                </a:extLst>
              </p:cNvPr>
              <p:cNvSpPr txBox="1"/>
              <p:nvPr/>
            </p:nvSpPr>
            <p:spPr>
              <a:xfrm>
                <a:off x="3247292" y="625151"/>
                <a:ext cx="4618548" cy="307777"/>
              </a:xfrm>
              <a:prstGeom prst="rect">
                <a:avLst/>
              </a:prstGeom>
              <a:solidFill>
                <a:srgbClr val="EFEC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ACQUISITION or Buyout Property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CA8F4430-63A4-99F1-105C-6FA32455AE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18030" y="625150"/>
                <a:ext cx="301932" cy="308195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B89B6F0-C474-3CE4-1598-3811472FF948}"/>
                </a:ext>
              </a:extLst>
            </p:cNvPr>
            <p:cNvGrpSpPr/>
            <p:nvPr/>
          </p:nvGrpSpPr>
          <p:grpSpPr>
            <a:xfrm>
              <a:off x="4676861" y="5711903"/>
              <a:ext cx="4132670" cy="307952"/>
              <a:chOff x="4763090" y="318900"/>
              <a:chExt cx="4848396" cy="307952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4136BA5-DAA0-08FA-EC74-A6488EF98ABA}"/>
                  </a:ext>
                </a:extLst>
              </p:cNvPr>
              <p:cNvSpPr txBox="1"/>
              <p:nvPr/>
            </p:nvSpPr>
            <p:spPr>
              <a:xfrm>
                <a:off x="5067160" y="319075"/>
                <a:ext cx="4544326" cy="307777"/>
              </a:xfrm>
              <a:prstGeom prst="rect">
                <a:avLst/>
              </a:prstGeom>
              <a:solidFill>
                <a:srgbClr val="EFEC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Mitigation RECONSTRUCTION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424A0C2-5767-4E2F-13B1-ADAB792A00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763090" y="318900"/>
                <a:ext cx="312020" cy="307952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C0FC302-982B-FC68-E9A4-B2F434AF236A}"/>
              </a:ext>
            </a:extLst>
          </p:cNvPr>
          <p:cNvSpPr txBox="1"/>
          <p:nvPr/>
        </p:nvSpPr>
        <p:spPr>
          <a:xfrm>
            <a:off x="5827271" y="411616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October 2020</a:t>
            </a:r>
          </a:p>
        </p:txBody>
      </p:sp>
      <p:pic>
        <p:nvPicPr>
          <p:cNvPr id="7" name="Picture 6" descr="A bird flying over a small town&#10;&#10;Description automatically generated">
            <a:extLst>
              <a:ext uri="{FF2B5EF4-FFF2-40B4-BE49-F238E27FC236}">
                <a16:creationId xmlns:a16="http://schemas.microsoft.com/office/drawing/2014/main" id="{E13260B1-9CD3-56C3-A112-B6A813A3A6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4" y="273446"/>
            <a:ext cx="583936" cy="5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31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1539</TotalTime>
  <Words>127</Words>
  <Application>Microsoft Office PowerPoint</Application>
  <PresentationFormat>On-screen Show (4:3)</PresentationFormat>
  <Paragraphs>30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 Virginia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Behrang Bidadian</dc:creator>
  <cp:lastModifiedBy>Anahita Mahmoudi</cp:lastModifiedBy>
  <cp:revision>68</cp:revision>
  <dcterms:created xsi:type="dcterms:W3CDTF">2023-03-08T22:14:38Z</dcterms:created>
  <dcterms:modified xsi:type="dcterms:W3CDTF">2024-11-01T19:47:48Z</dcterms:modified>
</cp:coreProperties>
</file>