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7" r:id="rId2"/>
    <p:sldId id="256" r:id="rId3"/>
    <p:sldId id="257" r:id="rId4"/>
    <p:sldId id="258" r:id="rId5"/>
    <p:sldId id="259" r:id="rId6"/>
    <p:sldId id="260" r:id="rId7"/>
    <p:sldId id="268" r:id="rId8"/>
    <p:sldId id="261" r:id="rId9"/>
    <p:sldId id="266" r:id="rId10"/>
    <p:sldId id="262" r:id="rId11"/>
    <p:sldId id="263" r:id="rId12"/>
    <p:sldId id="265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91D"/>
    <a:srgbClr val="EFEC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77" d="100"/>
          <a:sy n="177" d="100"/>
        </p:scale>
        <p:origin x="1236" y="1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A8A6-69A0-47A6-8113-1CCA6BDB649A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6E18-A03B-4579-96C1-117116E0D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173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A8A6-69A0-47A6-8113-1CCA6BDB649A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6E18-A03B-4579-96C1-117116E0D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931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A8A6-69A0-47A6-8113-1CCA6BDB649A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6E18-A03B-4579-96C1-117116E0D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400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A8A6-69A0-47A6-8113-1CCA6BDB649A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6E18-A03B-4579-96C1-117116E0D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517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A8A6-69A0-47A6-8113-1CCA6BDB649A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6E18-A03B-4579-96C1-117116E0D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306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A8A6-69A0-47A6-8113-1CCA6BDB649A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6E18-A03B-4579-96C1-117116E0D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32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A8A6-69A0-47A6-8113-1CCA6BDB649A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6E18-A03B-4579-96C1-117116E0D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922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A8A6-69A0-47A6-8113-1CCA6BDB649A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6E18-A03B-4579-96C1-117116E0D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083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A8A6-69A0-47A6-8113-1CCA6BDB649A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6E18-A03B-4579-96C1-117116E0D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848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A8A6-69A0-47A6-8113-1CCA6BDB649A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6E18-A03B-4579-96C1-117116E0D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377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A8A6-69A0-47A6-8113-1CCA6BDB649A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6E18-A03B-4579-96C1-117116E0D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738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E9A8A6-69A0-47A6-8113-1CCA6BDB649A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F6E18-A03B-4579-96C1-117116E0D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952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17.jpg"/><Relationship Id="rId4" Type="http://schemas.openxmlformats.org/officeDocument/2006/relationships/image" Target="../media/image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4.jpg"/><Relationship Id="rId7" Type="http://schemas.openxmlformats.org/officeDocument/2006/relationships/image" Target="../media/image17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10.jp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70D25E-D89C-C708-F73F-690FC8CC72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55"/>
          <a:stretch/>
        </p:blipFill>
        <p:spPr>
          <a:xfrm>
            <a:off x="0" y="593093"/>
            <a:ext cx="9144000" cy="55856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96BB360-C807-550D-3BA7-A6280FF1A352}"/>
              </a:ext>
            </a:extLst>
          </p:cNvPr>
          <p:cNvSpPr txBox="1"/>
          <p:nvPr/>
        </p:nvSpPr>
        <p:spPr>
          <a:xfrm>
            <a:off x="214519" y="824992"/>
            <a:ext cx="2761340" cy="92333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defTabSz="558404">
              <a:tabLst>
                <a:tab pos="514350" algn="l"/>
              </a:tabLst>
            </a:pPr>
            <a:r>
              <a:rPr lang="en-US" sz="900" b="1" dirty="0">
                <a:solidFill>
                  <a:srgbClr val="FFE91D"/>
                </a:solidFill>
              </a:rPr>
              <a:t>A Bird’s view over:</a:t>
            </a:r>
          </a:p>
          <a:p>
            <a:r>
              <a:rPr lang="en-US" sz="1500" b="1" dirty="0">
                <a:solidFill>
                  <a:srgbClr val="FFE91D"/>
                </a:solidFill>
              </a:rPr>
              <a:t>Howard Creek Neighborhood near Big Draft Road and Garden Street, White Sulphur Springs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5D52DB6-8347-22B0-9478-FA898D9A991E}"/>
              </a:ext>
            </a:extLst>
          </p:cNvPr>
          <p:cNvGrpSpPr/>
          <p:nvPr/>
        </p:nvGrpSpPr>
        <p:grpSpPr>
          <a:xfrm>
            <a:off x="309365" y="5373912"/>
            <a:ext cx="490992" cy="588613"/>
            <a:chOff x="642554" y="5737481"/>
            <a:chExt cx="602840" cy="73407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9E9A889-2954-EECC-02C9-6CBE8E1C410F}"/>
                </a:ext>
              </a:extLst>
            </p:cNvPr>
            <p:cNvSpPr/>
            <p:nvPr/>
          </p:nvSpPr>
          <p:spPr>
            <a:xfrm>
              <a:off x="642554" y="5911341"/>
              <a:ext cx="602840" cy="5602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7E01535-2F6F-9237-6A20-C3A33F391C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9774" b="6734"/>
            <a:stretch/>
          </p:blipFill>
          <p:spPr>
            <a:xfrm rot="213108">
              <a:off x="669925" y="5912266"/>
              <a:ext cx="526450" cy="54418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73365D4-7120-E766-7A41-41547AF2EBF0}"/>
                </a:ext>
              </a:extLst>
            </p:cNvPr>
            <p:cNvSpPr txBox="1"/>
            <p:nvPr/>
          </p:nvSpPr>
          <p:spPr>
            <a:xfrm>
              <a:off x="642554" y="5737481"/>
              <a:ext cx="602840" cy="24622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pPr algn="ctr" defTabSz="558404">
                <a:tabLst>
                  <a:tab pos="514350" algn="l"/>
                </a:tabLst>
              </a:pPr>
              <a:r>
                <a:rPr lang="en-US" sz="600" b="1" dirty="0">
                  <a:solidFill>
                    <a:srgbClr val="FFE91D"/>
                  </a:solidFill>
                  <a:latin typeface="Arial Black" panose="020B0A04020102020204" pitchFamily="34" charset="0"/>
                </a:rPr>
                <a:t>North</a:t>
              </a:r>
              <a:endParaRPr lang="en-US" sz="825" b="1" dirty="0">
                <a:solidFill>
                  <a:srgbClr val="FFE91D"/>
                </a:solidFill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47648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DF36185-BECA-44A1-8F46-5BDBA131CA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8415E8-DC29-47CD-8D06-C910E7DC2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8" b="6758"/>
          <a:stretch/>
        </p:blipFill>
        <p:spPr>
          <a:xfrm>
            <a:off x="1" y="952909"/>
            <a:ext cx="9138450" cy="449498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0EDA02C-F4B3-41D3-9EED-679A916B62AD}"/>
              </a:ext>
            </a:extLst>
          </p:cNvPr>
          <p:cNvGrpSpPr/>
          <p:nvPr/>
        </p:nvGrpSpPr>
        <p:grpSpPr>
          <a:xfrm>
            <a:off x="5550" y="5447890"/>
            <a:ext cx="3160503" cy="576013"/>
            <a:chOff x="138956" y="6205209"/>
            <a:chExt cx="3160503" cy="576013"/>
          </a:xfrm>
        </p:grpSpPr>
        <p:pic>
          <p:nvPicPr>
            <p:cNvPr id="11" name="Picture 10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53A647B7-C103-4A3E-932F-F06F24C83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956" y="6205209"/>
              <a:ext cx="950703" cy="49670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C821E4E-F40B-4A37-9119-2B799E9F24D0}"/>
                </a:ext>
              </a:extLst>
            </p:cNvPr>
            <p:cNvSpPr txBox="1"/>
            <p:nvPr/>
          </p:nvSpPr>
          <p:spPr>
            <a:xfrm>
              <a:off x="1089659" y="6519612"/>
              <a:ext cx="22098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Image courtesy of Google Earth Pro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DEBC9CE-FEBA-91CA-EB05-05EB17D0BD38}"/>
              </a:ext>
            </a:extLst>
          </p:cNvPr>
          <p:cNvSpPr txBox="1"/>
          <p:nvPr/>
        </p:nvSpPr>
        <p:spPr>
          <a:xfrm>
            <a:off x="1332263" y="350275"/>
            <a:ext cx="3552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Removed Structures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107A11F-A148-E186-BDF2-EDB7B212F4AC}"/>
              </a:ext>
            </a:extLst>
          </p:cNvPr>
          <p:cNvGrpSpPr/>
          <p:nvPr/>
        </p:nvGrpSpPr>
        <p:grpSpPr>
          <a:xfrm>
            <a:off x="5917994" y="4913411"/>
            <a:ext cx="2893394" cy="307777"/>
            <a:chOff x="3018030" y="625151"/>
            <a:chExt cx="3394494" cy="30777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9FD7C0C-913F-3598-03B2-7B380565A586}"/>
                </a:ext>
              </a:extLst>
            </p:cNvPr>
            <p:cNvSpPr txBox="1"/>
            <p:nvPr/>
          </p:nvSpPr>
          <p:spPr>
            <a:xfrm>
              <a:off x="3247292" y="625151"/>
              <a:ext cx="3165232" cy="307777"/>
            </a:xfrm>
            <a:prstGeom prst="rect">
              <a:avLst/>
            </a:prstGeom>
            <a:solidFill>
              <a:srgbClr val="EFECE7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Building REMOVED (Vacant Parcel)</a:t>
              </a:r>
            </a:p>
          </p:txBody>
        </p:sp>
        <p:pic>
          <p:nvPicPr>
            <p:cNvPr id="9" name="Picture 8" descr="Shape&#10;&#10;Description automatically generated">
              <a:extLst>
                <a:ext uri="{FF2B5EF4-FFF2-40B4-BE49-F238E27FC236}">
                  <a16:creationId xmlns:a16="http://schemas.microsoft.com/office/drawing/2014/main" id="{1C836748-B67A-26DF-FDF0-D01CC56C1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8030" y="625152"/>
              <a:ext cx="283484" cy="307776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0900E26-9EE5-69A0-6B60-D02785147504}"/>
              </a:ext>
            </a:extLst>
          </p:cNvPr>
          <p:cNvSpPr txBox="1"/>
          <p:nvPr/>
        </p:nvSpPr>
        <p:spPr>
          <a:xfrm>
            <a:off x="6216838" y="417297"/>
            <a:ext cx="2824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</a:rPr>
              <a:t>Imagery of June 2016</a:t>
            </a:r>
          </a:p>
        </p:txBody>
      </p:sp>
      <p:pic>
        <p:nvPicPr>
          <p:cNvPr id="4" name="Picture 3" descr="A bird flying over a small town&#10;&#10;Description automatically generated">
            <a:extLst>
              <a:ext uri="{FF2B5EF4-FFF2-40B4-BE49-F238E27FC236}">
                <a16:creationId xmlns:a16="http://schemas.microsoft.com/office/drawing/2014/main" id="{1AC62770-8008-705E-C98C-2FC70BAFCC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64" y="142721"/>
            <a:ext cx="583936" cy="54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6907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DF36185-BECA-44A1-8F46-5BDBA131CA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8415E8-DC29-47CD-8D06-C910E7DC2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8" b="6758"/>
          <a:stretch/>
        </p:blipFill>
        <p:spPr>
          <a:xfrm>
            <a:off x="1" y="952909"/>
            <a:ext cx="9138450" cy="449498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0EDA02C-F4B3-41D3-9EED-679A916B62AD}"/>
              </a:ext>
            </a:extLst>
          </p:cNvPr>
          <p:cNvGrpSpPr/>
          <p:nvPr/>
        </p:nvGrpSpPr>
        <p:grpSpPr>
          <a:xfrm>
            <a:off x="5550" y="5447890"/>
            <a:ext cx="3160503" cy="576013"/>
            <a:chOff x="138956" y="6205209"/>
            <a:chExt cx="3160503" cy="576013"/>
          </a:xfrm>
        </p:grpSpPr>
        <p:pic>
          <p:nvPicPr>
            <p:cNvPr id="11" name="Picture 10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53A647B7-C103-4A3E-932F-F06F24C83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956" y="6205209"/>
              <a:ext cx="950703" cy="49670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C821E4E-F40B-4A37-9119-2B799E9F24D0}"/>
                </a:ext>
              </a:extLst>
            </p:cNvPr>
            <p:cNvSpPr txBox="1"/>
            <p:nvPr/>
          </p:nvSpPr>
          <p:spPr>
            <a:xfrm>
              <a:off x="1089659" y="6519612"/>
              <a:ext cx="22098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Image courtesy of Google Earth Pro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260BDD9-A13A-785C-086C-661D90F82C7B}"/>
              </a:ext>
            </a:extLst>
          </p:cNvPr>
          <p:cNvSpPr txBox="1"/>
          <p:nvPr/>
        </p:nvSpPr>
        <p:spPr>
          <a:xfrm>
            <a:off x="1261924" y="186464"/>
            <a:ext cx="5935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Mitigated </a:t>
            </a:r>
            <a:r>
              <a:rPr lang="en-US" sz="2400" b="1" baseline="0" dirty="0">
                <a:solidFill>
                  <a:schemeClr val="bg1"/>
                </a:solidFill>
              </a:rPr>
              <a:t>Structures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by Elevating to Design Flood Elevation (DFE)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65ABA1B-1A88-810C-69FE-CE35EC270C09}"/>
              </a:ext>
            </a:extLst>
          </p:cNvPr>
          <p:cNvGrpSpPr/>
          <p:nvPr/>
        </p:nvGrpSpPr>
        <p:grpSpPr>
          <a:xfrm>
            <a:off x="6169324" y="4913236"/>
            <a:ext cx="2642061" cy="307952"/>
            <a:chOff x="4763678" y="624976"/>
            <a:chExt cx="3099633" cy="30795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5CF7CF8-19F5-FDAD-CBD9-E3E149FA3382}"/>
                </a:ext>
              </a:extLst>
            </p:cNvPr>
            <p:cNvSpPr txBox="1"/>
            <p:nvPr/>
          </p:nvSpPr>
          <p:spPr>
            <a:xfrm>
              <a:off x="5067748" y="625151"/>
              <a:ext cx="2795563" cy="307777"/>
            </a:xfrm>
            <a:prstGeom prst="rect">
              <a:avLst/>
            </a:prstGeom>
            <a:solidFill>
              <a:srgbClr val="EFECE7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Mitigation RECONSTRUCTION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D81BBBF-B11D-3E4A-C530-687F4F7DDF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63678" y="624976"/>
              <a:ext cx="312020" cy="30795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97A104D-2541-4450-107C-D12EBCBA1A56}"/>
              </a:ext>
            </a:extLst>
          </p:cNvPr>
          <p:cNvSpPr txBox="1"/>
          <p:nvPr/>
        </p:nvSpPr>
        <p:spPr>
          <a:xfrm>
            <a:off x="6216838" y="417297"/>
            <a:ext cx="2824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</a:rPr>
              <a:t>Imagery of June 2016</a:t>
            </a:r>
          </a:p>
        </p:txBody>
      </p:sp>
      <p:pic>
        <p:nvPicPr>
          <p:cNvPr id="2" name="Picture 1" descr="A bird flying over a small town&#10;&#10;Description automatically generated">
            <a:extLst>
              <a:ext uri="{FF2B5EF4-FFF2-40B4-BE49-F238E27FC236}">
                <a16:creationId xmlns:a16="http://schemas.microsoft.com/office/drawing/2014/main" id="{80D9F6F9-C999-FE37-61F3-340CF94CF1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64" y="142721"/>
            <a:ext cx="583936" cy="54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3609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DF36185-BECA-44A1-8F46-5BDBA131CA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8415E8-DC29-47CD-8D06-C910E7DC2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8" b="6758"/>
          <a:stretch/>
        </p:blipFill>
        <p:spPr>
          <a:xfrm>
            <a:off x="1" y="952909"/>
            <a:ext cx="9138450" cy="449498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0EDA02C-F4B3-41D3-9EED-679A916B62AD}"/>
              </a:ext>
            </a:extLst>
          </p:cNvPr>
          <p:cNvGrpSpPr/>
          <p:nvPr/>
        </p:nvGrpSpPr>
        <p:grpSpPr>
          <a:xfrm>
            <a:off x="5550" y="5447890"/>
            <a:ext cx="3160503" cy="576013"/>
            <a:chOff x="138956" y="6205209"/>
            <a:chExt cx="3160503" cy="576013"/>
          </a:xfrm>
        </p:grpSpPr>
        <p:pic>
          <p:nvPicPr>
            <p:cNvPr id="11" name="Picture 10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53A647B7-C103-4A3E-932F-F06F24C83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956" y="6205209"/>
              <a:ext cx="950703" cy="49670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C821E4E-F40B-4A37-9119-2B799E9F24D0}"/>
                </a:ext>
              </a:extLst>
            </p:cNvPr>
            <p:cNvSpPr txBox="1"/>
            <p:nvPr/>
          </p:nvSpPr>
          <p:spPr>
            <a:xfrm>
              <a:off x="1089659" y="6519612"/>
              <a:ext cx="22098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Image courtesy of Google Earth Pro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3A7B088-25D2-B147-6B89-2A8EDEEC065C}"/>
              </a:ext>
            </a:extLst>
          </p:cNvPr>
          <p:cNvSpPr txBox="1"/>
          <p:nvPr/>
        </p:nvSpPr>
        <p:spPr>
          <a:xfrm>
            <a:off x="6441070" y="417297"/>
            <a:ext cx="2600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</a:rPr>
              <a:t>Imagery of October 2019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B19E9CD-69D2-68F5-CB60-BF2DB0A3CDD9}"/>
              </a:ext>
            </a:extLst>
          </p:cNvPr>
          <p:cNvGrpSpPr/>
          <p:nvPr/>
        </p:nvGrpSpPr>
        <p:grpSpPr>
          <a:xfrm>
            <a:off x="4911170" y="5531205"/>
            <a:ext cx="4138081" cy="613526"/>
            <a:chOff x="4671951" y="5103911"/>
            <a:chExt cx="4138081" cy="61352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345607D-8F69-6143-AF15-B404BA30B4F0}"/>
                </a:ext>
              </a:extLst>
            </p:cNvPr>
            <p:cNvGrpSpPr/>
            <p:nvPr/>
          </p:nvGrpSpPr>
          <p:grpSpPr>
            <a:xfrm>
              <a:off x="4676265" y="5103911"/>
              <a:ext cx="4133267" cy="307777"/>
              <a:chOff x="3018030" y="625151"/>
              <a:chExt cx="4849097" cy="307777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3631FBA-38AD-6D3D-3F2B-290A251A45F4}"/>
                  </a:ext>
                </a:extLst>
              </p:cNvPr>
              <p:cNvSpPr txBox="1"/>
              <p:nvPr/>
            </p:nvSpPr>
            <p:spPr>
              <a:xfrm>
                <a:off x="3247290" y="625151"/>
                <a:ext cx="4619837" cy="307777"/>
              </a:xfrm>
              <a:prstGeom prst="rect">
                <a:avLst/>
              </a:prstGeom>
              <a:solidFill>
                <a:srgbClr val="EFECE7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Building REMOVED (Vacant Parcel)</a:t>
                </a:r>
              </a:p>
            </p:txBody>
          </p:sp>
          <p:pic>
            <p:nvPicPr>
              <p:cNvPr id="24" name="Picture 23" descr="Shape&#10;&#10;Description automatically generated">
                <a:extLst>
                  <a:ext uri="{FF2B5EF4-FFF2-40B4-BE49-F238E27FC236}">
                    <a16:creationId xmlns:a16="http://schemas.microsoft.com/office/drawing/2014/main" id="{9028EAC0-C22C-F149-0C71-3BA4605B75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18030" y="625152"/>
                <a:ext cx="283484" cy="307776"/>
              </a:xfrm>
              <a:prstGeom prst="rect">
                <a:avLst/>
              </a:prstGeom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FD35867-69CA-83C3-B5D1-2F768BD90E4E}"/>
                </a:ext>
              </a:extLst>
            </p:cNvPr>
            <p:cNvGrpSpPr/>
            <p:nvPr/>
          </p:nvGrpSpPr>
          <p:grpSpPr>
            <a:xfrm>
              <a:off x="4671951" y="5409485"/>
              <a:ext cx="4138081" cy="307952"/>
              <a:chOff x="4757330" y="16482"/>
              <a:chExt cx="4854744" cy="307952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9914887-CACC-BF0A-96C7-0150807F66A2}"/>
                  </a:ext>
                </a:extLst>
              </p:cNvPr>
              <p:cNvSpPr txBox="1"/>
              <p:nvPr/>
            </p:nvSpPr>
            <p:spPr>
              <a:xfrm>
                <a:off x="5067748" y="16657"/>
                <a:ext cx="4544326" cy="307777"/>
              </a:xfrm>
              <a:prstGeom prst="rect">
                <a:avLst/>
              </a:prstGeom>
              <a:solidFill>
                <a:srgbClr val="EFECE7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Mitigation RECONSTRUCTION</a:t>
                </a:r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7C8249BD-0640-BE52-4BC8-0B4C1D2FBC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757330" y="16482"/>
                <a:ext cx="312020" cy="307952"/>
              </a:xfrm>
              <a:prstGeom prst="rect">
                <a:avLst/>
              </a:prstGeom>
            </p:spPr>
          </p:pic>
        </p:grpSp>
      </p:grpSp>
      <p:pic>
        <p:nvPicPr>
          <p:cNvPr id="4" name="Picture 3" descr="A bird flying over a small town&#10;&#10;Description automatically generated">
            <a:extLst>
              <a:ext uri="{FF2B5EF4-FFF2-40B4-BE49-F238E27FC236}">
                <a16:creationId xmlns:a16="http://schemas.microsoft.com/office/drawing/2014/main" id="{E94492F6-C77B-2167-7895-31EE415857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64" y="142721"/>
            <a:ext cx="583936" cy="54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124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ss, outdoor, plant, tree&#10;&#10;Description automatically generated">
            <a:extLst>
              <a:ext uri="{FF2B5EF4-FFF2-40B4-BE49-F238E27FC236}">
                <a16:creationId xmlns:a16="http://schemas.microsoft.com/office/drawing/2014/main" id="{5F4A1344-AA79-4E79-90E8-F2EE5C7B45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5465"/>
            <a:ext cx="9144000" cy="44949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D36577-041A-46F0-9192-3FF7D0AE65D2}"/>
              </a:ext>
            </a:extLst>
          </p:cNvPr>
          <p:cNvSpPr txBox="1"/>
          <p:nvPr/>
        </p:nvSpPr>
        <p:spPr>
          <a:xfrm>
            <a:off x="1038027" y="937269"/>
            <a:ext cx="2664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Pre-Disaster Aerial View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827CBE3-95F5-4215-9512-B219A8AB3EDE}"/>
              </a:ext>
            </a:extLst>
          </p:cNvPr>
          <p:cNvGrpSpPr/>
          <p:nvPr/>
        </p:nvGrpSpPr>
        <p:grpSpPr>
          <a:xfrm>
            <a:off x="1" y="5459650"/>
            <a:ext cx="2370377" cy="581501"/>
            <a:chOff x="138956" y="6205209"/>
            <a:chExt cx="3160503" cy="775334"/>
          </a:xfrm>
        </p:grpSpPr>
        <p:pic>
          <p:nvPicPr>
            <p:cNvPr id="13" name="Picture 12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D333695D-6FA0-4F52-98FE-1BB42A12FE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956" y="6205209"/>
              <a:ext cx="950703" cy="49670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95365B9-0337-41F0-B603-E1A443B20669}"/>
                </a:ext>
              </a:extLst>
            </p:cNvPr>
            <p:cNvSpPr txBox="1"/>
            <p:nvPr/>
          </p:nvSpPr>
          <p:spPr>
            <a:xfrm>
              <a:off x="1089659" y="6518878"/>
              <a:ext cx="2209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25" dirty="0">
                  <a:solidFill>
                    <a:schemeClr val="bg1"/>
                  </a:solidFill>
                </a:rPr>
                <a:t>Image courtesy of Google Earth Pro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0633E39F-B289-4FA3-A62D-4443C714A752}"/>
              </a:ext>
            </a:extLst>
          </p:cNvPr>
          <p:cNvSpPr txBox="1"/>
          <p:nvPr/>
        </p:nvSpPr>
        <p:spPr>
          <a:xfrm>
            <a:off x="6918429" y="1098291"/>
            <a:ext cx="195024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dirty="0">
                <a:solidFill>
                  <a:schemeClr val="bg1"/>
                </a:solidFill>
              </a:rPr>
              <a:t>Imagery of June 2016</a:t>
            </a:r>
          </a:p>
        </p:txBody>
      </p:sp>
      <p:pic>
        <p:nvPicPr>
          <p:cNvPr id="2" name="Picture 1" descr="A bird flying over a small town&#10;&#10;Description automatically generated">
            <a:extLst>
              <a:ext uri="{FF2B5EF4-FFF2-40B4-BE49-F238E27FC236}">
                <a16:creationId xmlns:a16="http://schemas.microsoft.com/office/drawing/2014/main" id="{9468B3A5-2D1C-9A60-0F4E-E06781B7AD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68" y="882834"/>
            <a:ext cx="437952" cy="41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815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F4A1344-AA79-4E79-90E8-F2EE5C7B45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335464"/>
            <a:ext cx="9144000" cy="44949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D36577-041A-46F0-9192-3FF7D0AE65D2}"/>
              </a:ext>
            </a:extLst>
          </p:cNvPr>
          <p:cNvSpPr txBox="1"/>
          <p:nvPr/>
        </p:nvSpPr>
        <p:spPr>
          <a:xfrm>
            <a:off x="1047966" y="946328"/>
            <a:ext cx="2664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Removed Structures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886ECA-B82B-455D-8DE4-4FF268B9EF75}"/>
              </a:ext>
            </a:extLst>
          </p:cNvPr>
          <p:cNvSpPr txBox="1"/>
          <p:nvPr/>
        </p:nvSpPr>
        <p:spPr>
          <a:xfrm>
            <a:off x="6918429" y="1098291"/>
            <a:ext cx="195024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dirty="0">
                <a:solidFill>
                  <a:schemeClr val="bg1"/>
                </a:solidFill>
              </a:rPr>
              <a:t>Imagery of June 2016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4B53CDF-DB57-4502-B8DF-CB00F21ECEF7}"/>
              </a:ext>
            </a:extLst>
          </p:cNvPr>
          <p:cNvGrpSpPr/>
          <p:nvPr/>
        </p:nvGrpSpPr>
        <p:grpSpPr>
          <a:xfrm>
            <a:off x="1" y="5459646"/>
            <a:ext cx="2370377" cy="465171"/>
            <a:chOff x="138956" y="6205209"/>
            <a:chExt cx="3160503" cy="620228"/>
          </a:xfrm>
        </p:grpSpPr>
        <p:pic>
          <p:nvPicPr>
            <p:cNvPr id="12" name="Picture 11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AC735BBD-73F7-443A-B854-F238D8803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956" y="6205209"/>
              <a:ext cx="950703" cy="49670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5AEBF87-687B-4464-8570-2C342EE24656}"/>
                </a:ext>
              </a:extLst>
            </p:cNvPr>
            <p:cNvSpPr txBox="1"/>
            <p:nvPr/>
          </p:nvSpPr>
          <p:spPr>
            <a:xfrm>
              <a:off x="1089659" y="6363772"/>
              <a:ext cx="2209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25" dirty="0">
                  <a:solidFill>
                    <a:schemeClr val="bg1"/>
                  </a:solidFill>
                </a:rPr>
                <a:t>Image courtesy of Google Earth Pro &amp; Google Street View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8E712F4-568E-4F2F-BEF6-E5CB74433B02}"/>
              </a:ext>
            </a:extLst>
          </p:cNvPr>
          <p:cNvGrpSpPr/>
          <p:nvPr/>
        </p:nvGrpSpPr>
        <p:grpSpPr>
          <a:xfrm>
            <a:off x="6572664" y="5415078"/>
            <a:ext cx="2170046" cy="415498"/>
            <a:chOff x="3018030" y="625151"/>
            <a:chExt cx="3394494" cy="55399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DFE5C90-E912-47B4-9A9A-43D37A7DD9E5}"/>
                </a:ext>
              </a:extLst>
            </p:cNvPr>
            <p:cNvSpPr txBox="1"/>
            <p:nvPr/>
          </p:nvSpPr>
          <p:spPr>
            <a:xfrm>
              <a:off x="3247293" y="625151"/>
              <a:ext cx="3165231" cy="553997"/>
            </a:xfrm>
            <a:prstGeom prst="rect">
              <a:avLst/>
            </a:prstGeom>
            <a:solidFill>
              <a:srgbClr val="EFECE7"/>
            </a:solidFill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Building REMOVED (Vacant Parcel)</a:t>
              </a:r>
            </a:p>
          </p:txBody>
        </p:sp>
        <p:pic>
          <p:nvPicPr>
            <p:cNvPr id="16" name="Picture 15" descr="Shape&#10;&#10;Description automatically generated">
              <a:extLst>
                <a:ext uri="{FF2B5EF4-FFF2-40B4-BE49-F238E27FC236}">
                  <a16:creationId xmlns:a16="http://schemas.microsoft.com/office/drawing/2014/main" id="{35C42961-C7FA-4513-AB4E-CB8B4CDD8C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8030" y="625152"/>
              <a:ext cx="283484" cy="307776"/>
            </a:xfrm>
            <a:prstGeom prst="rect">
              <a:avLst/>
            </a:prstGeom>
          </p:spPr>
        </p:pic>
      </p:grpSp>
      <p:pic>
        <p:nvPicPr>
          <p:cNvPr id="3" name="Picture 2" descr="A picture containing text, tree, grass, sky&#10;&#10;Description automatically generated">
            <a:extLst>
              <a:ext uri="{FF2B5EF4-FFF2-40B4-BE49-F238E27FC236}">
                <a16:creationId xmlns:a16="http://schemas.microsoft.com/office/drawing/2014/main" id="{DAFC716F-D679-46B0-8595-35AC236D13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55" y="1490565"/>
            <a:ext cx="2626100" cy="1515058"/>
          </a:xfrm>
          <a:prstGeom prst="rect">
            <a:avLst/>
          </a:prstGeom>
        </p:spPr>
      </p:pic>
      <p:pic>
        <p:nvPicPr>
          <p:cNvPr id="2" name="Picture 1" descr="A bird flying over a small town&#10;&#10;Description automatically generated">
            <a:extLst>
              <a:ext uri="{FF2B5EF4-FFF2-40B4-BE49-F238E27FC236}">
                <a16:creationId xmlns:a16="http://schemas.microsoft.com/office/drawing/2014/main" id="{960045AE-7D80-7BF3-605C-4D8758B8AA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68" y="882834"/>
            <a:ext cx="437952" cy="41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7661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F4A1344-AA79-4E79-90E8-F2EE5C7B45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335464"/>
            <a:ext cx="9143999" cy="44949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D36577-041A-46F0-9192-3FF7D0AE65D2}"/>
              </a:ext>
            </a:extLst>
          </p:cNvPr>
          <p:cNvSpPr txBox="1"/>
          <p:nvPr/>
        </p:nvSpPr>
        <p:spPr>
          <a:xfrm>
            <a:off x="1042798" y="925166"/>
            <a:ext cx="3212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Deed-Restricted Buyout Parcels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886ECA-B82B-455D-8DE4-4FF268B9EF75}"/>
              </a:ext>
            </a:extLst>
          </p:cNvPr>
          <p:cNvSpPr txBox="1"/>
          <p:nvPr/>
        </p:nvSpPr>
        <p:spPr>
          <a:xfrm>
            <a:off x="6918429" y="1098291"/>
            <a:ext cx="195024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dirty="0">
                <a:solidFill>
                  <a:schemeClr val="bg1"/>
                </a:solidFill>
              </a:rPr>
              <a:t>Imagery of October 2019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4B53CDF-DB57-4502-B8DF-CB00F21ECEF7}"/>
              </a:ext>
            </a:extLst>
          </p:cNvPr>
          <p:cNvGrpSpPr/>
          <p:nvPr/>
        </p:nvGrpSpPr>
        <p:grpSpPr>
          <a:xfrm>
            <a:off x="1" y="5459646"/>
            <a:ext cx="2370377" cy="465171"/>
            <a:chOff x="138956" y="6205209"/>
            <a:chExt cx="3160503" cy="620228"/>
          </a:xfrm>
        </p:grpSpPr>
        <p:pic>
          <p:nvPicPr>
            <p:cNvPr id="12" name="Picture 11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AC735BBD-73F7-443A-B854-F238D8803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956" y="6205209"/>
              <a:ext cx="950703" cy="49670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5AEBF87-687B-4464-8570-2C342EE24656}"/>
                </a:ext>
              </a:extLst>
            </p:cNvPr>
            <p:cNvSpPr txBox="1"/>
            <p:nvPr/>
          </p:nvSpPr>
          <p:spPr>
            <a:xfrm>
              <a:off x="1089659" y="6363772"/>
              <a:ext cx="2209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25" dirty="0">
                  <a:solidFill>
                    <a:schemeClr val="bg1"/>
                  </a:solidFill>
                </a:rPr>
                <a:t>Image courtesy of Google Earth Pro &amp; Google Street View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40898EB-B56C-4312-A5BD-0AC2BD779CA0}"/>
              </a:ext>
            </a:extLst>
          </p:cNvPr>
          <p:cNvGrpSpPr/>
          <p:nvPr/>
        </p:nvGrpSpPr>
        <p:grpSpPr>
          <a:xfrm>
            <a:off x="6660294" y="5414764"/>
            <a:ext cx="2082416" cy="415499"/>
            <a:chOff x="3018030" y="625150"/>
            <a:chExt cx="3257420" cy="553999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986BAF0-67DC-43FE-84C1-1EFBA7E74BCD}"/>
                </a:ext>
              </a:extLst>
            </p:cNvPr>
            <p:cNvSpPr txBox="1"/>
            <p:nvPr/>
          </p:nvSpPr>
          <p:spPr>
            <a:xfrm>
              <a:off x="3247291" y="625151"/>
              <a:ext cx="3028159" cy="553998"/>
            </a:xfrm>
            <a:prstGeom prst="rect">
              <a:avLst/>
            </a:prstGeom>
            <a:solidFill>
              <a:srgbClr val="EFECE7"/>
            </a:solidFill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ACQUISITION or Buyout Property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587D224-44A3-45AE-AE03-85DD1C0CB8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18030" y="625150"/>
              <a:ext cx="301932" cy="308195"/>
            </a:xfrm>
            <a:prstGeom prst="rect">
              <a:avLst/>
            </a:prstGeom>
          </p:spPr>
        </p:pic>
      </p:grpSp>
      <p:pic>
        <p:nvPicPr>
          <p:cNvPr id="4" name="Picture 3" descr="A picture containing grass, tree, sky, outdoor&#10;&#10;Description automatically generated">
            <a:extLst>
              <a:ext uri="{FF2B5EF4-FFF2-40B4-BE49-F238E27FC236}">
                <a16:creationId xmlns:a16="http://schemas.microsoft.com/office/drawing/2014/main" id="{E8887570-942F-4EB7-9669-CD288FFC96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13" y="1461842"/>
            <a:ext cx="2748700" cy="1466804"/>
          </a:xfrm>
          <a:prstGeom prst="rect">
            <a:avLst/>
          </a:prstGeom>
        </p:spPr>
      </p:pic>
      <p:pic>
        <p:nvPicPr>
          <p:cNvPr id="2" name="Picture 1" descr="A bird flying over a small town&#10;&#10;Description automatically generated">
            <a:extLst>
              <a:ext uri="{FF2B5EF4-FFF2-40B4-BE49-F238E27FC236}">
                <a16:creationId xmlns:a16="http://schemas.microsoft.com/office/drawing/2014/main" id="{A4ACAAEC-0C36-FC7F-B055-78001DE2C4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68" y="882834"/>
            <a:ext cx="437952" cy="41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159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F4A1344-AA79-4E79-90E8-F2EE5C7B45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335465"/>
            <a:ext cx="9143999" cy="44949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D36577-041A-46F0-9192-3FF7D0AE65D2}"/>
              </a:ext>
            </a:extLst>
          </p:cNvPr>
          <p:cNvSpPr txBox="1"/>
          <p:nvPr/>
        </p:nvSpPr>
        <p:spPr>
          <a:xfrm>
            <a:off x="1042797" y="927185"/>
            <a:ext cx="3750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Non-Mitigated Repaired Structures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886ECA-B82B-455D-8DE4-4FF268B9EF75}"/>
              </a:ext>
            </a:extLst>
          </p:cNvPr>
          <p:cNvSpPr txBox="1"/>
          <p:nvPr/>
        </p:nvSpPr>
        <p:spPr>
          <a:xfrm>
            <a:off x="6918429" y="1098291"/>
            <a:ext cx="195024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dirty="0">
                <a:solidFill>
                  <a:schemeClr val="bg1"/>
                </a:solidFill>
              </a:rPr>
              <a:t>Imagery of October 2019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4B53CDF-DB57-4502-B8DF-CB00F21ECEF7}"/>
              </a:ext>
            </a:extLst>
          </p:cNvPr>
          <p:cNvGrpSpPr/>
          <p:nvPr/>
        </p:nvGrpSpPr>
        <p:grpSpPr>
          <a:xfrm>
            <a:off x="1" y="5459646"/>
            <a:ext cx="2370377" cy="465171"/>
            <a:chOff x="138956" y="6205209"/>
            <a:chExt cx="3160503" cy="620228"/>
          </a:xfrm>
        </p:grpSpPr>
        <p:pic>
          <p:nvPicPr>
            <p:cNvPr id="12" name="Picture 11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AC735BBD-73F7-443A-B854-F238D8803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956" y="6205209"/>
              <a:ext cx="950703" cy="49670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5AEBF87-687B-4464-8570-2C342EE24656}"/>
                </a:ext>
              </a:extLst>
            </p:cNvPr>
            <p:cNvSpPr txBox="1"/>
            <p:nvPr/>
          </p:nvSpPr>
          <p:spPr>
            <a:xfrm>
              <a:off x="1089659" y="6363772"/>
              <a:ext cx="2209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25" dirty="0">
                  <a:solidFill>
                    <a:schemeClr val="bg1"/>
                  </a:solidFill>
                </a:rPr>
                <a:t>Image courtesy of Google Earth Pro &amp; Google Street View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A160ECB-B5DE-478C-A99F-EEC9C7EE87C2}"/>
              </a:ext>
            </a:extLst>
          </p:cNvPr>
          <p:cNvGrpSpPr/>
          <p:nvPr/>
        </p:nvGrpSpPr>
        <p:grpSpPr>
          <a:xfrm>
            <a:off x="5642190" y="5415078"/>
            <a:ext cx="3100520" cy="415498"/>
            <a:chOff x="3013326" y="625151"/>
            <a:chExt cx="4849987" cy="55399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AC3181B-1FC4-41CE-9590-34BBBA7429C4}"/>
                </a:ext>
              </a:extLst>
            </p:cNvPr>
            <p:cNvSpPr txBox="1"/>
            <p:nvPr/>
          </p:nvSpPr>
          <p:spPr>
            <a:xfrm>
              <a:off x="3247289" y="625151"/>
              <a:ext cx="4616024" cy="553997"/>
            </a:xfrm>
            <a:prstGeom prst="rect">
              <a:avLst/>
            </a:prstGeom>
            <a:solidFill>
              <a:srgbClr val="EFECE7"/>
            </a:solidFill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REPAIRED of Substantially Damaged (&gt;50%) Building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CA7ECFE-C39C-4F5E-AB64-82EA9261A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13326" y="625151"/>
              <a:ext cx="304069" cy="307777"/>
            </a:xfrm>
            <a:prstGeom prst="rect">
              <a:avLst/>
            </a:prstGeom>
          </p:spPr>
        </p:pic>
      </p:grpSp>
      <p:pic>
        <p:nvPicPr>
          <p:cNvPr id="3" name="Picture 2" descr="A house with a tree in the front yard&#10;&#10;Description automatically generated with low confidence">
            <a:extLst>
              <a:ext uri="{FF2B5EF4-FFF2-40B4-BE49-F238E27FC236}">
                <a16:creationId xmlns:a16="http://schemas.microsoft.com/office/drawing/2014/main" id="{85614183-1EA3-415C-803F-89B80FF03C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22" y="1479951"/>
            <a:ext cx="2423423" cy="1455694"/>
          </a:xfrm>
          <a:prstGeom prst="rect">
            <a:avLst/>
          </a:prstGeom>
        </p:spPr>
      </p:pic>
      <p:pic>
        <p:nvPicPr>
          <p:cNvPr id="2" name="Picture 1" descr="A bird flying over a small town&#10;&#10;Description automatically generated">
            <a:extLst>
              <a:ext uri="{FF2B5EF4-FFF2-40B4-BE49-F238E27FC236}">
                <a16:creationId xmlns:a16="http://schemas.microsoft.com/office/drawing/2014/main" id="{7A05F8F1-86A6-26B8-3FBD-AD615DE500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68" y="882834"/>
            <a:ext cx="437952" cy="41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429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F4A1344-AA79-4E79-90E8-F2EE5C7B45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1335465"/>
            <a:ext cx="9143997" cy="44949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D36577-041A-46F0-9192-3FF7D0AE65D2}"/>
              </a:ext>
            </a:extLst>
          </p:cNvPr>
          <p:cNvSpPr txBox="1"/>
          <p:nvPr/>
        </p:nvSpPr>
        <p:spPr>
          <a:xfrm>
            <a:off x="1037827" y="937889"/>
            <a:ext cx="6440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Mitigated Structures, Elevated to Design Flood Elevation (DFE)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886ECA-B82B-455D-8DE4-4FF268B9EF75}"/>
              </a:ext>
            </a:extLst>
          </p:cNvPr>
          <p:cNvSpPr txBox="1"/>
          <p:nvPr/>
        </p:nvSpPr>
        <p:spPr>
          <a:xfrm>
            <a:off x="6918429" y="1098291"/>
            <a:ext cx="195024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dirty="0">
                <a:solidFill>
                  <a:schemeClr val="bg1"/>
                </a:solidFill>
              </a:rPr>
              <a:t>Imagery of October 2019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4B53CDF-DB57-4502-B8DF-CB00F21ECEF7}"/>
              </a:ext>
            </a:extLst>
          </p:cNvPr>
          <p:cNvGrpSpPr/>
          <p:nvPr/>
        </p:nvGrpSpPr>
        <p:grpSpPr>
          <a:xfrm>
            <a:off x="1" y="5459646"/>
            <a:ext cx="2370377" cy="465171"/>
            <a:chOff x="138956" y="6205209"/>
            <a:chExt cx="3160503" cy="620228"/>
          </a:xfrm>
        </p:grpSpPr>
        <p:pic>
          <p:nvPicPr>
            <p:cNvPr id="12" name="Picture 11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AC735BBD-73F7-443A-B854-F238D8803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956" y="6205209"/>
              <a:ext cx="950703" cy="49670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5AEBF87-687B-4464-8570-2C342EE24656}"/>
                </a:ext>
              </a:extLst>
            </p:cNvPr>
            <p:cNvSpPr txBox="1"/>
            <p:nvPr/>
          </p:nvSpPr>
          <p:spPr>
            <a:xfrm>
              <a:off x="1089659" y="6363772"/>
              <a:ext cx="2209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25" dirty="0">
                  <a:solidFill>
                    <a:schemeClr val="bg1"/>
                  </a:solidFill>
                </a:rPr>
                <a:t>Image courtesy of Google Earth Pro &amp; Google Street View</a:t>
              </a:r>
            </a:p>
          </p:txBody>
        </p:sp>
      </p:grpSp>
      <p:pic>
        <p:nvPicPr>
          <p:cNvPr id="4" name="Picture 3" descr="A picture containing grass, outdoor, tree, building&#10;&#10;Description automatically generated">
            <a:extLst>
              <a:ext uri="{FF2B5EF4-FFF2-40B4-BE49-F238E27FC236}">
                <a16:creationId xmlns:a16="http://schemas.microsoft.com/office/drawing/2014/main" id="{FF735768-42E2-4B0A-84D3-A7BF000C5A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23" y="1438116"/>
            <a:ext cx="2754788" cy="159454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3BC4A335-EA60-4E0C-8124-43392523BFD0}"/>
              </a:ext>
            </a:extLst>
          </p:cNvPr>
          <p:cNvGrpSpPr/>
          <p:nvPr/>
        </p:nvGrpSpPr>
        <p:grpSpPr>
          <a:xfrm>
            <a:off x="6761164" y="5414052"/>
            <a:ext cx="1981546" cy="415629"/>
            <a:chOff x="4763678" y="624976"/>
            <a:chExt cx="3099633" cy="554172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268B372-6364-475B-9883-831B5DBCCD93}"/>
                </a:ext>
              </a:extLst>
            </p:cNvPr>
            <p:cNvSpPr txBox="1"/>
            <p:nvPr/>
          </p:nvSpPr>
          <p:spPr>
            <a:xfrm>
              <a:off x="5067748" y="625151"/>
              <a:ext cx="2795563" cy="553997"/>
            </a:xfrm>
            <a:prstGeom prst="rect">
              <a:avLst/>
            </a:prstGeom>
            <a:solidFill>
              <a:srgbClr val="EFECE7"/>
            </a:solidFill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Mitigation RECONSTRUCTION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0C86923-2410-43CB-B5B5-ED0E80F70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63678" y="624976"/>
              <a:ext cx="312020" cy="307952"/>
            </a:xfrm>
            <a:prstGeom prst="rect">
              <a:avLst/>
            </a:prstGeom>
          </p:spPr>
        </p:pic>
      </p:grpSp>
      <p:pic>
        <p:nvPicPr>
          <p:cNvPr id="2" name="Picture 1" descr="A bird flying over a small town&#10;&#10;Description automatically generated">
            <a:extLst>
              <a:ext uri="{FF2B5EF4-FFF2-40B4-BE49-F238E27FC236}">
                <a16:creationId xmlns:a16="http://schemas.microsoft.com/office/drawing/2014/main" id="{666544A7-E1B3-FFFE-D3AC-BB2911FCDE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68" y="882834"/>
            <a:ext cx="437952" cy="41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668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F4A1344-AA79-4E79-90E8-F2EE5C7B45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1335464"/>
            <a:ext cx="9143997" cy="44949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D36577-041A-46F0-9192-3FF7D0AE65D2}"/>
              </a:ext>
            </a:extLst>
          </p:cNvPr>
          <p:cNvSpPr txBox="1"/>
          <p:nvPr/>
        </p:nvSpPr>
        <p:spPr>
          <a:xfrm>
            <a:off x="1032858" y="952004"/>
            <a:ext cx="6440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Mitigated &amp; Non-Mitigated Properties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886ECA-B82B-455D-8DE4-4FF268B9EF75}"/>
              </a:ext>
            </a:extLst>
          </p:cNvPr>
          <p:cNvSpPr txBox="1"/>
          <p:nvPr/>
        </p:nvSpPr>
        <p:spPr>
          <a:xfrm>
            <a:off x="6918429" y="1098291"/>
            <a:ext cx="195024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dirty="0">
                <a:solidFill>
                  <a:schemeClr val="bg1"/>
                </a:solidFill>
              </a:rPr>
              <a:t>Imagery of October 2019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82E1856-3232-4037-9711-063B75FAFFC4}"/>
              </a:ext>
            </a:extLst>
          </p:cNvPr>
          <p:cNvGrpSpPr/>
          <p:nvPr/>
        </p:nvGrpSpPr>
        <p:grpSpPr>
          <a:xfrm>
            <a:off x="1" y="5459650"/>
            <a:ext cx="2370377" cy="581501"/>
            <a:chOff x="138956" y="6205209"/>
            <a:chExt cx="3160503" cy="775334"/>
          </a:xfrm>
        </p:grpSpPr>
        <p:pic>
          <p:nvPicPr>
            <p:cNvPr id="10" name="Picture 9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FBF7A573-8BC1-4E3C-BC95-53629242C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956" y="6205209"/>
              <a:ext cx="950703" cy="49670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5D1EF37-64C3-4510-84D9-3AA0A71C533E}"/>
                </a:ext>
              </a:extLst>
            </p:cNvPr>
            <p:cNvSpPr txBox="1"/>
            <p:nvPr/>
          </p:nvSpPr>
          <p:spPr>
            <a:xfrm>
              <a:off x="1089659" y="6518878"/>
              <a:ext cx="2209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25" dirty="0">
                  <a:solidFill>
                    <a:schemeClr val="bg1"/>
                  </a:solidFill>
                </a:rPr>
                <a:t>Image courtesy of Google Earth Pro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7771E31-6AB7-4DCC-A6E0-66EEFF090C3D}"/>
              </a:ext>
            </a:extLst>
          </p:cNvPr>
          <p:cNvGrpSpPr/>
          <p:nvPr/>
        </p:nvGrpSpPr>
        <p:grpSpPr>
          <a:xfrm>
            <a:off x="5637231" y="4843196"/>
            <a:ext cx="3100520" cy="939599"/>
            <a:chOff x="4676265" y="5103911"/>
            <a:chExt cx="4134026" cy="125279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C24A944-3D4D-4D7C-BF00-759FC411843C}"/>
                </a:ext>
              </a:extLst>
            </p:cNvPr>
            <p:cNvGrpSpPr/>
            <p:nvPr/>
          </p:nvGrpSpPr>
          <p:grpSpPr>
            <a:xfrm>
              <a:off x="4676265" y="5103911"/>
              <a:ext cx="4133267" cy="338554"/>
              <a:chOff x="3018030" y="625151"/>
              <a:chExt cx="4849097" cy="338554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5622494-CDF4-4702-8BA0-1B153505377B}"/>
                  </a:ext>
                </a:extLst>
              </p:cNvPr>
              <p:cNvSpPr txBox="1"/>
              <p:nvPr/>
            </p:nvSpPr>
            <p:spPr>
              <a:xfrm>
                <a:off x="3247290" y="625151"/>
                <a:ext cx="4619837" cy="338554"/>
              </a:xfrm>
              <a:prstGeom prst="rect">
                <a:avLst/>
              </a:prstGeom>
              <a:solidFill>
                <a:srgbClr val="EFECE7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/>
                  <a:t>Building REMOVED (Vacant Parcel)</a:t>
                </a:r>
              </a:p>
            </p:txBody>
          </p:sp>
          <p:pic>
            <p:nvPicPr>
              <p:cNvPr id="27" name="Picture 26" descr="Shape&#10;&#10;Description automatically generated">
                <a:extLst>
                  <a:ext uri="{FF2B5EF4-FFF2-40B4-BE49-F238E27FC236}">
                    <a16:creationId xmlns:a16="http://schemas.microsoft.com/office/drawing/2014/main" id="{5C41DC94-230C-4B1C-A2A1-BBFEF9C127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18030" y="625152"/>
                <a:ext cx="283484" cy="307776"/>
              </a:xfrm>
              <a:prstGeom prst="rect">
                <a:avLst/>
              </a:prstGeom>
            </p:spPr>
          </p:pic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CA87345-C533-4274-8A7C-E77162595BB7}"/>
                </a:ext>
              </a:extLst>
            </p:cNvPr>
            <p:cNvGrpSpPr/>
            <p:nvPr/>
          </p:nvGrpSpPr>
          <p:grpSpPr>
            <a:xfrm>
              <a:off x="4677362" y="5408704"/>
              <a:ext cx="4132169" cy="338556"/>
              <a:chOff x="3018030" y="625150"/>
              <a:chExt cx="4847810" cy="338556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782D1D0-1F3D-4D65-BD01-9BFEF2E96D2A}"/>
                  </a:ext>
                </a:extLst>
              </p:cNvPr>
              <p:cNvSpPr txBox="1"/>
              <p:nvPr/>
            </p:nvSpPr>
            <p:spPr>
              <a:xfrm>
                <a:off x="3247293" y="625151"/>
                <a:ext cx="4618547" cy="338555"/>
              </a:xfrm>
              <a:prstGeom prst="rect">
                <a:avLst/>
              </a:prstGeom>
              <a:solidFill>
                <a:srgbClr val="EFECE7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/>
                  <a:t>ACQUISITION or Buyout Property</a:t>
                </a:r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37B06914-7A85-45E3-A2FD-4D8F0E3E43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018030" y="625150"/>
                <a:ext cx="301932" cy="308195"/>
              </a:xfrm>
              <a:prstGeom prst="rect">
                <a:avLst/>
              </a:prstGeom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45FE292-0578-418D-A2CD-B49CB45CEE08}"/>
                </a:ext>
              </a:extLst>
            </p:cNvPr>
            <p:cNvGrpSpPr/>
            <p:nvPr/>
          </p:nvGrpSpPr>
          <p:grpSpPr>
            <a:xfrm>
              <a:off x="4676265" y="5713340"/>
              <a:ext cx="4134026" cy="553997"/>
              <a:chOff x="3013326" y="625151"/>
              <a:chExt cx="4849987" cy="553997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636925A-FD83-4DDD-97CA-2631205BE181}"/>
                  </a:ext>
                </a:extLst>
              </p:cNvPr>
              <p:cNvSpPr txBox="1"/>
              <p:nvPr/>
            </p:nvSpPr>
            <p:spPr>
              <a:xfrm>
                <a:off x="3247289" y="625151"/>
                <a:ext cx="4616024" cy="553997"/>
              </a:xfrm>
              <a:prstGeom prst="rect">
                <a:avLst/>
              </a:prstGeom>
              <a:solidFill>
                <a:srgbClr val="EFECE7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/>
                  <a:t>REPAIRED of Substantially Damaged (&gt;50%) Building</a:t>
                </a:r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6523A028-7DE2-4A51-BEF9-2CE0CF7B88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013326" y="625151"/>
                <a:ext cx="304069" cy="307777"/>
              </a:xfrm>
              <a:prstGeom prst="rect">
                <a:avLst/>
              </a:prstGeom>
            </p:spPr>
          </p:pic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A3A8FD6-1F2C-47D0-BF87-F043178FE9A2}"/>
                </a:ext>
              </a:extLst>
            </p:cNvPr>
            <p:cNvGrpSpPr/>
            <p:nvPr/>
          </p:nvGrpSpPr>
          <p:grpSpPr>
            <a:xfrm>
              <a:off x="4677362" y="6017979"/>
              <a:ext cx="4132670" cy="338730"/>
              <a:chOff x="4763678" y="624976"/>
              <a:chExt cx="4848396" cy="338730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CD1BD4C-D2AE-41D5-BDB0-3ADFB5ED65C1}"/>
                  </a:ext>
                </a:extLst>
              </p:cNvPr>
              <p:cNvSpPr txBox="1"/>
              <p:nvPr/>
            </p:nvSpPr>
            <p:spPr>
              <a:xfrm>
                <a:off x="5067748" y="625151"/>
                <a:ext cx="4544326" cy="338555"/>
              </a:xfrm>
              <a:prstGeom prst="rect">
                <a:avLst/>
              </a:prstGeom>
              <a:solidFill>
                <a:srgbClr val="EFECE7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/>
                  <a:t>Mitigation RECONSTRUCTION</a:t>
                </a:r>
              </a:p>
            </p:txBody>
          </p: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B7AFD5B5-3FF8-4701-8FC6-7DED021B47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763678" y="624976"/>
                <a:ext cx="312020" cy="307952"/>
              </a:xfrm>
              <a:prstGeom prst="rect">
                <a:avLst/>
              </a:prstGeom>
            </p:spPr>
          </p:pic>
        </p:grpSp>
      </p:grpSp>
      <p:pic>
        <p:nvPicPr>
          <p:cNvPr id="2" name="Picture 1" descr="A bird flying over a small town&#10;&#10;Description automatically generated">
            <a:extLst>
              <a:ext uri="{FF2B5EF4-FFF2-40B4-BE49-F238E27FC236}">
                <a16:creationId xmlns:a16="http://schemas.microsoft.com/office/drawing/2014/main" id="{684742E2-22F1-40C5-D10F-E2D291EF87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68" y="882834"/>
            <a:ext cx="437952" cy="41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6501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33B36C9-677F-827D-12F6-241E4381B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78"/>
            <a:ext cx="9144000" cy="563864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B052F54-9F0D-2B61-08D0-1D59E0C3C2F8}"/>
              </a:ext>
            </a:extLst>
          </p:cNvPr>
          <p:cNvGrpSpPr/>
          <p:nvPr/>
        </p:nvGrpSpPr>
        <p:grpSpPr>
          <a:xfrm>
            <a:off x="361200" y="5418252"/>
            <a:ext cx="602840" cy="734073"/>
            <a:chOff x="642554" y="5737481"/>
            <a:chExt cx="602840" cy="73407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148EF4D-6B94-8E69-D0FD-44A2AF815B52}"/>
                </a:ext>
              </a:extLst>
            </p:cNvPr>
            <p:cNvSpPr/>
            <p:nvPr/>
          </p:nvSpPr>
          <p:spPr>
            <a:xfrm>
              <a:off x="642554" y="5911341"/>
              <a:ext cx="602840" cy="5602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49D97DF-A7A2-FAB3-42E7-E66F3D262D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9774" b="6734"/>
            <a:stretch/>
          </p:blipFill>
          <p:spPr>
            <a:xfrm rot="213108">
              <a:off x="669925" y="5912266"/>
              <a:ext cx="526450" cy="54418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4906623-2A1A-47FF-5581-5586155F85FE}"/>
                </a:ext>
              </a:extLst>
            </p:cNvPr>
            <p:cNvSpPr txBox="1"/>
            <p:nvPr/>
          </p:nvSpPr>
          <p:spPr>
            <a:xfrm>
              <a:off x="642554" y="5737481"/>
              <a:ext cx="602840" cy="21544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pPr algn="ctr" defTabSz="744538">
                <a:tabLst>
                  <a:tab pos="685800" algn="l"/>
                </a:tabLst>
              </a:pPr>
              <a:r>
                <a:rPr lang="en-US" sz="800" b="1" dirty="0">
                  <a:solidFill>
                    <a:srgbClr val="FFE91D"/>
                  </a:solidFill>
                  <a:latin typeface="Arial Black" panose="020B0A04020102020204" pitchFamily="34" charset="0"/>
                </a:rPr>
                <a:t>North</a:t>
              </a:r>
              <a:endParaRPr lang="en-US" sz="1100" b="1" dirty="0">
                <a:solidFill>
                  <a:srgbClr val="FFE91D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E63955E-3DB2-DFBC-9122-1B52B467B5F1}"/>
              </a:ext>
            </a:extLst>
          </p:cNvPr>
          <p:cNvSpPr txBox="1"/>
          <p:nvPr/>
        </p:nvSpPr>
        <p:spPr>
          <a:xfrm>
            <a:off x="372220" y="747916"/>
            <a:ext cx="3431468" cy="120032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defTabSz="744538">
              <a:tabLst>
                <a:tab pos="685800" algn="l"/>
              </a:tabLst>
            </a:pPr>
            <a:r>
              <a:rPr lang="en-US" sz="1200" b="1" dirty="0">
                <a:solidFill>
                  <a:srgbClr val="FFE91D"/>
                </a:solidFill>
              </a:rPr>
              <a:t>A Bird’s view over:</a:t>
            </a:r>
          </a:p>
          <a:p>
            <a:r>
              <a:rPr lang="en-US" sz="2000" b="1" dirty="0">
                <a:solidFill>
                  <a:srgbClr val="FFE91D"/>
                </a:solidFill>
              </a:rPr>
              <a:t>Freeland Ave, Eastern Main Street, and Wades Creek, White Sulphur Springs</a:t>
            </a:r>
          </a:p>
        </p:txBody>
      </p:sp>
    </p:spTree>
    <p:extLst>
      <p:ext uri="{BB962C8B-B14F-4D97-AF65-F5344CB8AC3E}">
        <p14:creationId xmlns:p14="http://schemas.microsoft.com/office/powerpoint/2010/main" val="1224562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DF36185-BECA-44A1-8F46-5BDBA131CA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8415E8-DC29-47CD-8D06-C910E7DC2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4" b="6784"/>
          <a:stretch/>
        </p:blipFill>
        <p:spPr>
          <a:xfrm>
            <a:off x="-2774" y="952909"/>
            <a:ext cx="9144000" cy="449498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0EDA02C-F4B3-41D3-9EED-679A916B62AD}"/>
              </a:ext>
            </a:extLst>
          </p:cNvPr>
          <p:cNvGrpSpPr/>
          <p:nvPr/>
        </p:nvGrpSpPr>
        <p:grpSpPr>
          <a:xfrm>
            <a:off x="5550" y="5447890"/>
            <a:ext cx="3160503" cy="576013"/>
            <a:chOff x="138956" y="6205209"/>
            <a:chExt cx="3160503" cy="576013"/>
          </a:xfrm>
        </p:grpSpPr>
        <p:pic>
          <p:nvPicPr>
            <p:cNvPr id="11" name="Picture 10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53A647B7-C103-4A3E-932F-F06F24C83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956" y="6205209"/>
              <a:ext cx="950703" cy="49670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C821E4E-F40B-4A37-9119-2B799E9F24D0}"/>
                </a:ext>
              </a:extLst>
            </p:cNvPr>
            <p:cNvSpPr txBox="1"/>
            <p:nvPr/>
          </p:nvSpPr>
          <p:spPr>
            <a:xfrm>
              <a:off x="1089659" y="6519612"/>
              <a:ext cx="22098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Image courtesy of Google Earth Pro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76F6842-280B-7AB9-9BE6-6FD941C9C858}"/>
              </a:ext>
            </a:extLst>
          </p:cNvPr>
          <p:cNvSpPr txBox="1"/>
          <p:nvPr/>
        </p:nvSpPr>
        <p:spPr>
          <a:xfrm>
            <a:off x="1288977" y="350275"/>
            <a:ext cx="3552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Pre-Disaster Aerial View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39DDBA-052E-1919-86FA-48C42B5DF80B}"/>
              </a:ext>
            </a:extLst>
          </p:cNvPr>
          <p:cNvSpPr txBox="1"/>
          <p:nvPr/>
        </p:nvSpPr>
        <p:spPr>
          <a:xfrm>
            <a:off x="6216838" y="417297"/>
            <a:ext cx="2824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</a:rPr>
              <a:t>Imagery of June 2016</a:t>
            </a:r>
          </a:p>
        </p:txBody>
      </p:sp>
      <p:pic>
        <p:nvPicPr>
          <p:cNvPr id="2" name="Picture 1" descr="A bird flying over a small town&#10;&#10;Description automatically generated">
            <a:extLst>
              <a:ext uri="{FF2B5EF4-FFF2-40B4-BE49-F238E27FC236}">
                <a16:creationId xmlns:a16="http://schemas.microsoft.com/office/drawing/2014/main" id="{2F1FDA62-507E-095D-592D-2DD758B0AF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64" y="142721"/>
            <a:ext cx="583936" cy="54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0105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1303</TotalTime>
  <Words>254</Words>
  <Application>Microsoft Office PowerPoint</Application>
  <PresentationFormat>On-screen Show (4:3)</PresentationFormat>
  <Paragraphs>48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Arial Black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West Virginia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Behrang Bidadian</dc:creator>
  <cp:lastModifiedBy>Anahita Mahmoudi</cp:lastModifiedBy>
  <cp:revision>50</cp:revision>
  <cp:lastPrinted>2024-11-01T19:21:58Z</cp:lastPrinted>
  <dcterms:created xsi:type="dcterms:W3CDTF">2023-03-08T22:14:38Z</dcterms:created>
  <dcterms:modified xsi:type="dcterms:W3CDTF">2024-11-01T19:22:10Z</dcterms:modified>
</cp:coreProperties>
</file>