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1" r:id="rId2"/>
    <p:sldId id="257" r:id="rId3"/>
    <p:sldId id="259" r:id="rId4"/>
    <p:sldId id="260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ABD"/>
    <a:srgbClr val="29679F"/>
    <a:srgbClr val="9DC3E6"/>
    <a:srgbClr val="002060"/>
    <a:srgbClr val="44546A"/>
    <a:srgbClr val="5B9BD5"/>
    <a:srgbClr val="348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19F60-6C75-48EF-AE7E-15D7FD875FB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34A48-42DF-4899-B6F3-ECD99FAD4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6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9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1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4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8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9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2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AEC6-7F76-4830-BB41-3D254F43C6B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988D8-515D-4568-A19C-B9457BA8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4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9056065&amp;y=4648495&amp;l=14&amp;v=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8964644&amp;y=4610996&amp;l=13&amp;v=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8938980&amp;y=4550648&amp;l=13&amp;v=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8990623&amp;y=4575584&amp;l=13&amp;v=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8972504&amp;y=4631371&amp;l=13&amp;v=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pwv.gov/flood/map/?wkid=102100&amp;x=-8971572&amp;y=4630935&amp;l=13&amp;v=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8568" t="27364" r="13228" b="31250"/>
          <a:stretch/>
        </p:blipFill>
        <p:spPr>
          <a:xfrm>
            <a:off x="662636" y="1354042"/>
            <a:ext cx="10866727" cy="46850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 Mitigation Reconstruction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377480" y="2543592"/>
            <a:ext cx="1528958" cy="212231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16.5’ FEMA1</a:t>
            </a:r>
            <a:r>
              <a:rPr lang="en-US" sz="1000" b="1" dirty="0" smtClean="0">
                <a:latin typeface="Arial Narrow" panose="020B0606020202030204" pitchFamily="34" charset="0"/>
              </a:rPr>
              <a:t>%+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361368" y="3558980"/>
            <a:ext cx="1414868" cy="183346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324137" y="1542215"/>
            <a:ext cx="1501971" cy="177741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4150" y="6048892"/>
            <a:ext cx="3294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4150" y="5677394"/>
            <a:ext cx="2613752" cy="319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4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80041" y="3098206"/>
            <a:ext cx="1424585" cy="14639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450397"/>
              </p:ext>
            </p:extLst>
          </p:nvPr>
        </p:nvGraphicFramePr>
        <p:xfrm>
          <a:off x="9724991" y="1026241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326084" y="1771034"/>
            <a:ext cx="1485097" cy="174805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356318" y="5211581"/>
            <a:ext cx="1419918" cy="18446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77480" y="4331086"/>
            <a:ext cx="1446794" cy="181612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80" y="3799218"/>
            <a:ext cx="1446794" cy="165055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88003" y="6419761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614071" y="6381515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49095" y="639867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 DEPTHS: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16132" y="6419761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742607" y="6381515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805525" y="6400292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114435" y="6358734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2016 Flood High Water Mark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6410" y="5852240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" name="Left Brace 1"/>
          <p:cNvSpPr/>
          <p:nvPr/>
        </p:nvSpPr>
        <p:spPr>
          <a:xfrm>
            <a:off x="224287" y="2605178"/>
            <a:ext cx="99850" cy="62217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8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776" b="4188"/>
          <a:stretch/>
        </p:blipFill>
        <p:spPr>
          <a:xfrm>
            <a:off x="1136939" y="588296"/>
            <a:ext cx="9661579" cy="57955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718" y="5"/>
            <a:ext cx="12197718" cy="7901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 Mitigation Reconstruction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6939" y="5624587"/>
            <a:ext cx="26865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113 VALLEY AVE, RICHWOOD, </a:t>
            </a:r>
            <a:r>
              <a:rPr lang="en-US" sz="1350" b="1" dirty="0" smtClean="0">
                <a:solidFill>
                  <a:schemeClr val="bg1"/>
                </a:solidFill>
              </a:rPr>
              <a:t>WV </a:t>
            </a:r>
            <a:r>
              <a:rPr lang="en-US" sz="1350" b="1" dirty="0">
                <a:solidFill>
                  <a:schemeClr val="bg1"/>
                </a:solidFill>
              </a:rPr>
              <a:t>26261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1245" y="5954376"/>
            <a:ext cx="29071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Building ID: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4"/>
              </a:rPr>
              <a:t>34-06-0011-0090-0000_113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5188003" y="6496363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3664" y="6451513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3715" y="64244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 DEPTHS: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6132" y="6496363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42200" y="6451513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05525" y="6476894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14028" y="6428732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2016 Flood High Water Mark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27862"/>
              </p:ext>
            </p:extLst>
          </p:nvPr>
        </p:nvGraphicFramePr>
        <p:xfrm>
          <a:off x="9698650" y="912004"/>
          <a:ext cx="2199736" cy="2598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700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77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58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94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599877" y="2271945"/>
            <a:ext cx="1444579" cy="176078"/>
          </a:xfrm>
          <a:prstGeom prst="wedgeRectCallout">
            <a:avLst>
              <a:gd name="adj1" fmla="val 190544"/>
              <a:gd name="adj2" fmla="val 76585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0482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3.5’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92369"/>
              <a:gd name="adj2" fmla="val 16891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320764"/>
              <a:gd name="adj2" fmla="val 2040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3.1’  (FEMA 2% / 50-Yr) </a:t>
            </a:r>
          </a:p>
        </p:txBody>
      </p:sp>
      <p:sp>
        <p:nvSpPr>
          <p:cNvPr id="4" name="Rectangle 3"/>
          <p:cNvSpPr/>
          <p:nvPr/>
        </p:nvSpPr>
        <p:spPr>
          <a:xfrm>
            <a:off x="547929" y="5871844"/>
            <a:ext cx="5410737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43263"/>
              <a:gd name="adj2" fmla="val -23694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(2016 High Water)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599878" y="2812951"/>
            <a:ext cx="1528958" cy="212231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FEMA1</a:t>
            </a:r>
            <a:r>
              <a:rPr lang="en-US" sz="1000" b="1" dirty="0" smtClean="0">
                <a:latin typeface="Arial Narrow" panose="020B0606020202030204" pitchFamily="34" charset="0"/>
              </a:rPr>
              <a:t>%+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415835" y="2864202"/>
            <a:ext cx="132094" cy="621858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r="466"/>
          <a:stretch/>
        </p:blipFill>
        <p:spPr>
          <a:xfrm>
            <a:off x="1172476" y="1182120"/>
            <a:ext cx="10397224" cy="52498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 New Reconstruction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319636" y="4187516"/>
            <a:ext cx="1865990" cy="204542"/>
          </a:xfrm>
          <a:prstGeom prst="wedgeRectCallout">
            <a:avLst>
              <a:gd name="adj1" fmla="val 403784"/>
              <a:gd name="adj2" fmla="val -1656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</a:t>
            </a:r>
            <a:r>
              <a:rPr lang="en-US" sz="1000" b="1" dirty="0" smtClean="0">
                <a:latin typeface="Arial Narrow" panose="020B0606020202030204" pitchFamily="34" charset="0"/>
              </a:rPr>
              <a:t>%+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319636" y="3943423"/>
            <a:ext cx="1656585" cy="192995"/>
          </a:xfrm>
          <a:prstGeom prst="wedgeRectCallout">
            <a:avLst>
              <a:gd name="adj1" fmla="val 402739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</a:t>
            </a:r>
            <a:r>
              <a:rPr lang="en-US" sz="1000" b="1" dirty="0" smtClean="0">
                <a:latin typeface="Arial Narrow" panose="020B0606020202030204" pitchFamily="34" charset="0"/>
              </a:rPr>
              <a:t>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19637" y="3663139"/>
            <a:ext cx="1651948" cy="189879"/>
          </a:xfrm>
          <a:prstGeom prst="wedgeRectCallout">
            <a:avLst>
              <a:gd name="adj1" fmla="val 404354"/>
              <a:gd name="adj2" fmla="val 6743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1870" y="6049202"/>
            <a:ext cx="5001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138 Mill Street, White Sulphur Springs, WV, 24986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5324" y="5750845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4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19636" y="4470916"/>
            <a:ext cx="1656585" cy="196723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</a:t>
            </a:r>
            <a:r>
              <a:rPr lang="en-US" sz="1000" b="1" dirty="0" smtClean="0">
                <a:latin typeface="Arial Narrow" panose="020B0606020202030204" pitchFamily="34" charset="0"/>
              </a:rPr>
              <a:t>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71253"/>
              </p:ext>
            </p:extLst>
          </p:nvPr>
        </p:nvGraphicFramePr>
        <p:xfrm>
          <a:off x="9610483" y="927926"/>
          <a:ext cx="2243700" cy="2501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949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67751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40257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63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29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5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5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ular Callout 27"/>
          <p:cNvSpPr/>
          <p:nvPr/>
        </p:nvSpPr>
        <p:spPr>
          <a:xfrm>
            <a:off x="319637" y="3390540"/>
            <a:ext cx="1645990" cy="192383"/>
          </a:xfrm>
          <a:prstGeom prst="wedgeRectCallout">
            <a:avLst>
              <a:gd name="adj1" fmla="val 403885"/>
              <a:gd name="adj2" fmla="val 134557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7.4’ (FSF 0.2% / 500-Yr)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27020" y="4959996"/>
            <a:ext cx="1645990" cy="157090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27019" y="5264988"/>
            <a:ext cx="1686979" cy="192995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1.7’ (FEMA 10% / 10-Yr)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327019" y="4731275"/>
            <a:ext cx="1656585" cy="162266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8003" y="6496363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613664" y="6451513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13715" y="64244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 DEPTHS: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16132" y="6496363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742200" y="6451513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805525" y="6476894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114028" y="6428732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2016 Flood High Water Mark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30747" y="5889344"/>
            <a:ext cx="5333755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3" name="Left Brace 22"/>
          <p:cNvSpPr/>
          <p:nvPr/>
        </p:nvSpPr>
        <p:spPr>
          <a:xfrm>
            <a:off x="144224" y="4187516"/>
            <a:ext cx="138414" cy="508084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3479" t="-11" r="20410" b="29121"/>
          <a:stretch/>
        </p:blipFill>
        <p:spPr>
          <a:xfrm>
            <a:off x="1649046" y="1210501"/>
            <a:ext cx="9866280" cy="5181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 Mitigation Reconstruction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8650" y="6018620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355297"/>
              </p:ext>
            </p:extLst>
          </p:nvPr>
        </p:nvGraphicFramePr>
        <p:xfrm>
          <a:off x="9583947" y="10391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354074" y="4701407"/>
            <a:ext cx="1865450" cy="203837"/>
          </a:xfrm>
          <a:prstGeom prst="wedgeRectCallout">
            <a:avLst>
              <a:gd name="adj1" fmla="val 169635"/>
              <a:gd name="adj2" fmla="val -26192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5.9’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</a:t>
            </a:r>
            <a:r>
              <a:rPr lang="en-US" sz="1000" b="1" dirty="0">
                <a:latin typeface="Arial Narrow" panose="020B0606020202030204" pitchFamily="34" charset="0"/>
              </a:rPr>
              <a:t>%+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354074" y="4272185"/>
            <a:ext cx="1466082" cy="236256"/>
          </a:xfrm>
          <a:prstGeom prst="wedgeRectCallout">
            <a:avLst>
              <a:gd name="adj1" fmla="val 556376"/>
              <a:gd name="adj2" fmla="val 1907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4074" y="3799689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68703" y="5091082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3.9’  (FEMA 1% / 100-Yr) 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30" name="Rectangular Callout 29"/>
          <p:cNvSpPr/>
          <p:nvPr/>
        </p:nvSpPr>
        <p:spPr>
          <a:xfrm>
            <a:off x="367282" y="3179371"/>
            <a:ext cx="1452893" cy="210847"/>
          </a:xfrm>
          <a:prstGeom prst="wedgeRectCallout">
            <a:avLst>
              <a:gd name="adj1" fmla="val 174901"/>
              <a:gd name="adj2" fmla="val 31352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12.2’ (FSF 0.2% / 500-Yr)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354074" y="5936966"/>
            <a:ext cx="1466082" cy="176396"/>
          </a:xfrm>
          <a:prstGeom prst="wedgeRectCallout">
            <a:avLst>
              <a:gd name="adj1" fmla="val 169739"/>
              <a:gd name="adj2" fmla="val -18969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0’ </a:t>
            </a:r>
            <a:r>
              <a:rPr lang="en-US" sz="1000" b="1" dirty="0">
                <a:latin typeface="Arial Narrow" panose="020B0606020202030204" pitchFamily="34" charset="0"/>
              </a:rPr>
              <a:t>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354074" y="5574732"/>
            <a:ext cx="1466082" cy="191841"/>
          </a:xfrm>
          <a:prstGeom prst="wedgeRectCallout">
            <a:avLst>
              <a:gd name="adj1" fmla="val 165762"/>
              <a:gd name="adj2" fmla="val -829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 (FEMA 2% / 50-Yr)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88003" y="6496363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13664" y="6451513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13715" y="64244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FLOOD DEPTHS: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16132" y="6496363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42200" y="6451513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05525" y="6476894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114028" y="6428732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2016 Flood High Water Mark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806" y="1209733"/>
            <a:ext cx="5457024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19524" y="6034287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4"/>
              </a:rPr>
              <a:t>13-13-0001-0054-0000_182</a:t>
            </a:r>
            <a:endParaRPr lang="en-US" sz="1200" b="1" dirty="0"/>
          </a:p>
        </p:txBody>
      </p:sp>
      <p:sp>
        <p:nvSpPr>
          <p:cNvPr id="27" name="Left Brace 26"/>
          <p:cNvSpPr/>
          <p:nvPr/>
        </p:nvSpPr>
        <p:spPr>
          <a:xfrm>
            <a:off x="215660" y="4724826"/>
            <a:ext cx="138414" cy="508084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08" y="985197"/>
            <a:ext cx="9575765" cy="54357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1191" y="6112080"/>
            <a:ext cx="4138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9762 </a:t>
            </a:r>
            <a:r>
              <a:rPr lang="en-US" sz="1400" b="1" dirty="0"/>
              <a:t>WEBSTER RD, Camden On Gauley, WV, 26208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851226"/>
              </p:ext>
            </p:extLst>
          </p:nvPr>
        </p:nvGraphicFramePr>
        <p:xfrm>
          <a:off x="9278834" y="1031616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354074" y="5071412"/>
            <a:ext cx="1865450" cy="203837"/>
          </a:xfrm>
          <a:prstGeom prst="wedgeRectCallout">
            <a:avLst>
              <a:gd name="adj1" fmla="val 107670"/>
              <a:gd name="adj2" fmla="val -5581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3.2</a:t>
            </a:r>
            <a:r>
              <a:rPr lang="en-US" sz="1000" b="1" dirty="0">
                <a:latin typeface="Arial Narrow" panose="020B0606020202030204" pitchFamily="34" charset="0"/>
              </a:rPr>
              <a:t>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</a:t>
            </a:r>
            <a:r>
              <a:rPr lang="en-US" sz="1000" b="1" dirty="0">
                <a:latin typeface="Arial Narrow" panose="020B0606020202030204" pitchFamily="34" charset="0"/>
              </a:rPr>
              <a:t>1</a:t>
            </a:r>
            <a:r>
              <a:rPr lang="en-US" sz="1000" b="1" dirty="0" smtClean="0">
                <a:latin typeface="Arial Narrow" panose="020B0606020202030204" pitchFamily="34" charset="0"/>
              </a:rPr>
              <a:t>%+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346759" y="4750780"/>
            <a:ext cx="1466082" cy="236256"/>
          </a:xfrm>
          <a:prstGeom prst="wedgeRectCallout">
            <a:avLst>
              <a:gd name="adj1" fmla="val 148027"/>
              <a:gd name="adj2" fmla="val 4463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46759" y="4308955"/>
            <a:ext cx="1466082" cy="176396"/>
          </a:xfrm>
          <a:prstGeom prst="wedgeRectCallout">
            <a:avLst>
              <a:gd name="adj1" fmla="val 150401"/>
              <a:gd name="adj2" fmla="val 1562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6.3’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 )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61388" y="5368940"/>
            <a:ext cx="1451453" cy="176396"/>
          </a:xfrm>
          <a:prstGeom prst="wedgeRectCallout">
            <a:avLst>
              <a:gd name="adj1" fmla="val 148791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2.2’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46759" y="3868633"/>
            <a:ext cx="1452893" cy="210847"/>
          </a:xfrm>
          <a:prstGeom prst="wedgeRectCallout">
            <a:avLst>
              <a:gd name="adj1" fmla="val 149370"/>
              <a:gd name="adj2" fmla="val -21836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8.7’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354074" y="5629712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1.3’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82796" y="6488187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08457" y="644333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08508" y="6416278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10925" y="648818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336993" y="6443337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88173" y="644333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278834" y="639517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USGS 2016 Flood High Water Mark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6040" y="989197"/>
            <a:ext cx="1917157" cy="14756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41631" y="583636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4"/>
              </a:rPr>
              <a:t>51-01-0003-0054-0000_9762</a:t>
            </a:r>
            <a:endParaRPr lang="en-US" sz="1200" b="1" dirty="0"/>
          </a:p>
        </p:txBody>
      </p:sp>
      <p:sp>
        <p:nvSpPr>
          <p:cNvPr id="43" name="Left Brace 42"/>
          <p:cNvSpPr/>
          <p:nvPr/>
        </p:nvSpPr>
        <p:spPr>
          <a:xfrm>
            <a:off x="173004" y="5071412"/>
            <a:ext cx="181069" cy="473924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" y="908324"/>
            <a:ext cx="10037563" cy="56578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6738" y="5921839"/>
            <a:ext cx="4138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91 </a:t>
            </a:r>
            <a:r>
              <a:rPr lang="en-US" sz="1400" b="1" dirty="0">
                <a:solidFill>
                  <a:schemeClr val="bg1"/>
                </a:solidFill>
              </a:rPr>
              <a:t>RIVERSIDE DR, Camden On Gauley, WV, 26208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538735"/>
              </p:ext>
            </p:extLst>
          </p:nvPr>
        </p:nvGraphicFramePr>
        <p:xfrm>
          <a:off x="9278834" y="1031616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361388" y="1963782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10.7’ </a:t>
            </a:r>
            <a:r>
              <a:rPr lang="en-US" sz="1000" b="1" dirty="0">
                <a:latin typeface="Arial Narrow" panose="020B0606020202030204" pitchFamily="34" charset="0"/>
              </a:rPr>
              <a:t>FEMA 1</a:t>
            </a:r>
            <a:r>
              <a:rPr lang="en-US" sz="1000" b="1" dirty="0" smtClean="0">
                <a:latin typeface="Arial Narrow" panose="020B0606020202030204" pitchFamily="34" charset="0"/>
              </a:rPr>
              <a:t>%+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354073" y="2268395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9.1’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4073" y="1503200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12.7’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 )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68702" y="2614906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68702" y="1039245"/>
            <a:ext cx="1452893" cy="210847"/>
          </a:xfrm>
          <a:prstGeom prst="wedgeRectCallout">
            <a:avLst>
              <a:gd name="adj1" fmla="val 249712"/>
              <a:gd name="adj2" fmla="val -21836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14.8’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361388" y="3113624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60569" y="6350275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86230" y="6305425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First Street Foundation (FSF)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6281" y="627836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FLOOD DEPTHS: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88698" y="6350275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14766" y="6305425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FEMA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165946" y="630542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543196" y="6250101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USGS 2016 Flood High Water Mark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75821" y="5587132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4"/>
              </a:rPr>
              <a:t>51-04-0003-0006-0000_91</a:t>
            </a:r>
            <a:endParaRPr lang="en-US" sz="1200" b="1" dirty="0"/>
          </a:p>
        </p:txBody>
      </p:sp>
      <p:sp>
        <p:nvSpPr>
          <p:cNvPr id="23" name="Left Brace 22"/>
          <p:cNvSpPr/>
          <p:nvPr/>
        </p:nvSpPr>
        <p:spPr>
          <a:xfrm>
            <a:off x="173004" y="2044460"/>
            <a:ext cx="181069" cy="658644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33" r="2493"/>
          <a:stretch/>
        </p:blipFill>
        <p:spPr>
          <a:xfrm>
            <a:off x="282192" y="1691272"/>
            <a:ext cx="2036062" cy="2001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447" y="884127"/>
            <a:ext cx="5144565" cy="53458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Marlinton, WV (Building Flood Profile)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069" y="3683972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309 </a:t>
            </a:r>
            <a:r>
              <a:rPr lang="en-US" sz="1100" b="1" dirty="0" smtClean="0"/>
              <a:t>8th St, </a:t>
            </a:r>
            <a:r>
              <a:rPr lang="en-US" sz="1100" b="1" dirty="0"/>
              <a:t>Marlinton, WV, 24954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335356" y="4871722"/>
            <a:ext cx="1472677" cy="23625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7’ (1985 </a:t>
            </a:r>
            <a:r>
              <a:rPr lang="en-US" sz="1000" b="1" dirty="0">
                <a:latin typeface="Arial Narrow" panose="020B0606020202030204" pitchFamily="34" charset="0"/>
              </a:rPr>
              <a:t>High </a:t>
            </a:r>
            <a:r>
              <a:rPr lang="en-US" sz="1000" b="1" dirty="0" smtClean="0">
                <a:latin typeface="Arial Narrow" panose="020B0606020202030204" pitchFamily="34" charset="0"/>
              </a:rPr>
              <a:t>Water Mark) 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8" name="Rectangular Callout 27"/>
          <p:cNvSpPr/>
          <p:nvPr/>
        </p:nvSpPr>
        <p:spPr>
          <a:xfrm>
            <a:off x="348545" y="4537520"/>
            <a:ext cx="1466082" cy="30194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8.8’ (FEMA DRAFT NFHL </a:t>
            </a:r>
            <a:r>
              <a:rPr lang="en-US" sz="1000" b="1" dirty="0">
                <a:latin typeface="Arial Narrow" panose="020B0606020202030204" pitchFamily="34" charset="0"/>
              </a:rPr>
              <a:t>0.2% / 500-Yr )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41177" y="5512594"/>
            <a:ext cx="1451453" cy="17639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3.6’  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48545" y="4224003"/>
            <a:ext cx="1452893" cy="210847"/>
          </a:xfrm>
          <a:prstGeom prst="wedgeRectCallout">
            <a:avLst>
              <a:gd name="adj1" fmla="val 121718"/>
              <a:gd name="adj2" fmla="val 213846"/>
            </a:avLst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9.4’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347071" y="6053582"/>
            <a:ext cx="1454367" cy="176396"/>
          </a:xfrm>
          <a:prstGeom prst="wedgeRectCallout">
            <a:avLst>
              <a:gd name="adj1" fmla="val 173047"/>
              <a:gd name="adj2" fmla="val -7230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0.4’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347071" y="5791660"/>
            <a:ext cx="1466082" cy="191841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2.7’ (</a:t>
            </a:r>
            <a:r>
              <a:rPr lang="en-US" sz="1000" b="1" dirty="0">
                <a:latin typeface="Arial Narrow" panose="020B0606020202030204" pitchFamily="34" charset="0"/>
              </a:rPr>
              <a:t>FEMA 2% / 50-Yr)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23783" y="6481215"/>
            <a:ext cx="425661" cy="188361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07292" y="6432135"/>
            <a:ext cx="199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37657" y="6443337"/>
            <a:ext cx="126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69767" y="6484702"/>
            <a:ext cx="426068" cy="188361"/>
          </a:xfrm>
          <a:prstGeom prst="rect">
            <a:avLst/>
          </a:prstGeom>
          <a:solidFill>
            <a:srgbClr val="317ABD"/>
          </a:solidFill>
          <a:ln w="19050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46223" y="6440382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FEMA Draft NFHL (2023)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9598999" y="6461901"/>
            <a:ext cx="377250" cy="1839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907502" y="6413739"/>
            <a:ext cx="197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1985 </a:t>
            </a:r>
            <a:r>
              <a:rPr lang="en-US" sz="1200" dirty="0"/>
              <a:t>Flood High Water Mark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92415" y="1001213"/>
            <a:ext cx="3913463" cy="685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Ideally, the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Flood Elevation (DFE) should be the BFE plus 2 feet of freeboard.  The DFE should also be above the high-water marks of the 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1985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 plus 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freeboard.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1723" y="1127236"/>
            <a:ext cx="21970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100" b="1" u="sng" dirty="0">
                <a:hlinkClick r:id="rId5"/>
              </a:rPr>
              <a:t>38-08-0003-0023-0000 </a:t>
            </a:r>
            <a:endParaRPr lang="en-US" sz="1200" b="1" u="sng" dirty="0"/>
          </a:p>
        </p:txBody>
      </p:sp>
      <p:sp>
        <p:nvSpPr>
          <p:cNvPr id="43" name="Rectangle 42"/>
          <p:cNvSpPr/>
          <p:nvPr/>
        </p:nvSpPr>
        <p:spPr>
          <a:xfrm>
            <a:off x="2745442" y="6476455"/>
            <a:ext cx="426068" cy="188361"/>
          </a:xfrm>
          <a:prstGeom prst="rect">
            <a:avLst/>
          </a:prstGeom>
          <a:solidFill>
            <a:srgbClr val="9DC3E6"/>
          </a:solidFill>
          <a:ln w="19050">
            <a:solidFill>
              <a:srgbClr val="296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30177" y="6432135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FEMA Effective (2010)</a:t>
            </a:r>
            <a:endParaRPr lang="en-US" sz="1200" dirty="0"/>
          </a:p>
        </p:txBody>
      </p:sp>
      <p:sp>
        <p:nvSpPr>
          <p:cNvPr id="45" name="Rectangular Callout 44"/>
          <p:cNvSpPr/>
          <p:nvPr/>
        </p:nvSpPr>
        <p:spPr>
          <a:xfrm>
            <a:off x="335356" y="5154746"/>
            <a:ext cx="1451453" cy="295073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4.8’ </a:t>
            </a:r>
            <a:r>
              <a:rPr lang="en-US" sz="1000" b="1" dirty="0">
                <a:latin typeface="Arial Narrow" panose="020B0606020202030204" pitchFamily="34" charset="0"/>
              </a:rPr>
              <a:t>(FEMA </a:t>
            </a:r>
            <a:r>
              <a:rPr lang="en-US" sz="1000" b="1" dirty="0" smtClean="0">
                <a:latin typeface="Arial Narrow" panose="020B0606020202030204" pitchFamily="34" charset="0"/>
              </a:rPr>
              <a:t>DRAFT </a:t>
            </a:r>
            <a:r>
              <a:rPr lang="en-US" sz="1000" b="1" dirty="0">
                <a:latin typeface="Arial Narrow" panose="020B0606020202030204" pitchFamily="34" charset="0"/>
              </a:rPr>
              <a:t>NFHL 1% / 100-Yr)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844" y="3213543"/>
            <a:ext cx="3874887" cy="254562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8365"/>
              </p:ext>
            </p:extLst>
          </p:nvPr>
        </p:nvGraphicFramePr>
        <p:xfrm>
          <a:off x="7915158" y="1766384"/>
          <a:ext cx="3874887" cy="1262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612">
                  <a:extLst>
                    <a:ext uri="{9D8B030D-6E8A-4147-A177-3AD203B41FA5}">
                      <a16:colId xmlns:a16="http://schemas.microsoft.com/office/drawing/2014/main" val="3199356290"/>
                    </a:ext>
                  </a:extLst>
                </a:gridCol>
                <a:gridCol w="874395">
                  <a:extLst>
                    <a:ext uri="{9D8B030D-6E8A-4147-A177-3AD203B41FA5}">
                      <a16:colId xmlns:a16="http://schemas.microsoft.com/office/drawing/2014/main" val="335018815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472153968"/>
                    </a:ext>
                  </a:extLst>
                </a:gridCol>
              </a:tblGrid>
              <a:tr h="160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Flood Intervals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Height (ft</a:t>
                      </a:r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.)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228640"/>
                  </a:ext>
                </a:extLst>
              </a:tr>
              <a:tr h="13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/ 10-Yr</a:t>
                      </a:r>
                      <a:endParaRPr lang="en-US" sz="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</a:t>
                      </a:r>
                      <a:r>
                        <a:rPr lang="en-US" sz="800" u="none" strike="noStrike" dirty="0" smtClean="0">
                          <a:effectLst/>
                        </a:rPr>
                        <a:t>(Effective 2010</a:t>
                      </a:r>
                      <a:r>
                        <a:rPr lang="en-US" sz="800" u="none" strike="noStrike" dirty="0">
                          <a:effectLst/>
                        </a:rPr>
                        <a:t>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99491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effectLst/>
                        </a:rPr>
                        <a:t>FEMA 2% / 50-yr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2.7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 </a:t>
                      </a:r>
                      <a:r>
                        <a:rPr lang="en-US" sz="800" u="none" strike="noStrike" dirty="0" smtClean="0">
                          <a:effectLst/>
                        </a:rPr>
                        <a:t>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47866"/>
                  </a:ext>
                </a:extLst>
              </a:tr>
              <a:tr h="128164"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u="none" strike="noStrike" dirty="0" smtClean="0">
                          <a:effectLst/>
                        </a:rPr>
                        <a:t>FEMA 1% / 100-yr</a:t>
                      </a:r>
                      <a:endParaRPr lang="fi-FI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Flood Profile  (Effective 2010)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230561"/>
                  </a:ext>
                </a:extLst>
              </a:tr>
              <a:tr h="1487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effectLst/>
                        </a:rPr>
                        <a:t>FEMA </a:t>
                      </a:r>
                      <a:r>
                        <a:rPr lang="en-US" sz="800" b="1" u="none" strike="noStrike" dirty="0" smtClean="0">
                          <a:effectLst/>
                        </a:rPr>
                        <a:t>100-yr </a:t>
                      </a:r>
                      <a:r>
                        <a:rPr lang="en-US" sz="800" b="1" u="none" strike="noStrike" dirty="0">
                          <a:effectLst/>
                        </a:rPr>
                        <a:t>+ 2.0 Ft. Freeboard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Design flood elevation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22614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Water Mark (1985 Flood)</a:t>
                      </a:r>
                      <a:endParaRPr lang="sv-SE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Picture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66345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u="none" strike="noStrike" dirty="0">
                          <a:effectLst/>
                        </a:rPr>
                        <a:t>FEMA Draft  NFHL </a:t>
                      </a:r>
                      <a:r>
                        <a:rPr lang="sv-SE" sz="800" b="1" u="none" strike="noStrike" dirty="0" smtClean="0">
                          <a:effectLst/>
                        </a:rPr>
                        <a:t>100-yr</a:t>
                      </a:r>
                      <a:endParaRPr lang="sv-S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WV </a:t>
                      </a:r>
                      <a:r>
                        <a:rPr lang="en-US" sz="800" u="none" strike="noStrike" dirty="0">
                          <a:effectLst/>
                        </a:rPr>
                        <a:t>Flood </a:t>
                      </a:r>
                      <a:r>
                        <a:rPr lang="en-US" sz="800" u="none" strike="noStrike" dirty="0" smtClean="0">
                          <a:effectLst/>
                        </a:rPr>
                        <a:t>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6605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</a:t>
                      </a:r>
                      <a:r>
                        <a:rPr lang="en-US" sz="800" b="1" u="none" strike="noStrike" dirty="0" smtClean="0">
                          <a:effectLst/>
                        </a:rPr>
                        <a:t>500-yr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8.8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WV Flood Tool (Draft 2023)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226660"/>
                  </a:ext>
                </a:extLst>
              </a:tr>
              <a:tr h="16015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500-yr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9.4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FSF Flood Depth</a:t>
                      </a:r>
                      <a:r>
                        <a:rPr lang="en-US" sz="800" b="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(2022)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286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915158" y="2452973"/>
            <a:ext cx="3863574" cy="1539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01582" y="5788934"/>
            <a:ext cx="372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1985 </a:t>
            </a:r>
            <a:r>
              <a:rPr lang="en-US" sz="1400" b="1" dirty="0"/>
              <a:t>Flood High Water Mark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1723" y="1404235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1900 Commercial Structure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9275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41294</TotalTime>
  <Words>1420</Words>
  <Application>Microsoft Office PowerPoint</Application>
  <PresentationFormat>Widescreen</PresentationFormat>
  <Paragraphs>300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274</cp:revision>
  <dcterms:created xsi:type="dcterms:W3CDTF">2023-10-31T20:06:46Z</dcterms:created>
  <dcterms:modified xsi:type="dcterms:W3CDTF">2024-03-08T16:12:35Z</dcterms:modified>
</cp:coreProperties>
</file>